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62" r:id="rId4"/>
    <p:sldId id="259" r:id="rId5"/>
    <p:sldId id="260" r:id="rId6"/>
    <p:sldId id="263" r:id="rId7"/>
    <p:sldId id="261" r:id="rId8"/>
    <p:sldId id="264" r:id="rId9"/>
    <p:sldId id="268" r:id="rId10"/>
    <p:sldId id="265" r:id="rId11"/>
    <p:sldId id="266" r:id="rId12"/>
    <p:sldId id="267" r:id="rId13"/>
    <p:sldId id="269" r:id="rId14"/>
    <p:sldId id="270" r:id="rId15"/>
    <p:sldId id="271" r:id="rId16"/>
    <p:sldId id="275" r:id="rId17"/>
    <p:sldId id="274" r:id="rId18"/>
    <p:sldId id="294" r:id="rId19"/>
    <p:sldId id="277" r:id="rId20"/>
    <p:sldId id="278" r:id="rId21"/>
    <p:sldId id="293" r:id="rId22"/>
    <p:sldId id="279" r:id="rId23"/>
    <p:sldId id="283" r:id="rId24"/>
    <p:sldId id="284" r:id="rId25"/>
    <p:sldId id="285" r:id="rId26"/>
    <p:sldId id="29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DC893-5A1E-4053-B6A2-C01A21712B9C}" type="datetimeFigureOut">
              <a:rPr lang="ko-KR" altLang="en-US" smtClean="0"/>
              <a:t>2010-04-14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60D77-634C-4D10-8A2E-1DB5D981DC1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60D77-634C-4D10-8A2E-1DB5D981DC11}" type="slidenum">
              <a:rPr lang="ko-KR" altLang="en-US" smtClean="0"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-1" y="1335025"/>
            <a:ext cx="9147403" cy="4084204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31396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79091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9777 h 3366128"/>
              <a:gd name="connsiteX1" fmla="*/ 2660904 w 9162288"/>
              <a:gd name="connsiteY1" fmla="*/ 102736 h 3366128"/>
              <a:gd name="connsiteX2" fmla="*/ 6595872 w 9162288"/>
              <a:gd name="connsiteY2" fmla="*/ 916196 h 3366128"/>
              <a:gd name="connsiteX3" fmla="*/ 9162288 w 9162288"/>
              <a:gd name="connsiteY3" fmla="*/ 388175 h 3366128"/>
              <a:gd name="connsiteX4" fmla="*/ 9153144 w 9162288"/>
              <a:gd name="connsiteY4" fmla="*/ 2919088 h 3366128"/>
              <a:gd name="connsiteX5" fmla="*/ 6995160 w 9162288"/>
              <a:gd name="connsiteY5" fmla="*/ 3303136 h 3366128"/>
              <a:gd name="connsiteX6" fmla="*/ 3279648 w 9162288"/>
              <a:gd name="connsiteY6" fmla="*/ 2541136 h 3366128"/>
              <a:gd name="connsiteX7" fmla="*/ 18288 w 9162288"/>
              <a:gd name="connsiteY7" fmla="*/ 3193408 h 3366128"/>
              <a:gd name="connsiteX8" fmla="*/ 0 w 9162288"/>
              <a:gd name="connsiteY8" fmla="*/ 299777 h 3366128"/>
              <a:gd name="connsiteX0" fmla="*/ 0 w 9162288"/>
              <a:gd name="connsiteY0" fmla="*/ 181676 h 3248027"/>
              <a:gd name="connsiteX1" fmla="*/ 2727960 w 9162288"/>
              <a:gd name="connsiteY1" fmla="*/ 102736 h 3248027"/>
              <a:gd name="connsiteX2" fmla="*/ 6595872 w 9162288"/>
              <a:gd name="connsiteY2" fmla="*/ 798095 h 3248027"/>
              <a:gd name="connsiteX3" fmla="*/ 9162288 w 9162288"/>
              <a:gd name="connsiteY3" fmla="*/ 270074 h 3248027"/>
              <a:gd name="connsiteX4" fmla="*/ 9153144 w 9162288"/>
              <a:gd name="connsiteY4" fmla="*/ 2800987 h 3248027"/>
              <a:gd name="connsiteX5" fmla="*/ 6995160 w 9162288"/>
              <a:gd name="connsiteY5" fmla="*/ 3185035 h 3248027"/>
              <a:gd name="connsiteX6" fmla="*/ 3279648 w 9162288"/>
              <a:gd name="connsiteY6" fmla="*/ 2423035 h 3248027"/>
              <a:gd name="connsiteX7" fmla="*/ 18288 w 9162288"/>
              <a:gd name="connsiteY7" fmla="*/ 3075307 h 3248027"/>
              <a:gd name="connsiteX8" fmla="*/ 0 w 9162288"/>
              <a:gd name="connsiteY8" fmla="*/ 181676 h 3248027"/>
              <a:gd name="connsiteX0" fmla="*/ 0 w 9162288"/>
              <a:gd name="connsiteY0" fmla="*/ 155448 h 3221799"/>
              <a:gd name="connsiteX1" fmla="*/ 2727960 w 9162288"/>
              <a:gd name="connsiteY1" fmla="*/ 76508 h 3221799"/>
              <a:gd name="connsiteX2" fmla="*/ 6595872 w 9162288"/>
              <a:gd name="connsiteY2" fmla="*/ 771867 h 3221799"/>
              <a:gd name="connsiteX3" fmla="*/ 9162288 w 9162288"/>
              <a:gd name="connsiteY3" fmla="*/ 243846 h 3221799"/>
              <a:gd name="connsiteX4" fmla="*/ 9153144 w 9162288"/>
              <a:gd name="connsiteY4" fmla="*/ 2774759 h 3221799"/>
              <a:gd name="connsiteX5" fmla="*/ 6995160 w 9162288"/>
              <a:gd name="connsiteY5" fmla="*/ 3158807 h 3221799"/>
              <a:gd name="connsiteX6" fmla="*/ 3279648 w 9162288"/>
              <a:gd name="connsiteY6" fmla="*/ 2396807 h 3221799"/>
              <a:gd name="connsiteX7" fmla="*/ 18288 w 9162288"/>
              <a:gd name="connsiteY7" fmla="*/ 3049079 h 3221799"/>
              <a:gd name="connsiteX8" fmla="*/ 0 w 9162288"/>
              <a:gd name="connsiteY8" fmla="*/ 155448 h 3221799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3279648 w 9162288"/>
              <a:gd name="connsiteY6" fmla="*/ 2382153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43297"/>
              <a:gd name="connsiteX1" fmla="*/ 2828544 w 9162288"/>
              <a:gd name="connsiteY1" fmla="*/ 80024 h 3043297"/>
              <a:gd name="connsiteX2" fmla="*/ 6595872 w 9162288"/>
              <a:gd name="connsiteY2" fmla="*/ 757213 h 3043297"/>
              <a:gd name="connsiteX3" fmla="*/ 9162288 w 9162288"/>
              <a:gd name="connsiteY3" fmla="*/ 229192 h 3043297"/>
              <a:gd name="connsiteX4" fmla="*/ 9153144 w 9162288"/>
              <a:gd name="connsiteY4" fmla="*/ 2760105 h 3043297"/>
              <a:gd name="connsiteX5" fmla="*/ 6690360 w 9162288"/>
              <a:gd name="connsiteY5" fmla="*/ 2746696 h 3043297"/>
              <a:gd name="connsiteX6" fmla="*/ 2865120 w 9162288"/>
              <a:gd name="connsiteY6" fmla="*/ 2307204 h 3043297"/>
              <a:gd name="connsiteX7" fmla="*/ 1619 w 9162288"/>
              <a:gd name="connsiteY7" fmla="*/ 3043297 h 3043297"/>
              <a:gd name="connsiteX8" fmla="*/ 0 w 9162288"/>
              <a:gd name="connsiteY8" fmla="*/ 140794 h 3043297"/>
              <a:gd name="connsiteX0" fmla="*/ 0 w 9153144"/>
              <a:gd name="connsiteY0" fmla="*/ 140794 h 3043297"/>
              <a:gd name="connsiteX1" fmla="*/ 2828544 w 9153144"/>
              <a:gd name="connsiteY1" fmla="*/ 80024 h 3043297"/>
              <a:gd name="connsiteX2" fmla="*/ 6595872 w 9153144"/>
              <a:gd name="connsiteY2" fmla="*/ 757213 h 3043297"/>
              <a:gd name="connsiteX3" fmla="*/ 9144533 w 9153144"/>
              <a:gd name="connsiteY3" fmla="*/ 230295 h 3043297"/>
              <a:gd name="connsiteX4" fmla="*/ 9153144 w 9153144"/>
              <a:gd name="connsiteY4" fmla="*/ 2760105 h 3043297"/>
              <a:gd name="connsiteX5" fmla="*/ 6690360 w 9153144"/>
              <a:gd name="connsiteY5" fmla="*/ 2746696 h 3043297"/>
              <a:gd name="connsiteX6" fmla="*/ 2865120 w 9153144"/>
              <a:gd name="connsiteY6" fmla="*/ 2307204 h 3043297"/>
              <a:gd name="connsiteX7" fmla="*/ 1619 w 9153144"/>
              <a:gd name="connsiteY7" fmla="*/ 3043297 h 3043297"/>
              <a:gd name="connsiteX8" fmla="*/ 0 w 9153144"/>
              <a:gd name="connsiteY8" fmla="*/ 140794 h 3043297"/>
              <a:gd name="connsiteX0" fmla="*/ 0 w 9147403"/>
              <a:gd name="connsiteY0" fmla="*/ 140794 h 3043297"/>
              <a:gd name="connsiteX1" fmla="*/ 2828544 w 9147403"/>
              <a:gd name="connsiteY1" fmla="*/ 80024 h 3043297"/>
              <a:gd name="connsiteX2" fmla="*/ 6595872 w 9147403"/>
              <a:gd name="connsiteY2" fmla="*/ 757213 h 3043297"/>
              <a:gd name="connsiteX3" fmla="*/ 9144533 w 9147403"/>
              <a:gd name="connsiteY3" fmla="*/ 230295 h 3043297"/>
              <a:gd name="connsiteX4" fmla="*/ 9141307 w 9147403"/>
              <a:gd name="connsiteY4" fmla="*/ 2761208 h 3043297"/>
              <a:gd name="connsiteX5" fmla="*/ 6690360 w 9147403"/>
              <a:gd name="connsiteY5" fmla="*/ 2746696 h 3043297"/>
              <a:gd name="connsiteX6" fmla="*/ 2865120 w 9147403"/>
              <a:gd name="connsiteY6" fmla="*/ 2307204 h 3043297"/>
              <a:gd name="connsiteX7" fmla="*/ 1619 w 9147403"/>
              <a:gd name="connsiteY7" fmla="*/ 3043297 h 3043297"/>
              <a:gd name="connsiteX8" fmla="*/ 0 w 9147403"/>
              <a:gd name="connsiteY8" fmla="*/ 140794 h 304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7403" h="3043297">
                <a:moveTo>
                  <a:pt x="0" y="140794"/>
                </a:moveTo>
                <a:cubicBezTo>
                  <a:pt x="784860" y="19414"/>
                  <a:pt x="1778000" y="0"/>
                  <a:pt x="2828544" y="80024"/>
                </a:cubicBezTo>
                <a:cubicBezTo>
                  <a:pt x="3879088" y="160048"/>
                  <a:pt x="5543207" y="732168"/>
                  <a:pt x="6595872" y="757213"/>
                </a:cubicBezTo>
                <a:cubicBezTo>
                  <a:pt x="7648537" y="782258"/>
                  <a:pt x="8376437" y="535486"/>
                  <a:pt x="9144533" y="230295"/>
                </a:cubicBezTo>
                <a:cubicBezTo>
                  <a:pt x="9147403" y="1073565"/>
                  <a:pt x="9138437" y="1917938"/>
                  <a:pt x="9141307" y="2761208"/>
                </a:cubicBezTo>
                <a:cubicBezTo>
                  <a:pt x="8237575" y="2914438"/>
                  <a:pt x="7736391" y="2822363"/>
                  <a:pt x="6690360" y="2746696"/>
                </a:cubicBezTo>
                <a:cubicBezTo>
                  <a:pt x="5644329" y="2671029"/>
                  <a:pt x="3979910" y="2257771"/>
                  <a:pt x="2865120" y="2307204"/>
                </a:cubicBezTo>
                <a:cubicBezTo>
                  <a:pt x="1750330" y="2356637"/>
                  <a:pt x="734663" y="2709091"/>
                  <a:pt x="1619" y="3043297"/>
                </a:cubicBezTo>
                <a:cubicBezTo>
                  <a:pt x="1079" y="2075796"/>
                  <a:pt x="540" y="1108295"/>
                  <a:pt x="0" y="140794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-382" y="1728216"/>
            <a:ext cx="9144647" cy="3309112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381 w 9153525"/>
              <a:gd name="connsiteY0" fmla="*/ 310896 h 3309112"/>
              <a:gd name="connsiteX1" fmla="*/ 2652141 w 9153525"/>
              <a:gd name="connsiteY1" fmla="*/ 45720 h 3309112"/>
              <a:gd name="connsiteX2" fmla="*/ 6986397 w 9153525"/>
              <a:gd name="connsiteY2" fmla="*/ 804672 h 3309112"/>
              <a:gd name="connsiteX3" fmla="*/ 9153525 w 9153525"/>
              <a:gd name="connsiteY3" fmla="*/ 283464 h 3309112"/>
              <a:gd name="connsiteX4" fmla="*/ 9144381 w 9153525"/>
              <a:gd name="connsiteY4" fmla="*/ 2862072 h 3309112"/>
              <a:gd name="connsiteX5" fmla="*/ 6986397 w 9153525"/>
              <a:gd name="connsiteY5" fmla="*/ 3246120 h 3309112"/>
              <a:gd name="connsiteX6" fmla="*/ 3270885 w 9153525"/>
              <a:gd name="connsiteY6" fmla="*/ 2484120 h 3309112"/>
              <a:gd name="connsiteX7" fmla="*/ 0 w 9153525"/>
              <a:gd name="connsiteY7" fmla="*/ 3143536 h 3309112"/>
              <a:gd name="connsiteX8" fmla="*/ 381 w 9153525"/>
              <a:gd name="connsiteY8" fmla="*/ 310896 h 3309112"/>
              <a:gd name="connsiteX0" fmla="*/ 381 w 9144647"/>
              <a:gd name="connsiteY0" fmla="*/ 310896 h 3309112"/>
              <a:gd name="connsiteX1" fmla="*/ 2652141 w 9144647"/>
              <a:gd name="connsiteY1" fmla="*/ 45720 h 3309112"/>
              <a:gd name="connsiteX2" fmla="*/ 6986397 w 9144647"/>
              <a:gd name="connsiteY2" fmla="*/ 804672 h 3309112"/>
              <a:gd name="connsiteX3" fmla="*/ 9144647 w 9144647"/>
              <a:gd name="connsiteY3" fmla="*/ 290862 h 3309112"/>
              <a:gd name="connsiteX4" fmla="*/ 9144381 w 9144647"/>
              <a:gd name="connsiteY4" fmla="*/ 2862072 h 3309112"/>
              <a:gd name="connsiteX5" fmla="*/ 6986397 w 9144647"/>
              <a:gd name="connsiteY5" fmla="*/ 3246120 h 3309112"/>
              <a:gd name="connsiteX6" fmla="*/ 3270885 w 9144647"/>
              <a:gd name="connsiteY6" fmla="*/ 2484120 h 3309112"/>
              <a:gd name="connsiteX7" fmla="*/ 0 w 9144647"/>
              <a:gd name="connsiteY7" fmla="*/ 3143536 h 3309112"/>
              <a:gd name="connsiteX8" fmla="*/ 381 w 9144647"/>
              <a:gd name="connsiteY8" fmla="*/ 310896 h 3309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647" h="3309112">
                <a:moveTo>
                  <a:pt x="381" y="310896"/>
                </a:moveTo>
                <a:cubicBezTo>
                  <a:pt x="779145" y="155448"/>
                  <a:pt x="1484757" y="0"/>
                  <a:pt x="2652141" y="45720"/>
                </a:cubicBezTo>
                <a:cubicBezTo>
                  <a:pt x="3819525" y="91440"/>
                  <a:pt x="5904313" y="763815"/>
                  <a:pt x="6986397" y="804672"/>
                </a:cubicBezTo>
                <a:cubicBezTo>
                  <a:pt x="8068481" y="845529"/>
                  <a:pt x="8437511" y="566706"/>
                  <a:pt x="9144647" y="290862"/>
                </a:cubicBezTo>
                <a:cubicBezTo>
                  <a:pt x="9144558" y="1147932"/>
                  <a:pt x="9144470" y="2005002"/>
                  <a:pt x="9144381" y="2862072"/>
                </a:cubicBezTo>
                <a:cubicBezTo>
                  <a:pt x="8450961" y="3142488"/>
                  <a:pt x="7965313" y="3309112"/>
                  <a:pt x="6986397" y="3246120"/>
                </a:cubicBezTo>
                <a:cubicBezTo>
                  <a:pt x="6007481" y="3183128"/>
                  <a:pt x="4435284" y="2501217"/>
                  <a:pt x="3270885" y="2484120"/>
                </a:cubicBezTo>
                <a:cubicBezTo>
                  <a:pt x="2106486" y="2467023"/>
                  <a:pt x="830580" y="2857024"/>
                  <a:pt x="0" y="3143536"/>
                </a:cubicBezTo>
                <a:lnTo>
                  <a:pt x="381" y="3108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699248" y="1298448"/>
            <a:ext cx="987552" cy="9875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7013448" y="1929384"/>
            <a:ext cx="512064" cy="512064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685800" y="4114800"/>
            <a:ext cx="1216152" cy="121615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621792" y="2212847"/>
            <a:ext cx="7927848" cy="2203704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86400"/>
            <a:ext cx="6400800" cy="667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SzPct val="85000"/>
              <a:buFont typeface="Wingdings" pitchFamily="2" charset="2"/>
              <a:buNone/>
              <a:defRPr lang="en-US" sz="200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gray">
          <a:xfrm>
            <a:off x="0" y="1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 bwMode="invGray">
          <a:xfrm>
            <a:off x="-52" y="-1972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57200" y="649224"/>
            <a:ext cx="8229600" cy="99669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288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gray">
          <a:xfrm flipV="1">
            <a:off x="0" y="5590646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 bwMode="invGray">
          <a:xfrm flipV="1">
            <a:off x="-52" y="5780270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147304" y="56418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8641080" y="521208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83464" y="5641848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6931152" y="274638"/>
            <a:ext cx="1755648" cy="5669280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27648" cy="5696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457200" y="1801368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8165592" y="667512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7882128" y="1353312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 vert="horz" lIns="91440" tIns="45720" rIns="91440" bIns="45720" rtlCol="0" anchor="ctr">
            <a:no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 bwMode="gray">
          <a:xfrm>
            <a:off x="0" y="426720"/>
            <a:ext cx="9144000" cy="4526280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3996431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7 w 9153196"/>
              <a:gd name="connsiteY3" fmla="*/ 4518094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808828"/>
              <a:gd name="connsiteX1" fmla="*/ 0 w 9153196"/>
              <a:gd name="connsiteY1" fmla="*/ 4757736 h 4808828"/>
              <a:gd name="connsiteX2" fmla="*/ 2983307 w 9153196"/>
              <a:gd name="connsiteY2" fmla="*/ 3938179 h 4808828"/>
              <a:gd name="connsiteX3" fmla="*/ 6766918 w 9153196"/>
              <a:gd name="connsiteY3" fmla="*/ 4459842 h 4808828"/>
              <a:gd name="connsiteX4" fmla="*/ 9149297 w 9153196"/>
              <a:gd name="connsiteY4" fmla="*/ 4461355 h 4808828"/>
              <a:gd name="connsiteX5" fmla="*/ 9153196 w 9153196"/>
              <a:gd name="connsiteY5" fmla="*/ 0 h 4808828"/>
              <a:gd name="connsiteX6" fmla="*/ 52 w 9153196"/>
              <a:gd name="connsiteY6" fmla="*/ 1284 h 4808828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02972" y="4559785"/>
                  <a:pt x="1992246" y="3966388"/>
                  <a:pt x="3115058" y="3911480"/>
                </a:cubicBezTo>
                <a:cubicBezTo>
                  <a:pt x="4237870" y="3856572"/>
                  <a:pt x="5939190" y="4331788"/>
                  <a:pt x="6736870" y="4428289"/>
                </a:cubicBezTo>
                <a:cubicBezTo>
                  <a:pt x="7534550" y="4524790"/>
                  <a:pt x="8253185" y="4658343"/>
                  <a:pt x="9149297" y="4461355"/>
                </a:cubicBezTo>
                <a:cubicBezTo>
                  <a:pt x="9150597" y="300012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 bwMode="invGray">
          <a:xfrm>
            <a:off x="-52" y="0"/>
            <a:ext cx="9144000" cy="4526280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14528" y="4596192"/>
                  <a:pt x="1857799" y="4264120"/>
                  <a:pt x="2980996" y="4236720"/>
                </a:cubicBezTo>
                <a:cubicBezTo>
                  <a:pt x="4104193" y="4209320"/>
                  <a:pt x="5900665" y="4503309"/>
                  <a:pt x="6739180" y="4593336"/>
                </a:cubicBezTo>
                <a:cubicBezTo>
                  <a:pt x="7577695" y="4683363"/>
                  <a:pt x="8253185" y="4731157"/>
                  <a:pt x="9149297" y="4383685"/>
                </a:cubicBezTo>
                <a:cubicBezTo>
                  <a:pt x="9150597" y="292245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8065008" y="3849624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790688" y="453542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301752" y="3840480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143000" y="5129784"/>
            <a:ext cx="7287768" cy="1362075"/>
          </a:xfr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000" b="1" kern="1200" cap="all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1143000" y="4425696"/>
            <a:ext cx="7287768" cy="7132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>
            <a:off x="0" y="0"/>
            <a:ext cx="9144000" cy="1929384"/>
          </a:xfrm>
          <a:custGeom>
            <a:avLst/>
            <a:gdLst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2104644"/>
              <a:gd name="connsiteX1" fmla="*/ 0 w 9144000"/>
              <a:gd name="connsiteY1" fmla="*/ 1929384 h 2104644"/>
              <a:gd name="connsiteX2" fmla="*/ 2971800 w 9144000"/>
              <a:gd name="connsiteY2" fmla="*/ 1307592 h 2104644"/>
              <a:gd name="connsiteX3" fmla="*/ 9134856 w 9144000"/>
              <a:gd name="connsiteY3" fmla="*/ 1609344 h 2104644"/>
              <a:gd name="connsiteX4" fmla="*/ 9144000 w 9144000"/>
              <a:gd name="connsiteY4" fmla="*/ 0 h 2104644"/>
              <a:gd name="connsiteX5" fmla="*/ 8503920 w 9144000"/>
              <a:gd name="connsiteY5" fmla="*/ 0 h 2104644"/>
              <a:gd name="connsiteX6" fmla="*/ 3858768 w 9144000"/>
              <a:gd name="connsiteY6" fmla="*/ 320040 h 2104644"/>
              <a:gd name="connsiteX7" fmla="*/ 0 w 9144000"/>
              <a:gd name="connsiteY7" fmla="*/ 256032 h 210464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1929384">
                <a:moveTo>
                  <a:pt x="0" y="256032"/>
                </a:moveTo>
                <a:lnTo>
                  <a:pt x="0" y="1929384"/>
                </a:lnTo>
                <a:cubicBezTo>
                  <a:pt x="574548" y="1726692"/>
                  <a:pt x="1449324" y="1360932"/>
                  <a:pt x="2971800" y="1307592"/>
                </a:cubicBezTo>
                <a:cubicBezTo>
                  <a:pt x="4494276" y="1254252"/>
                  <a:pt x="7606284" y="1872996"/>
                  <a:pt x="9134856" y="1609344"/>
                </a:cubicBezTo>
                <a:lnTo>
                  <a:pt x="9144000" y="0"/>
                </a:lnTo>
                <a:lnTo>
                  <a:pt x="8503920" y="0"/>
                </a:lnTo>
                <a:cubicBezTo>
                  <a:pt x="7543800" y="844296"/>
                  <a:pt x="5111496" y="420624"/>
                  <a:pt x="3858768" y="320040"/>
                </a:cubicBezTo>
                <a:cubicBezTo>
                  <a:pt x="2606040" y="219456"/>
                  <a:pt x="1435608" y="76200"/>
                  <a:pt x="0" y="256032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>
            <a:off x="-382" y="228600"/>
            <a:ext cx="9144381" cy="1409700"/>
          </a:xfrm>
          <a:custGeom>
            <a:avLst/>
            <a:gdLst>
              <a:gd name="connsiteX0" fmla="*/ 0 w 9144000"/>
              <a:gd name="connsiteY0" fmla="*/ 393192 h 1344168"/>
              <a:gd name="connsiteX1" fmla="*/ 4544568 w 9144000"/>
              <a:gd name="connsiteY1" fmla="*/ 201168 h 1344168"/>
              <a:gd name="connsiteX2" fmla="*/ 9144000 w 9144000"/>
              <a:gd name="connsiteY2" fmla="*/ 0 h 1344168"/>
              <a:gd name="connsiteX3" fmla="*/ 9144000 w 9144000"/>
              <a:gd name="connsiteY3" fmla="*/ 1042416 h 1344168"/>
              <a:gd name="connsiteX4" fmla="*/ 4407408 w 9144000"/>
              <a:gd name="connsiteY4" fmla="*/ 978408 h 1344168"/>
              <a:gd name="connsiteX5" fmla="*/ 9144 w 9144000"/>
              <a:gd name="connsiteY5" fmla="*/ 1344168 h 1344168"/>
              <a:gd name="connsiteX6" fmla="*/ 0 w 9144000"/>
              <a:gd name="connsiteY6" fmla="*/ 393192 h 1344168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09700"/>
              <a:gd name="connsiteX1" fmla="*/ 4544568 w 9144000"/>
              <a:gd name="connsiteY1" fmla="*/ 234696 h 1409700"/>
              <a:gd name="connsiteX2" fmla="*/ 9144000 w 9144000"/>
              <a:gd name="connsiteY2" fmla="*/ 33528 h 1409700"/>
              <a:gd name="connsiteX3" fmla="*/ 9144000 w 9144000"/>
              <a:gd name="connsiteY3" fmla="*/ 1075944 h 1409700"/>
              <a:gd name="connsiteX4" fmla="*/ 4407408 w 9144000"/>
              <a:gd name="connsiteY4" fmla="*/ 1011936 h 1409700"/>
              <a:gd name="connsiteX5" fmla="*/ 9144 w 9144000"/>
              <a:gd name="connsiteY5" fmla="*/ 1377696 h 1409700"/>
              <a:gd name="connsiteX6" fmla="*/ 0 w 9144000"/>
              <a:gd name="connsiteY6" fmla="*/ 426720 h 1409700"/>
              <a:gd name="connsiteX0" fmla="*/ 381 w 9144381"/>
              <a:gd name="connsiteY0" fmla="*/ 426720 h 1409700"/>
              <a:gd name="connsiteX1" fmla="*/ 4544949 w 9144381"/>
              <a:gd name="connsiteY1" fmla="*/ 234696 h 1409700"/>
              <a:gd name="connsiteX2" fmla="*/ 9144381 w 9144381"/>
              <a:gd name="connsiteY2" fmla="*/ 33528 h 1409700"/>
              <a:gd name="connsiteX3" fmla="*/ 9144381 w 9144381"/>
              <a:gd name="connsiteY3" fmla="*/ 1075944 h 1409700"/>
              <a:gd name="connsiteX4" fmla="*/ 4407789 w 9144381"/>
              <a:gd name="connsiteY4" fmla="*/ 1011936 h 1409700"/>
              <a:gd name="connsiteX5" fmla="*/ 0 w 9144381"/>
              <a:gd name="connsiteY5" fmla="*/ 1384071 h 1409700"/>
              <a:gd name="connsiteX6" fmla="*/ 381 w 9144381"/>
              <a:gd name="connsiteY6" fmla="*/ 42672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381" h="1409700">
                <a:moveTo>
                  <a:pt x="381" y="426720"/>
                </a:moveTo>
                <a:cubicBezTo>
                  <a:pt x="1664589" y="0"/>
                  <a:pt x="3036189" y="134112"/>
                  <a:pt x="4544949" y="234696"/>
                </a:cubicBezTo>
                <a:cubicBezTo>
                  <a:pt x="6053709" y="335280"/>
                  <a:pt x="8239125" y="509016"/>
                  <a:pt x="9144381" y="33528"/>
                </a:cubicBezTo>
                <a:lnTo>
                  <a:pt x="9144381" y="1075944"/>
                </a:lnTo>
                <a:cubicBezTo>
                  <a:pt x="8004429" y="1409700"/>
                  <a:pt x="5931852" y="960582"/>
                  <a:pt x="4407789" y="1011936"/>
                </a:cubicBezTo>
                <a:cubicBezTo>
                  <a:pt x="2883726" y="1063290"/>
                  <a:pt x="1237488" y="1109751"/>
                  <a:pt x="0" y="1384071"/>
                </a:cubicBezTo>
                <a:lnTo>
                  <a:pt x="381" y="426720"/>
                </a:ln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311896" y="100584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562088" y="173736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10312" y="932688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24328"/>
            <a:ext cx="4040188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24328"/>
            <a:ext cx="4041775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229600" y="1005840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699248" y="96926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457200" y="187452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black">
          <a:xfrm>
            <a:off x="4645025" y="187452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 bwMode="gray">
          <a:xfrm>
            <a:off x="0" y="1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 5"/>
          <p:cNvSpPr/>
          <p:nvPr/>
        </p:nvSpPr>
        <p:spPr bwMode="invGray">
          <a:xfrm>
            <a:off x="-52" y="-1972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84632" y="813816"/>
            <a:ext cx="8229600" cy="1143000"/>
          </a:xfr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 bwMode="invGray">
          <a:xfrm>
            <a:off x="-52" y="-1972"/>
            <a:ext cx="9150672" cy="1283795"/>
            <a:chOff x="-52" y="-1972"/>
            <a:chExt cx="9150672" cy="1283795"/>
          </a:xfrm>
        </p:grpSpPr>
        <p:sp>
          <p:nvSpPr>
            <p:cNvPr id="6" name="Freeform 5"/>
            <p:cNvSpPr/>
            <p:nvPr userDrawn="1"/>
          </p:nvSpPr>
          <p:spPr bwMode="invGray">
            <a:xfrm>
              <a:off x="0" y="1"/>
              <a:ext cx="9150620" cy="128182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50620" h="1470041">
                  <a:moveTo>
                    <a:pt x="52" y="1284"/>
                  </a:moveTo>
                  <a:cubicBezTo>
                    <a:pt x="35" y="491948"/>
                    <a:pt x="17" y="761872"/>
                    <a:pt x="0" y="1252536"/>
                  </a:cubicBezTo>
                  <a:cubicBezTo>
                    <a:pt x="304800" y="1097088"/>
                    <a:pt x="1803165" y="328826"/>
                    <a:pt x="3622738" y="425264"/>
                  </a:cubicBezTo>
                  <a:cubicBezTo>
                    <a:pt x="5442311" y="521702"/>
                    <a:pt x="6970396" y="1470041"/>
                    <a:pt x="9144052" y="877824"/>
                  </a:cubicBezTo>
                  <a:cubicBezTo>
                    <a:pt x="9146241" y="585216"/>
                    <a:pt x="9148431" y="292608"/>
                    <a:pt x="9150620" y="0"/>
                  </a:cubicBezTo>
                  <a:lnTo>
                    <a:pt x="5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 userDrawn="1"/>
          </p:nvSpPr>
          <p:spPr bwMode="invGray">
            <a:xfrm>
              <a:off x="-52" y="-1972"/>
              <a:ext cx="9144052" cy="109417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52" h="1282732">
                  <a:moveTo>
                    <a:pt x="2371" y="1971"/>
                  </a:moveTo>
                  <a:cubicBezTo>
                    <a:pt x="1581" y="305263"/>
                    <a:pt x="790" y="446133"/>
                    <a:pt x="0" y="749425"/>
                  </a:cubicBezTo>
                  <a:cubicBezTo>
                    <a:pt x="414528" y="587881"/>
                    <a:pt x="1394642" y="355830"/>
                    <a:pt x="3114923" y="315034"/>
                  </a:cubicBezTo>
                  <a:cubicBezTo>
                    <a:pt x="4835204" y="274238"/>
                    <a:pt x="7500499" y="1282732"/>
                    <a:pt x="9144052" y="537135"/>
                  </a:cubicBezTo>
                  <a:cubicBezTo>
                    <a:pt x="9143751" y="358090"/>
                    <a:pt x="9143451" y="179045"/>
                    <a:pt x="9143150" y="0"/>
                  </a:cubicBezTo>
                  <a:lnTo>
                    <a:pt x="2371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Oval 7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invGray">
          <a:xfrm rot="16200000">
            <a:off x="-2893651" y="2887705"/>
            <a:ext cx="6891618" cy="1104314"/>
            <a:chOff x="-18448" y="-1967"/>
            <a:chExt cx="9176991" cy="1292024"/>
          </a:xfrm>
        </p:grpSpPr>
        <p:sp>
          <p:nvSpPr>
            <p:cNvPr id="9" name="Freeform 8"/>
            <p:cNvSpPr/>
            <p:nvPr userDrawn="1"/>
          </p:nvSpPr>
          <p:spPr bwMode="invGray">
            <a:xfrm>
              <a:off x="-18448" y="5"/>
              <a:ext cx="9176991" cy="129005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invGray">
            <a:xfrm>
              <a:off x="1533" y="-1967"/>
              <a:ext cx="9149091" cy="126639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905255" y="273050"/>
            <a:ext cx="7781544" cy="950976"/>
          </a:xfr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304" y="1371600"/>
            <a:ext cx="5111750" cy="475488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12" y="1362456"/>
            <a:ext cx="2569464" cy="47640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960"/>
            <a:ext cx="2133600" cy="246888"/>
          </a:xfrm>
        </p:spPr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5257800" y="987552"/>
            <a:ext cx="3730752" cy="79552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530352" y="1216152"/>
            <a:ext cx="4645152" cy="4645152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6088" y="1901952"/>
            <a:ext cx="3712464" cy="17556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960"/>
            <a:ext cx="2133600" cy="246888"/>
          </a:xfrm>
        </p:spPr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 bwMode="invGray">
          <a:xfrm rot="16200000">
            <a:off x="-2893651" y="2887705"/>
            <a:ext cx="6891618" cy="1104314"/>
            <a:chOff x="-18448" y="-1967"/>
            <a:chExt cx="9176991" cy="1292024"/>
          </a:xfrm>
        </p:grpSpPr>
        <p:sp>
          <p:nvSpPr>
            <p:cNvPr id="9" name="Freeform 8"/>
            <p:cNvSpPr/>
            <p:nvPr userDrawn="1"/>
          </p:nvSpPr>
          <p:spPr bwMode="invGray">
            <a:xfrm>
              <a:off x="-18448" y="5"/>
              <a:ext cx="9176991" cy="129005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invGray">
            <a:xfrm>
              <a:off x="1533" y="-1967"/>
              <a:ext cx="9149091" cy="126639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Oval 10"/>
          <p:cNvSpPr/>
          <p:nvPr/>
        </p:nvSpPr>
        <p:spPr bwMode="gray">
          <a:xfrm>
            <a:off x="6858000" y="3886200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5788152" y="457200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gray">
          <a:xfrm>
            <a:off x="1216152" y="384048"/>
            <a:ext cx="731520" cy="73152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0" y="0"/>
            <a:ext cx="9153196" cy="1862136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862136">
                <a:moveTo>
                  <a:pt x="52" y="1284"/>
                </a:moveTo>
                <a:cubicBezTo>
                  <a:pt x="35" y="491948"/>
                  <a:pt x="17" y="1371472"/>
                  <a:pt x="0" y="1862136"/>
                </a:cubicBezTo>
                <a:cubicBezTo>
                  <a:pt x="304800" y="1706688"/>
                  <a:pt x="1952287" y="1117060"/>
                  <a:pt x="2999284" y="1051560"/>
                </a:cubicBezTo>
                <a:cubicBezTo>
                  <a:pt x="4046281" y="986060"/>
                  <a:pt x="5541316" y="1353820"/>
                  <a:pt x="6281980" y="1469136"/>
                </a:cubicBezTo>
                <a:cubicBezTo>
                  <a:pt x="7022644" y="1584452"/>
                  <a:pt x="8247940" y="1834896"/>
                  <a:pt x="9144052" y="1487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-52" y="0"/>
            <a:ext cx="9153196" cy="1481136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481136">
                <a:moveTo>
                  <a:pt x="52" y="1284"/>
                </a:moveTo>
                <a:cubicBezTo>
                  <a:pt x="35" y="491948"/>
                  <a:pt x="17" y="990472"/>
                  <a:pt x="0" y="1481136"/>
                </a:cubicBezTo>
                <a:cubicBezTo>
                  <a:pt x="414528" y="1319592"/>
                  <a:pt x="1857799" y="987520"/>
                  <a:pt x="2980996" y="960120"/>
                </a:cubicBezTo>
                <a:cubicBezTo>
                  <a:pt x="4104193" y="932720"/>
                  <a:pt x="6019852" y="1271016"/>
                  <a:pt x="6739180" y="1316736"/>
                </a:cubicBezTo>
                <a:cubicBezTo>
                  <a:pt x="7458508" y="1362456"/>
                  <a:pt x="8247940" y="1453896"/>
                  <a:pt x="9144052" y="1106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lang="en-US" sz="3600" b="1" kern="1200" smtClean="0">
          <a:solidFill>
            <a:schemeClr val="bg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5"/>
        </a:buClr>
        <a:buSzPct val="85000"/>
        <a:buFont typeface="Wingdings" pitchFamily="2" charset="2"/>
        <a:buChar char="¢"/>
        <a:defRPr lang="en-US" sz="32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4"/>
        </a:buClr>
        <a:buSzPct val="85000"/>
        <a:buFont typeface="Wingdings" pitchFamily="2" charset="2"/>
        <a:buChar char="¤"/>
        <a:defRPr lang="en-US" sz="28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3"/>
        </a:buClr>
        <a:buSzPct val="85000"/>
        <a:buFont typeface="Wingdings" pitchFamily="2" charset="2"/>
        <a:buChar char="¤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Wingdings" pitchFamily="2" charset="2"/>
        <a:buChar char="¤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6"/>
        </a:buClr>
        <a:buSzPct val="85000"/>
        <a:buFont typeface="Wingdings" pitchFamily="2" charset="2"/>
        <a:buChar char="¤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일본 제국의 국제공법 수용과 악용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altLang="ko-KR" smtClean="0"/>
              <a:t>- 3 </a:t>
            </a:r>
            <a:r>
              <a:rPr lang="ko-KR" altLang="en-US" dirty="0" smtClean="0"/>
              <a:t>조 </a:t>
            </a:r>
            <a:r>
              <a:rPr altLang="ko-KR" smtClean="0"/>
              <a:t>-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2800" dirty="0"/>
              <a:t>1876</a:t>
            </a:r>
            <a:r>
              <a:rPr lang="ko-KR" altLang="en-US" sz="2800" dirty="0"/>
              <a:t>년 </a:t>
            </a:r>
            <a:r>
              <a:rPr lang="en-US" altLang="ko-KR" sz="2800" dirty="0"/>
              <a:t>2</a:t>
            </a:r>
            <a:r>
              <a:rPr lang="ko-KR" altLang="en-US" sz="2800" dirty="0"/>
              <a:t>월 </a:t>
            </a:r>
            <a:r>
              <a:rPr lang="en-US" altLang="ko-KR" sz="2800" dirty="0"/>
              <a:t>27</a:t>
            </a:r>
            <a:r>
              <a:rPr lang="ko-KR" altLang="en-US" sz="2800" dirty="0" smtClean="0"/>
              <a:t>일 조일수호조규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강화도조약</a:t>
            </a:r>
            <a:r>
              <a:rPr lang="en-US" altLang="ko-KR" sz="2800" dirty="0" smtClean="0"/>
              <a:t>)</a:t>
            </a:r>
          </a:p>
          <a:p>
            <a:pPr>
              <a:buNone/>
            </a:pPr>
            <a:r>
              <a:rPr lang="en-US" altLang="ko-KR" sz="2800" dirty="0"/>
              <a:t>3</a:t>
            </a:r>
            <a:r>
              <a:rPr lang="ko-KR" altLang="en-US" sz="2800" dirty="0"/>
              <a:t>월</a:t>
            </a:r>
            <a:r>
              <a:rPr lang="en-US" altLang="ko-KR" sz="2800" dirty="0" smtClean="0"/>
              <a:t>22 </a:t>
            </a:r>
            <a:r>
              <a:rPr lang="ko-KR" altLang="en-US" sz="2800" dirty="0" err="1" smtClean="0"/>
              <a:t>일구식군대봉기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임오군란</a:t>
            </a:r>
            <a:r>
              <a:rPr lang="en-US" altLang="ko-KR" sz="2800" dirty="0" smtClean="0"/>
              <a:t>)</a:t>
            </a:r>
          </a:p>
          <a:p>
            <a:pPr>
              <a:buNone/>
            </a:pPr>
            <a:r>
              <a:rPr lang="en-US" altLang="ko-KR" sz="2800" dirty="0"/>
              <a:t>1882</a:t>
            </a:r>
            <a:r>
              <a:rPr lang="ko-KR" altLang="en-US" sz="2800" dirty="0"/>
              <a:t>년 </a:t>
            </a:r>
            <a:r>
              <a:rPr lang="en-US" altLang="ko-KR" sz="2800" dirty="0"/>
              <a:t>8</a:t>
            </a:r>
            <a:r>
              <a:rPr lang="ko-KR" altLang="en-US" sz="2800" dirty="0"/>
              <a:t>월 </a:t>
            </a:r>
            <a:r>
              <a:rPr lang="en-US" altLang="ko-KR" sz="2800" dirty="0"/>
              <a:t>3</a:t>
            </a:r>
            <a:r>
              <a:rPr lang="ko-KR" altLang="en-US" sz="2800" dirty="0"/>
              <a:t>일 </a:t>
            </a:r>
            <a:r>
              <a:rPr lang="ko-KR" altLang="en-US" sz="2800" dirty="0" smtClean="0"/>
              <a:t>제물포조약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/>
              <a:t>1883</a:t>
            </a:r>
            <a:r>
              <a:rPr lang="ko-KR" altLang="en-US" sz="2800" dirty="0"/>
              <a:t>년 </a:t>
            </a:r>
            <a:r>
              <a:rPr lang="en-US" altLang="ko-KR" sz="2800" dirty="0"/>
              <a:t>9</a:t>
            </a:r>
            <a:r>
              <a:rPr lang="ko-KR" altLang="en-US" sz="2800" dirty="0"/>
              <a:t>월</a:t>
            </a:r>
            <a:r>
              <a:rPr lang="en-US" altLang="ko-KR" sz="2800" dirty="0"/>
              <a:t>17</a:t>
            </a:r>
            <a:r>
              <a:rPr lang="ko-KR" altLang="en-US" sz="2800" dirty="0" smtClean="0"/>
              <a:t>일 조선정략의견서 작성</a:t>
            </a:r>
            <a:endParaRPr lang="en-US" altLang="ko-KR" sz="2800" dirty="0"/>
          </a:p>
          <a:p>
            <a:pPr>
              <a:buNone/>
            </a:pPr>
            <a:r>
              <a:rPr lang="en-US" altLang="ko-KR" sz="2800" dirty="0"/>
              <a:t>1885</a:t>
            </a:r>
            <a:r>
              <a:rPr lang="ko-KR" altLang="en-US" sz="2800" dirty="0"/>
              <a:t>년 </a:t>
            </a:r>
            <a:r>
              <a:rPr lang="en-US" altLang="ko-KR" sz="2800" dirty="0"/>
              <a:t>1</a:t>
            </a:r>
            <a:r>
              <a:rPr lang="ko-KR" altLang="en-US" sz="2800" dirty="0"/>
              <a:t>월</a:t>
            </a:r>
            <a:r>
              <a:rPr lang="en-US" altLang="ko-KR" sz="2800" dirty="0"/>
              <a:t>9</a:t>
            </a:r>
            <a:r>
              <a:rPr lang="ko-KR" altLang="en-US" sz="2800" dirty="0"/>
              <a:t>일</a:t>
            </a:r>
            <a:r>
              <a:rPr lang="ko-KR" altLang="en-US" sz="2800" dirty="0" smtClean="0"/>
              <a:t> 청</a:t>
            </a:r>
            <a:r>
              <a:rPr lang="en-US" altLang="ko-KR" sz="2800" dirty="0" smtClean="0"/>
              <a:t>,</a:t>
            </a:r>
            <a:r>
              <a:rPr lang="ko-KR" altLang="en-US" sz="2800" dirty="0" smtClean="0"/>
              <a:t>일 한성조약 체결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/>
              <a:t>1894</a:t>
            </a:r>
            <a:r>
              <a:rPr lang="ko-KR" altLang="en-US" sz="2800" dirty="0" smtClean="0"/>
              <a:t>년 동학농민의 반란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/>
              <a:t>1894</a:t>
            </a:r>
            <a:r>
              <a:rPr lang="ko-KR" altLang="en-US" sz="2800" dirty="0"/>
              <a:t>년 </a:t>
            </a:r>
            <a:r>
              <a:rPr lang="en-US" altLang="ko-KR" sz="2800" dirty="0"/>
              <a:t>8</a:t>
            </a:r>
            <a:r>
              <a:rPr lang="ko-KR" altLang="en-US" sz="2800" dirty="0"/>
              <a:t>월 </a:t>
            </a:r>
            <a:r>
              <a:rPr lang="en-US" altLang="ko-KR" sz="2800" dirty="0"/>
              <a:t>26</a:t>
            </a:r>
            <a:r>
              <a:rPr lang="ko-KR" altLang="en-US" sz="2800" dirty="0" smtClean="0"/>
              <a:t>일 대조선</a:t>
            </a:r>
            <a:r>
              <a:rPr lang="en-US" altLang="ko-KR" sz="2800" dirty="0" smtClean="0"/>
              <a:t>,</a:t>
            </a:r>
            <a:r>
              <a:rPr lang="ko-KR" altLang="en-US" sz="2800" dirty="0" smtClean="0"/>
              <a:t>대일본 양국맹약을 체결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/>
              <a:t>1895</a:t>
            </a:r>
            <a:r>
              <a:rPr lang="ko-KR" altLang="en-US" sz="2800" dirty="0"/>
              <a:t>년 </a:t>
            </a:r>
            <a:r>
              <a:rPr lang="en-US" altLang="ko-KR" sz="2800" dirty="0"/>
              <a:t>4</a:t>
            </a:r>
            <a:r>
              <a:rPr lang="ko-KR" altLang="en-US" sz="2800" dirty="0"/>
              <a:t>월 </a:t>
            </a:r>
            <a:r>
              <a:rPr lang="en-US" altLang="ko-KR" sz="2800" dirty="0"/>
              <a:t>17</a:t>
            </a:r>
            <a:r>
              <a:rPr lang="ko-KR" altLang="en-US" sz="2800" dirty="0"/>
              <a:t>일 </a:t>
            </a:r>
            <a:r>
              <a:rPr lang="ko-KR" altLang="en-US" sz="2800" dirty="0" smtClean="0"/>
              <a:t> 일청강화 조약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/>
              <a:t>1895</a:t>
            </a:r>
            <a:r>
              <a:rPr lang="ko-KR" altLang="en-US" sz="2800" dirty="0"/>
              <a:t>년 </a:t>
            </a:r>
            <a:r>
              <a:rPr lang="en-US" altLang="ko-KR" sz="2800" dirty="0"/>
              <a:t>6</a:t>
            </a:r>
            <a:r>
              <a:rPr lang="ko-KR" altLang="en-US" sz="2800" dirty="0"/>
              <a:t>월</a:t>
            </a:r>
            <a:r>
              <a:rPr lang="en-US" altLang="ko-KR" sz="2800" dirty="0"/>
              <a:t>4</a:t>
            </a:r>
            <a:r>
              <a:rPr lang="ko-KR" altLang="en-US" sz="2800" dirty="0" smtClean="0"/>
              <a:t>일 대한 정약에 관한 주의결정 실행</a:t>
            </a:r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청일 전쟁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조선의 </a:t>
            </a:r>
            <a:r>
              <a:rPr lang="ko-KR" altLang="en-US" dirty="0" err="1" smtClean="0"/>
              <a:t>문호개방하여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일본의 국원을 조선으로 확장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강화도 사건을 일으켜 </a:t>
            </a:r>
            <a:endParaRPr lang="en-US" altLang="ko-KR" dirty="0" smtClean="0"/>
          </a:p>
          <a:p>
            <a:r>
              <a:rPr lang="ko-KR" altLang="en-US" dirty="0" smtClean="0"/>
              <a:t>그 책임을 문책하는 방법으로 </a:t>
            </a:r>
            <a:endParaRPr lang="en-US" altLang="ko-KR" dirty="0" smtClean="0"/>
          </a:p>
          <a:p>
            <a:r>
              <a:rPr lang="ko-KR" altLang="en-US" dirty="0" smtClean="0"/>
              <a:t>문호개방을 강요</a:t>
            </a:r>
            <a:endParaRPr lang="en-US" altLang="ko-KR" dirty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근대 일본의 국제공법의 적용과 오용</a:t>
            </a:r>
            <a:endParaRPr lang="ko-KR" alt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571472" y="4714884"/>
            <a:ext cx="8003063" cy="1908215"/>
            <a:chOff x="285720" y="4949785"/>
            <a:chExt cx="8003063" cy="1908215"/>
          </a:xfrm>
        </p:grpSpPr>
        <p:sp>
          <p:nvSpPr>
            <p:cNvPr id="4" name="줄무늬가 있는 오른쪽 화살표 3"/>
            <p:cNvSpPr/>
            <p:nvPr/>
          </p:nvSpPr>
          <p:spPr>
            <a:xfrm>
              <a:off x="285720" y="5143512"/>
              <a:ext cx="2000264" cy="1000132"/>
            </a:xfrm>
            <a:prstGeom prst="stripedRightArrow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2857488" y="4949785"/>
              <a:ext cx="5431295" cy="190821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ko-KR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1876</a:t>
              </a:r>
              <a:r>
                <a:rPr lang="ko-KR" altLang="en-US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년 </a:t>
              </a:r>
              <a:r>
                <a:rPr lang="en-US" altLang="ko-KR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2</a:t>
              </a:r>
              <a:r>
                <a:rPr lang="ko-KR" altLang="en-US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월</a:t>
              </a:r>
              <a:r>
                <a:rPr lang="en-US" altLang="ko-KR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27</a:t>
              </a:r>
              <a:r>
                <a:rPr lang="ko-KR" altLang="en-US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일</a:t>
              </a:r>
              <a:endParaRPr lang="en-US" altLang="ko-KR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  <a:p>
              <a:pPr algn="ctr"/>
              <a:r>
                <a:rPr lang="ko-KR" altLang="en-US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ko-KR" altLang="en-US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조일 수호조규 </a:t>
              </a:r>
              <a:r>
                <a:rPr lang="en-US" altLang="ko-KR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(</a:t>
              </a:r>
              <a:r>
                <a:rPr lang="ko-KR" altLang="en-US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강화도조약</a:t>
              </a:r>
              <a:r>
                <a:rPr lang="en-US" altLang="ko-KR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)</a:t>
              </a:r>
            </a:p>
            <a:p>
              <a:pPr algn="ctr"/>
              <a:r>
                <a:rPr lang="en-US" altLang="ko-KR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ko-KR" altLang="en-US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체결</a:t>
              </a:r>
              <a:r>
                <a:rPr lang="ko-KR" altLang="en-US" sz="54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endParaRPr lang="ko-KR" alt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1902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30</a:t>
            </a:r>
            <a:r>
              <a:rPr lang="ko-KR" altLang="en-US" dirty="0" smtClean="0"/>
              <a:t>일</a:t>
            </a:r>
            <a:r>
              <a:rPr lang="en-US" altLang="ko-KR" dirty="0" smtClean="0"/>
              <a:t>- </a:t>
            </a:r>
            <a:r>
              <a:rPr lang="ko-KR" altLang="en-US" dirty="0" smtClean="0"/>
              <a:t>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 영일동맹</a:t>
            </a:r>
            <a:endParaRPr lang="en-US" altLang="ko-KR" dirty="0" smtClean="0"/>
          </a:p>
          <a:p>
            <a:r>
              <a:rPr lang="en-US" altLang="ko-KR" dirty="0" smtClean="0"/>
              <a:t>1903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6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23</a:t>
            </a:r>
            <a:r>
              <a:rPr lang="ko-KR" altLang="en-US" dirty="0" smtClean="0"/>
              <a:t>일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만한에</a:t>
            </a:r>
            <a:r>
              <a:rPr lang="ko-KR" altLang="en-US" dirty="0" smtClean="0"/>
              <a:t> 관한 일러 협상의 건</a:t>
            </a:r>
            <a:endParaRPr lang="en-US" altLang="ko-KR" dirty="0" smtClean="0"/>
          </a:p>
          <a:p>
            <a:r>
              <a:rPr lang="en-US" altLang="ko-KR" dirty="0"/>
              <a:t>1903</a:t>
            </a:r>
            <a:r>
              <a:rPr lang="ko-KR" altLang="en-US" dirty="0"/>
              <a:t>년 </a:t>
            </a:r>
            <a:r>
              <a:rPr lang="en-US" altLang="ko-KR" dirty="0"/>
              <a:t>12</a:t>
            </a:r>
            <a:r>
              <a:rPr lang="ko-KR" altLang="en-US" dirty="0"/>
              <a:t>월 </a:t>
            </a:r>
            <a:r>
              <a:rPr lang="en-US" altLang="ko-KR" dirty="0"/>
              <a:t>30</a:t>
            </a:r>
            <a:r>
              <a:rPr lang="ko-KR" altLang="en-US" dirty="0"/>
              <a:t>일</a:t>
            </a:r>
            <a:r>
              <a:rPr lang="en-US" altLang="ko-KR" dirty="0"/>
              <a:t>- </a:t>
            </a:r>
            <a:r>
              <a:rPr lang="ko-KR" altLang="en-US" dirty="0"/>
              <a:t>대러 교섭이 결렬되었을 때 일본이 취해야 할 방침</a:t>
            </a:r>
          </a:p>
          <a:p>
            <a:r>
              <a:rPr lang="en-US" altLang="ko-KR" dirty="0"/>
              <a:t>1904</a:t>
            </a:r>
            <a:r>
              <a:rPr lang="ko-KR" altLang="en-US" dirty="0"/>
              <a:t>년 </a:t>
            </a:r>
            <a:r>
              <a:rPr lang="en-US" altLang="ko-KR" dirty="0"/>
              <a:t>- </a:t>
            </a:r>
            <a:r>
              <a:rPr lang="ko-KR" altLang="en-US" dirty="0" err="1"/>
              <a:t>일러교섭</a:t>
            </a:r>
            <a:r>
              <a:rPr lang="ko-KR" altLang="en-US" dirty="0"/>
              <a:t> 최종제안에 관한 각의결정</a:t>
            </a:r>
          </a:p>
          <a:p>
            <a:r>
              <a:rPr lang="en-US" altLang="ko-KR" dirty="0"/>
              <a:t>904</a:t>
            </a:r>
            <a:r>
              <a:rPr lang="ko-KR" altLang="en-US" dirty="0"/>
              <a:t>년 </a:t>
            </a:r>
            <a:r>
              <a:rPr lang="en-US" altLang="ko-KR" dirty="0"/>
              <a:t>2</a:t>
            </a:r>
            <a:r>
              <a:rPr lang="ko-KR" altLang="en-US" dirty="0"/>
              <a:t>월 </a:t>
            </a:r>
            <a:r>
              <a:rPr lang="en-US" altLang="ko-KR" dirty="0"/>
              <a:t>23</a:t>
            </a:r>
            <a:r>
              <a:rPr lang="ko-KR" altLang="en-US" dirty="0"/>
              <a:t>일</a:t>
            </a:r>
            <a:r>
              <a:rPr lang="en-US" altLang="ko-KR" dirty="0"/>
              <a:t>- </a:t>
            </a:r>
            <a:r>
              <a:rPr lang="ko-KR" altLang="en-US" dirty="0" smtClean="0"/>
              <a:t>일한의정서</a:t>
            </a:r>
            <a:endParaRPr lang="en-US" altLang="ko-KR" dirty="0" smtClean="0"/>
          </a:p>
          <a:p>
            <a:r>
              <a:rPr lang="ko-KR" altLang="en-US" dirty="0" smtClean="0"/>
              <a:t>조선의 거부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러일</a:t>
            </a:r>
            <a:r>
              <a:rPr lang="ko-KR" altLang="en-US" dirty="0" smtClean="0"/>
              <a:t> 전쟁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1904</a:t>
            </a:r>
            <a:r>
              <a:rPr lang="ko-KR" altLang="en-US" dirty="0"/>
              <a:t>년 </a:t>
            </a:r>
            <a:r>
              <a:rPr lang="en-US" altLang="ko-KR" dirty="0"/>
              <a:t>5</a:t>
            </a:r>
            <a:r>
              <a:rPr lang="ko-KR" altLang="en-US" dirty="0"/>
              <a:t>월 </a:t>
            </a:r>
            <a:r>
              <a:rPr lang="en-US" altLang="ko-KR" dirty="0"/>
              <a:t>30</a:t>
            </a:r>
            <a:r>
              <a:rPr lang="ko-KR" altLang="en-US" dirty="0"/>
              <a:t>일 </a:t>
            </a:r>
            <a:r>
              <a:rPr lang="en-US" altLang="ko-KR" dirty="0"/>
              <a:t>- </a:t>
            </a:r>
            <a:r>
              <a:rPr lang="ko-KR" altLang="en-US" dirty="0"/>
              <a:t>대한방침에 관한 결정</a:t>
            </a:r>
          </a:p>
          <a:p>
            <a:r>
              <a:rPr lang="en-US" altLang="ko-KR" dirty="0"/>
              <a:t>1904</a:t>
            </a:r>
            <a:r>
              <a:rPr lang="ko-KR" altLang="en-US" dirty="0"/>
              <a:t>년 </a:t>
            </a:r>
            <a:r>
              <a:rPr lang="en-US" altLang="ko-KR" dirty="0"/>
              <a:t>8</a:t>
            </a:r>
            <a:r>
              <a:rPr lang="ko-KR" altLang="en-US" dirty="0"/>
              <a:t>월 </a:t>
            </a:r>
            <a:r>
              <a:rPr lang="en-US" altLang="ko-KR" dirty="0"/>
              <a:t>22</a:t>
            </a:r>
            <a:r>
              <a:rPr lang="ko-KR" altLang="en-US" dirty="0"/>
              <a:t>일 </a:t>
            </a:r>
            <a:r>
              <a:rPr lang="en-US" altLang="ko-KR" dirty="0"/>
              <a:t>- </a:t>
            </a:r>
            <a:r>
              <a:rPr lang="ko-KR" altLang="en-US" dirty="0"/>
              <a:t>일한협약</a:t>
            </a:r>
          </a:p>
          <a:p>
            <a:r>
              <a:rPr lang="en-US" altLang="ko-KR" dirty="0"/>
              <a:t>1905</a:t>
            </a:r>
            <a:r>
              <a:rPr lang="ko-KR" altLang="en-US" dirty="0"/>
              <a:t>년 </a:t>
            </a:r>
            <a:r>
              <a:rPr lang="en-US" altLang="ko-KR" dirty="0"/>
              <a:t>4</a:t>
            </a:r>
            <a:r>
              <a:rPr lang="ko-KR" altLang="en-US" dirty="0"/>
              <a:t>월 </a:t>
            </a:r>
            <a:r>
              <a:rPr lang="en-US" altLang="ko-KR" dirty="0"/>
              <a:t>8</a:t>
            </a:r>
            <a:r>
              <a:rPr lang="ko-KR" altLang="en-US" dirty="0"/>
              <a:t>일 </a:t>
            </a:r>
            <a:r>
              <a:rPr lang="en-US" altLang="ko-KR" dirty="0"/>
              <a:t>- </a:t>
            </a:r>
            <a:r>
              <a:rPr lang="ko-KR" altLang="en-US" dirty="0"/>
              <a:t>한국정부와 다음과 같은 취지로 보호조약을 체결한다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 smtClean="0"/>
              <a:t>1905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8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일영동맹조약</a:t>
            </a:r>
          </a:p>
          <a:p>
            <a:r>
              <a:rPr lang="en-US" altLang="ko-KR" dirty="0"/>
              <a:t>1905</a:t>
            </a:r>
            <a:r>
              <a:rPr lang="ko-KR" altLang="en-US" dirty="0"/>
              <a:t>년 </a:t>
            </a:r>
            <a:r>
              <a:rPr lang="en-US" altLang="ko-KR" dirty="0"/>
              <a:t>9</a:t>
            </a:r>
            <a:r>
              <a:rPr lang="ko-KR" altLang="en-US" dirty="0"/>
              <a:t>월 </a:t>
            </a:r>
            <a:r>
              <a:rPr lang="en-US" altLang="ko-KR" dirty="0"/>
              <a:t>5</a:t>
            </a:r>
            <a:r>
              <a:rPr lang="ko-KR" altLang="en-US" dirty="0"/>
              <a:t>일 </a:t>
            </a:r>
            <a:r>
              <a:rPr lang="en-US" altLang="ko-KR" dirty="0"/>
              <a:t>- </a:t>
            </a:r>
            <a:r>
              <a:rPr lang="ko-KR" altLang="en-US" dirty="0" err="1" smtClean="0"/>
              <a:t>러일강화조약</a:t>
            </a:r>
            <a:endParaRPr lang="ko-KR" altLang="en-US" dirty="0"/>
          </a:p>
          <a:p>
            <a:r>
              <a:rPr lang="en-US" altLang="ko-KR" dirty="0" smtClean="0"/>
              <a:t>1905</a:t>
            </a:r>
            <a:r>
              <a:rPr lang="ko-KR" altLang="en-US" dirty="0"/>
              <a:t>년 </a:t>
            </a:r>
            <a:r>
              <a:rPr lang="en-US" altLang="ko-KR" dirty="0"/>
              <a:t>10</a:t>
            </a:r>
            <a:r>
              <a:rPr lang="ko-KR" altLang="en-US" dirty="0"/>
              <a:t>월 </a:t>
            </a:r>
            <a:r>
              <a:rPr lang="en-US" altLang="ko-KR" dirty="0"/>
              <a:t>27</a:t>
            </a:r>
            <a:r>
              <a:rPr lang="ko-KR" altLang="en-US" dirty="0"/>
              <a:t>일 </a:t>
            </a:r>
            <a:r>
              <a:rPr lang="en-US" altLang="ko-KR" dirty="0"/>
              <a:t>- </a:t>
            </a:r>
            <a:r>
              <a:rPr lang="ko-KR" altLang="en-US" dirty="0" err="1"/>
              <a:t>한국보호권</a:t>
            </a:r>
            <a:r>
              <a:rPr lang="ko-KR" altLang="en-US" dirty="0"/>
              <a:t> 확립에 관한 </a:t>
            </a:r>
            <a:r>
              <a:rPr lang="ko-KR" altLang="en-US" dirty="0" smtClean="0"/>
              <a:t>각의결정</a:t>
            </a:r>
            <a:endParaRPr lang="en-US" altLang="ko-KR" dirty="0" smtClean="0"/>
          </a:p>
          <a:p>
            <a:r>
              <a:rPr lang="en-US" altLang="ko-KR" dirty="0"/>
              <a:t>1905</a:t>
            </a:r>
            <a:r>
              <a:rPr lang="ko-KR" altLang="en-US" dirty="0"/>
              <a:t>년 </a:t>
            </a:r>
            <a:r>
              <a:rPr lang="en-US" altLang="ko-KR" dirty="0"/>
              <a:t>11</a:t>
            </a:r>
            <a:r>
              <a:rPr lang="ko-KR" altLang="en-US" dirty="0"/>
              <a:t>월 </a:t>
            </a:r>
            <a:r>
              <a:rPr lang="en-US" altLang="ko-KR" dirty="0"/>
              <a:t>17</a:t>
            </a:r>
            <a:r>
              <a:rPr lang="ko-KR" altLang="en-US" dirty="0"/>
              <a:t>일 </a:t>
            </a:r>
            <a:r>
              <a:rPr lang="en-US" altLang="ko-KR" dirty="0"/>
              <a:t>- </a:t>
            </a:r>
            <a:r>
              <a:rPr lang="ko-KR" altLang="en-US" dirty="0"/>
              <a:t>일한협약</a:t>
            </a:r>
          </a:p>
          <a:p>
            <a:endParaRPr lang="en-US" altLang="ko-KR" dirty="0" smtClean="0"/>
          </a:p>
          <a:p>
            <a:endParaRPr lang="ko-KR" altLang="en-US" dirty="0"/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러일</a:t>
            </a:r>
            <a:r>
              <a:rPr lang="ko-KR" altLang="en-US" dirty="0" smtClean="0"/>
              <a:t> 전쟁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r>
              <a:rPr lang="ko-KR" altLang="en-US" dirty="0" err="1"/>
              <a:t>러질전쟁은</a:t>
            </a:r>
            <a:r>
              <a:rPr lang="ko-KR" altLang="en-US" dirty="0"/>
              <a:t> </a:t>
            </a:r>
            <a:r>
              <a:rPr lang="en-US" altLang="ko-KR" dirty="0" smtClean="0"/>
              <a:t>…..</a:t>
            </a:r>
          </a:p>
          <a:p>
            <a:r>
              <a:rPr lang="en-US" altLang="ko-KR" dirty="0" smtClean="0"/>
              <a:t>1</a:t>
            </a:r>
            <a:r>
              <a:rPr lang="ko-KR" altLang="en-US" dirty="0"/>
              <a:t>차적으로는 조선을 영유하기 위한 </a:t>
            </a:r>
            <a:r>
              <a:rPr lang="ko-KR" altLang="en-US" dirty="0" smtClean="0"/>
              <a:t>것</a:t>
            </a:r>
            <a:endParaRPr lang="en-US" altLang="ko-KR" dirty="0" smtClean="0"/>
          </a:p>
          <a:p>
            <a:r>
              <a:rPr lang="en-US" altLang="ko-KR" dirty="0" smtClean="0"/>
              <a:t>2</a:t>
            </a:r>
            <a:r>
              <a:rPr lang="ko-KR" altLang="en-US" dirty="0"/>
              <a:t>차적으로는 만주 영유를 위해 러시아의 </a:t>
            </a:r>
            <a:r>
              <a:rPr lang="ko-KR" altLang="en-US" dirty="0" err="1"/>
              <a:t>만주독접을</a:t>
            </a:r>
            <a:r>
              <a:rPr lang="ko-KR" altLang="en-US" dirty="0"/>
              <a:t> 견제하기 위한 </a:t>
            </a:r>
            <a:r>
              <a:rPr lang="ko-KR" altLang="en-US" dirty="0" smtClean="0"/>
              <a:t>것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근대 일본의 국제공법의 적용과 오용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57158" y="5429264"/>
            <a:ext cx="842968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ko-KR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</a:t>
            </a:r>
            <a:r>
              <a:rPr lang="ko-KR" altLang="en-US" sz="32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차적인 일본의 의도가 달성되었던 것이다</a:t>
            </a:r>
            <a:r>
              <a:rPr lang="en-US" altLang="ko-KR" sz="32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</a:t>
            </a:r>
            <a:endParaRPr lang="ko-KR" altLang="en-US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줄무늬가 있는 오른쪽 화살표 5"/>
          <p:cNvSpPr/>
          <p:nvPr/>
        </p:nvSpPr>
        <p:spPr>
          <a:xfrm rot="5400000">
            <a:off x="3964777" y="4250537"/>
            <a:ext cx="1071570" cy="1143008"/>
          </a:xfrm>
          <a:prstGeom prst="striped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근대 일본의 국제공법의 적용과 오용</a:t>
            </a:r>
          </a:p>
        </p:txBody>
      </p:sp>
      <p:sp>
        <p:nvSpPr>
          <p:cNvPr id="4" name="모서리가 둥근 직사각형 3"/>
          <p:cNvSpPr/>
          <p:nvPr/>
        </p:nvSpPr>
        <p:spPr>
          <a:xfrm>
            <a:off x="1000100" y="1142984"/>
            <a:ext cx="3571900" cy="1785950"/>
          </a:xfrm>
          <a:prstGeom prst="roundRect">
            <a:avLst/>
          </a:prstGeom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일본의 </a:t>
            </a:r>
            <a:endParaRPr lang="en-US" altLang="ko-KR" sz="4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ko-KR" alt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최종적의도</a:t>
            </a:r>
            <a:r>
              <a:rPr lang="ko-KR" alt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ko-KR" altLang="en-US" sz="2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ko-KR" altLang="en-US" sz="2400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6206484" y="2714620"/>
            <a:ext cx="2937516" cy="2008838"/>
          </a:xfrm>
          <a:prstGeom prst="roundRect">
            <a:avLst/>
          </a:prstGeom>
          <a:scene3d>
            <a:camera prst="perspectiveHeroicExtreme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조선의 영토 편입 </a:t>
            </a:r>
            <a:endParaRPr lang="ko-KR" altLang="en-US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1142976" y="4071942"/>
            <a:ext cx="3857652" cy="2285992"/>
          </a:xfrm>
          <a:prstGeom prst="roundRect">
            <a:avLst/>
          </a:prstGeom>
          <a:solidFill>
            <a:schemeClr val="accent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1906</a:t>
            </a:r>
            <a:r>
              <a:rPr lang="ko-KR" alt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년 </a:t>
            </a:r>
            <a:r>
              <a:rPr lang="en-US" altLang="ko-KR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</a:t>
            </a:r>
            <a:r>
              <a:rPr lang="ko-KR" alt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월  </a:t>
            </a:r>
            <a:endParaRPr lang="en-US" altLang="ko-KR" sz="4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ko-KR" altLang="en-US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한국통감부</a:t>
            </a:r>
            <a:r>
              <a:rPr lang="ko-KR" alt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ko-KR" alt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설치 </a:t>
            </a:r>
          </a:p>
          <a:p>
            <a:pPr algn="ctr"/>
            <a:endParaRPr lang="ko-KR" altLang="en-US" dirty="0"/>
          </a:p>
        </p:txBody>
      </p:sp>
      <p:grpSp>
        <p:nvGrpSpPr>
          <p:cNvPr id="16" name="그룹 15"/>
          <p:cNvGrpSpPr/>
          <p:nvPr/>
        </p:nvGrpSpPr>
        <p:grpSpPr>
          <a:xfrm>
            <a:off x="3643306" y="1857364"/>
            <a:ext cx="4143404" cy="3500462"/>
            <a:chOff x="3643306" y="1857364"/>
            <a:chExt cx="4143404" cy="3500462"/>
          </a:xfrm>
        </p:grpSpPr>
        <p:cxnSp>
          <p:nvCxnSpPr>
            <p:cNvPr id="13" name="꺾인 연결선 12"/>
            <p:cNvCxnSpPr/>
            <p:nvPr/>
          </p:nvCxnSpPr>
          <p:spPr>
            <a:xfrm>
              <a:off x="3643306" y="1857364"/>
              <a:ext cx="2928958" cy="1857388"/>
            </a:xfrm>
            <a:prstGeom prst="bentConnector3">
              <a:avLst>
                <a:gd name="adj1" fmla="val 50000"/>
              </a:avLst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꺾인 연결선 14"/>
            <p:cNvCxnSpPr/>
            <p:nvPr/>
          </p:nvCxnSpPr>
          <p:spPr>
            <a:xfrm rot="10800000" flipV="1">
              <a:off x="4572000" y="4572008"/>
              <a:ext cx="3214710" cy="785818"/>
            </a:xfrm>
            <a:prstGeom prst="bentConnector3">
              <a:avLst>
                <a:gd name="adj1" fmla="val 50000"/>
              </a:avLst>
            </a:prstGeom>
            <a:ln w="635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/>
              <a:t>국제법적 측면에서의 일본의 주장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6280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2400" dirty="0"/>
              <a:t>주인이 없는 무인도인 독도를 </a:t>
            </a:r>
            <a:r>
              <a:rPr lang="en-US" altLang="ko-KR" sz="2400" dirty="0"/>
              <a:t>1905</a:t>
            </a:r>
            <a:r>
              <a:rPr lang="ko-KR" altLang="en-US" sz="2400" dirty="0"/>
              <a:t>년에 </a:t>
            </a:r>
            <a:r>
              <a:rPr lang="ko-KR" altLang="en-US" sz="2400" dirty="0" err="1"/>
              <a:t>나까이</a:t>
            </a:r>
            <a:r>
              <a:rPr lang="ko-KR" altLang="en-US" sz="2400" dirty="0"/>
              <a:t> ‘편입 및 대하 청원’에 의하여 </a:t>
            </a:r>
            <a:r>
              <a:rPr lang="ko-KR" altLang="en-US" sz="2400" dirty="0" err="1"/>
              <a:t>시마네현</a:t>
            </a:r>
            <a:r>
              <a:rPr lang="ko-KR" altLang="en-US" sz="2400" dirty="0"/>
              <a:t> 고시 제</a:t>
            </a:r>
            <a:r>
              <a:rPr lang="en-US" altLang="ko-KR" sz="2400" dirty="0"/>
              <a:t>40</a:t>
            </a:r>
            <a:r>
              <a:rPr lang="ko-KR" altLang="en-US" sz="2400" dirty="0"/>
              <a:t>호를 통하여 일본 영토로 선점</a:t>
            </a:r>
            <a:r>
              <a:rPr lang="en-US" altLang="ko-KR" sz="2400" dirty="0"/>
              <a:t>, </a:t>
            </a:r>
            <a:r>
              <a:rPr lang="ko-KR" altLang="en-US" sz="2400" dirty="0"/>
              <a:t>편입을 함으로써 근대 국제법상의 영토취득 요건을 충족시킨 것이 되어 일본의 권원이 </a:t>
            </a:r>
            <a:r>
              <a:rPr lang="ko-KR" altLang="en-US" sz="2400" dirty="0" smtClean="0"/>
              <a:t>확정</a:t>
            </a:r>
            <a:endParaRPr lang="en-US" altLang="ko-KR" sz="2400" dirty="0" smtClean="0"/>
          </a:p>
          <a:p>
            <a:r>
              <a:rPr lang="ko-KR" altLang="en-US" sz="2400" dirty="0" smtClean="0"/>
              <a:t>일본의 주장 </a:t>
            </a:r>
            <a:r>
              <a:rPr lang="en-US" altLang="ko-KR" sz="2400" dirty="0" smtClean="0"/>
              <a:t>? </a:t>
            </a:r>
            <a:br>
              <a:rPr lang="en-US" altLang="ko-KR" sz="2400" dirty="0" smtClean="0"/>
            </a:br>
            <a:r>
              <a:rPr lang="ko-KR" altLang="en-US" sz="2400" dirty="0"/>
              <a:t>“현대 국제법상 영토 취득을 위한 요건에 관하여</a:t>
            </a:r>
            <a:r>
              <a:rPr lang="en-US" altLang="ko-KR" sz="2400" dirty="0"/>
              <a:t>, </a:t>
            </a:r>
            <a:r>
              <a:rPr lang="ko-KR" altLang="en-US" sz="2400" dirty="0"/>
              <a:t>영토를 취득하려는 국가의 의사는 일본 영토에 독도를 추가하기 위한 </a:t>
            </a:r>
            <a:r>
              <a:rPr lang="en-US" altLang="ko-KR" sz="2400" dirty="0"/>
              <a:t>1905</a:t>
            </a:r>
            <a:r>
              <a:rPr lang="ko-KR" altLang="en-US" sz="2400" dirty="0"/>
              <a:t>년 </a:t>
            </a:r>
            <a:r>
              <a:rPr lang="en-US" altLang="ko-KR" sz="2400" dirty="0"/>
              <a:t>1</a:t>
            </a:r>
            <a:r>
              <a:rPr lang="ko-KR" altLang="en-US" sz="2400" dirty="0"/>
              <a:t>월 </a:t>
            </a:r>
            <a:r>
              <a:rPr lang="en-US" altLang="ko-KR" sz="2400" dirty="0"/>
              <a:t>28</a:t>
            </a:r>
            <a:r>
              <a:rPr lang="ko-KR" altLang="en-US" sz="2400" dirty="0"/>
              <a:t>일의 내각회의에서의 결정의 결과로서 확인되었고</a:t>
            </a:r>
            <a:r>
              <a:rPr lang="en-US" altLang="ko-KR" sz="2400" dirty="0"/>
              <a:t>, </a:t>
            </a:r>
            <a:r>
              <a:rPr lang="ko-KR" altLang="en-US" sz="2400" dirty="0"/>
              <a:t>또 </a:t>
            </a:r>
            <a:r>
              <a:rPr lang="en-US" altLang="ko-KR" sz="2400" dirty="0"/>
              <a:t>1905</a:t>
            </a:r>
            <a:r>
              <a:rPr lang="ko-KR" altLang="en-US" sz="2400" dirty="0"/>
              <a:t>년 </a:t>
            </a:r>
            <a:r>
              <a:rPr lang="en-US" altLang="ko-KR" sz="2400" dirty="0"/>
              <a:t>2</a:t>
            </a:r>
            <a:r>
              <a:rPr lang="ko-KR" altLang="en-US" sz="2400" dirty="0"/>
              <a:t>월 </a:t>
            </a:r>
            <a:r>
              <a:rPr lang="en-US" altLang="ko-KR" sz="2400" dirty="0"/>
              <a:t>22</a:t>
            </a:r>
            <a:r>
              <a:rPr lang="ko-KR" altLang="en-US" sz="2400" dirty="0"/>
              <a:t>일에 영토를 취득하기 위한 국가의사의 </a:t>
            </a:r>
            <a:r>
              <a:rPr lang="ko-KR" altLang="en-US" sz="2400" dirty="0" err="1"/>
              <a:t>공적발표는</a:t>
            </a:r>
            <a:r>
              <a:rPr lang="ko-KR" altLang="en-US" sz="2400" dirty="0"/>
              <a:t> </a:t>
            </a:r>
            <a:r>
              <a:rPr lang="ko-KR" altLang="en-US" sz="2400" dirty="0" err="1"/>
              <a:t>도근현청에</a:t>
            </a:r>
            <a:r>
              <a:rPr lang="ko-KR" altLang="en-US" sz="2400" dirty="0"/>
              <a:t> 의해 발표된 고시로 이루어졌다는 것을 언급한다</a:t>
            </a:r>
            <a:r>
              <a:rPr lang="en-US" altLang="ko-KR" sz="2400" dirty="0"/>
              <a:t>. </a:t>
            </a:r>
            <a:r>
              <a:rPr lang="ko-KR" altLang="en-US" sz="2400" dirty="0"/>
              <a:t>이는 당시 일본이 영토 선점을 발표하는 일본에 의해 취해진 관행에 따른 것이므로 국가 의사의 공적발표로서 상기 조치는 이 점에 관한 국제법상의 요건을 충족한 것이다</a:t>
            </a:r>
            <a:r>
              <a:rPr lang="en-US" altLang="ko-KR" sz="2400" dirty="0"/>
              <a:t>.</a:t>
            </a:r>
            <a:endParaRPr lang="ko-KR" altLang="en-US" sz="2400" dirty="0"/>
          </a:p>
          <a:p>
            <a:endParaRPr lang="en-US" altLang="ko-KR" sz="2400" dirty="0" smtClean="0"/>
          </a:p>
          <a:p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시마네현</a:t>
            </a:r>
            <a:r>
              <a:rPr lang="ko-KR" altLang="en-US" dirty="0" smtClean="0"/>
              <a:t> </a:t>
            </a:r>
            <a:r>
              <a:rPr lang="ko-KR" altLang="en-US" dirty="0"/>
              <a:t>편입 </a:t>
            </a:r>
            <a:r>
              <a:rPr lang="ko-KR" altLang="en-US" dirty="0" smtClean="0"/>
              <a:t>조치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한국의 반박</a:t>
            </a:r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ko-KR" altLang="en-US" sz="2800" dirty="0"/>
              <a:t>한국 정부는 일본이 “영토 선점에 관한 국제법상의 취득 요건으로 국가 의사의 공적 발표라는 요건”을 충족시켰다는 일본 정부의 의논을 타당하다고 인정할 수 없다</a:t>
            </a:r>
            <a:r>
              <a:rPr lang="en-US" altLang="ko-KR" sz="2800" dirty="0"/>
              <a:t>. </a:t>
            </a:r>
            <a:r>
              <a:rPr lang="ko-KR" altLang="en-US" sz="2800" dirty="0" err="1"/>
              <a:t>도근현청의</a:t>
            </a:r>
            <a:r>
              <a:rPr lang="ko-KR" altLang="en-US" sz="2800" dirty="0"/>
              <a:t> 고시라 하는 것은 암암리에 시행된 것으로 외국에는 물론 일본의 일반 국민에게도 알려지지 않았다</a:t>
            </a:r>
            <a:r>
              <a:rPr lang="en-US" altLang="ko-KR" sz="2800" dirty="0"/>
              <a:t>. </a:t>
            </a:r>
            <a:r>
              <a:rPr lang="ko-KR" altLang="en-US" sz="2800" dirty="0"/>
              <a:t>그러므로 이를 결코 한 국가의 의사의 공표라고 간주 할 수 없다</a:t>
            </a:r>
          </a:p>
          <a:p>
            <a:endParaRPr lang="en-US" altLang="ko-KR" sz="28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시마네현</a:t>
            </a:r>
            <a:r>
              <a:rPr lang="ko-KR" altLang="en-US" dirty="0"/>
              <a:t> 편입 조치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/>
              <a:t>제</a:t>
            </a:r>
            <a:r>
              <a:rPr lang="en-US" altLang="ko-KR" dirty="0"/>
              <a:t>2</a:t>
            </a:r>
            <a:r>
              <a:rPr lang="ko-KR" altLang="en-US" dirty="0"/>
              <a:t>차 세계대전 종전 후 승전국인 연합국최고사령부</a:t>
            </a:r>
            <a:r>
              <a:rPr lang="en-US" altLang="ko-KR" dirty="0"/>
              <a:t>(SCAP: General headquarters Supreme Commander For Allied Powers)</a:t>
            </a:r>
            <a:r>
              <a:rPr lang="ko-KR" altLang="en-US" dirty="0"/>
              <a:t>의 훈령 제</a:t>
            </a:r>
            <a:r>
              <a:rPr lang="en-US" altLang="ko-KR" dirty="0"/>
              <a:t>677</a:t>
            </a:r>
            <a:r>
              <a:rPr lang="ko-KR" altLang="en-US" dirty="0"/>
              <a:t>호는 그 제</a:t>
            </a:r>
            <a:r>
              <a:rPr lang="en-US" altLang="ko-KR" dirty="0"/>
              <a:t>3</a:t>
            </a:r>
            <a:r>
              <a:rPr lang="ko-KR" altLang="en-US" dirty="0"/>
              <a:t>항에서 일본의 범위에서 독도를 제외시킴으로써 </a:t>
            </a:r>
            <a:r>
              <a:rPr lang="ko-KR" altLang="en-US" dirty="0" err="1"/>
              <a:t>한국령으로</a:t>
            </a:r>
            <a:r>
              <a:rPr lang="ko-KR" altLang="en-US" dirty="0"/>
              <a:t> 복구시켰다는 한국측 주장에 대하여 </a:t>
            </a:r>
          </a:p>
          <a:p>
            <a:r>
              <a:rPr lang="ko-KR" altLang="en-US" dirty="0"/>
              <a:t>① </a:t>
            </a:r>
            <a:r>
              <a:rPr lang="en-US" altLang="ko-KR" dirty="0"/>
              <a:t>1946</a:t>
            </a:r>
            <a:r>
              <a:rPr lang="ko-KR" altLang="en-US" dirty="0"/>
              <a:t>년 </a:t>
            </a:r>
            <a:r>
              <a:rPr lang="en-US" altLang="ko-KR" dirty="0"/>
              <a:t>1</a:t>
            </a:r>
            <a:r>
              <a:rPr lang="ko-KR" altLang="en-US" dirty="0"/>
              <a:t>월 </a:t>
            </a:r>
            <a:r>
              <a:rPr lang="en-US" altLang="ko-KR" dirty="0"/>
              <a:t>29</a:t>
            </a:r>
            <a:r>
              <a:rPr lang="ko-KR" altLang="en-US" dirty="0"/>
              <a:t>일 </a:t>
            </a:r>
            <a:r>
              <a:rPr lang="en-US" altLang="ko-KR" dirty="0"/>
              <a:t>SCAPIN No.677</a:t>
            </a:r>
            <a:r>
              <a:rPr lang="ko-KR" altLang="en-US" dirty="0"/>
              <a:t>은 ‘울릉도</a:t>
            </a:r>
            <a:r>
              <a:rPr lang="en-US" altLang="ko-KR" dirty="0"/>
              <a:t>, </a:t>
            </a:r>
            <a:r>
              <a:rPr lang="ko-KR" altLang="en-US" dirty="0"/>
              <a:t>죽도</a:t>
            </a:r>
            <a:r>
              <a:rPr lang="en-US" altLang="ko-KR" dirty="0"/>
              <a:t>(</a:t>
            </a:r>
            <a:r>
              <a:rPr lang="ko-KR" altLang="en-US" dirty="0"/>
              <a:t>독도</a:t>
            </a:r>
            <a:r>
              <a:rPr lang="en-US" altLang="ko-KR" dirty="0"/>
              <a:t>), </a:t>
            </a:r>
            <a:r>
              <a:rPr lang="ko-KR" altLang="en-US" dirty="0"/>
              <a:t>제주도’</a:t>
            </a:r>
            <a:r>
              <a:rPr lang="ko-KR" altLang="en-US" dirty="0" err="1"/>
              <a:t>를</a:t>
            </a:r>
            <a:r>
              <a:rPr lang="ko-KR" altLang="en-US" dirty="0"/>
              <a:t> 일본의 범위에서 제외했다</a:t>
            </a:r>
            <a:r>
              <a:rPr lang="en-US" altLang="ko-KR" dirty="0"/>
              <a:t>. </a:t>
            </a:r>
            <a:r>
              <a:rPr lang="ko-KR" altLang="en-US" dirty="0"/>
              <a:t>다만 이 지령이 행정권의 정지였지 영토의 처분이 아님은 총사령부의 권한에 비추어 명백함 동 지령 중에서도 “이 지령 중의 조항은 어느 것이나 ‘포츠담 선언’의 제 </a:t>
            </a:r>
            <a:r>
              <a:rPr lang="en-US" altLang="ko-KR" dirty="0"/>
              <a:t>8</a:t>
            </a:r>
            <a:r>
              <a:rPr lang="ko-KR" altLang="en-US" dirty="0"/>
              <a:t>항에 있는 작은 섬의 최종적 결정에 관한 </a:t>
            </a:r>
            <a:r>
              <a:rPr lang="ko-KR" altLang="en-US" dirty="0" err="1"/>
              <a:t>연합국측의</a:t>
            </a:r>
            <a:r>
              <a:rPr lang="ko-KR" altLang="en-US" dirty="0"/>
              <a:t> 정책을 나타내는 것이라고 해석해서는 </a:t>
            </a:r>
            <a:r>
              <a:rPr lang="ko-KR" altLang="en-US" dirty="0" err="1"/>
              <a:t>안된다</a:t>
            </a:r>
            <a:r>
              <a:rPr lang="ko-KR" altLang="en-US" dirty="0"/>
              <a:t>”고 했다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ko-KR" altLang="en-US" dirty="0"/>
              <a:t>② 마찬가지로 </a:t>
            </a:r>
            <a:r>
              <a:rPr lang="en-US" altLang="ko-KR" dirty="0"/>
              <a:t>1946</a:t>
            </a:r>
            <a:r>
              <a:rPr lang="ko-KR" altLang="en-US" dirty="0"/>
              <a:t>년 </a:t>
            </a:r>
            <a:r>
              <a:rPr lang="en-US" altLang="ko-KR" dirty="0"/>
              <a:t>6</a:t>
            </a:r>
            <a:r>
              <a:rPr lang="ko-KR" altLang="en-US" dirty="0"/>
              <a:t>월 </a:t>
            </a:r>
            <a:r>
              <a:rPr lang="en-US" altLang="ko-KR" dirty="0"/>
              <a:t>22</a:t>
            </a:r>
            <a:r>
              <a:rPr lang="ko-KR" altLang="en-US" dirty="0"/>
              <a:t>일자 </a:t>
            </a:r>
            <a:r>
              <a:rPr lang="en-US" altLang="ko-KR" dirty="0"/>
              <a:t>SCAPIN No.1033</a:t>
            </a:r>
            <a:r>
              <a:rPr lang="ko-KR" altLang="en-US" dirty="0"/>
              <a:t>에서도 “일본의 선박 및 그 승무원은 죽도와 죽도로부터 </a:t>
            </a:r>
            <a:r>
              <a:rPr lang="en-US" altLang="ko-KR" dirty="0"/>
              <a:t>12</a:t>
            </a:r>
            <a:r>
              <a:rPr lang="ko-KR" altLang="en-US" dirty="0" err="1"/>
              <a:t>해리내에</a:t>
            </a:r>
            <a:r>
              <a:rPr lang="ko-KR" altLang="en-US" dirty="0"/>
              <a:t> 접근해서는 </a:t>
            </a:r>
            <a:r>
              <a:rPr lang="ko-KR" altLang="en-US" dirty="0" err="1"/>
              <a:t>아니된다</a:t>
            </a:r>
            <a:r>
              <a:rPr lang="ko-KR" altLang="en-US" dirty="0"/>
              <a:t>”고 규정하고 있으나</a:t>
            </a:r>
            <a:r>
              <a:rPr lang="en-US" altLang="ko-KR" dirty="0"/>
              <a:t>, </a:t>
            </a:r>
            <a:r>
              <a:rPr lang="ko-KR" altLang="en-US" dirty="0"/>
              <a:t>다만 여기에서도 “일본국의 관할권</a:t>
            </a:r>
            <a:r>
              <a:rPr lang="en-US" altLang="ko-KR" dirty="0"/>
              <a:t>, </a:t>
            </a:r>
            <a:r>
              <a:rPr lang="ko-KR" altLang="en-US" dirty="0"/>
              <a:t>국제경계선 또는 어업권에 관한 최종결정에 관한 </a:t>
            </a:r>
            <a:r>
              <a:rPr lang="ko-KR" altLang="en-US" dirty="0" err="1"/>
              <a:t>연합국측의</a:t>
            </a:r>
            <a:r>
              <a:rPr lang="ko-KR" altLang="en-US" dirty="0"/>
              <a:t> 정책표명은 허가를 받지 않고 갈 수 있는 수역</a:t>
            </a:r>
            <a:r>
              <a:rPr lang="en-US" altLang="ko-KR" dirty="0"/>
              <a:t>(</a:t>
            </a:r>
            <a:r>
              <a:rPr lang="en-US" altLang="ko-KR" dirty="0" err="1"/>
              <a:t>MacArhur</a:t>
            </a:r>
            <a:r>
              <a:rPr lang="en-US" altLang="ko-KR" dirty="0"/>
              <a:t> Line)</a:t>
            </a:r>
            <a:r>
              <a:rPr lang="ko-KR" altLang="en-US" dirty="0"/>
              <a:t>은 그 후 점차 확대되었으나 동해의 중앙을 통과하는 선</a:t>
            </a:r>
            <a:r>
              <a:rPr lang="en-US" altLang="ko-KR" dirty="0"/>
              <a:t>(</a:t>
            </a:r>
            <a:r>
              <a:rPr lang="ko-KR" altLang="en-US" dirty="0"/>
              <a:t>거기에 죽도가 걸려있다</a:t>
            </a:r>
            <a:r>
              <a:rPr lang="en-US" altLang="ko-KR" dirty="0"/>
              <a:t>)</a:t>
            </a:r>
            <a:r>
              <a:rPr lang="ko-KR" altLang="en-US" dirty="0"/>
              <a:t>에 대해서는 변경이 없었다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en-US" altLang="ko-KR" dirty="0"/>
              <a:t>SCAPIN </a:t>
            </a:r>
            <a:r>
              <a:rPr lang="ko-KR" altLang="en-US" dirty="0"/>
              <a:t>제</a:t>
            </a:r>
            <a:r>
              <a:rPr lang="en-US" altLang="ko-KR" dirty="0"/>
              <a:t>677</a:t>
            </a:r>
            <a:r>
              <a:rPr lang="ko-KR" altLang="en-US" dirty="0" smtClean="0"/>
              <a:t>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국제 공법의 성립과 영토취득의 특성</a:t>
            </a:r>
            <a:endParaRPr altLang="ko-KR" dirty="0" smtClean="0"/>
          </a:p>
          <a:p>
            <a:r>
              <a:rPr lang="ko-KR" altLang="en-US" dirty="0" smtClean="0"/>
              <a:t>일본</a:t>
            </a:r>
            <a:r>
              <a:rPr lang="ko-KR" altLang="en-US" dirty="0"/>
              <a:t>의 </a:t>
            </a:r>
            <a:r>
              <a:rPr lang="ko-KR" altLang="en-US" dirty="0" smtClean="0"/>
              <a:t>국제 공법 수용 과정</a:t>
            </a:r>
            <a:endParaRPr altLang="ko-KR" dirty="0" smtClean="0"/>
          </a:p>
          <a:p>
            <a:r>
              <a:rPr lang="ko-KR" altLang="en-US" dirty="0" smtClean="0"/>
              <a:t>근</a:t>
            </a:r>
            <a:r>
              <a:rPr lang="ko-KR" altLang="en-US" dirty="0"/>
              <a:t>대 </a:t>
            </a:r>
            <a:r>
              <a:rPr lang="ko-KR" altLang="en-US" dirty="0" smtClean="0"/>
              <a:t>일본의 국제 공법의 적용과 </a:t>
            </a:r>
            <a:r>
              <a:rPr lang="ko-KR" altLang="en-US" dirty="0" smtClean="0"/>
              <a:t>오용</a:t>
            </a:r>
            <a:endParaRPr lang="en-US" altLang="ko-KR" dirty="0"/>
          </a:p>
          <a:p>
            <a:r>
              <a:rPr lang="ko-KR" altLang="en-US" dirty="0"/>
              <a:t>국제법적 측면에서의 일본의 </a:t>
            </a:r>
            <a:r>
              <a:rPr lang="ko-KR" altLang="en-US" dirty="0" smtClean="0"/>
              <a:t>주장</a:t>
            </a:r>
            <a:endParaRPr lang="en-US" altLang="ko-KR" dirty="0" smtClean="0"/>
          </a:p>
          <a:p>
            <a:r>
              <a:rPr lang="ko-KR" altLang="en-US" spc="-300" dirty="0"/>
              <a:t>국제법적 </a:t>
            </a:r>
            <a:r>
              <a:rPr lang="ko-KR" altLang="en-US" spc="-300" dirty="0" smtClean="0"/>
              <a:t>측면에서의 일본의 </a:t>
            </a:r>
            <a:r>
              <a:rPr lang="ko-KR" altLang="en-US" spc="-300" dirty="0"/>
              <a:t>주장에 대한 비판</a:t>
            </a:r>
            <a:endParaRPr altLang="ko-KR" spc="-300" dirty="0" smtClean="0"/>
          </a:p>
          <a:p>
            <a:pPr>
              <a:buNone/>
            </a:pPr>
            <a:r>
              <a:rPr altLang="ko-KR" dirty="0"/>
              <a:t> </a:t>
            </a:r>
            <a:r>
              <a:rPr altLang="ko-KR" dirty="0" smtClean="0"/>
              <a:t> 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차  </a:t>
            </a:r>
            <a:r>
              <a:rPr lang="ko-KR" altLang="en-US" dirty="0" err="1" smtClean="0"/>
              <a:t>례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/>
              <a:t>한국은 </a:t>
            </a:r>
            <a:r>
              <a:rPr lang="en-US" altLang="ko-KR" dirty="0"/>
              <a:t>1430</a:t>
            </a:r>
            <a:r>
              <a:rPr lang="ko-KR" altLang="en-US" dirty="0"/>
              <a:t>년부터 약 </a:t>
            </a:r>
            <a:r>
              <a:rPr lang="en-US" altLang="ko-KR" dirty="0"/>
              <a:t>300</a:t>
            </a:r>
            <a:r>
              <a:rPr lang="ko-KR" altLang="en-US" dirty="0"/>
              <a:t>년간 울릉도까지 공도 정책</a:t>
            </a:r>
            <a:r>
              <a:rPr lang="en-US" altLang="ko-KR" dirty="0"/>
              <a:t>(</a:t>
            </a:r>
            <a:r>
              <a:rPr lang="ko-KR" altLang="en-US" dirty="0"/>
              <a:t>공도 정책이란 용어는 일본에서 사용하는 용어이고</a:t>
            </a:r>
            <a:r>
              <a:rPr lang="en-US" altLang="ko-KR" dirty="0"/>
              <a:t>, </a:t>
            </a:r>
            <a:r>
              <a:rPr lang="ko-KR" altLang="en-US" dirty="0"/>
              <a:t>우리 사료에는“섬 주민을 본토로 </a:t>
            </a:r>
            <a:r>
              <a:rPr lang="en-US" altLang="ko-KR" dirty="0"/>
              <a:t>'</a:t>
            </a:r>
            <a:r>
              <a:rPr lang="ko-KR" altLang="en-US" dirty="0" err="1"/>
              <a:t>쇄환</a:t>
            </a:r>
            <a:r>
              <a:rPr lang="en-US" altLang="ko-KR" dirty="0"/>
              <a:t>' ",“</a:t>
            </a:r>
            <a:r>
              <a:rPr lang="ko-KR" altLang="en-US" dirty="0"/>
              <a:t>섬에서 주민을 </a:t>
            </a:r>
            <a:r>
              <a:rPr lang="en-US" altLang="ko-KR" dirty="0"/>
              <a:t>'</a:t>
            </a:r>
            <a:r>
              <a:rPr lang="ko-KR" altLang="en-US" dirty="0" err="1"/>
              <a:t>쇄출</a:t>
            </a:r>
            <a:r>
              <a:rPr lang="en-US" altLang="ko-KR" dirty="0"/>
              <a:t>' "</a:t>
            </a:r>
            <a:r>
              <a:rPr lang="ko-KR" altLang="en-US" dirty="0"/>
              <a:t>했다 등의 용어를 사용한다</a:t>
            </a:r>
            <a:r>
              <a:rPr lang="en-US" altLang="ko-KR" dirty="0"/>
              <a:t>)</a:t>
            </a:r>
            <a:r>
              <a:rPr lang="ko-KR" altLang="en-US" dirty="0"/>
              <a:t>으로 영유권을 방기하였고 일본이 독도에 대한 실효적 지배를 독점하였다는 것이다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ko-KR" altLang="en-US" dirty="0"/>
              <a:t>일본은 조선이 </a:t>
            </a:r>
            <a:r>
              <a:rPr lang="en-US" altLang="ko-KR" dirty="0"/>
              <a:t>300</a:t>
            </a:r>
            <a:r>
              <a:rPr lang="ko-KR" altLang="en-US" dirty="0"/>
              <a:t>여 년 간 시행하였던 독도에 대한 쇄환 정책을 영유권 방기의 의사 표시와 실효적 지배의 단절로 해석하고 있다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공도정책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/>
              <a:t>국제법적 측면에서의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ko-KR" altLang="en-US" sz="3600" dirty="0" smtClean="0"/>
              <a:t>일본의 </a:t>
            </a:r>
            <a:r>
              <a:rPr lang="ko-KR" altLang="en-US" sz="3600" dirty="0"/>
              <a:t>주장에 대한 비판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독도는 선점의 대상인 </a:t>
            </a:r>
            <a:r>
              <a:rPr lang="ko-KR" altLang="en-US" dirty="0" err="1"/>
              <a:t>무주지였는가하는</a:t>
            </a:r>
            <a:r>
              <a:rPr lang="ko-KR" altLang="en-US" dirty="0"/>
              <a:t> 점이다</a:t>
            </a:r>
          </a:p>
          <a:p>
            <a:r>
              <a:rPr lang="ko-KR" altLang="en-US" dirty="0"/>
              <a:t>둘째</a:t>
            </a:r>
            <a:r>
              <a:rPr lang="en-US" altLang="ko-KR" dirty="0"/>
              <a:t>, </a:t>
            </a:r>
            <a:r>
              <a:rPr lang="ko-KR" altLang="en-US" dirty="0"/>
              <a:t>영토취득의 의사는 정당하게 결정</a:t>
            </a:r>
            <a:r>
              <a:rPr lang="en-US" altLang="ko-KR" dirty="0"/>
              <a:t>, </a:t>
            </a:r>
            <a:r>
              <a:rPr lang="ko-KR" altLang="en-US" dirty="0"/>
              <a:t>표시되었는가 하는 점이다</a:t>
            </a:r>
            <a:r>
              <a:rPr lang="en-US" altLang="ko-KR" dirty="0"/>
              <a:t>. </a:t>
            </a:r>
            <a:endParaRPr lang="ko-KR" altLang="en-US" dirty="0"/>
          </a:p>
          <a:p>
            <a:r>
              <a:rPr lang="ko-KR" altLang="en-US" dirty="0"/>
              <a:t>셋째</a:t>
            </a:r>
            <a:r>
              <a:rPr lang="en-US" altLang="ko-KR" dirty="0"/>
              <a:t>, </a:t>
            </a:r>
            <a:r>
              <a:rPr lang="ko-KR" altLang="en-US" dirty="0"/>
              <a:t>실효적 점유의 근거는 충분했는가 하는 점이다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 err="1"/>
              <a:t>시마네현</a:t>
            </a:r>
            <a:r>
              <a:rPr lang="ko-KR" altLang="en-US" dirty="0"/>
              <a:t> 편입 조치에 의하여 독도는 </a:t>
            </a:r>
            <a:r>
              <a:rPr lang="ko-KR" altLang="en-US" dirty="0" err="1"/>
              <a:t>일본령이라는</a:t>
            </a:r>
            <a:r>
              <a:rPr lang="ko-KR" altLang="en-US" dirty="0"/>
              <a:t> 주장 비판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Autofit/>
          </a:bodyPr>
          <a:lstStyle/>
          <a:p>
            <a:r>
              <a:rPr lang="ko-KR" altLang="en-US" sz="1800" dirty="0"/>
              <a:t>드디어 연합국 최고사령부는 수개월의 조사 뒤에 </a:t>
            </a:r>
            <a:r>
              <a:rPr lang="en-US" altLang="ko-KR" sz="1800" dirty="0"/>
              <a:t>1946</a:t>
            </a:r>
            <a:r>
              <a:rPr lang="ko-KR" altLang="en-US" sz="1800" dirty="0"/>
              <a:t>년 </a:t>
            </a:r>
            <a:r>
              <a:rPr lang="en-US" altLang="ko-KR" sz="1800" dirty="0"/>
              <a:t>1</a:t>
            </a:r>
            <a:r>
              <a:rPr lang="ko-KR" altLang="en-US" sz="1800" dirty="0"/>
              <a:t>월 </a:t>
            </a:r>
            <a:r>
              <a:rPr lang="en-US" altLang="ko-KR" sz="1800" dirty="0"/>
              <a:t>29</a:t>
            </a:r>
            <a:r>
              <a:rPr lang="ko-KR" altLang="en-US" sz="1800" dirty="0"/>
              <a:t>일 ‘연합국 최고 사령부 지령</a:t>
            </a:r>
            <a:r>
              <a:rPr lang="en-US" altLang="ko-KR" sz="1800" dirty="0"/>
              <a:t>(SCAPIN : Supreme Command Allied Powers Instruction) </a:t>
            </a:r>
            <a:r>
              <a:rPr lang="ko-KR" altLang="en-US" sz="1800" dirty="0"/>
              <a:t>제</a:t>
            </a:r>
            <a:r>
              <a:rPr lang="en-US" altLang="ko-KR" sz="1800" dirty="0"/>
              <a:t>677</a:t>
            </a:r>
            <a:r>
              <a:rPr lang="ko-KR" altLang="en-US" sz="1800" dirty="0"/>
              <a:t>호’</a:t>
            </a:r>
            <a:r>
              <a:rPr lang="ko-KR" altLang="en-US" sz="1800" dirty="0" err="1"/>
              <a:t>로서</a:t>
            </a:r>
            <a:r>
              <a:rPr lang="ko-KR" altLang="en-US" sz="1800" dirty="0"/>
              <a:t> ‘약간의 주변 지역을 정치 </a:t>
            </a:r>
            <a:r>
              <a:rPr lang="en-US" altLang="ko-KR" sz="1800" dirty="0"/>
              <a:t>․ </a:t>
            </a:r>
            <a:r>
              <a:rPr lang="ko-KR" altLang="en-US" sz="1800" dirty="0"/>
              <a:t>행정상 일본으로부터 분리하는데 관한 각서’</a:t>
            </a:r>
            <a:r>
              <a:rPr lang="ko-KR" altLang="en-US" sz="1800" dirty="0" err="1"/>
              <a:t>를</a:t>
            </a:r>
            <a:r>
              <a:rPr lang="ko-KR" altLang="en-US" sz="1800" dirty="0"/>
              <a:t> 발표하고 집행했다</a:t>
            </a:r>
            <a:r>
              <a:rPr lang="en-US" altLang="ko-KR" sz="1800" dirty="0"/>
              <a:t>. </a:t>
            </a:r>
            <a:r>
              <a:rPr lang="ko-KR" altLang="en-US" sz="1800" dirty="0"/>
              <a:t>즉</a:t>
            </a:r>
            <a:r>
              <a:rPr lang="en-US" altLang="ko-KR" sz="1800" dirty="0"/>
              <a:t>, </a:t>
            </a:r>
            <a:r>
              <a:rPr lang="ko-KR" altLang="en-US" sz="1800" dirty="0"/>
              <a:t>연합국 최고사령부는 </a:t>
            </a:r>
            <a:r>
              <a:rPr lang="en-US" altLang="ko-KR" sz="1800" dirty="0"/>
              <a:t>1946</a:t>
            </a:r>
            <a:r>
              <a:rPr lang="ko-KR" altLang="en-US" sz="1800" dirty="0"/>
              <a:t>년 </a:t>
            </a:r>
            <a:r>
              <a:rPr lang="en-US" altLang="ko-KR" sz="1800" dirty="0"/>
              <a:t>1</a:t>
            </a:r>
            <a:r>
              <a:rPr lang="ko-KR" altLang="en-US" sz="1800" dirty="0"/>
              <a:t>월 </a:t>
            </a:r>
            <a:r>
              <a:rPr lang="en-US" altLang="ko-KR" sz="1800" dirty="0"/>
              <a:t>29</a:t>
            </a:r>
            <a:r>
              <a:rPr lang="ko-KR" altLang="en-US" sz="1800" dirty="0"/>
              <a:t>일 </a:t>
            </a:r>
            <a:r>
              <a:rPr lang="en-US" altLang="ko-KR" sz="1800" dirty="0"/>
              <a:t>SCAPIN </a:t>
            </a:r>
            <a:r>
              <a:rPr lang="ko-KR" altLang="en-US" sz="1800" dirty="0"/>
              <a:t>제</a:t>
            </a:r>
            <a:r>
              <a:rPr lang="en-US" altLang="ko-KR" sz="1800" dirty="0"/>
              <a:t>677</a:t>
            </a:r>
            <a:r>
              <a:rPr lang="ko-KR" altLang="en-US" sz="1800" dirty="0"/>
              <a:t>호로서 ‘독도’</a:t>
            </a:r>
            <a:r>
              <a:rPr lang="en-US" altLang="ko-KR" sz="1800" dirty="0"/>
              <a:t>(</a:t>
            </a:r>
            <a:r>
              <a:rPr lang="ko-KR" altLang="en-US" sz="1800" dirty="0" err="1"/>
              <a:t>리앙코르드</a:t>
            </a:r>
            <a:r>
              <a:rPr lang="ko-KR" altLang="en-US" sz="1800" dirty="0"/>
              <a:t> 섬</a:t>
            </a:r>
            <a:r>
              <a:rPr lang="en-US" altLang="ko-KR" sz="1800" dirty="0"/>
              <a:t>, </a:t>
            </a:r>
            <a:r>
              <a:rPr lang="ko-KR" altLang="en-US" sz="1800" dirty="0"/>
              <a:t>죽도</a:t>
            </a:r>
            <a:r>
              <a:rPr lang="en-US" altLang="ko-KR" sz="1800" dirty="0"/>
              <a:t>)</a:t>
            </a:r>
            <a:r>
              <a:rPr lang="ko-KR" altLang="en-US" sz="1800" dirty="0"/>
              <a:t>를 원래의 주인인 한국으로 반환하기로 결정하고 일본에서 분리한 것이다</a:t>
            </a:r>
            <a:r>
              <a:rPr lang="en-US" altLang="ko-KR" sz="1800" dirty="0"/>
              <a:t>. </a:t>
            </a:r>
            <a:r>
              <a:rPr lang="ko-KR" altLang="en-US" sz="1800" dirty="0"/>
              <a:t>이것은 연합국 최고사령부가 수개월간 조사한 뒤 결정하여 공표한 것이었고</a:t>
            </a:r>
            <a:r>
              <a:rPr lang="en-US" altLang="ko-KR" sz="1800" dirty="0"/>
              <a:t>, </a:t>
            </a:r>
            <a:r>
              <a:rPr lang="ko-KR" altLang="en-US" sz="1800" dirty="0"/>
              <a:t>연합국 최고사령부는 당시 국제법상의 합법적 기관이었으므로</a:t>
            </a:r>
            <a:r>
              <a:rPr lang="en-US" altLang="ko-KR" sz="1800" dirty="0"/>
              <a:t>, </a:t>
            </a:r>
            <a:r>
              <a:rPr lang="ko-KR" altLang="en-US" sz="1800" dirty="0"/>
              <a:t>연합국 최고사령부가 ‘독도’</a:t>
            </a:r>
            <a:r>
              <a:rPr lang="ko-KR" altLang="en-US" sz="1800" dirty="0" err="1"/>
              <a:t>를</a:t>
            </a:r>
            <a:r>
              <a:rPr lang="ko-KR" altLang="en-US" sz="1800" dirty="0"/>
              <a:t> 원주인인 한국</a:t>
            </a:r>
            <a:r>
              <a:rPr lang="en-US" altLang="ko-KR" sz="1800" dirty="0"/>
              <a:t>(</a:t>
            </a:r>
            <a:r>
              <a:rPr lang="ko-KR" altLang="en-US" sz="1800" dirty="0"/>
              <a:t>당시 미군정</a:t>
            </a:r>
            <a:r>
              <a:rPr lang="en-US" altLang="ko-KR" sz="1800" dirty="0"/>
              <a:t>)</a:t>
            </a:r>
            <a:r>
              <a:rPr lang="ko-KR" altLang="en-US" sz="1800" dirty="0"/>
              <a:t>에 반환하여 한국영토로 결정한 것은 국제법상 효력을 갖는 것이다</a:t>
            </a:r>
            <a:r>
              <a:rPr lang="en-US" altLang="ko-KR" sz="1800" dirty="0"/>
              <a:t>. </a:t>
            </a:r>
            <a:r>
              <a:rPr lang="ko-KR" altLang="en-US" sz="1800" dirty="0"/>
              <a:t>이것은 </a:t>
            </a:r>
            <a:r>
              <a:rPr lang="en-US" altLang="ko-KR" sz="1800" dirty="0"/>
              <a:t>SCAPIN </a:t>
            </a:r>
            <a:r>
              <a:rPr lang="ko-KR" altLang="en-US" sz="1800" dirty="0"/>
              <a:t>제</a:t>
            </a:r>
            <a:r>
              <a:rPr lang="en-US" altLang="ko-KR" sz="1800" dirty="0"/>
              <a:t>677</a:t>
            </a:r>
            <a:r>
              <a:rPr lang="ko-KR" altLang="en-US" sz="1800" dirty="0"/>
              <a:t>호의 부속 지도에서도 극명하게 표시되어 있다</a:t>
            </a:r>
            <a:r>
              <a:rPr lang="en-US" altLang="ko-KR" sz="1800" dirty="0"/>
              <a:t>.</a:t>
            </a:r>
            <a:endParaRPr lang="ko-KR" altLang="en-US" sz="1800" dirty="0"/>
          </a:p>
          <a:p>
            <a:r>
              <a:rPr lang="ko-KR" altLang="en-US" sz="1800" dirty="0"/>
              <a:t>대한민국은 </a:t>
            </a:r>
            <a:r>
              <a:rPr lang="en-US" altLang="ko-KR" sz="1800" dirty="0"/>
              <a:t>1948</a:t>
            </a:r>
            <a:r>
              <a:rPr lang="ko-KR" altLang="en-US" sz="1800" dirty="0"/>
              <a:t>년 </a:t>
            </a:r>
            <a:r>
              <a:rPr lang="en-US" altLang="ko-KR" sz="1800" dirty="0"/>
              <a:t>8</a:t>
            </a:r>
            <a:r>
              <a:rPr lang="ko-KR" altLang="en-US" sz="1800" dirty="0"/>
              <a:t>월 </a:t>
            </a:r>
            <a:r>
              <a:rPr lang="en-US" altLang="ko-KR" sz="1800" dirty="0"/>
              <a:t>15</a:t>
            </a:r>
            <a:r>
              <a:rPr lang="ko-KR" altLang="en-US" sz="1800" dirty="0"/>
              <a:t>일 정부수립과 동시에 미군정으로부터 한반도와 독도 등을 인수받아 이를 한국영토로 하였고</a:t>
            </a:r>
            <a:r>
              <a:rPr lang="en-US" altLang="ko-KR" sz="1800" dirty="0"/>
              <a:t>, </a:t>
            </a:r>
            <a:r>
              <a:rPr lang="ko-KR" altLang="en-US" sz="1800" dirty="0"/>
              <a:t>한국의 독도 영유권은 </a:t>
            </a:r>
            <a:r>
              <a:rPr lang="en-US" altLang="ko-KR" sz="1800" dirty="0"/>
              <a:t>1946</a:t>
            </a:r>
            <a:r>
              <a:rPr lang="ko-KR" altLang="en-US" sz="1800" dirty="0"/>
              <a:t>년 </a:t>
            </a:r>
            <a:r>
              <a:rPr lang="en-US" altLang="ko-KR" sz="1800" dirty="0"/>
              <a:t>1</a:t>
            </a:r>
            <a:r>
              <a:rPr lang="ko-KR" altLang="en-US" sz="1800" dirty="0"/>
              <a:t>월 </a:t>
            </a:r>
            <a:r>
              <a:rPr lang="en-US" altLang="ko-KR" sz="1800" dirty="0"/>
              <a:t>29</a:t>
            </a:r>
            <a:r>
              <a:rPr lang="ko-KR" altLang="en-US" sz="1800" dirty="0"/>
              <a:t>일 국제법상 합법적으로 재확인된 것이었으며</a:t>
            </a:r>
            <a:r>
              <a:rPr lang="en-US" altLang="ko-KR" sz="1800" dirty="0"/>
              <a:t>, 1948</a:t>
            </a:r>
            <a:r>
              <a:rPr lang="ko-KR" altLang="en-US" sz="1800" dirty="0"/>
              <a:t>년 </a:t>
            </a:r>
            <a:r>
              <a:rPr lang="en-US" altLang="ko-KR" sz="1800" dirty="0"/>
              <a:t>8</a:t>
            </a:r>
            <a:r>
              <a:rPr lang="ko-KR" altLang="en-US" sz="1800" dirty="0"/>
              <a:t>월 </a:t>
            </a:r>
            <a:r>
              <a:rPr lang="en-US" altLang="ko-KR" sz="1800" dirty="0"/>
              <a:t>15</a:t>
            </a:r>
            <a:r>
              <a:rPr lang="ko-KR" altLang="en-US" sz="1800" dirty="0"/>
              <a:t>일부터 동시에 실효적 지배를 다시 하게 된 것이었다</a:t>
            </a:r>
            <a:r>
              <a:rPr lang="en-US" altLang="ko-KR" sz="1800" dirty="0"/>
              <a:t>. </a:t>
            </a:r>
            <a:r>
              <a:rPr lang="ko-KR" altLang="en-US" sz="1800" dirty="0"/>
              <a:t>연합국 최고사령부는 </a:t>
            </a:r>
            <a:r>
              <a:rPr lang="en-US" altLang="ko-KR" sz="1800" dirty="0"/>
              <a:t>1946</a:t>
            </a:r>
            <a:r>
              <a:rPr lang="ko-KR" altLang="en-US" sz="1800" dirty="0"/>
              <a:t>년 </a:t>
            </a:r>
            <a:r>
              <a:rPr lang="en-US" altLang="ko-KR" sz="1800" dirty="0"/>
              <a:t>1</a:t>
            </a:r>
            <a:r>
              <a:rPr lang="ko-KR" altLang="en-US" sz="1800" dirty="0"/>
              <a:t>월 </a:t>
            </a:r>
            <a:r>
              <a:rPr lang="en-US" altLang="ko-KR" sz="1800" dirty="0"/>
              <a:t>29</a:t>
            </a:r>
            <a:r>
              <a:rPr lang="ko-KR" altLang="en-US" sz="1800" dirty="0"/>
              <a:t>일 </a:t>
            </a:r>
            <a:r>
              <a:rPr lang="en-US" altLang="ko-KR" sz="1800" dirty="0"/>
              <a:t>SCAPIN </a:t>
            </a:r>
            <a:r>
              <a:rPr lang="ko-KR" altLang="en-US" sz="1800" dirty="0"/>
              <a:t>제</a:t>
            </a:r>
            <a:r>
              <a:rPr lang="en-US" altLang="ko-KR" sz="1800" dirty="0"/>
              <a:t>677</a:t>
            </a:r>
            <a:r>
              <a:rPr lang="ko-KR" altLang="en-US" sz="1800" dirty="0"/>
              <a:t>호를 발표하여 ‘독도’</a:t>
            </a:r>
            <a:r>
              <a:rPr lang="ko-KR" altLang="en-US" sz="1800" dirty="0" err="1"/>
              <a:t>를</a:t>
            </a:r>
            <a:r>
              <a:rPr lang="ko-KR" altLang="en-US" sz="1800" dirty="0"/>
              <a:t> 일본으로부터 정치 </a:t>
            </a:r>
            <a:r>
              <a:rPr lang="en-US" altLang="ko-KR" sz="1800" dirty="0"/>
              <a:t>․ </a:t>
            </a:r>
            <a:r>
              <a:rPr lang="ko-KR" altLang="en-US" sz="1800" dirty="0"/>
              <a:t>행정상 분리해서 한국에 반환한 이후 </a:t>
            </a:r>
            <a:r>
              <a:rPr lang="en-US" altLang="ko-KR" sz="1800" dirty="0"/>
              <a:t>1952</a:t>
            </a:r>
            <a:r>
              <a:rPr lang="ko-KR" altLang="en-US" sz="1800" dirty="0"/>
              <a:t>년 해체될 때까지 ‘독도’</a:t>
            </a:r>
            <a:r>
              <a:rPr lang="ko-KR" altLang="en-US" sz="1800" dirty="0" err="1"/>
              <a:t>를</a:t>
            </a:r>
            <a:r>
              <a:rPr lang="ko-KR" altLang="en-US" sz="1800" dirty="0"/>
              <a:t> 일본영토로 귀속시킨다는 내용의 다른 특정한 </a:t>
            </a:r>
            <a:r>
              <a:rPr lang="en-US" altLang="ko-KR" sz="1800" dirty="0"/>
              <a:t>SCAPIN</a:t>
            </a:r>
            <a:r>
              <a:rPr lang="ko-KR" altLang="en-US" sz="1800" dirty="0"/>
              <a:t>을 발표한 일이 없다</a:t>
            </a:r>
            <a:r>
              <a:rPr lang="en-US" altLang="ko-KR" sz="1800" dirty="0"/>
              <a:t>. </a:t>
            </a:r>
            <a:r>
              <a:rPr lang="ko-KR" altLang="en-US" sz="1800" dirty="0"/>
              <a:t>따라서 독도는 국제법상으로 </a:t>
            </a:r>
            <a:r>
              <a:rPr lang="en-US" altLang="ko-KR" sz="1800" dirty="0"/>
              <a:t>1946</a:t>
            </a:r>
            <a:r>
              <a:rPr lang="ko-KR" altLang="en-US" sz="1800" dirty="0"/>
              <a:t>년 </a:t>
            </a:r>
            <a:r>
              <a:rPr lang="en-US" altLang="ko-KR" sz="1800" dirty="0"/>
              <a:t>1</a:t>
            </a:r>
            <a:r>
              <a:rPr lang="ko-KR" altLang="en-US" sz="1800" dirty="0"/>
              <a:t>월 </a:t>
            </a:r>
            <a:r>
              <a:rPr lang="en-US" altLang="ko-KR" sz="1800" dirty="0"/>
              <a:t>29</a:t>
            </a:r>
            <a:r>
              <a:rPr lang="ko-KR" altLang="en-US" sz="1800" dirty="0"/>
              <a:t>일 </a:t>
            </a:r>
            <a:r>
              <a:rPr lang="en-US" altLang="ko-KR" sz="1800" dirty="0"/>
              <a:t>SCAPIN </a:t>
            </a:r>
            <a:r>
              <a:rPr lang="ko-KR" altLang="en-US" sz="1800" dirty="0"/>
              <a:t>제</a:t>
            </a:r>
            <a:r>
              <a:rPr lang="en-US" altLang="ko-KR" sz="1800" dirty="0"/>
              <a:t>677</a:t>
            </a:r>
            <a:r>
              <a:rPr lang="ko-KR" altLang="en-US" sz="1800" dirty="0"/>
              <a:t>호에 의해 한국 영토로 재확인 되어</a:t>
            </a:r>
            <a:r>
              <a:rPr lang="en-US" altLang="ko-KR" sz="1800" dirty="0"/>
              <a:t>, </a:t>
            </a:r>
            <a:r>
              <a:rPr lang="ko-KR" altLang="en-US" sz="1800" dirty="0"/>
              <a:t>오늘날까지 국제법상의 합법적 지배가 계속되고 있는 것이다</a:t>
            </a:r>
            <a:r>
              <a:rPr lang="en-US" altLang="ko-KR" sz="1800" dirty="0"/>
              <a:t>.</a:t>
            </a:r>
            <a:endParaRPr lang="ko-KR" altLang="en-US" sz="1800" dirty="0"/>
          </a:p>
          <a:p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4. SCAPIN </a:t>
            </a:r>
            <a:r>
              <a:rPr lang="ko-KR" altLang="en-US" dirty="0"/>
              <a:t>제</a:t>
            </a:r>
            <a:r>
              <a:rPr lang="en-US" altLang="ko-KR" dirty="0"/>
              <a:t>677</a:t>
            </a:r>
            <a:r>
              <a:rPr lang="ko-KR" altLang="en-US" dirty="0" smtClean="0"/>
              <a:t>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 fontScale="62500" lnSpcReduction="20000"/>
          </a:bodyPr>
          <a:lstStyle/>
          <a:p>
            <a:r>
              <a:rPr lang="ko-KR" altLang="en-US" dirty="0"/>
              <a:t>조선은 섬에 주민이 거주할 경우 왜구들의 침탈을 유인하는 요인이 되며</a:t>
            </a:r>
            <a:r>
              <a:rPr lang="en-US" altLang="ko-KR" dirty="0"/>
              <a:t>, </a:t>
            </a:r>
            <a:r>
              <a:rPr lang="ko-KR" altLang="en-US" dirty="0" err="1"/>
              <a:t>침탈시</a:t>
            </a:r>
            <a:r>
              <a:rPr lang="ko-KR" altLang="en-US" dirty="0"/>
              <a:t> 이를 효과적으로 방비하기도 어렵고 중앙 정부에서 통제하기도 어렵다는 이유로 </a:t>
            </a:r>
            <a:r>
              <a:rPr lang="en-US" altLang="ko-KR" dirty="0"/>
              <a:t>1403</a:t>
            </a:r>
            <a:r>
              <a:rPr lang="ko-KR" altLang="en-US" dirty="0"/>
              <a:t>년부터 섬에 사는 주민들을 육지로 이주시키고 섬에 사람들이 거주하지 못하도록 하는 공도정책을 시행하면서 일정 기간마다 순찰을 하는 순찰정책을 시행하여 왔다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ko-KR" altLang="en-US" dirty="0"/>
              <a:t>그런데 일본 학자들은 이것이 바로 섬에 대한 영유권을 사실상 포기한 것이라고 하면서 </a:t>
            </a:r>
            <a:r>
              <a:rPr lang="en-US" altLang="ko-KR" dirty="0"/>
              <a:t>1618</a:t>
            </a:r>
            <a:r>
              <a:rPr lang="ko-KR" altLang="en-US" dirty="0"/>
              <a:t>년부터 </a:t>
            </a:r>
            <a:r>
              <a:rPr lang="en-US" altLang="ko-KR" dirty="0"/>
              <a:t>1696</a:t>
            </a:r>
            <a:r>
              <a:rPr lang="ko-KR" altLang="en-US" dirty="0"/>
              <a:t>년까지 </a:t>
            </a:r>
            <a:r>
              <a:rPr lang="ko-KR" altLang="en-US" dirty="0" err="1"/>
              <a:t>도꾸가와</a:t>
            </a:r>
            <a:r>
              <a:rPr lang="ko-KR" altLang="en-US" dirty="0"/>
              <a:t> 막부가 </a:t>
            </a:r>
            <a:r>
              <a:rPr lang="ko-KR" altLang="en-US" dirty="0" err="1"/>
              <a:t>오다니징기찌와</a:t>
            </a:r>
            <a:r>
              <a:rPr lang="ko-KR" altLang="en-US" dirty="0"/>
              <a:t> </a:t>
            </a:r>
            <a:r>
              <a:rPr lang="ko-KR" altLang="en-US" dirty="0" err="1"/>
              <a:t>무라까와이찌베에</a:t>
            </a:r>
            <a:r>
              <a:rPr lang="ko-KR" altLang="en-US" dirty="0"/>
              <a:t> 가문에 도해면허를 내주어 울릉도와 독도에 대한 경영을 하게 </a:t>
            </a:r>
            <a:r>
              <a:rPr lang="en-US" altLang="ko-KR" dirty="0"/>
              <a:t>g</a:t>
            </a:r>
            <a:r>
              <a:rPr lang="ko-KR" altLang="en-US" dirty="0"/>
              <a:t>함으로써 일본이 원초적 권원을 취득하였다고 한다</a:t>
            </a:r>
            <a:r>
              <a:rPr lang="en-US" altLang="ko-KR" dirty="0"/>
              <a:t>. </a:t>
            </a:r>
            <a:r>
              <a:rPr lang="ko-KR" altLang="en-US" dirty="0"/>
              <a:t>즉</a:t>
            </a:r>
            <a:r>
              <a:rPr lang="en-US" altLang="ko-KR" dirty="0"/>
              <a:t>, </a:t>
            </a:r>
            <a:r>
              <a:rPr lang="ko-KR" altLang="en-US" dirty="0"/>
              <a:t>이들은 울릉도 순찰정책을 행정적인 조치로 인정하는 것이 아니고 사실상 울릉도 등 모든 섬을 장기간 방기</a:t>
            </a:r>
            <a:r>
              <a:rPr lang="en-US" altLang="ko-KR" dirty="0"/>
              <a:t>(</a:t>
            </a:r>
            <a:r>
              <a:rPr lang="ko-KR" altLang="en-US" dirty="0"/>
              <a:t>내버림</a:t>
            </a:r>
            <a:r>
              <a:rPr lang="en-US" altLang="ko-KR" dirty="0"/>
              <a:t>)</a:t>
            </a:r>
            <a:r>
              <a:rPr lang="ko-KR" altLang="en-US" dirty="0"/>
              <a:t>한 것에 불과하다고 하면서 더욱이 독도에 대해서는 </a:t>
            </a:r>
            <a:r>
              <a:rPr lang="ko-KR" altLang="en-US" dirty="0" err="1"/>
              <a:t>순착조차</a:t>
            </a:r>
            <a:r>
              <a:rPr lang="ko-KR" altLang="en-US" dirty="0"/>
              <a:t> 하지 않았기 때문에 독도는 명확히 버려진 섬으로 자신들이 이를 이용하면서 권원을 확립하였다고 주장하는 것이다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ko-KR" altLang="en-US" dirty="0"/>
              <a:t>그러나 공도정책은 섬을 관리하기 위한 행정조치이지 섬을 방치하거나 영유권을 포기하는 것은 아니었다</a:t>
            </a:r>
            <a:r>
              <a:rPr lang="en-US" altLang="ko-KR" dirty="0"/>
              <a:t>.</a:t>
            </a:r>
            <a:r>
              <a:rPr lang="ko-KR" altLang="en-US" dirty="0"/>
              <a:t> 따라서 타국에서 행정적으로 관리하고 있는 도서를 무인도라고 하여 임자 없는 땅 운운하면서 선점을 주장하는 것은 침략행위에 해당하는 것으로 어떤 이유로도 정당화될 수 없다</a:t>
            </a:r>
            <a:r>
              <a:rPr lang="en-US" altLang="ko-KR" dirty="0"/>
              <a:t>. </a:t>
            </a:r>
            <a:r>
              <a:rPr lang="ko-KR" altLang="en-US" dirty="0"/>
              <a:t>조선 정부가 공도정책을 시행하면서 울릉도는 순찰하였지만 독도까지 순찰한 것은 아니라는 주장은 순찰의 목적이 </a:t>
            </a:r>
            <a:r>
              <a:rPr lang="ko-KR" altLang="en-US" dirty="0" err="1"/>
              <a:t>주민쇄환</a:t>
            </a:r>
            <a:r>
              <a:rPr lang="en-US" altLang="ko-KR" dirty="0"/>
              <a:t>(</a:t>
            </a:r>
            <a:r>
              <a:rPr lang="ko-KR" altLang="en-US" dirty="0" err="1"/>
              <a:t>住民刷還</a:t>
            </a:r>
            <a:r>
              <a:rPr lang="en-US" altLang="ko-KR" dirty="0"/>
              <a:t>)</a:t>
            </a:r>
            <a:r>
              <a:rPr lang="ko-KR" altLang="en-US" dirty="0"/>
              <a:t>이라는 점을 망각한 무지의 소치로서 마치 울릉도 바로 옆의 죽서도가 순찰 기록에 나오지 않는다고 하여 울릉도만 순찰하고 </a:t>
            </a:r>
            <a:r>
              <a:rPr lang="ko-KR" altLang="en-US" dirty="0" err="1"/>
              <a:t>죽서도는</a:t>
            </a:r>
            <a:r>
              <a:rPr lang="ko-KR" altLang="en-US" dirty="0"/>
              <a:t> 하지 않았다고 하는 말과 같은 억지인 것이다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5. </a:t>
            </a:r>
            <a:r>
              <a:rPr lang="ko-KR" altLang="en-US" dirty="0"/>
              <a:t>공도정책이 영유권 포기라는 일본측 주장 </a:t>
            </a:r>
            <a:r>
              <a:rPr lang="ko-KR" altLang="en-US" dirty="0" smtClean="0"/>
              <a:t>비판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428728" y="2285992"/>
            <a:ext cx="638289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ko-KR" altLang="en-US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외국 교환 학생이</a:t>
            </a:r>
            <a:endParaRPr lang="en-US" altLang="ko-KR" sz="40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  <a:p>
            <a:pPr algn="ctr">
              <a:buNone/>
            </a:pPr>
            <a:r>
              <a:rPr lang="ko-KR" altLang="en-US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바라본 일본 공법 오역과</a:t>
            </a:r>
            <a:endParaRPr lang="en-US" altLang="ko-KR" sz="40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  <a:p>
            <a:pPr algn="ctr">
              <a:buNone/>
            </a:pPr>
            <a:r>
              <a:rPr lang="ko-KR" altLang="en-US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독도 문제에 대한 생각</a:t>
            </a:r>
            <a:endParaRPr lang="ko-KR" altLang="en-US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/>
              <a:t>감사합니다 </a:t>
            </a:r>
            <a:r>
              <a:rPr lang="en-US" altLang="ko-KR" sz="3600" dirty="0" smtClean="0"/>
              <a:t>!!!!</a:t>
            </a:r>
            <a:endParaRPr lang="ko-KR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/>
              <a:t>국제 공법의 성립과 영토 취득의 특성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정복 전쟁의 시작과 영토분쟁의 역사</a:t>
            </a:r>
            <a:endParaRPr altLang="ko-KR" smtClean="0"/>
          </a:p>
          <a:p>
            <a:pPr>
              <a:buNone/>
            </a:pPr>
            <a:r>
              <a:rPr altLang="ko-KR"/>
              <a:t> </a:t>
            </a:r>
            <a:r>
              <a:rPr altLang="ko-KR" smtClean="0"/>
              <a:t>   - </a:t>
            </a:r>
            <a:r>
              <a:rPr lang="ko-KR" altLang="en-US" dirty="0" smtClean="0"/>
              <a:t>근대 유럽의 민족 대이동</a:t>
            </a:r>
            <a:endParaRPr altLang="ko-KR" smtClean="0"/>
          </a:p>
          <a:p>
            <a:pPr>
              <a:buNone/>
            </a:pPr>
            <a:r>
              <a:rPr altLang="ko-KR"/>
              <a:t> </a:t>
            </a:r>
            <a:r>
              <a:rPr altLang="ko-KR" smtClean="0"/>
              <a:t>   - </a:t>
            </a:r>
            <a:r>
              <a:rPr lang="ko-KR" altLang="en-US" dirty="0" smtClean="0"/>
              <a:t>제 </a:t>
            </a:r>
            <a:r>
              <a:rPr altLang="ko-KR" smtClean="0"/>
              <a:t>1</a:t>
            </a:r>
            <a:r>
              <a:rPr lang="ko-KR" altLang="en-US" dirty="0" smtClean="0"/>
              <a:t>차 세계대전과 제 </a:t>
            </a:r>
            <a:r>
              <a:rPr altLang="ko-KR" smtClean="0"/>
              <a:t>2</a:t>
            </a:r>
            <a:r>
              <a:rPr lang="ko-KR" altLang="en-US" dirty="0" smtClean="0"/>
              <a:t>차 세계대전</a:t>
            </a:r>
            <a:endParaRPr altLang="ko-KR" smtClean="0"/>
          </a:p>
          <a:p>
            <a:pPr>
              <a:buNone/>
            </a:pP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국제 공법의 성립</a:t>
            </a:r>
            <a:endParaRPr lang="ko-KR" altLang="en-US" dirty="0"/>
          </a:p>
        </p:txBody>
      </p:sp>
      <p:pic>
        <p:nvPicPr>
          <p:cNvPr id="4" name="그림 3" descr="민족 대이동.bmp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4929190" y="3857628"/>
            <a:ext cx="3714776" cy="2587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그림 6" descr="독일 영토.bmp"/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571472" y="3857628"/>
            <a:ext cx="3903549" cy="28754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801368"/>
            <a:ext cx="8229600" cy="3699334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영</a:t>
            </a:r>
            <a:r>
              <a:rPr lang="ko-KR" altLang="en-US" dirty="0"/>
              <a:t>토 </a:t>
            </a:r>
            <a:r>
              <a:rPr lang="ko-KR" altLang="en-US" dirty="0" smtClean="0"/>
              <a:t>취득방법</a:t>
            </a:r>
            <a:endParaRPr altLang="ko-KR" smtClean="0"/>
          </a:p>
          <a:p>
            <a:pPr>
              <a:buNone/>
            </a:pPr>
            <a:r>
              <a:rPr altLang="ko-KR"/>
              <a:t> </a:t>
            </a:r>
            <a:r>
              <a:rPr altLang="ko-KR" smtClean="0"/>
              <a:t> 1. </a:t>
            </a:r>
            <a:r>
              <a:rPr lang="ko-KR" altLang="en-US" dirty="0" err="1"/>
              <a:t>무주지</a:t>
            </a:r>
            <a:r>
              <a:rPr lang="ko-KR" altLang="en-US" dirty="0" err="1" smtClean="0"/>
              <a:t>를</a:t>
            </a:r>
            <a:r>
              <a:rPr lang="ko-KR" altLang="en-US" dirty="0" smtClean="0"/>
              <a:t> 점령하여 선점</a:t>
            </a:r>
            <a:endParaRPr altLang="ko-KR" smtClean="0"/>
          </a:p>
          <a:p>
            <a:pPr>
              <a:buNone/>
            </a:pPr>
            <a:r>
              <a:rPr altLang="ko-KR"/>
              <a:t> </a:t>
            </a:r>
            <a:r>
              <a:rPr altLang="ko-KR" smtClean="0"/>
              <a:t> 2. </a:t>
            </a:r>
            <a:r>
              <a:rPr lang="ko-KR" altLang="en-US" dirty="0" smtClean="0"/>
              <a:t>장기간 계속적 평화적으로 영토의 유지</a:t>
            </a:r>
            <a:endParaRPr altLang="ko-KR" smtClean="0"/>
          </a:p>
          <a:p>
            <a:pPr>
              <a:buNone/>
            </a:pPr>
            <a:r>
              <a:rPr altLang="ko-KR"/>
              <a:t> </a:t>
            </a:r>
            <a:r>
              <a:rPr altLang="ko-KR" smtClean="0"/>
              <a:t> 3. </a:t>
            </a:r>
            <a:r>
              <a:rPr lang="ko-KR" altLang="en-US" dirty="0" smtClean="0"/>
              <a:t>조약을 체결하여 영토를 할양하여 취득</a:t>
            </a:r>
            <a:endParaRPr altLang="ko-KR" smtClean="0"/>
          </a:p>
          <a:p>
            <a:pPr>
              <a:buNone/>
            </a:pPr>
            <a:r>
              <a:rPr altLang="ko-KR"/>
              <a:t> </a:t>
            </a:r>
            <a:r>
              <a:rPr altLang="ko-KR" smtClean="0"/>
              <a:t> 4. </a:t>
            </a:r>
            <a:r>
              <a:rPr lang="ko-KR" altLang="en-US" sz="2800" dirty="0" smtClean="0"/>
              <a:t>지형 변동으로 자연적으로 영토가 생겨서 첨부</a:t>
            </a:r>
            <a:endParaRPr altLang="ko-KR" sz="2800" smtClean="0"/>
          </a:p>
          <a:p>
            <a:pPr>
              <a:buNone/>
            </a:pPr>
            <a:r>
              <a:rPr altLang="ko-KR" sz="2800"/>
              <a:t> </a:t>
            </a:r>
            <a:r>
              <a:rPr altLang="ko-KR" sz="2800" smtClean="0"/>
              <a:t> </a:t>
            </a:r>
            <a:r>
              <a:rPr altLang="ko-KR" smtClean="0"/>
              <a:t>5. </a:t>
            </a:r>
            <a:r>
              <a:rPr lang="ko-KR" altLang="en-US" dirty="0" smtClean="0"/>
              <a:t>무력 사용으로 영토를 취득하는 정복</a:t>
            </a:r>
            <a:r>
              <a:rPr altLang="ko-KR" smtClean="0"/>
              <a:t>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국제 공법의 영토 취득 특징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/>
              <a:t>일본의 국제공법 수용 과정</a:t>
            </a:r>
            <a:endParaRPr lang="ko-KR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altLang="ko-KR" sz="2800" smtClean="0"/>
          </a:p>
          <a:p>
            <a:r>
              <a:rPr lang="ko-KR" altLang="en-US" sz="2800" dirty="0" smtClean="0"/>
              <a:t>국제법은 </a:t>
            </a:r>
            <a:r>
              <a:rPr altLang="ko-KR" sz="2800"/>
              <a:t>16,17</a:t>
            </a:r>
            <a:r>
              <a:rPr lang="ko-KR" altLang="en-US" sz="2800" dirty="0"/>
              <a:t>세기 국가  상호관계 </a:t>
            </a:r>
            <a:r>
              <a:rPr lang="ko-KR" altLang="en-US" sz="2800" dirty="0" err="1"/>
              <a:t>규율하는</a:t>
            </a:r>
            <a:r>
              <a:rPr lang="ko-KR" altLang="en-US" sz="2800" dirty="0"/>
              <a:t> </a:t>
            </a:r>
          </a:p>
          <a:p>
            <a:pPr>
              <a:buNone/>
            </a:pPr>
            <a:r>
              <a:rPr lang="ko-KR" altLang="en-US" sz="2800" dirty="0"/>
              <a:t>   법으로서 근대시대에 법체계화</a:t>
            </a:r>
          </a:p>
          <a:p>
            <a:r>
              <a:rPr lang="ko-KR" altLang="en-US" sz="2800" dirty="0" smtClean="0"/>
              <a:t>일본은 </a:t>
            </a:r>
            <a:r>
              <a:rPr altLang="ko-KR" sz="2800" smtClean="0"/>
              <a:t>1854</a:t>
            </a:r>
            <a:r>
              <a:rPr lang="ko-KR" altLang="en-US" sz="2800" dirty="0" smtClean="0"/>
              <a:t>년 미국과의 </a:t>
            </a:r>
            <a:r>
              <a:rPr lang="ko-KR" altLang="en-US" sz="2800" dirty="0" err="1" smtClean="0"/>
              <a:t>神奈川조약을</a:t>
            </a:r>
            <a:r>
              <a:rPr lang="ko-KR" altLang="en-US" sz="2800" dirty="0" smtClean="0"/>
              <a:t> 체결</a:t>
            </a:r>
            <a:endParaRPr altLang="ko-KR" sz="2800" smtClean="0"/>
          </a:p>
          <a:p>
            <a:pPr>
              <a:buNone/>
            </a:pPr>
            <a:r>
              <a:rPr altLang="ko-KR" sz="2800"/>
              <a:t> </a:t>
            </a:r>
            <a:r>
              <a:rPr altLang="ko-KR" sz="2800" smtClean="0"/>
              <a:t>  - </a:t>
            </a:r>
            <a:r>
              <a:rPr lang="ko-KR" altLang="en-US" sz="2800" dirty="0" smtClean="0"/>
              <a:t>근대국제법의 법적 체계를 수용하기 시작</a:t>
            </a:r>
            <a:endParaRPr altLang="ko-KR" sz="2800" smtClean="0"/>
          </a:p>
          <a:p>
            <a:r>
              <a:rPr lang="en-US" altLang="ko-KR" sz="2800" dirty="0" smtClean="0"/>
              <a:t>1868</a:t>
            </a:r>
            <a:r>
              <a:rPr lang="ko-KR" altLang="en-US" sz="2800" dirty="0" smtClean="0"/>
              <a:t>년 명치정부가 발령한 </a:t>
            </a:r>
            <a:r>
              <a:rPr lang="ko-KR" altLang="en-US" sz="2800" dirty="0" err="1" smtClean="0"/>
              <a:t>令內의</a:t>
            </a:r>
            <a:r>
              <a:rPr lang="ko-KR" altLang="en-US" sz="2800" dirty="0" smtClean="0"/>
              <a:t> 공법 수용</a:t>
            </a:r>
            <a:endParaRPr altLang="ko-KR" sz="2800" smtClean="0"/>
          </a:p>
          <a:p>
            <a:pPr>
              <a:buNone/>
            </a:pPr>
            <a:r>
              <a:rPr altLang="ko-KR" sz="2800"/>
              <a:t> </a:t>
            </a:r>
            <a:r>
              <a:rPr altLang="ko-KR" sz="2800" smtClean="0"/>
              <a:t>  - </a:t>
            </a:r>
            <a:r>
              <a:rPr lang="ko-KR" altLang="en-US" sz="2800" dirty="0" smtClean="0"/>
              <a:t>초기 국제법을 적용하며 이를 만국공법이라 함 </a:t>
            </a:r>
            <a:r>
              <a:rPr altLang="ko-KR" sz="2800" smtClean="0"/>
              <a:t> </a:t>
            </a:r>
          </a:p>
          <a:p>
            <a:r>
              <a:rPr altLang="ko-KR" sz="2800"/>
              <a:t> </a:t>
            </a:r>
            <a:r>
              <a:rPr altLang="ko-KR" sz="2800" smtClean="0"/>
              <a:t>1873</a:t>
            </a:r>
            <a:r>
              <a:rPr lang="ko-KR" altLang="en-US" sz="2800" dirty="0" smtClean="0"/>
              <a:t>년 처음으로 서적의 번역 속에서 등장</a:t>
            </a:r>
          </a:p>
          <a:p>
            <a:pPr>
              <a:buNone/>
            </a:pPr>
            <a:endParaRPr altLang="ko-KR" sz="2800" smtClean="0"/>
          </a:p>
          <a:p>
            <a:pPr>
              <a:buNone/>
            </a:pPr>
            <a:r>
              <a:rPr lang="ko-KR" altLang="en-US" sz="2800" dirty="0" smtClean="0"/>
              <a:t> </a:t>
            </a:r>
            <a:endParaRPr altLang="ko-KR" sz="2800" smtClean="0"/>
          </a:p>
          <a:p>
            <a:pPr>
              <a:buNone/>
            </a:pPr>
            <a:endParaRPr altLang="ko-KR" sz="2800"/>
          </a:p>
          <a:p>
            <a:pPr>
              <a:buNone/>
            </a:pPr>
            <a:endParaRPr altLang="ko-KR" sz="2800" smtClean="0"/>
          </a:p>
          <a:p>
            <a:pPr>
              <a:buNone/>
            </a:pPr>
            <a:endParaRPr altLang="ko-KR" sz="280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일본의 국제 공법 수용 배경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sz="2800" dirty="0" err="1" smtClean="0"/>
              <a:t>神奈川조약</a:t>
            </a:r>
            <a:endParaRPr altLang="ko-KR" sz="2800" smtClean="0"/>
          </a:p>
          <a:p>
            <a:pPr>
              <a:buNone/>
            </a:pPr>
            <a:r>
              <a:rPr altLang="ko-KR" sz="2800" smtClean="0"/>
              <a:t>  -1853</a:t>
            </a:r>
            <a:r>
              <a:rPr lang="ko-KR" altLang="en-US" sz="2800" dirty="0" smtClean="0"/>
              <a:t>년 </a:t>
            </a:r>
            <a:r>
              <a:rPr lang="ko-KR" altLang="en-US" sz="2800" dirty="0" err="1" smtClean="0"/>
              <a:t>필모아</a:t>
            </a:r>
            <a:r>
              <a:rPr lang="ko-KR" altLang="en-US" sz="2800" dirty="0" smtClean="0"/>
              <a:t> 미국 대통령의 친서를 일본에 전         달하고</a:t>
            </a:r>
            <a:r>
              <a:rPr altLang="ko-KR" sz="2800" smtClean="0"/>
              <a:t>, </a:t>
            </a:r>
            <a:r>
              <a:rPr lang="ko-KR" altLang="en-US" sz="2800" dirty="0" smtClean="0"/>
              <a:t>총 </a:t>
            </a:r>
            <a:r>
              <a:rPr altLang="ko-KR" sz="2800" smtClean="0"/>
              <a:t>4</a:t>
            </a:r>
            <a:r>
              <a:rPr lang="ko-KR" altLang="en-US" sz="2800" dirty="0" smtClean="0"/>
              <a:t>회간의 걸친 미일대표간의 회담으로 </a:t>
            </a:r>
            <a:r>
              <a:rPr altLang="ko-KR" sz="2800" smtClean="0"/>
              <a:t>1954</a:t>
            </a:r>
            <a:r>
              <a:rPr lang="ko-KR" altLang="en-US" sz="2800" dirty="0" smtClean="0"/>
              <a:t>년 </a:t>
            </a:r>
            <a:r>
              <a:rPr altLang="ko-KR" sz="2800" smtClean="0"/>
              <a:t>3</a:t>
            </a:r>
            <a:r>
              <a:rPr lang="ko-KR" altLang="en-US" sz="2800" dirty="0" smtClean="0"/>
              <a:t>월 </a:t>
            </a:r>
            <a:r>
              <a:rPr altLang="ko-KR" sz="2800" smtClean="0"/>
              <a:t>31</a:t>
            </a:r>
            <a:r>
              <a:rPr lang="ko-KR" altLang="en-US" sz="2800" dirty="0" smtClean="0"/>
              <a:t>일 </a:t>
            </a:r>
            <a:r>
              <a:rPr lang="ko-KR" altLang="en-US" sz="2800" dirty="0" smtClean="0">
                <a:ln>
                  <a:solidFill>
                    <a:schemeClr val="accent1"/>
                  </a:solidFill>
                </a:ln>
              </a:rPr>
              <a:t>일미화친조약</a:t>
            </a:r>
            <a:r>
              <a:rPr lang="ko-KR" altLang="en-US" sz="2800" dirty="0" smtClean="0"/>
              <a:t>을 체결</a:t>
            </a:r>
            <a:endParaRPr altLang="ko-KR" sz="2800" smtClean="0"/>
          </a:p>
          <a:p>
            <a:r>
              <a:rPr lang="ko-KR" altLang="en-US" sz="2800" dirty="0"/>
              <a:t>일러 화친 조약</a:t>
            </a:r>
          </a:p>
          <a:p>
            <a:pPr>
              <a:buNone/>
            </a:pPr>
            <a:r>
              <a:rPr lang="ko-KR" altLang="en-US" sz="2800" dirty="0"/>
              <a:t>   </a:t>
            </a:r>
            <a:r>
              <a:rPr altLang="ko-KR" sz="2800"/>
              <a:t>- 1855</a:t>
            </a:r>
            <a:r>
              <a:rPr lang="ko-KR" altLang="en-US" sz="2800" dirty="0"/>
              <a:t>년 월 </a:t>
            </a:r>
            <a:r>
              <a:rPr altLang="ko-KR" sz="2800"/>
              <a:t>7</a:t>
            </a:r>
            <a:r>
              <a:rPr lang="ko-KR" altLang="en-US" sz="2800" dirty="0"/>
              <a:t>일 </a:t>
            </a:r>
            <a:r>
              <a:rPr lang="ko-KR" altLang="en-US" sz="2800" dirty="0" err="1"/>
              <a:t>러일화친조약</a:t>
            </a:r>
            <a:r>
              <a:rPr lang="ko-KR" altLang="en-US" sz="2800" dirty="0"/>
              <a:t> 체결</a:t>
            </a:r>
          </a:p>
          <a:p>
            <a:pPr>
              <a:buNone/>
            </a:pPr>
            <a:r>
              <a:rPr lang="ko-KR" altLang="en-US" sz="2800" dirty="0"/>
              <a:t>   </a:t>
            </a:r>
            <a:r>
              <a:rPr altLang="ko-KR" sz="2800"/>
              <a:t>- </a:t>
            </a:r>
            <a:r>
              <a:rPr lang="ko-KR" altLang="en-US" sz="2800" dirty="0"/>
              <a:t>영토와 관련해서 맺은 최초의 조약</a:t>
            </a:r>
          </a:p>
          <a:p>
            <a:r>
              <a:rPr lang="ko-KR" altLang="en-US" sz="2800" dirty="0"/>
              <a:t>일미수호통상조약</a:t>
            </a:r>
          </a:p>
          <a:p>
            <a:pPr>
              <a:buNone/>
            </a:pPr>
            <a:r>
              <a:rPr lang="ko-KR" altLang="en-US" sz="2800" dirty="0"/>
              <a:t>   </a:t>
            </a:r>
            <a:r>
              <a:rPr altLang="ko-KR" sz="2800"/>
              <a:t>- </a:t>
            </a:r>
            <a:r>
              <a:rPr lang="ko-KR" altLang="en-US" sz="2800" dirty="0"/>
              <a:t>일본의 세계 자본주의 사회로 이행된 조약</a:t>
            </a:r>
          </a:p>
          <a:p>
            <a:pPr>
              <a:buNone/>
            </a:pPr>
            <a:r>
              <a:rPr lang="ko-KR" altLang="en-US" sz="2800" dirty="0"/>
              <a:t>   </a:t>
            </a:r>
            <a:r>
              <a:rPr altLang="ko-KR" sz="2800"/>
              <a:t>- </a:t>
            </a:r>
            <a:r>
              <a:rPr lang="ko-KR" altLang="en-US" sz="2600" dirty="0"/>
              <a:t>비록 불평등조약이었으나</a:t>
            </a:r>
            <a:r>
              <a:rPr altLang="ko-KR" sz="2600"/>
              <a:t>, 1899</a:t>
            </a:r>
            <a:r>
              <a:rPr lang="ko-KR" altLang="en-US" sz="2600" dirty="0"/>
              <a:t>년 완전 평등조약 개정</a:t>
            </a:r>
          </a:p>
          <a:p>
            <a:pPr>
              <a:buNone/>
            </a:pPr>
            <a:endParaRPr altLang="ko-KR" sz="2800" smtClean="0"/>
          </a:p>
          <a:p>
            <a:pPr>
              <a:buNone/>
            </a:pPr>
            <a:endParaRPr altLang="ko-KR" sz="2800"/>
          </a:p>
          <a:p>
            <a:pPr>
              <a:buNone/>
            </a:pPr>
            <a:endParaRPr altLang="ko-KR" sz="280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일본의 국제 공법 수용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/>
              <a:t>근대 일본의 국제공법의 적용과 오용</a:t>
            </a:r>
            <a:endParaRPr lang="ko-KR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자연 테마">
  <a:themeElements>
    <a:clrScheme name="Natural01">
      <a:dk1>
        <a:sysClr val="windowText" lastClr="000000"/>
      </a:dk1>
      <a:lt1>
        <a:sysClr val="window" lastClr="FFFFFF"/>
      </a:lt1>
      <a:dk2>
        <a:srgbClr val="1F6299"/>
      </a:dk2>
      <a:lt2>
        <a:srgbClr val="DFF0F7"/>
      </a:lt2>
      <a:accent1>
        <a:srgbClr val="40C6D8"/>
      </a:accent1>
      <a:accent2>
        <a:srgbClr val="5581FD"/>
      </a:accent2>
      <a:accent3>
        <a:srgbClr val="33BDFB"/>
      </a:accent3>
      <a:accent4>
        <a:srgbClr val="4CD416"/>
      </a:accent4>
      <a:accent5>
        <a:srgbClr val="FE8C2E"/>
      </a:accent5>
      <a:accent6>
        <a:srgbClr val="C489FF"/>
      </a:accent6>
      <a:hlink>
        <a:srgbClr val="D98609"/>
      </a:hlink>
      <a:folHlink>
        <a:srgbClr val="85DFD0"/>
      </a:folHlink>
    </a:clrScheme>
    <a:fontScheme name="Natural01">
      <a:majorFont>
        <a:latin typeface="Tahoma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ahoma"/>
        <a:ea typeface=""/>
        <a:cs typeface=""/>
        <a:font script="Jpan" typeface="HGｺﾞｼｯｸE"/>
        <a:font script="Hang" typeface="맑은 고딕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tural01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31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0000"/>
                <a:satMod val="2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t="30000" r="100000" b="70000"/>
          </a:path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4000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alpha val="38000"/>
                <a:satMod val="150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3000000"/>
            </a:lightRig>
          </a:scene3d>
          <a:sp3d contourW="6350" prstMaterial="flat">
            <a:bevelT h="889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satMod val="200000"/>
              </a:schemeClr>
            </a:gs>
            <a:gs pos="100000">
              <a:schemeClr val="phClr">
                <a:tint val="100000"/>
                <a:shade val="89000"/>
                <a:satMod val="150000"/>
                <a:lumMod val="90000"/>
              </a:schemeClr>
            </a:gs>
          </a:gsLst>
          <a:path path="circle">
            <a:fillToRect l="40000" t="30000" r="40000" b="30000"/>
          </a:path>
        </a:gradFill>
        <a:gradFill rotWithShape="1">
          <a:gsLst>
            <a:gs pos="0">
              <a:schemeClr val="phClr">
                <a:tint val="100000"/>
                <a:shade val="90000"/>
                <a:satMod val="200000"/>
                <a:lumMod val="90000"/>
              </a:schemeClr>
            </a:gs>
            <a:gs pos="43000">
              <a:schemeClr val="phClr">
                <a:tint val="85000"/>
                <a:shade val="100000"/>
                <a:satMod val="300000"/>
                <a:lumMod val="100000"/>
              </a:schemeClr>
            </a:gs>
            <a:gs pos="100000">
              <a:schemeClr val="phClr">
                <a:tint val="85000"/>
                <a:shade val="100000"/>
                <a:satMod val="300000"/>
                <a:lumMod val="100000"/>
              </a:schemeClr>
            </a:gs>
          </a:gsLst>
          <a:lin ang="54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자연 테마</Template>
  <TotalTime>189</TotalTime>
  <Words>1361</Words>
  <Application>Microsoft Office PowerPoint</Application>
  <PresentationFormat>화면 슬라이드 쇼(4:3)</PresentationFormat>
  <Paragraphs>121</Paragraphs>
  <Slides>26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27" baseType="lpstr">
      <vt:lpstr>자연 테마</vt:lpstr>
      <vt:lpstr>일본 제국의 국제공법 수용과 악용</vt:lpstr>
      <vt:lpstr>차  례 </vt:lpstr>
      <vt:lpstr>국제 공법의 성립과 영토 취득의 특성</vt:lpstr>
      <vt:lpstr>국제 공법의 성립</vt:lpstr>
      <vt:lpstr>국제 공법의 영토 취득 특징</vt:lpstr>
      <vt:lpstr>일본의 국제공법 수용 과정</vt:lpstr>
      <vt:lpstr>일본의 국제 공법 수용 배경</vt:lpstr>
      <vt:lpstr>일본의 국제 공법 수용</vt:lpstr>
      <vt:lpstr>근대 일본의 국제공법의 적용과 오용</vt:lpstr>
      <vt:lpstr>청일 전쟁</vt:lpstr>
      <vt:lpstr>근대 일본의 국제공법의 적용과 오용</vt:lpstr>
      <vt:lpstr>러일 전쟁</vt:lpstr>
      <vt:lpstr>러일 전쟁</vt:lpstr>
      <vt:lpstr>근대 일본의 국제공법의 적용과 오용</vt:lpstr>
      <vt:lpstr>근대 일본의 국제공법의 적용과 오용</vt:lpstr>
      <vt:lpstr>국제법적 측면에서의 일본의 주장</vt:lpstr>
      <vt:lpstr>1. 시마네현 편입 조치</vt:lpstr>
      <vt:lpstr>시마네현 편입 조치</vt:lpstr>
      <vt:lpstr>2. SCAPIN 제677호</vt:lpstr>
      <vt:lpstr>3. 공도정책</vt:lpstr>
      <vt:lpstr>국제법적 측면에서의  일본의 주장에 대한 비판</vt:lpstr>
      <vt:lpstr>1. 시마네현 편입 조치에 의하여 독도는 일본령이라는 주장 비판</vt:lpstr>
      <vt:lpstr>4. SCAPIN 제677호</vt:lpstr>
      <vt:lpstr>5. 공도정책이 영유권 포기라는 일본측 주장 비판</vt:lpstr>
      <vt:lpstr>슬라이드 25</vt:lpstr>
      <vt:lpstr>감사합니다 !!!!</vt:lpstr>
    </vt:vector>
  </TitlesOfParts>
  <Company>XP SP3 FINAL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 제국의 국제공법 수용과 악용</dc:title>
  <dc:creator>snoopy</dc:creator>
  <cp:lastModifiedBy>prof</cp:lastModifiedBy>
  <cp:revision>23</cp:revision>
  <dcterms:created xsi:type="dcterms:W3CDTF">2010-04-13T10:09:58Z</dcterms:created>
  <dcterms:modified xsi:type="dcterms:W3CDTF">2010-04-14T09:44:18Z</dcterms:modified>
</cp:coreProperties>
</file>