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238" y="1986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3" y="4473893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6" y="8161020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18" y="1210153"/>
            <a:ext cx="1782237" cy="2580655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3"/>
            <a:ext cx="5207796" cy="2580655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3" y="9254491"/>
            <a:ext cx="7235349" cy="286035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3" y="6104098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2" y="7057550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50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7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7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7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7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2017-05-31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2017-05-31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2017-05-31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3405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6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09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6" y="10081260"/>
            <a:ext cx="5107305" cy="11901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6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6" y="11271410"/>
            <a:ext cx="5107305" cy="169021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2017-05-31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0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2017-05-31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6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6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34" name="직선 연결선 133"/>
          <p:cNvCxnSpPr/>
          <p:nvPr/>
        </p:nvCxnSpPr>
        <p:spPr>
          <a:xfrm>
            <a:off x="5840263" y="5472708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직선 연결선 127"/>
          <p:cNvCxnSpPr/>
          <p:nvPr/>
        </p:nvCxnSpPr>
        <p:spPr>
          <a:xfrm>
            <a:off x="3247975" y="4673780"/>
            <a:ext cx="856481" cy="68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직선 연결선 162"/>
          <p:cNvCxnSpPr>
            <a:stCxn id="75" idx="3"/>
            <a:endCxn id="106" idx="1"/>
          </p:cNvCxnSpPr>
          <p:nvPr/>
        </p:nvCxnSpPr>
        <p:spPr>
          <a:xfrm>
            <a:off x="3120489" y="2232348"/>
            <a:ext cx="3508292" cy="6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직선 연결선 152"/>
          <p:cNvCxnSpPr>
            <a:stCxn id="87" idx="3"/>
          </p:cNvCxnSpPr>
          <p:nvPr/>
        </p:nvCxnSpPr>
        <p:spPr>
          <a:xfrm>
            <a:off x="1951830" y="8644480"/>
            <a:ext cx="20162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직선 연결선 150"/>
          <p:cNvCxnSpPr>
            <a:stCxn id="84" idx="3"/>
            <a:endCxn id="110" idx="3"/>
          </p:cNvCxnSpPr>
          <p:nvPr/>
        </p:nvCxnSpPr>
        <p:spPr>
          <a:xfrm>
            <a:off x="3113079" y="7852392"/>
            <a:ext cx="43189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직선 연결선 148"/>
          <p:cNvCxnSpPr>
            <a:stCxn id="78" idx="3"/>
            <a:endCxn id="100" idx="1"/>
          </p:cNvCxnSpPr>
          <p:nvPr/>
        </p:nvCxnSpPr>
        <p:spPr>
          <a:xfrm>
            <a:off x="3103959" y="7060304"/>
            <a:ext cx="23762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직선 연결선 138"/>
          <p:cNvCxnSpPr>
            <a:stCxn id="81" idx="3"/>
            <a:endCxn id="116" idx="1"/>
          </p:cNvCxnSpPr>
          <p:nvPr/>
        </p:nvCxnSpPr>
        <p:spPr>
          <a:xfrm>
            <a:off x="4112071" y="4673780"/>
            <a:ext cx="352839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직선 연결선 123"/>
          <p:cNvCxnSpPr>
            <a:stCxn id="114" idx="3"/>
            <a:endCxn id="112" idx="1"/>
          </p:cNvCxnSpPr>
          <p:nvPr/>
        </p:nvCxnSpPr>
        <p:spPr>
          <a:xfrm>
            <a:off x="6264696" y="1440260"/>
            <a:ext cx="13681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직사각형 167"/>
          <p:cNvSpPr/>
          <p:nvPr/>
        </p:nvSpPr>
        <p:spPr>
          <a:xfrm>
            <a:off x="14592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128785" y="648172"/>
            <a:ext cx="1823045" cy="28803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r>
              <a:rPr lang="en-US" altLang="ko-KR" sz="1100" smtClean="0"/>
              <a:t>/2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313781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296641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312368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8163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64496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8022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641876" y="288132"/>
            <a:ext cx="1790675" cy="36019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624736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640463" y="648172"/>
            <a:ext cx="792088" cy="287882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06" name="직사각형 105"/>
          <p:cNvSpPr/>
          <p:nvPr/>
        </p:nvSpPr>
        <p:spPr>
          <a:xfrm>
            <a:off x="6628781" y="194496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정책론</a:t>
            </a:r>
            <a:endParaRPr lang="en-US" altLang="ko-KR" sz="1100" dirty="0" smtClean="0"/>
          </a:p>
        </p:txBody>
      </p:sp>
      <p:sp>
        <p:nvSpPr>
          <p:cNvPr id="114" name="직사각형 113"/>
          <p:cNvSpPr/>
          <p:nvPr/>
        </p:nvSpPr>
        <p:spPr>
          <a:xfrm>
            <a:off x="5472608" y="11522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교육론</a:t>
            </a:r>
            <a:endParaRPr lang="en-US" altLang="ko-KR" sz="1100" dirty="0" smtClean="0"/>
          </a:p>
        </p:txBody>
      </p:sp>
      <p:sp>
        <p:nvSpPr>
          <p:cNvPr id="69" name="직사각형 68"/>
          <p:cNvSpPr/>
          <p:nvPr/>
        </p:nvSpPr>
        <p:spPr>
          <a:xfrm>
            <a:off x="4470401" y="59404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관리회계</a:t>
            </a:r>
            <a:endParaRPr lang="en-US" altLang="ko-KR" sz="1100" dirty="0" smtClean="0"/>
          </a:p>
        </p:txBody>
      </p:sp>
      <p:sp>
        <p:nvSpPr>
          <p:cNvPr id="70" name="직사각형 69"/>
          <p:cNvSpPr/>
          <p:nvPr/>
        </p:nvSpPr>
        <p:spPr>
          <a:xfrm>
            <a:off x="2311871" y="37445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식음료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경영론</a:t>
            </a:r>
            <a:endParaRPr lang="en-US" altLang="ko-KR" sz="1100" dirty="0" smtClean="0"/>
          </a:p>
        </p:txBody>
      </p:sp>
      <p:sp>
        <p:nvSpPr>
          <p:cNvPr id="71" name="직사각형 70"/>
          <p:cNvSpPr/>
          <p:nvPr/>
        </p:nvSpPr>
        <p:spPr>
          <a:xfrm>
            <a:off x="2311871" y="53286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호텔관광영어</a:t>
            </a:r>
            <a:endParaRPr lang="en-US" altLang="ko-KR" sz="1100" dirty="0" smtClean="0"/>
          </a:p>
        </p:txBody>
      </p:sp>
      <p:sp>
        <p:nvSpPr>
          <p:cNvPr id="73" name="직사각형 72"/>
          <p:cNvSpPr/>
          <p:nvPr/>
        </p:nvSpPr>
        <p:spPr>
          <a:xfrm>
            <a:off x="2311871" y="83564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심리학</a:t>
            </a:r>
            <a:endParaRPr lang="en-US" altLang="ko-KR" sz="1100" dirty="0" smtClean="0"/>
          </a:p>
        </p:txBody>
      </p:sp>
      <p:sp>
        <p:nvSpPr>
          <p:cNvPr id="74" name="직사각형 73"/>
          <p:cNvSpPr/>
          <p:nvPr/>
        </p:nvSpPr>
        <p:spPr>
          <a:xfrm>
            <a:off x="3321123" y="91485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여행사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경영론</a:t>
            </a:r>
            <a:endParaRPr lang="en-US" altLang="ko-KR" sz="1100" dirty="0" smtClean="0"/>
          </a:p>
        </p:txBody>
      </p:sp>
      <p:sp>
        <p:nvSpPr>
          <p:cNvPr id="78" name="직사각형 77"/>
          <p:cNvSpPr/>
          <p:nvPr/>
        </p:nvSpPr>
        <p:spPr>
          <a:xfrm>
            <a:off x="2311871" y="67722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호텔관광일본어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입문</a:t>
            </a:r>
            <a:endParaRPr lang="en-US" altLang="ko-KR" sz="1100" dirty="0" smtClean="0"/>
          </a:p>
        </p:txBody>
      </p:sp>
      <p:sp>
        <p:nvSpPr>
          <p:cNvPr id="79" name="직사각형 78"/>
          <p:cNvSpPr/>
          <p:nvPr/>
        </p:nvSpPr>
        <p:spPr>
          <a:xfrm>
            <a:off x="3319983" y="19443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마케팅</a:t>
            </a:r>
            <a:endParaRPr lang="en-US" altLang="ko-KR" sz="1100" dirty="0" smtClean="0"/>
          </a:p>
        </p:txBody>
      </p:sp>
      <p:sp>
        <p:nvSpPr>
          <p:cNvPr id="80" name="직사각형 79"/>
          <p:cNvSpPr/>
          <p:nvPr/>
        </p:nvSpPr>
        <p:spPr>
          <a:xfrm>
            <a:off x="3319983" y="35936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객실관리</a:t>
            </a:r>
            <a:endParaRPr lang="en-US" altLang="ko-KR" sz="1100" dirty="0" smtClean="0"/>
          </a:p>
        </p:txBody>
      </p:sp>
      <p:sp>
        <p:nvSpPr>
          <p:cNvPr id="81" name="직사각형 80"/>
          <p:cNvSpPr/>
          <p:nvPr/>
        </p:nvSpPr>
        <p:spPr>
          <a:xfrm>
            <a:off x="3319983" y="43857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와인학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개론</a:t>
            </a:r>
            <a:endParaRPr lang="en-US" altLang="ko-KR" sz="1100" dirty="0" smtClean="0"/>
          </a:p>
        </p:txBody>
      </p:sp>
      <p:sp>
        <p:nvSpPr>
          <p:cNvPr id="82" name="직사각형 81"/>
          <p:cNvSpPr/>
          <p:nvPr/>
        </p:nvSpPr>
        <p:spPr>
          <a:xfrm>
            <a:off x="3319983" y="532869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관광여행영어</a:t>
            </a:r>
            <a:endParaRPr lang="en-US" altLang="ko-KR" sz="1100" dirty="0" smtClean="0"/>
          </a:p>
        </p:txBody>
      </p:sp>
      <p:sp>
        <p:nvSpPr>
          <p:cNvPr id="83" name="직사각형 82"/>
          <p:cNvSpPr/>
          <p:nvPr/>
        </p:nvSpPr>
        <p:spPr>
          <a:xfrm>
            <a:off x="3319983" y="67722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관광여행일본어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회화</a:t>
            </a:r>
            <a:endParaRPr lang="en-US" altLang="ko-KR" sz="1100" dirty="0" smtClean="0"/>
          </a:p>
        </p:txBody>
      </p:sp>
      <p:sp>
        <p:nvSpPr>
          <p:cNvPr id="84" name="직사각형 83"/>
          <p:cNvSpPr/>
          <p:nvPr/>
        </p:nvSpPr>
        <p:spPr>
          <a:xfrm>
            <a:off x="2320991" y="75643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자원론</a:t>
            </a:r>
            <a:endParaRPr lang="en-US" altLang="ko-KR" sz="1100" dirty="0" smtClean="0"/>
          </a:p>
        </p:txBody>
      </p:sp>
      <p:sp>
        <p:nvSpPr>
          <p:cNvPr id="85" name="직사각형 84"/>
          <p:cNvSpPr/>
          <p:nvPr/>
        </p:nvSpPr>
        <p:spPr>
          <a:xfrm>
            <a:off x="3319983" y="83564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국제관광교통과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문화</a:t>
            </a:r>
            <a:endParaRPr lang="en-US" altLang="ko-KR" sz="1100" dirty="0" smtClean="0"/>
          </a:p>
        </p:txBody>
      </p:sp>
      <p:sp>
        <p:nvSpPr>
          <p:cNvPr id="86" name="직사각형 85"/>
          <p:cNvSpPr/>
          <p:nvPr/>
        </p:nvSpPr>
        <p:spPr>
          <a:xfrm>
            <a:off x="912811" y="6772272"/>
            <a:ext cx="1039019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HOSPTALITY</a:t>
            </a:r>
            <a:r>
              <a:rPr lang="ko-KR" altLang="en-US" sz="1100" dirty="0" err="1"/>
              <a:t>산</a:t>
            </a:r>
            <a:r>
              <a:rPr lang="ko-KR" altLang="en-US" sz="1100" dirty="0" err="1" smtClean="0"/>
              <a:t>업론</a:t>
            </a:r>
            <a:endParaRPr lang="en-US" altLang="ko-KR" sz="1100" dirty="0" smtClean="0"/>
          </a:p>
        </p:txBody>
      </p:sp>
      <p:sp>
        <p:nvSpPr>
          <p:cNvPr id="87" name="직사각형 86"/>
          <p:cNvSpPr/>
          <p:nvPr/>
        </p:nvSpPr>
        <p:spPr>
          <a:xfrm>
            <a:off x="912811" y="8356448"/>
            <a:ext cx="1039019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여가학개론</a:t>
            </a:r>
            <a:endParaRPr lang="en-US" altLang="ko-KR" sz="1100" dirty="0" smtClean="0"/>
          </a:p>
        </p:txBody>
      </p:sp>
      <p:sp>
        <p:nvSpPr>
          <p:cNvPr id="89" name="직사각형 88"/>
          <p:cNvSpPr/>
          <p:nvPr/>
        </p:nvSpPr>
        <p:spPr>
          <a:xfrm>
            <a:off x="4472111" y="35936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호텔정보시스템</a:t>
            </a:r>
            <a:endParaRPr lang="en-US" altLang="ko-KR" sz="1100" dirty="0" smtClean="0"/>
          </a:p>
        </p:txBody>
      </p:sp>
      <p:sp>
        <p:nvSpPr>
          <p:cNvPr id="90" name="직사각형 89"/>
          <p:cNvSpPr/>
          <p:nvPr/>
        </p:nvSpPr>
        <p:spPr>
          <a:xfrm>
            <a:off x="4472111" y="43857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복합리조트산업론</a:t>
            </a:r>
            <a:endParaRPr lang="en-US" altLang="ko-KR" sz="1100" dirty="0" smtClean="0"/>
          </a:p>
        </p:txBody>
      </p:sp>
      <p:sp>
        <p:nvSpPr>
          <p:cNvPr id="91" name="직사각형 90"/>
          <p:cNvSpPr/>
          <p:nvPr/>
        </p:nvSpPr>
        <p:spPr>
          <a:xfrm>
            <a:off x="4472111" y="51778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외식산업경영론</a:t>
            </a:r>
            <a:endParaRPr lang="en-US" altLang="ko-KR" sz="1100" dirty="0" smtClean="0"/>
          </a:p>
        </p:txBody>
      </p:sp>
      <p:sp>
        <p:nvSpPr>
          <p:cNvPr id="92" name="직사각형 91"/>
          <p:cNvSpPr/>
          <p:nvPr/>
        </p:nvSpPr>
        <p:spPr>
          <a:xfrm>
            <a:off x="4472111" y="67722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관광서비스영어</a:t>
            </a:r>
            <a:endParaRPr lang="en-US" altLang="ko-KR" sz="1100" dirty="0" smtClean="0"/>
          </a:p>
        </p:txBody>
      </p:sp>
      <p:sp>
        <p:nvSpPr>
          <p:cNvPr id="93" name="직사각형 92"/>
          <p:cNvSpPr/>
          <p:nvPr/>
        </p:nvSpPr>
        <p:spPr>
          <a:xfrm>
            <a:off x="4472111" y="75643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호텔관광소비자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행동론</a:t>
            </a:r>
            <a:endParaRPr lang="en-US" altLang="ko-KR" sz="1100" dirty="0" smtClean="0"/>
          </a:p>
        </p:txBody>
      </p:sp>
      <p:sp>
        <p:nvSpPr>
          <p:cNvPr id="95" name="직사각형 94"/>
          <p:cNvSpPr/>
          <p:nvPr/>
        </p:nvSpPr>
        <p:spPr>
          <a:xfrm>
            <a:off x="4470401" y="19443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이벤트론</a:t>
            </a:r>
            <a:endParaRPr lang="en-US" altLang="ko-KR" sz="1100" dirty="0" smtClean="0"/>
          </a:p>
        </p:txBody>
      </p:sp>
      <p:sp>
        <p:nvSpPr>
          <p:cNvPr id="96" name="직사각형 95"/>
          <p:cNvSpPr/>
          <p:nvPr/>
        </p:nvSpPr>
        <p:spPr>
          <a:xfrm>
            <a:off x="5480223" y="35936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광고론</a:t>
            </a:r>
            <a:endParaRPr lang="en-US" altLang="ko-KR" sz="1100" dirty="0" smtClean="0"/>
          </a:p>
        </p:txBody>
      </p:sp>
      <p:sp>
        <p:nvSpPr>
          <p:cNvPr id="97" name="직사각형 96"/>
          <p:cNvSpPr/>
          <p:nvPr/>
        </p:nvSpPr>
        <p:spPr>
          <a:xfrm>
            <a:off x="5480223" y="43857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주장서비스관리론</a:t>
            </a:r>
            <a:endParaRPr lang="en-US" altLang="ko-KR" sz="1100" dirty="0" smtClean="0"/>
          </a:p>
        </p:txBody>
      </p:sp>
      <p:sp>
        <p:nvSpPr>
          <p:cNvPr id="98" name="직사각형 97"/>
          <p:cNvSpPr/>
          <p:nvPr/>
        </p:nvSpPr>
        <p:spPr>
          <a:xfrm>
            <a:off x="5480223" y="51778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호텔인사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조직론</a:t>
            </a:r>
            <a:endParaRPr lang="en-US" altLang="ko-KR" sz="1100" dirty="0" smtClean="0"/>
          </a:p>
        </p:txBody>
      </p:sp>
      <p:sp>
        <p:nvSpPr>
          <p:cNvPr id="100" name="직사각형 99"/>
          <p:cNvSpPr/>
          <p:nvPr/>
        </p:nvSpPr>
        <p:spPr>
          <a:xfrm>
            <a:off x="5480223" y="677227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국제관광영어</a:t>
            </a:r>
            <a:endParaRPr lang="en-US" altLang="ko-KR" sz="1100" dirty="0" smtClean="0"/>
          </a:p>
        </p:txBody>
      </p:sp>
      <p:sp>
        <p:nvSpPr>
          <p:cNvPr id="103" name="직사각형 102"/>
          <p:cNvSpPr/>
          <p:nvPr/>
        </p:nvSpPr>
        <p:spPr>
          <a:xfrm>
            <a:off x="6632351" y="11522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관광교재및</a:t>
            </a:r>
            <a:r>
              <a:rPr lang="ko-KR" altLang="en-US" sz="1100" dirty="0" smtClean="0"/>
              <a:t> </a:t>
            </a:r>
            <a:r>
              <a:rPr lang="ko-KR" altLang="en-US" sz="1100" dirty="0" err="1" smtClean="0"/>
              <a:t>연구지도법</a:t>
            </a:r>
            <a:endParaRPr lang="en-US" altLang="ko-KR" sz="1100" dirty="0" smtClean="0"/>
          </a:p>
        </p:txBody>
      </p:sp>
      <p:sp>
        <p:nvSpPr>
          <p:cNvPr id="104" name="직사각형 103"/>
          <p:cNvSpPr/>
          <p:nvPr/>
        </p:nvSpPr>
        <p:spPr>
          <a:xfrm>
            <a:off x="6639966" y="2741784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서비스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  <p:sp>
        <p:nvSpPr>
          <p:cNvPr id="105" name="직사각형 104"/>
          <p:cNvSpPr/>
          <p:nvPr/>
        </p:nvSpPr>
        <p:spPr>
          <a:xfrm>
            <a:off x="5470533" y="59404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클럽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리조트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경영론</a:t>
            </a:r>
            <a:endParaRPr lang="en-US" altLang="ko-KR" sz="1100" dirty="0" smtClean="0"/>
          </a:p>
        </p:txBody>
      </p:sp>
      <p:sp>
        <p:nvSpPr>
          <p:cNvPr id="107" name="직사각형 106"/>
          <p:cNvSpPr/>
          <p:nvPr/>
        </p:nvSpPr>
        <p:spPr>
          <a:xfrm>
            <a:off x="6639966" y="43857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사업계획</a:t>
            </a:r>
            <a:endParaRPr lang="en-US" altLang="ko-KR" sz="1100" dirty="0" smtClean="0"/>
          </a:p>
        </p:txBody>
      </p:sp>
      <p:sp>
        <p:nvSpPr>
          <p:cNvPr id="108" name="직사각형 107"/>
          <p:cNvSpPr/>
          <p:nvPr/>
        </p:nvSpPr>
        <p:spPr>
          <a:xfrm>
            <a:off x="6640609" y="594220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취업설계</a:t>
            </a:r>
            <a:endParaRPr lang="en-US" altLang="ko-KR" sz="1100" dirty="0" smtClean="0"/>
          </a:p>
        </p:txBody>
      </p:sp>
      <p:sp>
        <p:nvSpPr>
          <p:cNvPr id="110" name="직사각형 109"/>
          <p:cNvSpPr/>
          <p:nvPr/>
        </p:nvSpPr>
        <p:spPr>
          <a:xfrm>
            <a:off x="6639966" y="75643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관광조사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방법론</a:t>
            </a:r>
            <a:endParaRPr lang="en-US" altLang="ko-KR" sz="1100" dirty="0" smtClean="0"/>
          </a:p>
        </p:txBody>
      </p:sp>
      <p:sp>
        <p:nvSpPr>
          <p:cNvPr id="112" name="직사각형 111"/>
          <p:cNvSpPr/>
          <p:nvPr/>
        </p:nvSpPr>
        <p:spPr>
          <a:xfrm>
            <a:off x="7632848" y="115222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관광논리 및 논술</a:t>
            </a:r>
            <a:endParaRPr lang="en-US" altLang="ko-KR" sz="1100" dirty="0" smtClean="0"/>
          </a:p>
        </p:txBody>
      </p:sp>
      <p:sp>
        <p:nvSpPr>
          <p:cNvPr id="113" name="직사각형 112"/>
          <p:cNvSpPr/>
          <p:nvPr/>
        </p:nvSpPr>
        <p:spPr>
          <a:xfrm>
            <a:off x="5470533" y="19443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컨벤션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산업론</a:t>
            </a:r>
            <a:endParaRPr lang="en-US" altLang="ko-KR" sz="1100" dirty="0" smtClean="0"/>
          </a:p>
        </p:txBody>
      </p:sp>
      <p:sp>
        <p:nvSpPr>
          <p:cNvPr id="115" name="직사각형 114"/>
          <p:cNvSpPr/>
          <p:nvPr/>
        </p:nvSpPr>
        <p:spPr>
          <a:xfrm>
            <a:off x="7640463" y="359366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외식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창업론</a:t>
            </a:r>
            <a:endParaRPr lang="en-US" altLang="ko-KR" sz="1100" dirty="0" smtClean="0"/>
          </a:p>
        </p:txBody>
      </p:sp>
      <p:sp>
        <p:nvSpPr>
          <p:cNvPr id="116" name="직사각형 115"/>
          <p:cNvSpPr/>
          <p:nvPr/>
        </p:nvSpPr>
        <p:spPr>
          <a:xfrm>
            <a:off x="7640463" y="4385748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산업체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현장실습</a:t>
            </a:r>
            <a:endParaRPr lang="en-US" altLang="ko-KR" sz="1100" dirty="0" smtClean="0"/>
          </a:p>
        </p:txBody>
      </p:sp>
      <p:sp>
        <p:nvSpPr>
          <p:cNvPr id="117" name="직사각형 116"/>
          <p:cNvSpPr/>
          <p:nvPr/>
        </p:nvSpPr>
        <p:spPr>
          <a:xfrm>
            <a:off x="7640463" y="517783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호텔연회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기획실무</a:t>
            </a:r>
            <a:endParaRPr lang="en-US" altLang="ko-KR" sz="1100" dirty="0" smtClean="0"/>
          </a:p>
        </p:txBody>
      </p:sp>
      <p:cxnSp>
        <p:nvCxnSpPr>
          <p:cNvPr id="135" name="직선 연결선 134"/>
          <p:cNvCxnSpPr>
            <a:stCxn id="70" idx="3"/>
          </p:cNvCxnSpPr>
          <p:nvPr/>
        </p:nvCxnSpPr>
        <p:spPr>
          <a:xfrm>
            <a:off x="3103959" y="4032548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hape 136"/>
          <p:cNvCxnSpPr>
            <a:endCxn id="80" idx="1"/>
          </p:cNvCxnSpPr>
          <p:nvPr/>
        </p:nvCxnSpPr>
        <p:spPr>
          <a:xfrm rot="5400000" flipH="1" flipV="1">
            <a:off x="2887935" y="4241732"/>
            <a:ext cx="792088" cy="72008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꺾인 연결선 143"/>
          <p:cNvCxnSpPr>
            <a:stCxn id="115" idx="1"/>
            <a:endCxn id="117" idx="1"/>
          </p:cNvCxnSpPr>
          <p:nvPr/>
        </p:nvCxnSpPr>
        <p:spPr>
          <a:xfrm rot="10800000" flipV="1">
            <a:off x="7640463" y="3881692"/>
            <a:ext cx="1588" cy="1584176"/>
          </a:xfrm>
          <a:prstGeom prst="bentConnector3">
            <a:avLst>
              <a:gd name="adj1" fmla="val 639798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직사각형 74"/>
          <p:cNvSpPr/>
          <p:nvPr/>
        </p:nvSpPr>
        <p:spPr>
          <a:xfrm>
            <a:off x="2328401" y="194431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경제론</a:t>
            </a:r>
            <a:endParaRPr lang="en-US" altLang="ko-KR" sz="1100" dirty="0" smtClean="0"/>
          </a:p>
        </p:txBody>
      </p:sp>
      <p:cxnSp>
        <p:nvCxnSpPr>
          <p:cNvPr id="76" name="Shape 75"/>
          <p:cNvCxnSpPr>
            <a:endCxn id="75" idx="1"/>
          </p:cNvCxnSpPr>
          <p:nvPr/>
        </p:nvCxnSpPr>
        <p:spPr>
          <a:xfrm rot="16200000" flipH="1">
            <a:off x="1860349" y="1764296"/>
            <a:ext cx="792088" cy="144016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직선 연결선 98"/>
          <p:cNvCxnSpPr>
            <a:stCxn id="71" idx="3"/>
            <a:endCxn id="82" idx="1"/>
          </p:cNvCxnSpPr>
          <p:nvPr/>
        </p:nvCxnSpPr>
        <p:spPr>
          <a:xfrm>
            <a:off x="3103959" y="5616724"/>
            <a:ext cx="2160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꺾인 연결선 117"/>
          <p:cNvCxnSpPr/>
          <p:nvPr/>
        </p:nvCxnSpPr>
        <p:spPr>
          <a:xfrm rot="10800000" flipV="1">
            <a:off x="4464051" y="3894114"/>
            <a:ext cx="1588" cy="1584176"/>
          </a:xfrm>
          <a:prstGeom prst="bentConnector3">
            <a:avLst>
              <a:gd name="adj1" fmla="val 639798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꺾인 연결선 142"/>
          <p:cNvCxnSpPr>
            <a:stCxn id="81" idx="3"/>
            <a:endCxn id="69" idx="1"/>
          </p:cNvCxnSpPr>
          <p:nvPr/>
        </p:nvCxnSpPr>
        <p:spPr>
          <a:xfrm>
            <a:off x="4112071" y="4673780"/>
            <a:ext cx="358330" cy="1554668"/>
          </a:xfrm>
          <a:prstGeom prst="bentConnector3">
            <a:avLst>
              <a:gd name="adj1" fmla="val 69493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꺾인 연결선 151"/>
          <p:cNvCxnSpPr/>
          <p:nvPr/>
        </p:nvCxnSpPr>
        <p:spPr>
          <a:xfrm rot="10800000" flipV="1">
            <a:off x="5465323" y="3894114"/>
            <a:ext cx="1588" cy="1584176"/>
          </a:xfrm>
          <a:prstGeom prst="bentConnector3">
            <a:avLst>
              <a:gd name="adj1" fmla="val 6397987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꺾인 연결선 157"/>
          <p:cNvCxnSpPr>
            <a:stCxn id="90" idx="3"/>
            <a:endCxn id="105" idx="1"/>
          </p:cNvCxnSpPr>
          <p:nvPr/>
        </p:nvCxnSpPr>
        <p:spPr>
          <a:xfrm>
            <a:off x="5264199" y="4673780"/>
            <a:ext cx="206334" cy="155466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직선 연결선 159"/>
          <p:cNvCxnSpPr/>
          <p:nvPr/>
        </p:nvCxnSpPr>
        <p:spPr>
          <a:xfrm>
            <a:off x="1951831" y="1440260"/>
            <a:ext cx="352425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꺾인 연결선 164"/>
          <p:cNvCxnSpPr>
            <a:stCxn id="113" idx="3"/>
            <a:endCxn id="104" idx="1"/>
          </p:cNvCxnSpPr>
          <p:nvPr/>
        </p:nvCxnSpPr>
        <p:spPr>
          <a:xfrm>
            <a:off x="6262621" y="2232348"/>
            <a:ext cx="377345" cy="797468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꺾인 연결선 169"/>
          <p:cNvCxnSpPr>
            <a:stCxn id="107" idx="3"/>
          </p:cNvCxnSpPr>
          <p:nvPr/>
        </p:nvCxnSpPr>
        <p:spPr>
          <a:xfrm>
            <a:off x="7432054" y="4673780"/>
            <a:ext cx="105159" cy="777334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직사각형 76"/>
          <p:cNvSpPr/>
          <p:nvPr/>
        </p:nvSpPr>
        <p:spPr>
          <a:xfrm>
            <a:off x="136401" y="1152228"/>
            <a:ext cx="776411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err="1" smtClean="0"/>
              <a:t>학원론</a:t>
            </a:r>
            <a:endParaRPr lang="en-US" altLang="ko-KR" sz="1100" dirty="0" smtClean="0"/>
          </a:p>
        </p:txBody>
      </p:sp>
      <p:sp>
        <p:nvSpPr>
          <p:cNvPr id="88" name="직사각형 87"/>
          <p:cNvSpPr/>
          <p:nvPr/>
        </p:nvSpPr>
        <p:spPr>
          <a:xfrm>
            <a:off x="151631" y="4385748"/>
            <a:ext cx="761181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경영론</a:t>
            </a:r>
            <a:endParaRPr lang="en-US" altLang="ko-KR" sz="1100" dirty="0" smtClean="0"/>
          </a:p>
        </p:txBody>
      </p:sp>
      <p:cxnSp>
        <p:nvCxnSpPr>
          <p:cNvPr id="94" name="직선 연결선 93"/>
          <p:cNvCxnSpPr>
            <a:stCxn id="88" idx="3"/>
          </p:cNvCxnSpPr>
          <p:nvPr/>
        </p:nvCxnSpPr>
        <p:spPr>
          <a:xfrm>
            <a:off x="912812" y="4673780"/>
            <a:ext cx="139905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직선 연결선 100"/>
          <p:cNvCxnSpPr>
            <a:stCxn id="77" idx="3"/>
          </p:cNvCxnSpPr>
          <p:nvPr/>
        </p:nvCxnSpPr>
        <p:spPr>
          <a:xfrm>
            <a:off x="912812" y="1440260"/>
            <a:ext cx="13914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직사각형 101"/>
          <p:cNvSpPr/>
          <p:nvPr/>
        </p:nvSpPr>
        <p:spPr>
          <a:xfrm>
            <a:off x="120724" y="1944316"/>
            <a:ext cx="792088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 </a:t>
            </a:r>
            <a:r>
              <a:rPr lang="ko-KR" altLang="en-US" sz="1100" dirty="0" smtClean="0"/>
              <a:t>비전설</a:t>
            </a:r>
            <a:r>
              <a:rPr lang="ko-KR" altLang="en-US" sz="1100" dirty="0"/>
              <a:t>계</a:t>
            </a:r>
            <a:endParaRPr lang="en-US" altLang="ko-KR" sz="1100" dirty="0" smtClean="0"/>
          </a:p>
        </p:txBody>
      </p:sp>
      <p:sp>
        <p:nvSpPr>
          <p:cNvPr id="109" name="직사각형 108"/>
          <p:cNvSpPr/>
          <p:nvPr/>
        </p:nvSpPr>
        <p:spPr>
          <a:xfrm>
            <a:off x="120724" y="2749374"/>
            <a:ext cx="792088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 </a:t>
            </a:r>
            <a:r>
              <a:rPr lang="ko-KR" altLang="en-US" sz="1100" dirty="0" smtClean="0"/>
              <a:t>실용영어 </a:t>
            </a:r>
            <a:r>
              <a:rPr lang="en-US" altLang="ko-KR" sz="1100" dirty="0" smtClean="0"/>
              <a:t>(1)</a:t>
            </a:r>
          </a:p>
        </p:txBody>
      </p:sp>
      <p:sp>
        <p:nvSpPr>
          <p:cNvPr id="111" name="직사각형 110"/>
          <p:cNvSpPr/>
          <p:nvPr/>
        </p:nvSpPr>
        <p:spPr>
          <a:xfrm>
            <a:off x="120723" y="3528492"/>
            <a:ext cx="1815877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글쓰기 기초</a:t>
            </a:r>
            <a:endParaRPr lang="en-US" altLang="ko-KR" sz="1100" dirty="0" smtClean="0"/>
          </a:p>
        </p:txBody>
      </p:sp>
      <p:sp>
        <p:nvSpPr>
          <p:cNvPr id="120" name="직사각형 119"/>
          <p:cNvSpPr/>
          <p:nvPr/>
        </p:nvSpPr>
        <p:spPr>
          <a:xfrm>
            <a:off x="2304256" y="1152228"/>
            <a:ext cx="792088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관광법규</a:t>
            </a:r>
            <a:endParaRPr lang="en-US" altLang="ko-KR" sz="1100" smtClean="0"/>
          </a:p>
        </p:txBody>
      </p:sp>
      <p:sp>
        <p:nvSpPr>
          <p:cNvPr id="121" name="직사각형 120"/>
          <p:cNvSpPr/>
          <p:nvPr/>
        </p:nvSpPr>
        <p:spPr>
          <a:xfrm>
            <a:off x="3321123" y="1152228"/>
            <a:ext cx="792088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 </a:t>
            </a:r>
            <a:r>
              <a:rPr lang="ko-KR" altLang="en-US" sz="1100" dirty="0" smtClean="0"/>
              <a:t>진로설계</a:t>
            </a:r>
            <a:endParaRPr lang="en-US" altLang="ko-KR" sz="1100" dirty="0" smtClean="0"/>
          </a:p>
        </p:txBody>
      </p:sp>
      <p:sp>
        <p:nvSpPr>
          <p:cNvPr id="122" name="직사각형 121"/>
          <p:cNvSpPr/>
          <p:nvPr/>
        </p:nvSpPr>
        <p:spPr>
          <a:xfrm>
            <a:off x="3321123" y="2749374"/>
            <a:ext cx="792088" cy="576064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dirty="0" smtClean="0"/>
              <a:t>DU </a:t>
            </a:r>
            <a:r>
              <a:rPr lang="ko-KR" altLang="en-US" sz="1100" dirty="0" smtClean="0"/>
              <a:t>실용영어 </a:t>
            </a:r>
            <a:r>
              <a:rPr lang="en-US" altLang="ko-KR" sz="1100" dirty="0" smtClean="0"/>
              <a:t>(2)</a:t>
            </a:r>
          </a:p>
        </p:txBody>
      </p:sp>
      <p:sp>
        <p:nvSpPr>
          <p:cNvPr id="125" name="직사각형 124"/>
          <p:cNvSpPr/>
          <p:nvPr/>
        </p:nvSpPr>
        <p:spPr>
          <a:xfrm>
            <a:off x="151632" y="9001100"/>
            <a:ext cx="288032" cy="288032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b="1" dirty="0" smtClean="0"/>
              <a:t>필수</a:t>
            </a:r>
            <a:endParaRPr lang="en-US" altLang="ko-KR" sz="900" b="1" dirty="0" smtClean="0"/>
          </a:p>
        </p:txBody>
      </p:sp>
      <p:sp>
        <p:nvSpPr>
          <p:cNvPr id="126" name="직사각형 125"/>
          <p:cNvSpPr/>
          <p:nvPr/>
        </p:nvSpPr>
        <p:spPr>
          <a:xfrm>
            <a:off x="511671" y="9001100"/>
            <a:ext cx="288032" cy="288032"/>
          </a:xfrm>
          <a:prstGeom prst="rect">
            <a:avLst/>
          </a:prstGeom>
          <a:solidFill>
            <a:schemeClr val="bg1"/>
          </a:solidFill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900" b="1" dirty="0" smtClean="0"/>
              <a:t>선</a:t>
            </a:r>
            <a:r>
              <a:rPr lang="ko-KR" altLang="en-US" sz="900" b="1" dirty="0"/>
              <a:t>택</a:t>
            </a:r>
            <a:endParaRPr lang="en-US" altLang="ko-KR" sz="900" b="1" dirty="0" smtClean="0"/>
          </a:p>
        </p:txBody>
      </p:sp>
      <p:sp>
        <p:nvSpPr>
          <p:cNvPr id="127" name="직사각형 126"/>
          <p:cNvSpPr/>
          <p:nvPr/>
        </p:nvSpPr>
        <p:spPr>
          <a:xfrm>
            <a:off x="2311871" y="432058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프랜차이즈 경영론</a:t>
            </a:r>
            <a:endParaRPr lang="en-US" altLang="ko-KR" sz="1100" dirty="0" smtClean="0"/>
          </a:p>
        </p:txBody>
      </p:sp>
      <p:cxnSp>
        <p:nvCxnSpPr>
          <p:cNvPr id="129" name="직선 연결선 128"/>
          <p:cNvCxnSpPr/>
          <p:nvPr/>
        </p:nvCxnSpPr>
        <p:spPr>
          <a:xfrm>
            <a:off x="3103959" y="4608612"/>
            <a:ext cx="1440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1" name="직사각형 130"/>
          <p:cNvSpPr/>
          <p:nvPr/>
        </p:nvSpPr>
        <p:spPr>
          <a:xfrm>
            <a:off x="3319983" y="75609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산업창의설계</a:t>
            </a:r>
            <a:endParaRPr lang="en-US" altLang="ko-KR" sz="1100" dirty="0" smtClean="0"/>
          </a:p>
        </p:txBody>
      </p:sp>
      <p:sp>
        <p:nvSpPr>
          <p:cNvPr id="132" name="직사각형 131"/>
          <p:cNvSpPr/>
          <p:nvPr/>
        </p:nvSpPr>
        <p:spPr>
          <a:xfrm>
            <a:off x="5480223" y="756094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호텔관광인적자원관리</a:t>
            </a:r>
            <a:endParaRPr lang="en-US" altLang="ko-KR" sz="1100" dirty="0" smtClean="0"/>
          </a:p>
        </p:txBody>
      </p:sp>
      <p:sp>
        <p:nvSpPr>
          <p:cNvPr id="133" name="직사각형 132"/>
          <p:cNvSpPr/>
          <p:nvPr/>
        </p:nvSpPr>
        <p:spPr>
          <a:xfrm>
            <a:off x="6632351" y="518467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관광경영실무론</a:t>
            </a:r>
            <a:endParaRPr lang="en-US" altLang="ko-KR" sz="1100" dirty="0" smtClean="0"/>
          </a:p>
        </p:txBody>
      </p:sp>
      <p:sp>
        <p:nvSpPr>
          <p:cNvPr id="123" name="직사각형 122"/>
          <p:cNvSpPr/>
          <p:nvPr/>
        </p:nvSpPr>
        <p:spPr>
          <a:xfrm>
            <a:off x="5480223" y="8348433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1001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관광자원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해설</a:t>
            </a:r>
            <a:r>
              <a:rPr lang="ko-KR" altLang="en-US" sz="1100" dirty="0"/>
              <a:t>론</a:t>
            </a:r>
            <a:endParaRPr lang="en-US" altLang="ko-KR" sz="1100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</TotalTime>
  <Words>128</Words>
  <Application>Microsoft Office PowerPoint</Application>
  <PresentationFormat>사용자 지정</PresentationFormat>
  <Paragraphs>98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46</cp:revision>
  <dcterms:created xsi:type="dcterms:W3CDTF">2011-03-08T06:22:35Z</dcterms:created>
  <dcterms:modified xsi:type="dcterms:W3CDTF">2017-05-31T05:14:49Z</dcterms:modified>
</cp:coreProperties>
</file>