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194" y="-204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377180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360038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375765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465412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4482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463997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553644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536502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552229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41876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24734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40461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536502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양자화학</a:t>
            </a:r>
            <a:endParaRPr lang="en-US" altLang="ko-KR" sz="1100" smtClean="0"/>
          </a:p>
        </p:txBody>
      </p:sp>
      <p:sp>
        <p:nvSpPr>
          <p:cNvPr id="188" name="직사각형 187"/>
          <p:cNvSpPr/>
          <p:nvPr/>
        </p:nvSpPr>
        <p:spPr>
          <a:xfrm>
            <a:off x="5544614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고급물리화학</a:t>
            </a:r>
            <a:endParaRPr lang="en-US" altLang="ko-KR" sz="1100" smtClean="0"/>
          </a:p>
        </p:txBody>
      </p:sp>
      <p:sp>
        <p:nvSpPr>
          <p:cNvPr id="191" name="직사각형 190"/>
          <p:cNvSpPr/>
          <p:nvPr/>
        </p:nvSpPr>
        <p:spPr>
          <a:xfrm>
            <a:off x="6617117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분자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분광학</a:t>
            </a:r>
            <a:endParaRPr lang="en-US" altLang="ko-KR" sz="1100" smtClean="0"/>
          </a:p>
        </p:txBody>
      </p:sp>
      <p:sp>
        <p:nvSpPr>
          <p:cNvPr id="193" name="직사각형 192"/>
          <p:cNvSpPr/>
          <p:nvPr/>
        </p:nvSpPr>
        <p:spPr>
          <a:xfrm>
            <a:off x="7625229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물리화학교육내용연구</a:t>
            </a:r>
            <a:endParaRPr lang="en-US" altLang="ko-KR" sz="1100" smtClean="0"/>
          </a:p>
        </p:txBody>
      </p:sp>
      <p:sp>
        <p:nvSpPr>
          <p:cNvPr id="78" name="직사각형 77"/>
          <p:cNvSpPr/>
          <p:nvPr/>
        </p:nvSpPr>
        <p:spPr>
          <a:xfrm>
            <a:off x="4536502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고급유기화학</a:t>
            </a:r>
            <a:endParaRPr lang="en-US" altLang="ko-KR" sz="1100" smtClean="0"/>
          </a:p>
        </p:txBody>
      </p:sp>
      <p:sp>
        <p:nvSpPr>
          <p:cNvPr id="79" name="직사각형 78"/>
          <p:cNvSpPr/>
          <p:nvPr/>
        </p:nvSpPr>
        <p:spPr>
          <a:xfrm>
            <a:off x="5544614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유기화학실험</a:t>
            </a:r>
            <a:endParaRPr lang="en-US" altLang="ko-KR" sz="1100" smtClean="0"/>
          </a:p>
        </p:txBody>
      </p:sp>
      <p:sp>
        <p:nvSpPr>
          <p:cNvPr id="81" name="직사각형 80"/>
          <p:cNvSpPr/>
          <p:nvPr/>
        </p:nvSpPr>
        <p:spPr>
          <a:xfrm>
            <a:off x="7625229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유기화학교육내용연구</a:t>
            </a:r>
            <a:endParaRPr lang="en-US" altLang="ko-KR" sz="1100" smtClean="0"/>
          </a:p>
        </p:txBody>
      </p:sp>
      <p:sp>
        <p:nvSpPr>
          <p:cNvPr id="45" name="직사각형 44"/>
          <p:cNvSpPr/>
          <p:nvPr/>
        </p:nvSpPr>
        <p:spPr>
          <a:xfrm>
            <a:off x="2448270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물리화학</a:t>
            </a:r>
            <a:r>
              <a:rPr lang="en-US" altLang="ko-KR" sz="1100" smtClean="0"/>
              <a:t>(1)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3456382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물리화학</a:t>
            </a:r>
            <a:r>
              <a:rPr lang="en-US" altLang="ko-KR" sz="1100" smtClean="0"/>
              <a:t>(2)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2448270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유기화학</a:t>
            </a:r>
            <a:r>
              <a:rPr lang="en-US" altLang="ko-KR" sz="1100" smtClean="0"/>
              <a:t>(1)</a:t>
            </a:r>
          </a:p>
        </p:txBody>
      </p:sp>
      <p:sp>
        <p:nvSpPr>
          <p:cNvPr id="48" name="직사각형 47"/>
          <p:cNvSpPr/>
          <p:nvPr/>
        </p:nvSpPr>
        <p:spPr>
          <a:xfrm>
            <a:off x="3456382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유기화학</a:t>
            </a:r>
            <a:r>
              <a:rPr lang="en-US" altLang="ko-KR" sz="1100" smtClean="0"/>
              <a:t>(2)</a:t>
            </a:r>
          </a:p>
        </p:txBody>
      </p:sp>
      <p:sp>
        <p:nvSpPr>
          <p:cNvPr id="51" name="직사각형 50"/>
          <p:cNvSpPr/>
          <p:nvPr/>
        </p:nvSpPr>
        <p:spPr>
          <a:xfrm>
            <a:off x="2448270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분석화학</a:t>
            </a:r>
            <a:r>
              <a:rPr lang="en-US" altLang="ko-KR" sz="1100" smtClean="0"/>
              <a:t>(1)</a:t>
            </a:r>
          </a:p>
        </p:txBody>
      </p:sp>
      <p:sp>
        <p:nvSpPr>
          <p:cNvPr id="52" name="직사각형 51"/>
          <p:cNvSpPr/>
          <p:nvPr/>
        </p:nvSpPr>
        <p:spPr>
          <a:xfrm>
            <a:off x="3456382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분석화학</a:t>
            </a:r>
            <a:r>
              <a:rPr lang="en-US" altLang="ko-KR" sz="1100" smtClean="0"/>
              <a:t>(2)</a:t>
            </a:r>
          </a:p>
        </p:txBody>
      </p:sp>
      <p:sp>
        <p:nvSpPr>
          <p:cNvPr id="55" name="직사각형 54"/>
          <p:cNvSpPr/>
          <p:nvPr/>
        </p:nvSpPr>
        <p:spPr>
          <a:xfrm>
            <a:off x="360038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일반화학</a:t>
            </a:r>
            <a:r>
              <a:rPr lang="en-US" altLang="ko-KR" sz="1100" smtClean="0"/>
              <a:t>(1)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1368150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일반화학</a:t>
            </a:r>
            <a:r>
              <a:rPr lang="en-US" altLang="ko-KR" sz="1100" smtClean="0"/>
              <a:t>(2)</a:t>
            </a:r>
          </a:p>
        </p:txBody>
      </p:sp>
      <p:sp>
        <p:nvSpPr>
          <p:cNvPr id="61" name="직사각형 60"/>
          <p:cNvSpPr/>
          <p:nvPr/>
        </p:nvSpPr>
        <p:spPr>
          <a:xfrm>
            <a:off x="4544119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무기화학</a:t>
            </a:r>
            <a:r>
              <a:rPr lang="en-US" altLang="ko-KR" sz="1100" smtClean="0"/>
              <a:t>(1)</a:t>
            </a:r>
          </a:p>
        </p:txBody>
      </p:sp>
      <p:sp>
        <p:nvSpPr>
          <p:cNvPr id="62" name="직사각형 61"/>
          <p:cNvSpPr/>
          <p:nvPr/>
        </p:nvSpPr>
        <p:spPr>
          <a:xfrm>
            <a:off x="5552231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무기화학</a:t>
            </a:r>
            <a:r>
              <a:rPr lang="en-US" altLang="ko-KR" sz="1100" smtClean="0"/>
              <a:t>(2)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6632351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기기분석</a:t>
            </a:r>
            <a:endParaRPr lang="en-US" altLang="ko-KR" sz="1100" smtClean="0"/>
          </a:p>
        </p:txBody>
      </p:sp>
      <p:sp>
        <p:nvSpPr>
          <p:cNvPr id="67" name="직사각형 66"/>
          <p:cNvSpPr/>
          <p:nvPr/>
        </p:nvSpPr>
        <p:spPr>
          <a:xfrm>
            <a:off x="6624734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무기화학실험</a:t>
            </a:r>
            <a:endParaRPr lang="en-US" altLang="ko-KR" sz="1100" smtClean="0"/>
          </a:p>
        </p:txBody>
      </p:sp>
      <p:sp>
        <p:nvSpPr>
          <p:cNvPr id="68" name="직사각형 67"/>
          <p:cNvSpPr/>
          <p:nvPr/>
        </p:nvSpPr>
        <p:spPr>
          <a:xfrm>
            <a:off x="7632846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무기화학교육내용연구</a:t>
            </a:r>
            <a:endParaRPr lang="en-US" altLang="ko-KR" sz="1100" smtClean="0"/>
          </a:p>
        </p:txBody>
      </p:sp>
      <p:sp>
        <p:nvSpPr>
          <p:cNvPr id="69" name="직사각형 68"/>
          <p:cNvSpPr/>
          <p:nvPr/>
        </p:nvSpPr>
        <p:spPr>
          <a:xfrm>
            <a:off x="4544119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화학학습지도론</a:t>
            </a:r>
            <a:endParaRPr lang="en-US" altLang="ko-KR" sz="1100" smtClean="0"/>
          </a:p>
        </p:txBody>
      </p:sp>
      <p:sp>
        <p:nvSpPr>
          <p:cNvPr id="70" name="직사각형 69"/>
          <p:cNvSpPr/>
          <p:nvPr/>
        </p:nvSpPr>
        <p:spPr>
          <a:xfrm>
            <a:off x="5552231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화학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71" name="직사각형 70"/>
          <p:cNvSpPr/>
          <p:nvPr/>
        </p:nvSpPr>
        <p:spPr>
          <a:xfrm>
            <a:off x="6624734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화학교재연구</a:t>
            </a:r>
            <a:endParaRPr lang="en-US" altLang="ko-KR" sz="1100" smtClean="0"/>
          </a:p>
        </p:txBody>
      </p:sp>
      <p:sp>
        <p:nvSpPr>
          <p:cNvPr id="72" name="직사각형 71"/>
          <p:cNvSpPr/>
          <p:nvPr/>
        </p:nvSpPr>
        <p:spPr>
          <a:xfrm>
            <a:off x="7632846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화학교육논술</a:t>
            </a:r>
            <a:endParaRPr lang="en-US" altLang="ko-KR" sz="1100" smtClean="0"/>
          </a:p>
        </p:txBody>
      </p:sp>
      <p:sp>
        <p:nvSpPr>
          <p:cNvPr id="73" name="직사각형 72"/>
          <p:cNvSpPr/>
          <p:nvPr/>
        </p:nvSpPr>
        <p:spPr>
          <a:xfrm>
            <a:off x="4544119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고급화학</a:t>
            </a:r>
            <a:r>
              <a:rPr lang="en-US" altLang="ko-KR" sz="1100" smtClean="0"/>
              <a:t>(1)</a:t>
            </a:r>
          </a:p>
        </p:txBody>
      </p:sp>
      <p:sp>
        <p:nvSpPr>
          <p:cNvPr id="74" name="직사각형 73"/>
          <p:cNvSpPr/>
          <p:nvPr/>
        </p:nvSpPr>
        <p:spPr>
          <a:xfrm>
            <a:off x="5552231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고급화학</a:t>
            </a:r>
            <a:r>
              <a:rPr lang="en-US" altLang="ko-KR" sz="1100" smtClean="0"/>
              <a:t>(2)</a:t>
            </a:r>
          </a:p>
        </p:txBody>
      </p:sp>
      <p:sp>
        <p:nvSpPr>
          <p:cNvPr id="75" name="직사각형 74"/>
          <p:cNvSpPr/>
          <p:nvPr/>
        </p:nvSpPr>
        <p:spPr>
          <a:xfrm>
            <a:off x="6624734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공동과학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76" name="직사각형 75"/>
          <p:cNvSpPr/>
          <p:nvPr/>
        </p:nvSpPr>
        <p:spPr>
          <a:xfrm>
            <a:off x="7632846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고급화학</a:t>
            </a:r>
            <a:r>
              <a:rPr lang="en-US" altLang="ko-KR" sz="1100" smtClean="0"/>
              <a:t>(3)</a:t>
            </a:r>
          </a:p>
        </p:txBody>
      </p:sp>
      <p:sp>
        <p:nvSpPr>
          <p:cNvPr id="83" name="직사각형 82"/>
          <p:cNvSpPr/>
          <p:nvPr/>
        </p:nvSpPr>
        <p:spPr>
          <a:xfrm>
            <a:off x="3463999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분석화학실험</a:t>
            </a:r>
            <a:endParaRPr lang="en-US" altLang="ko-KR" sz="1100" smtClean="0"/>
          </a:p>
        </p:txBody>
      </p:sp>
      <p:sp>
        <p:nvSpPr>
          <p:cNvPr id="91" name="직사각형 90"/>
          <p:cNvSpPr/>
          <p:nvPr/>
        </p:nvSpPr>
        <p:spPr>
          <a:xfrm>
            <a:off x="2455887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중등화학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실험</a:t>
            </a:r>
            <a:endParaRPr lang="en-US" altLang="ko-KR" sz="1100" smtClean="0"/>
          </a:p>
        </p:txBody>
      </p:sp>
      <p:sp>
        <p:nvSpPr>
          <p:cNvPr id="109" name="직사각형 108"/>
          <p:cNvSpPr/>
          <p:nvPr/>
        </p:nvSpPr>
        <p:spPr>
          <a:xfrm>
            <a:off x="367655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물리학</a:t>
            </a:r>
            <a:r>
              <a:rPr lang="en-US" altLang="ko-KR" sz="1100" smtClean="0"/>
              <a:t>(1)</a:t>
            </a:r>
          </a:p>
        </p:txBody>
      </p:sp>
      <p:sp>
        <p:nvSpPr>
          <p:cNvPr id="113" name="직사각형 112"/>
          <p:cNvSpPr/>
          <p:nvPr/>
        </p:nvSpPr>
        <p:spPr>
          <a:xfrm>
            <a:off x="1375767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물리학</a:t>
            </a:r>
            <a:r>
              <a:rPr lang="en-US" altLang="ko-KR" sz="1100" smtClean="0"/>
              <a:t>(2)</a:t>
            </a:r>
          </a:p>
        </p:txBody>
      </p:sp>
      <p:sp>
        <p:nvSpPr>
          <p:cNvPr id="126" name="직사각형 125"/>
          <p:cNvSpPr/>
          <p:nvPr/>
        </p:nvSpPr>
        <p:spPr>
          <a:xfrm>
            <a:off x="4544119" y="8497044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화학시청각교재연구</a:t>
            </a:r>
            <a:endParaRPr lang="en-US" altLang="ko-KR" sz="1100" smtClean="0"/>
          </a:p>
        </p:txBody>
      </p:sp>
      <p:sp>
        <p:nvSpPr>
          <p:cNvPr id="127" name="직사각형 126"/>
          <p:cNvSpPr/>
          <p:nvPr/>
        </p:nvSpPr>
        <p:spPr>
          <a:xfrm>
            <a:off x="5552231" y="8497044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과학교육사진</a:t>
            </a:r>
            <a:endParaRPr lang="en-US" altLang="ko-KR" sz="1100" smtClean="0"/>
          </a:p>
        </p:txBody>
      </p:sp>
      <p:sp>
        <p:nvSpPr>
          <p:cNvPr id="128" name="직사각형 127"/>
          <p:cNvSpPr/>
          <p:nvPr/>
        </p:nvSpPr>
        <p:spPr>
          <a:xfrm>
            <a:off x="6624734" y="8497044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컴퓨터와 화학교육</a:t>
            </a:r>
            <a:endParaRPr lang="en-US" altLang="ko-KR" sz="1100" smtClean="0"/>
          </a:p>
        </p:txBody>
      </p:sp>
      <p:sp>
        <p:nvSpPr>
          <p:cNvPr id="129" name="직사각형 128"/>
          <p:cNvSpPr/>
          <p:nvPr/>
        </p:nvSpPr>
        <p:spPr>
          <a:xfrm>
            <a:off x="7632846" y="8497044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생화학</a:t>
            </a:r>
            <a:endParaRPr lang="en-US" altLang="ko-KR" sz="1100" smtClean="0"/>
          </a:p>
        </p:txBody>
      </p:sp>
      <p:sp>
        <p:nvSpPr>
          <p:cNvPr id="130" name="직사각형 129"/>
          <p:cNvSpPr/>
          <p:nvPr/>
        </p:nvSpPr>
        <p:spPr>
          <a:xfrm>
            <a:off x="4544119" y="928913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화학사와 화학교육</a:t>
            </a:r>
            <a:endParaRPr lang="en-US" altLang="ko-KR" sz="1100" smtClean="0"/>
          </a:p>
        </p:txBody>
      </p:sp>
      <p:sp>
        <p:nvSpPr>
          <p:cNvPr id="131" name="직사각형 130"/>
          <p:cNvSpPr/>
          <p:nvPr/>
        </p:nvSpPr>
        <p:spPr>
          <a:xfrm>
            <a:off x="5552231" y="928913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화학지도</a:t>
            </a:r>
            <a:endParaRPr lang="en-US" altLang="ko-KR" sz="1100" smtClean="0"/>
          </a:p>
        </p:txBody>
      </p:sp>
      <p:sp>
        <p:nvSpPr>
          <p:cNvPr id="132" name="직사각형 131"/>
          <p:cNvSpPr/>
          <p:nvPr/>
        </p:nvSpPr>
        <p:spPr>
          <a:xfrm>
            <a:off x="6624734" y="928913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화학탐구지도</a:t>
            </a:r>
            <a:endParaRPr lang="en-US" altLang="ko-KR" sz="1100" smtClean="0"/>
          </a:p>
        </p:txBody>
      </p:sp>
      <p:sp>
        <p:nvSpPr>
          <p:cNvPr id="133" name="직사각형 132"/>
          <p:cNvSpPr/>
          <p:nvPr/>
        </p:nvSpPr>
        <p:spPr>
          <a:xfrm>
            <a:off x="7632846" y="928913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화학교육세미나</a:t>
            </a:r>
            <a:endParaRPr lang="en-US" altLang="ko-KR" sz="1100" smtClean="0"/>
          </a:p>
        </p:txBody>
      </p:sp>
      <p:sp>
        <p:nvSpPr>
          <p:cNvPr id="138" name="직사각형 137"/>
          <p:cNvSpPr/>
          <p:nvPr/>
        </p:nvSpPr>
        <p:spPr>
          <a:xfrm>
            <a:off x="2455887" y="8497044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과학교육개론</a:t>
            </a:r>
            <a:endParaRPr lang="en-US" altLang="ko-KR" sz="1100" smtClean="0"/>
          </a:p>
        </p:txBody>
      </p:sp>
      <p:sp>
        <p:nvSpPr>
          <p:cNvPr id="139" name="직사각형 138"/>
          <p:cNvSpPr/>
          <p:nvPr/>
        </p:nvSpPr>
        <p:spPr>
          <a:xfrm>
            <a:off x="3463999" y="8497044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화학탐방교육</a:t>
            </a:r>
            <a:endParaRPr lang="en-US" altLang="ko-KR" sz="1100" smtClean="0"/>
          </a:p>
        </p:txBody>
      </p:sp>
      <p:sp>
        <p:nvSpPr>
          <p:cNvPr id="140" name="직사각형 139"/>
          <p:cNvSpPr/>
          <p:nvPr/>
        </p:nvSpPr>
        <p:spPr>
          <a:xfrm>
            <a:off x="2455887" y="928913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화학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결합론</a:t>
            </a:r>
            <a:endParaRPr lang="en-US" altLang="ko-KR" sz="1100" smtClean="0"/>
          </a:p>
        </p:txBody>
      </p:sp>
      <p:sp>
        <p:nvSpPr>
          <p:cNvPr id="141" name="직사각형 140"/>
          <p:cNvSpPr/>
          <p:nvPr/>
        </p:nvSpPr>
        <p:spPr>
          <a:xfrm>
            <a:off x="3463999" y="928913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화학교육과정연구</a:t>
            </a:r>
            <a:endParaRPr lang="en-US" altLang="ko-KR" sz="1100" smtClean="0"/>
          </a:p>
        </p:txBody>
      </p:sp>
      <p:sp>
        <p:nvSpPr>
          <p:cNvPr id="150" name="직사각형 149"/>
          <p:cNvSpPr/>
          <p:nvPr/>
        </p:nvSpPr>
        <p:spPr>
          <a:xfrm>
            <a:off x="4536502" y="1008122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환경화학교육</a:t>
            </a:r>
            <a:endParaRPr lang="en-US" altLang="ko-KR" sz="1100" smtClean="0"/>
          </a:p>
        </p:txBody>
      </p:sp>
      <p:sp>
        <p:nvSpPr>
          <p:cNvPr id="152" name="직사각형 151"/>
          <p:cNvSpPr/>
          <p:nvPr/>
        </p:nvSpPr>
        <p:spPr>
          <a:xfrm>
            <a:off x="6617117" y="1008122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생유기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화학</a:t>
            </a:r>
            <a:endParaRPr lang="en-US" altLang="ko-KR" sz="1100" smtClean="0"/>
          </a:p>
        </p:txBody>
      </p:sp>
      <p:sp>
        <p:nvSpPr>
          <p:cNvPr id="166" name="직사각형 165"/>
          <p:cNvSpPr/>
          <p:nvPr/>
        </p:nvSpPr>
        <p:spPr>
          <a:xfrm>
            <a:off x="72008" y="1008212"/>
            <a:ext cx="223639" cy="5328592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smtClean="0"/>
              <a:t>전공교육과정</a:t>
            </a:r>
            <a:endParaRPr lang="en-US" altLang="ko-KR" sz="1100" b="1" smtClean="0"/>
          </a:p>
        </p:txBody>
      </p:sp>
      <p:sp>
        <p:nvSpPr>
          <p:cNvPr id="167" name="직사각형 166"/>
          <p:cNvSpPr/>
          <p:nvPr/>
        </p:nvSpPr>
        <p:spPr>
          <a:xfrm>
            <a:off x="4544119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물리화학실험</a:t>
            </a:r>
            <a:endParaRPr lang="en-US" altLang="ko-KR" sz="1100" smtClean="0"/>
          </a:p>
        </p:txBody>
      </p:sp>
      <p:sp>
        <p:nvSpPr>
          <p:cNvPr id="171" name="직사각형 170"/>
          <p:cNvSpPr/>
          <p:nvPr/>
        </p:nvSpPr>
        <p:spPr>
          <a:xfrm>
            <a:off x="6632351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고급무기화학</a:t>
            </a:r>
            <a:endParaRPr lang="en-US" altLang="ko-KR" sz="1100" smtClean="0"/>
          </a:p>
        </p:txBody>
      </p:sp>
      <p:sp>
        <p:nvSpPr>
          <p:cNvPr id="175" name="직사각형 174"/>
          <p:cNvSpPr/>
          <p:nvPr/>
        </p:nvSpPr>
        <p:spPr>
          <a:xfrm>
            <a:off x="79623" y="6552828"/>
            <a:ext cx="216024" cy="1728192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smtClean="0"/>
              <a:t>공통과학 연계전공과정</a:t>
            </a:r>
            <a:endParaRPr lang="en-US" altLang="ko-KR" sz="1100" b="1" smtClean="0"/>
          </a:p>
        </p:txBody>
      </p:sp>
      <p:sp>
        <p:nvSpPr>
          <p:cNvPr id="178" name="직사각형 177"/>
          <p:cNvSpPr/>
          <p:nvPr/>
        </p:nvSpPr>
        <p:spPr>
          <a:xfrm>
            <a:off x="79623" y="8497044"/>
            <a:ext cx="216024" cy="216024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smtClean="0"/>
              <a:t>심화과정</a:t>
            </a:r>
            <a:endParaRPr lang="en-US" altLang="ko-KR" sz="1100" b="1" smtClean="0"/>
          </a:p>
        </p:txBody>
      </p:sp>
      <p:cxnSp>
        <p:nvCxnSpPr>
          <p:cNvPr id="66" name="직선 화살표 연결선 65"/>
          <p:cNvCxnSpPr>
            <a:stCxn id="55" idx="3"/>
            <a:endCxn id="56" idx="1"/>
          </p:cNvCxnSpPr>
          <p:nvPr/>
        </p:nvCxnSpPr>
        <p:spPr>
          <a:xfrm>
            <a:off x="1152126" y="288042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꺾인 연결선 79"/>
          <p:cNvCxnSpPr>
            <a:stCxn id="45" idx="1"/>
            <a:endCxn id="47" idx="1"/>
          </p:cNvCxnSpPr>
          <p:nvPr/>
        </p:nvCxnSpPr>
        <p:spPr>
          <a:xfrm rot="10800000" flipV="1">
            <a:off x="2448270" y="1296244"/>
            <a:ext cx="1588" cy="1584176"/>
          </a:xfrm>
          <a:prstGeom prst="bentConnector3">
            <a:avLst>
              <a:gd name="adj1" fmla="val 7197735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꺾인 연결선 84"/>
          <p:cNvCxnSpPr>
            <a:stCxn id="47" idx="1"/>
            <a:endCxn id="51" idx="1"/>
          </p:cNvCxnSpPr>
          <p:nvPr/>
        </p:nvCxnSpPr>
        <p:spPr>
          <a:xfrm rot="10800000" flipV="1">
            <a:off x="2448270" y="2880420"/>
            <a:ext cx="1588" cy="792088"/>
          </a:xfrm>
          <a:prstGeom prst="bentConnector3">
            <a:avLst>
              <a:gd name="adj1" fmla="val 7197735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꺾인 연결선 87"/>
          <p:cNvCxnSpPr>
            <a:stCxn id="51" idx="1"/>
            <a:endCxn id="91" idx="1"/>
          </p:cNvCxnSpPr>
          <p:nvPr/>
        </p:nvCxnSpPr>
        <p:spPr>
          <a:xfrm rot="10800000" flipH="1" flipV="1">
            <a:off x="2448269" y="3672508"/>
            <a:ext cx="7617" cy="2376264"/>
          </a:xfrm>
          <a:prstGeom prst="bentConnector3">
            <a:avLst>
              <a:gd name="adj1" fmla="val -1500591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/>
          <p:cNvCxnSpPr>
            <a:stCxn id="56" idx="3"/>
            <a:endCxn id="47" idx="1"/>
          </p:cNvCxnSpPr>
          <p:nvPr/>
        </p:nvCxnSpPr>
        <p:spPr>
          <a:xfrm>
            <a:off x="2160238" y="2880420"/>
            <a:ext cx="288032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화살표 연결선 93"/>
          <p:cNvCxnSpPr>
            <a:stCxn id="45" idx="3"/>
            <a:endCxn id="46" idx="1"/>
          </p:cNvCxnSpPr>
          <p:nvPr/>
        </p:nvCxnSpPr>
        <p:spPr>
          <a:xfrm>
            <a:off x="3240358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직선 화살표 연결선 95"/>
          <p:cNvCxnSpPr>
            <a:stCxn id="46" idx="3"/>
            <a:endCxn id="186" idx="1"/>
          </p:cNvCxnSpPr>
          <p:nvPr/>
        </p:nvCxnSpPr>
        <p:spPr>
          <a:xfrm>
            <a:off x="4248470" y="1296244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직선 연결선 97"/>
          <p:cNvCxnSpPr>
            <a:stCxn id="186" idx="2"/>
            <a:endCxn id="167" idx="0"/>
          </p:cNvCxnSpPr>
          <p:nvPr/>
        </p:nvCxnSpPr>
        <p:spPr>
          <a:xfrm rot="16200000" flipH="1">
            <a:off x="4828342" y="1688479"/>
            <a:ext cx="216024" cy="7617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꺾인 연결선 99"/>
          <p:cNvCxnSpPr>
            <a:stCxn id="167" idx="3"/>
            <a:endCxn id="188" idx="1"/>
          </p:cNvCxnSpPr>
          <p:nvPr/>
        </p:nvCxnSpPr>
        <p:spPr>
          <a:xfrm flipV="1">
            <a:off x="5336207" y="1296244"/>
            <a:ext cx="208407" cy="7920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직선 화살표 연결선 101"/>
          <p:cNvCxnSpPr>
            <a:stCxn id="188" idx="3"/>
            <a:endCxn id="191" idx="1"/>
          </p:cNvCxnSpPr>
          <p:nvPr/>
        </p:nvCxnSpPr>
        <p:spPr>
          <a:xfrm>
            <a:off x="6336702" y="1296244"/>
            <a:ext cx="28041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화살표 연결선 103"/>
          <p:cNvCxnSpPr>
            <a:stCxn id="191" idx="3"/>
            <a:endCxn id="193" idx="1"/>
          </p:cNvCxnSpPr>
          <p:nvPr/>
        </p:nvCxnSpPr>
        <p:spPr>
          <a:xfrm>
            <a:off x="7409205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화살표 연결선 105"/>
          <p:cNvCxnSpPr>
            <a:stCxn id="47" idx="3"/>
            <a:endCxn id="48" idx="1"/>
          </p:cNvCxnSpPr>
          <p:nvPr/>
        </p:nvCxnSpPr>
        <p:spPr>
          <a:xfrm>
            <a:off x="3240358" y="288042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화살표 연결선 107"/>
          <p:cNvCxnSpPr>
            <a:stCxn id="48" idx="3"/>
            <a:endCxn id="78" idx="1"/>
          </p:cNvCxnSpPr>
          <p:nvPr/>
        </p:nvCxnSpPr>
        <p:spPr>
          <a:xfrm>
            <a:off x="4248470" y="2880420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직선 화살표 연결선 110"/>
          <p:cNvCxnSpPr>
            <a:stCxn id="78" idx="3"/>
            <a:endCxn id="79" idx="1"/>
          </p:cNvCxnSpPr>
          <p:nvPr/>
        </p:nvCxnSpPr>
        <p:spPr>
          <a:xfrm>
            <a:off x="5328590" y="288042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화살표 연결선 113"/>
          <p:cNvCxnSpPr>
            <a:stCxn id="79" idx="3"/>
            <a:endCxn id="81" idx="1"/>
          </p:cNvCxnSpPr>
          <p:nvPr/>
        </p:nvCxnSpPr>
        <p:spPr>
          <a:xfrm>
            <a:off x="6336702" y="2880420"/>
            <a:ext cx="128852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화살표 연결선 115"/>
          <p:cNvCxnSpPr>
            <a:stCxn id="51" idx="3"/>
            <a:endCxn id="52" idx="1"/>
          </p:cNvCxnSpPr>
          <p:nvPr/>
        </p:nvCxnSpPr>
        <p:spPr>
          <a:xfrm>
            <a:off x="3240358" y="367250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연결선 117"/>
          <p:cNvCxnSpPr>
            <a:stCxn id="52" idx="2"/>
            <a:endCxn id="83" idx="0"/>
          </p:cNvCxnSpPr>
          <p:nvPr/>
        </p:nvCxnSpPr>
        <p:spPr>
          <a:xfrm rot="16200000" flipH="1">
            <a:off x="3748222" y="4064743"/>
            <a:ext cx="216024" cy="7617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화살표 연결선 119"/>
          <p:cNvCxnSpPr>
            <a:stCxn id="83" idx="3"/>
            <a:endCxn id="61" idx="1"/>
          </p:cNvCxnSpPr>
          <p:nvPr/>
        </p:nvCxnSpPr>
        <p:spPr>
          <a:xfrm>
            <a:off x="4256087" y="4464596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꺾인 연결선 121"/>
          <p:cNvCxnSpPr>
            <a:stCxn id="83" idx="3"/>
            <a:endCxn id="63" idx="1"/>
          </p:cNvCxnSpPr>
          <p:nvPr/>
        </p:nvCxnSpPr>
        <p:spPr>
          <a:xfrm flipV="1">
            <a:off x="4256087" y="3672508"/>
            <a:ext cx="2376264" cy="792088"/>
          </a:xfrm>
          <a:prstGeom prst="bentConnector3">
            <a:avLst>
              <a:gd name="adj1" fmla="val 403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직사각형 124"/>
          <p:cNvSpPr/>
          <p:nvPr/>
        </p:nvSpPr>
        <p:spPr>
          <a:xfrm>
            <a:off x="7640463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분석화학교육내용연구</a:t>
            </a:r>
            <a:endParaRPr lang="en-US" altLang="ko-KR" sz="1100" smtClean="0"/>
          </a:p>
        </p:txBody>
      </p:sp>
      <p:cxnSp>
        <p:nvCxnSpPr>
          <p:cNvPr id="135" name="직선 화살표 연결선 134"/>
          <p:cNvCxnSpPr>
            <a:stCxn id="63" idx="3"/>
            <a:endCxn id="125" idx="1"/>
          </p:cNvCxnSpPr>
          <p:nvPr/>
        </p:nvCxnSpPr>
        <p:spPr>
          <a:xfrm>
            <a:off x="7424439" y="367250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화살표 연결선 136"/>
          <p:cNvCxnSpPr>
            <a:stCxn id="61" idx="3"/>
            <a:endCxn id="62" idx="1"/>
          </p:cNvCxnSpPr>
          <p:nvPr/>
        </p:nvCxnSpPr>
        <p:spPr>
          <a:xfrm>
            <a:off x="5336207" y="446459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화살표 연결선 142"/>
          <p:cNvCxnSpPr>
            <a:stCxn id="62" idx="3"/>
            <a:endCxn id="171" idx="1"/>
          </p:cNvCxnSpPr>
          <p:nvPr/>
        </p:nvCxnSpPr>
        <p:spPr>
          <a:xfrm>
            <a:off x="6344319" y="4464596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연결선 144"/>
          <p:cNvCxnSpPr>
            <a:stCxn id="171" idx="2"/>
            <a:endCxn id="67" idx="0"/>
          </p:cNvCxnSpPr>
          <p:nvPr/>
        </p:nvCxnSpPr>
        <p:spPr>
          <a:xfrm rot="5400000">
            <a:off x="6916575" y="4856832"/>
            <a:ext cx="216024" cy="7617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화살표 연결선 146"/>
          <p:cNvCxnSpPr>
            <a:stCxn id="67" idx="3"/>
            <a:endCxn id="68" idx="1"/>
          </p:cNvCxnSpPr>
          <p:nvPr/>
        </p:nvCxnSpPr>
        <p:spPr>
          <a:xfrm>
            <a:off x="7416822" y="525668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화살표 연결선 148"/>
          <p:cNvCxnSpPr>
            <a:stCxn id="91" idx="3"/>
            <a:endCxn id="69" idx="1"/>
          </p:cNvCxnSpPr>
          <p:nvPr/>
        </p:nvCxnSpPr>
        <p:spPr>
          <a:xfrm>
            <a:off x="3247975" y="6048772"/>
            <a:ext cx="129614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화살표 연결선 152"/>
          <p:cNvCxnSpPr>
            <a:stCxn id="69" idx="3"/>
            <a:endCxn id="70" idx="1"/>
          </p:cNvCxnSpPr>
          <p:nvPr/>
        </p:nvCxnSpPr>
        <p:spPr>
          <a:xfrm>
            <a:off x="5336207" y="60487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직선 화살표 연결선 154"/>
          <p:cNvCxnSpPr>
            <a:stCxn id="70" idx="3"/>
            <a:endCxn id="71" idx="1"/>
          </p:cNvCxnSpPr>
          <p:nvPr/>
        </p:nvCxnSpPr>
        <p:spPr>
          <a:xfrm>
            <a:off x="6344319" y="6048772"/>
            <a:ext cx="28041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직선 화살표 연결선 156"/>
          <p:cNvCxnSpPr>
            <a:stCxn id="71" idx="3"/>
            <a:endCxn id="72" idx="1"/>
          </p:cNvCxnSpPr>
          <p:nvPr/>
        </p:nvCxnSpPr>
        <p:spPr>
          <a:xfrm>
            <a:off x="7416822" y="60487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화살표 연결선 158"/>
          <p:cNvCxnSpPr>
            <a:stCxn id="109" idx="3"/>
            <a:endCxn id="113" idx="1"/>
          </p:cNvCxnSpPr>
          <p:nvPr/>
        </p:nvCxnSpPr>
        <p:spPr>
          <a:xfrm>
            <a:off x="1159743" y="684086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화살표 연결선 160"/>
          <p:cNvCxnSpPr>
            <a:stCxn id="113" idx="3"/>
            <a:endCxn id="73" idx="1"/>
          </p:cNvCxnSpPr>
          <p:nvPr/>
        </p:nvCxnSpPr>
        <p:spPr>
          <a:xfrm>
            <a:off x="2167855" y="6840860"/>
            <a:ext cx="2376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직선 화살표 연결선 162"/>
          <p:cNvCxnSpPr>
            <a:stCxn id="73" idx="3"/>
            <a:endCxn id="74" idx="1"/>
          </p:cNvCxnSpPr>
          <p:nvPr/>
        </p:nvCxnSpPr>
        <p:spPr>
          <a:xfrm>
            <a:off x="5336207" y="684086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직선 화살표 연결선 164"/>
          <p:cNvCxnSpPr>
            <a:stCxn id="74" idx="3"/>
            <a:endCxn id="75" idx="1"/>
          </p:cNvCxnSpPr>
          <p:nvPr/>
        </p:nvCxnSpPr>
        <p:spPr>
          <a:xfrm>
            <a:off x="6344319" y="6840860"/>
            <a:ext cx="28041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직선 화살표 연결선 169"/>
          <p:cNvCxnSpPr>
            <a:stCxn id="75" idx="3"/>
            <a:endCxn id="76" idx="1"/>
          </p:cNvCxnSpPr>
          <p:nvPr/>
        </p:nvCxnSpPr>
        <p:spPr>
          <a:xfrm>
            <a:off x="7416822" y="684086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133</Words>
  <Application>Microsoft Office PowerPoint</Application>
  <PresentationFormat>사용자 지정</PresentationFormat>
  <Paragraphs>73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70</cp:revision>
  <dcterms:created xsi:type="dcterms:W3CDTF">2011-03-08T06:22:35Z</dcterms:created>
  <dcterms:modified xsi:type="dcterms:W3CDTF">2011-07-04T01:38:59Z</dcterms:modified>
</cp:coreProperties>
</file>