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6"/>
  </p:notesMasterIdLst>
  <p:sldIdLst>
    <p:sldId id="256" r:id="rId2"/>
    <p:sldId id="272" r:id="rId3"/>
    <p:sldId id="271" r:id="rId4"/>
    <p:sldId id="273" r:id="rId5"/>
    <p:sldId id="278" r:id="rId6"/>
    <p:sldId id="276" r:id="rId7"/>
    <p:sldId id="270" r:id="rId8"/>
    <p:sldId id="280" r:id="rId9"/>
    <p:sldId id="274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1" r:id="rId20"/>
    <p:sldId id="290" r:id="rId21"/>
    <p:sldId id="257" r:id="rId22"/>
    <p:sldId id="258" r:id="rId23"/>
    <p:sldId id="266" r:id="rId24"/>
    <p:sldId id="261" r:id="rId25"/>
    <p:sldId id="262" r:id="rId26"/>
    <p:sldId id="263" r:id="rId27"/>
    <p:sldId id="264" r:id="rId28"/>
    <p:sldId id="268" r:id="rId29"/>
    <p:sldId id="265" r:id="rId30"/>
    <p:sldId id="277" r:id="rId31"/>
    <p:sldId id="259" r:id="rId32"/>
    <p:sldId id="267" r:id="rId33"/>
    <p:sldId id="275" r:id="rId34"/>
    <p:sldId id="279" r:id="rId3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990099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89B55-6E55-4723-B578-B1EAA6FF7285}" type="datetimeFigureOut">
              <a:rPr lang="ko-KR" altLang="en-US" smtClean="0"/>
              <a:pPr/>
              <a:t>2012-11-26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14E88-65B9-481E-8864-7FF3DB4F351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14E88-65B9-481E-8864-7FF3DB4F351A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판가 </a:t>
            </a:r>
            <a:r>
              <a:rPr lang="en-US" altLang="ko-KR" dirty="0" smtClean="0"/>
              <a:t>: </a:t>
            </a:r>
            <a:r>
              <a:rPr lang="ko-KR" altLang="en-US" dirty="0" smtClean="0"/>
              <a:t>경판을 꽂아두는 책꽂이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14E88-65B9-481E-8864-7FF3DB4F351A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9D359-2B9E-4E54-851D-83270536CE0C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200" dirty="0" smtClean="0">
                <a:effectLst/>
                <a:latin typeface="+mn-ea"/>
              </a:rPr>
              <a:t>목도 거리는 짧을수록 좋고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9D359-2B9E-4E54-851D-83270536CE0C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200" dirty="0" err="1" smtClean="0">
                <a:effectLst/>
                <a:latin typeface="+mn-ea"/>
              </a:rPr>
              <a:t>판자켜기를</a:t>
            </a:r>
            <a:r>
              <a:rPr lang="ko-KR" altLang="en-US" sz="1200" dirty="0" smtClean="0">
                <a:effectLst/>
                <a:latin typeface="+mn-ea"/>
              </a:rPr>
              <a:t> 하여 필요 없는 </a:t>
            </a:r>
            <a:endParaRPr lang="en-US" altLang="ko-KR" sz="1200" dirty="0" smtClean="0">
              <a:effectLst/>
              <a:latin typeface="+mn-ea"/>
            </a:endParaRPr>
          </a:p>
          <a:p>
            <a:r>
              <a:rPr lang="ko-KR" altLang="en-US" sz="1200" dirty="0" smtClean="0">
                <a:effectLst/>
                <a:latin typeface="+mn-ea"/>
              </a:rPr>
              <a:t>진을 뺀 통나무를 걸쳐서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9D359-2B9E-4E54-851D-83270536CE0C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200" dirty="0" smtClean="0">
                <a:effectLst/>
              </a:rPr>
              <a:t>전해오는 이야기에 의하면 </a:t>
            </a:r>
            <a:endParaRPr lang="en-US" altLang="ko-KR" sz="1200" dirty="0" smtClean="0">
              <a:effectLst/>
            </a:endParaRPr>
          </a:p>
          <a:p>
            <a:r>
              <a:rPr lang="ko-KR" altLang="en-US" sz="1200" dirty="0" smtClean="0">
                <a:effectLst/>
              </a:rPr>
              <a:t>썩고 벌레 먹는 것을 막고 재질이 견고해지도록 이런 조치를 했다고 </a:t>
            </a:r>
            <a:r>
              <a:rPr lang="ko-KR" altLang="en-US" sz="1200" dirty="0" err="1" smtClean="0">
                <a:effectLst/>
              </a:rPr>
              <a:t>하는것이다</a:t>
            </a:r>
            <a:r>
              <a:rPr lang="en-US" altLang="ko-KR" sz="1200" dirty="0" smtClean="0">
                <a:effectLst/>
              </a:rPr>
              <a:t>. </a:t>
            </a:r>
          </a:p>
          <a:p>
            <a:r>
              <a:rPr lang="ko-KR" altLang="en-US" sz="1200" dirty="0" smtClean="0">
                <a:effectLst/>
              </a:rPr>
              <a:t>바다에</a:t>
            </a:r>
            <a:r>
              <a:rPr lang="ko-KR" altLang="en-US" sz="1200" baseline="0" dirty="0" smtClean="0">
                <a:effectLst/>
              </a:rPr>
              <a:t> </a:t>
            </a:r>
            <a:r>
              <a:rPr lang="ko-KR" altLang="en-US" sz="1200" baseline="0" dirty="0" err="1" smtClean="0">
                <a:effectLst/>
              </a:rPr>
              <a:t>오래두면</a:t>
            </a:r>
            <a:r>
              <a:rPr lang="ko-KR" altLang="en-US" sz="1200" baseline="0" dirty="0" smtClean="0">
                <a:effectLst/>
              </a:rPr>
              <a:t> 바다나무좀이나 </a:t>
            </a:r>
            <a:r>
              <a:rPr lang="ko-KR" altLang="en-US" sz="1200" baseline="0" dirty="0" err="1" smtClean="0">
                <a:effectLst/>
              </a:rPr>
              <a:t>천공충등</a:t>
            </a:r>
            <a:r>
              <a:rPr lang="en-US" altLang="ko-KR" sz="1200" baseline="0" dirty="0" smtClean="0">
                <a:effectLst/>
              </a:rPr>
              <a:t>…./</a:t>
            </a:r>
            <a:endParaRPr lang="en-US" altLang="ko-KR" sz="1200" dirty="0" smtClean="0">
              <a:effectLst/>
            </a:endParaRPr>
          </a:p>
          <a:p>
            <a:r>
              <a:rPr lang="ko-KR" altLang="en-US" sz="1200" dirty="0" smtClean="0"/>
              <a:t>나무껍질에는 물이 들어갈 수 없는 </a:t>
            </a:r>
            <a:r>
              <a:rPr lang="ko-KR" altLang="en-US" sz="1200" dirty="0" err="1" smtClean="0"/>
              <a:t>수베린이라는</a:t>
            </a:r>
            <a:r>
              <a:rPr lang="ko-KR" altLang="en-US" sz="1200" dirty="0" smtClean="0"/>
              <a:t> 물질이 있어서 </a:t>
            </a:r>
            <a:endParaRPr lang="en-US" altLang="ko-KR" sz="1200" dirty="0" smtClean="0"/>
          </a:p>
          <a:p>
            <a:r>
              <a:rPr lang="ko-KR" altLang="en-US" sz="1200" dirty="0" smtClean="0"/>
              <a:t>우리가 알고 있듯이 바닷물에 </a:t>
            </a:r>
            <a:r>
              <a:rPr lang="en-US" altLang="ko-KR" sz="1200" dirty="0" smtClean="0"/>
              <a:t>3</a:t>
            </a:r>
            <a:r>
              <a:rPr lang="ko-KR" altLang="en-US" sz="1200" dirty="0" smtClean="0"/>
              <a:t>년 담갔다는 이야기는 일부러 시간을 정해두고 반드시 시행한 경판 제작의 필수 과정은 아니다</a:t>
            </a:r>
            <a:r>
              <a:rPr lang="en-US" altLang="ko-KR" sz="1200" dirty="0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9D359-2B9E-4E54-851D-83270536CE0C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sz="120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9D359-2B9E-4E54-851D-83270536CE0C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>
                <a:effectLst/>
              </a:rPr>
              <a:t>소금물에 삶는 등 온갖 정성을 들인 경판용 판자는 여전히 너무 두꺼워서 그대로 건조하면 갈라지고 휘어져서 못쓰게 되기 쉬우므로 또 다른 추가처리가 필요하다</a:t>
            </a:r>
            <a:endParaRPr lang="en-US" altLang="ko-KR" dirty="0" smtClean="0">
              <a:effectLst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>
                <a:effectLst/>
              </a:rPr>
              <a:t>섬유방향으로 수분이 빨리 이동되어</a:t>
            </a:r>
            <a:endParaRPr lang="en-US" altLang="ko-KR" dirty="0" smtClean="0">
              <a:effectLst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 smtClean="0">
                <a:effectLst/>
              </a:rPr>
              <a:t>횡단면에 방수페인트를 칠하는 원리</a:t>
            </a:r>
            <a:endParaRPr lang="en-US" altLang="ko-KR" dirty="0" smtClean="0">
              <a:effectLst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9D359-2B9E-4E54-851D-83270536CE0C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6994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200" dirty="0" err="1" smtClean="0"/>
              <a:t>쇠목은</a:t>
            </a:r>
            <a:r>
              <a:rPr lang="ko-KR" altLang="en-US" sz="1200" dirty="0" smtClean="0"/>
              <a:t> 공기 중에서 </a:t>
            </a:r>
            <a:r>
              <a:rPr lang="ko-KR" altLang="en-US" sz="1200" dirty="0" err="1" smtClean="0"/>
              <a:t>산화철이</a:t>
            </a:r>
            <a:r>
              <a:rPr lang="ko-KR" altLang="en-US" sz="1200" dirty="0" smtClean="0"/>
              <a:t> 되어 수분을 계속 </a:t>
            </a:r>
            <a:r>
              <a:rPr lang="ko-KR" altLang="en-US" sz="1200" dirty="0" err="1" smtClean="0"/>
              <a:t>흡습하여</a:t>
            </a:r>
            <a:r>
              <a:rPr lang="ko-KR" altLang="en-US" sz="1200" dirty="0" smtClean="0"/>
              <a:t> 부분적으로 </a:t>
            </a:r>
            <a:r>
              <a:rPr lang="ko-KR" altLang="en-US" sz="1200" dirty="0" err="1" smtClean="0"/>
              <a:t>함수율이</a:t>
            </a:r>
            <a:r>
              <a:rPr lang="ko-KR" altLang="en-US" sz="1200" dirty="0" smtClean="0"/>
              <a:t> 높아지기 때문에 경판을 썩게 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9D359-2B9E-4E54-851D-83270536CE0C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dirty="0" smtClean="0"/>
              <a:t>상당수의 경판에서 </a:t>
            </a:r>
            <a:endParaRPr lang="en-US" altLang="ko-KR" sz="1200" dirty="0" smtClean="0"/>
          </a:p>
          <a:p>
            <a:r>
              <a:rPr lang="ko-KR" altLang="en-US" sz="1200" dirty="0" smtClean="0"/>
              <a:t>만들 당시 한번 생긴 갈라짐은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9D359-2B9E-4E54-851D-83270536CE0C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510713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42910" y="2571745"/>
            <a:ext cx="7772400" cy="1000133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00100" y="3929066"/>
            <a:ext cx="7129490" cy="1143008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72264" y="6356350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fld id="{8BBE26A3-4C91-468A-AB67-EA959D4F273D}" type="datetimeFigureOut">
              <a:rPr lang="ko-KR" altLang="en-US" smtClean="0"/>
              <a:pPr/>
              <a:t>2012-11-26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28596" y="6356351"/>
            <a:ext cx="2214578" cy="365125"/>
          </a:xfrm>
        </p:spPr>
        <p:txBody>
          <a:bodyPr/>
          <a:lstStyle>
            <a:lvl1pPr algn="l"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438532" y="635635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6797605D-B074-4D94-97FA-9602E4FA9BD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12" name="직선 연결선 11"/>
          <p:cNvCxnSpPr/>
          <p:nvPr/>
        </p:nvCxnSpPr>
        <p:spPr>
          <a:xfrm>
            <a:off x="1285852" y="3643314"/>
            <a:ext cx="6500858" cy="1588"/>
          </a:xfrm>
          <a:prstGeom prst="line">
            <a:avLst/>
          </a:prstGeom>
          <a:noFill/>
          <a:ln w="38100" cap="rnd" cmpd="sng" algn="ctr">
            <a:solidFill>
              <a:schemeClr val="tx2">
                <a:shade val="75000"/>
              </a:scheme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115328" cy="4525963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26A3-4C91-468A-AB67-EA959D4F273D}" type="datetimeFigureOut">
              <a:rPr lang="ko-KR" altLang="en-US" smtClean="0"/>
              <a:pPr/>
              <a:t>2012-11-26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605D-B074-4D94-97FA-9602E4FA9B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072330" y="785795"/>
            <a:ext cx="928694" cy="5494340"/>
          </a:xfrm>
        </p:spPr>
        <p:txBody>
          <a:bodyPr vert="eaVert"/>
          <a:lstStyle>
            <a:lvl1pPr algn="ctr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00034" y="1071546"/>
            <a:ext cx="6472254" cy="5143538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26A3-4C91-468A-AB67-EA959D4F273D}" type="datetimeFigureOut">
              <a:rPr lang="ko-KR" altLang="en-US" smtClean="0"/>
              <a:pPr/>
              <a:t>2012-11-26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605D-B074-4D94-97FA-9602E4FA9B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6829444" cy="928686"/>
          </a:xfrm>
        </p:spPr>
        <p:txBody>
          <a:bodyPr/>
          <a:lstStyle>
            <a:lvl1pPr>
              <a:defRPr sz="400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26A3-4C91-468A-AB67-EA959D4F273D}" type="datetimeFigureOut">
              <a:rPr lang="ko-KR" altLang="en-US" smtClean="0"/>
              <a:pPr/>
              <a:t>2012-11-26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605D-B074-4D94-97FA-9602E4FA9BD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500034" y="1357298"/>
            <a:ext cx="6786610" cy="1588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3786190"/>
            <a:ext cx="8286808" cy="857256"/>
          </a:xfrm>
        </p:spPr>
        <p:txBody>
          <a:bodyPr anchor="ctr"/>
          <a:lstStyle>
            <a:lvl1pPr algn="l">
              <a:defRPr sz="4400" b="1" cap="all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4857760"/>
            <a:ext cx="8215370" cy="1214446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26A3-4C91-468A-AB67-EA959D4F273D}" type="datetimeFigureOut">
              <a:rPr lang="ko-KR" altLang="en-US" smtClean="0"/>
              <a:pPr/>
              <a:t>2012-11-26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605D-B074-4D94-97FA-9602E4FA9BD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 flipV="1">
            <a:off x="513495" y="4714884"/>
            <a:ext cx="8201909" cy="29261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26A3-4C91-468A-AB67-EA959D4F273D}" type="datetimeFigureOut">
              <a:rPr lang="ko-KR" altLang="en-US" smtClean="0"/>
              <a:pPr/>
              <a:t>2012-11-26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605D-B074-4D94-97FA-9602E4FA9B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5354646"/>
            <a:ext cx="4041648" cy="639762"/>
          </a:xfrm>
          <a:prstGeom prst="roundRect">
            <a:avLst>
              <a:gd name="adj" fmla="val 0"/>
            </a:avLst>
          </a:prstGeom>
          <a:noFill/>
          <a:ln w="19050">
            <a:noFill/>
            <a:prstDash val="sysDot"/>
          </a:ln>
          <a:scene3d>
            <a:camera prst="orthographicFront"/>
            <a:lightRig rig="threePt" dir="t"/>
          </a:scene3d>
          <a:sp3d>
            <a:contourClr>
              <a:schemeClr val="tx2"/>
            </a:contourClr>
          </a:sp3d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 b="1"/>
            </a:lvl2pPr>
            <a:lvl3pPr marL="914400" indent="0" algn="ctr">
              <a:buNone/>
              <a:defRPr sz="1800" b="1"/>
            </a:lvl3pPr>
            <a:lvl4pPr marL="1371600" indent="0" algn="ctr">
              <a:buNone/>
              <a:defRPr sz="1600" b="1"/>
            </a:lvl4pPr>
            <a:lvl5pPr marL="1828800" indent="0" algn="ctr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0034" y="1571612"/>
            <a:ext cx="4040188" cy="37862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87860" y="5357826"/>
            <a:ext cx="4041648" cy="639762"/>
          </a:xfrm>
          <a:prstGeom prst="roundRect">
            <a:avLst>
              <a:gd name="adj" fmla="val 0"/>
            </a:avLst>
          </a:prstGeom>
          <a:noFill/>
          <a:ln w="19050">
            <a:noFill/>
            <a:prstDash val="sysDot"/>
          </a:ln>
          <a:scene3d>
            <a:camera prst="orthographicFront"/>
            <a:lightRig rig="threePt" dir="t"/>
          </a:scene3d>
          <a:sp3d>
            <a:contourClr>
              <a:schemeClr val="tx2"/>
            </a:contourClr>
          </a:sp3d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 b="1"/>
            </a:lvl2pPr>
            <a:lvl3pPr marL="914400" indent="0" algn="ctr">
              <a:buNone/>
              <a:defRPr sz="1800" b="1"/>
            </a:lvl3pPr>
            <a:lvl4pPr marL="1371600" indent="0" algn="ctr">
              <a:buNone/>
              <a:defRPr sz="1600" b="1"/>
            </a:lvl4pPr>
            <a:lvl5pPr marL="1828800" indent="0" algn="ctr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87860" y="1571612"/>
            <a:ext cx="4041775" cy="37862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26A3-4C91-468A-AB67-EA959D4F273D}" type="datetimeFigureOut">
              <a:rPr lang="ko-KR" altLang="en-US" smtClean="0"/>
              <a:pPr/>
              <a:t>2012-11-26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605D-B074-4D94-97FA-9602E4FA9BD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500034" y="6215082"/>
            <a:ext cx="8143932" cy="1588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26A3-4C91-468A-AB67-EA959D4F273D}" type="datetimeFigureOut">
              <a:rPr lang="ko-KR" altLang="en-US" smtClean="0"/>
              <a:pPr/>
              <a:t>2012-11-26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605D-B074-4D94-97FA-9602E4FA9B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26A3-4C91-468A-AB67-EA959D4F273D}" type="datetimeFigureOut">
              <a:rPr lang="ko-KR" altLang="en-US" smtClean="0"/>
              <a:pPr/>
              <a:t>2012-11-26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605D-B074-4D94-97FA-9602E4FA9B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0034" y="1357299"/>
            <a:ext cx="7572428" cy="3643339"/>
          </a:xfrm>
        </p:spPr>
        <p:txBody>
          <a:bodyPr/>
          <a:lstStyle>
            <a:lvl1pPr>
              <a:defRPr sz="24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7643866" cy="642942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2114" y="5072074"/>
            <a:ext cx="8151852" cy="10540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26A3-4C91-468A-AB67-EA959D4F273D}" type="datetimeFigureOut">
              <a:rPr lang="ko-KR" altLang="en-US" smtClean="0"/>
              <a:pPr/>
              <a:t>2012-11-26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605D-B074-4D94-97FA-9602E4FA9BD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9" name="직선 연결선 8"/>
          <p:cNvCxnSpPr/>
          <p:nvPr/>
        </p:nvCxnSpPr>
        <p:spPr>
          <a:xfrm>
            <a:off x="500034" y="1214422"/>
            <a:ext cx="7572428" cy="1588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3042" y="428604"/>
            <a:ext cx="4500594" cy="566738"/>
          </a:xfrm>
        </p:spPr>
        <p:txBody>
          <a:bodyPr anchor="ctr"/>
          <a:lstStyle>
            <a:lvl1pPr algn="l"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500298" y="5500702"/>
            <a:ext cx="5214974" cy="714380"/>
          </a:xfrm>
        </p:spPr>
        <p:txBody>
          <a:bodyPr/>
          <a:lstStyle>
            <a:lvl1pPr marL="0" indent="0" algn="l">
              <a:buNone/>
              <a:defRPr sz="1400"/>
            </a:lvl1pPr>
            <a:lvl2pPr marL="457200" indent="0" algn="l">
              <a:buNone/>
              <a:defRPr sz="1200"/>
            </a:lvl2pPr>
            <a:lvl3pPr marL="914400" indent="0" algn="l">
              <a:buNone/>
              <a:defRPr sz="10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26A3-4C91-468A-AB67-EA959D4F273D}" type="datetimeFigureOut">
              <a:rPr lang="ko-KR" altLang="en-US" smtClean="0"/>
              <a:pPr/>
              <a:t>2012-11-26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605D-B074-4D94-97FA-9602E4FA9BD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그림 개체 틀 11"/>
          <p:cNvSpPr>
            <a:spLocks noGrp="1"/>
          </p:cNvSpPr>
          <p:nvPr>
            <p:ph type="pic" sz="quarter" idx="1"/>
          </p:nvPr>
        </p:nvSpPr>
        <p:spPr>
          <a:xfrm>
            <a:off x="1785918" y="1000108"/>
            <a:ext cx="5857875" cy="4429125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2">
              <a:shade val="50000"/>
            </a:schemeClr>
          </a:solidFill>
          <a:ln w="76200">
            <a:solidFill>
              <a:schemeClr val="bg2">
                <a:tint val="60000"/>
              </a:schemeClr>
            </a:solidFill>
          </a:ln>
        </p:spPr>
        <p:txBody>
          <a:bodyPr/>
          <a:lstStyle/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6829444" cy="85724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85804" y="1500174"/>
            <a:ext cx="8229600" cy="462599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572264" y="6357958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8BBE26A3-4C91-468A-AB67-EA959D4F273D}" type="datetimeFigureOut">
              <a:rPr lang="ko-KR" altLang="en-US" smtClean="0"/>
              <a:pPr/>
              <a:t>2012-11-26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61954" y="6356351"/>
            <a:ext cx="2681286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143372" y="6356351"/>
            <a:ext cx="1114404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6797605D-B074-4D94-97FA-9602E4FA9B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1" hangingPunct="1">
        <a:spcBef>
          <a:spcPct val="0"/>
        </a:spcBef>
        <a:buNone/>
        <a:defRPr kumimoji="0" sz="4000" b="0" kern="1200"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5400000" scaled="1"/>
            <a:tileRect/>
          </a:gradFill>
          <a:effectLst>
            <a:innerShdw blurRad="50800" dist="50800" dir="13500000">
              <a:srgbClr val="000000">
                <a:alpha val="80000"/>
              </a:srgbClr>
            </a:innerShdw>
          </a:effectLst>
          <a:latin typeface="+mj-ea"/>
          <a:ea typeface="+mj-ea"/>
          <a:cs typeface="HY견고딕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Clr>
          <a:schemeClr val="accent2"/>
        </a:buClr>
        <a:buFont typeface="Wingdings 2"/>
        <a:buChar char="õ"/>
        <a:defRPr kumimoji="0" sz="3200" kern="1200">
          <a:solidFill>
            <a:schemeClr val="tx1"/>
          </a:solidFill>
          <a:latin typeface="+mn-ea"/>
          <a:ea typeface="+mn-ea"/>
          <a:cs typeface="맑은 고딕"/>
        </a:defRPr>
      </a:lvl1pPr>
      <a:lvl2pPr marL="742950" indent="-285750" algn="l" rtl="0" eaLnBrk="1" latinLnBrk="1" hangingPunct="1">
        <a:spcBef>
          <a:spcPct val="20000"/>
        </a:spcBef>
        <a:buClr>
          <a:schemeClr val="accent1"/>
        </a:buClr>
        <a:buSzPct val="90000"/>
        <a:buFont typeface="Wingdings 2"/>
        <a:buChar char="â"/>
        <a:defRPr kumimoji="0" sz="2800" kern="1200">
          <a:solidFill>
            <a:schemeClr val="tx1"/>
          </a:solidFill>
          <a:latin typeface="+mn-ea"/>
          <a:ea typeface="+mn-ea"/>
          <a:cs typeface="맑은 고딕"/>
        </a:defRPr>
      </a:lvl2pPr>
      <a:lvl3pPr marL="1143000" indent="-228600" algn="l" rtl="0" eaLnBrk="1" latinLnBrk="1" hangingPunct="1">
        <a:spcBef>
          <a:spcPct val="20000"/>
        </a:spcBef>
        <a:buClr>
          <a:schemeClr val="accent3"/>
        </a:buClr>
        <a:buSzPct val="85000"/>
        <a:buFont typeface="Wingdings 2"/>
        <a:buChar char="Ý"/>
        <a:defRPr kumimoji="0" sz="2400" kern="1200">
          <a:solidFill>
            <a:schemeClr val="tx1"/>
          </a:solidFill>
          <a:latin typeface="+mn-ea"/>
          <a:ea typeface="+mn-ea"/>
          <a:cs typeface="맑은 고딕"/>
        </a:defRPr>
      </a:lvl3pPr>
      <a:lvl4pPr marL="1600200" indent="-228600" algn="l" rtl="0" eaLnBrk="1" latinLnBrk="1" hangingPunct="1">
        <a:spcBef>
          <a:spcPct val="20000"/>
        </a:spcBef>
        <a:buClr>
          <a:schemeClr val="accent5"/>
        </a:buClr>
        <a:buSzPct val="75000"/>
        <a:buFont typeface="Wingdings 2"/>
        <a:buChar char="×"/>
        <a:defRPr kumimoji="0" sz="2200" kern="1200">
          <a:solidFill>
            <a:schemeClr val="tx1"/>
          </a:solidFill>
          <a:latin typeface="+mn-ea"/>
          <a:ea typeface="+mn-ea"/>
          <a:cs typeface="맑은 고딕"/>
        </a:defRPr>
      </a:lvl4pPr>
      <a:lvl5pPr marL="2057400" indent="-228600" algn="l" rtl="0" eaLnBrk="1" latinLnBrk="1" hangingPunct="1">
        <a:spcBef>
          <a:spcPct val="20000"/>
        </a:spcBef>
        <a:buClr>
          <a:schemeClr val="accent6"/>
        </a:buClr>
        <a:buSzPct val="70000"/>
        <a:buFont typeface="Wingdings 2"/>
        <a:buChar char="Ð"/>
        <a:defRPr kumimoji="0" sz="2000" kern="1200">
          <a:solidFill>
            <a:schemeClr val="tx1"/>
          </a:solidFill>
          <a:latin typeface="+mn-ea"/>
          <a:ea typeface="+mn-ea"/>
          <a:cs typeface="맑은 고딕"/>
        </a:defRPr>
      </a:lvl5pPr>
      <a:lvl6pPr marL="2514600" indent="-228600" algn="l" rtl="0" eaLnBrk="1" latinLnBrk="1" hangingPunct="1">
        <a:spcBef>
          <a:spcPct val="20000"/>
        </a:spcBef>
        <a:buClr>
          <a:schemeClr val="accent4">
            <a:tint val="60000"/>
          </a:schemeClr>
        </a:buClr>
        <a:buSzPct val="60000"/>
        <a:buFont typeface="Wingdings 2"/>
        <a:buChar char="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tx2"/>
        </a:buClr>
        <a:buSzPct val="50000"/>
        <a:buFont typeface="Wingdings 2"/>
        <a:buChar char="Ý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3">
            <a:tint val="60000"/>
          </a:schemeClr>
        </a:buClr>
        <a:buSzPct val="50000"/>
        <a:buFont typeface="Wingdings 2"/>
        <a:buChar char="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50000"/>
        <a:buFont typeface="Wingdings 2"/>
        <a:buChar char="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terms.naver.com/entry.nhn?cid=200000000&amp;docId=1162164&amp;mobile&amp;categoryId=200001146" TargetMode="External"/><Relationship Id="rId2" Type="http://schemas.openxmlformats.org/officeDocument/2006/relationships/hyperlink" Target="http://navercast.naver.com/contents.nhn?contents_id=627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log.daum.net/ansdufrhd/11844798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신비하고 경이로운 </a:t>
            </a:r>
            <a:r>
              <a:rPr lang="en-US" altLang="ko-KR" dirty="0" smtClean="0"/>
              <a:t>750</a:t>
            </a:r>
            <a:r>
              <a:rPr lang="ko-KR" altLang="en-US" dirty="0" smtClean="0"/>
              <a:t>년의 기적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팔만대장경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/>
              <a:t>목재 </a:t>
            </a:r>
            <a:r>
              <a:rPr lang="ko-KR" altLang="en-US" dirty="0" err="1" smtClean="0"/>
              <a:t>건조학</a:t>
            </a:r>
            <a:endParaRPr lang="en-US" altLang="ko-KR" dirty="0" smtClean="0"/>
          </a:p>
          <a:p>
            <a:r>
              <a:rPr lang="en-US" altLang="ko-KR" dirty="0" smtClean="0"/>
              <a:t>07</a:t>
            </a:r>
            <a:r>
              <a:rPr lang="ko-KR" altLang="en-US" dirty="0" smtClean="0"/>
              <a:t>류원근</a:t>
            </a:r>
            <a:r>
              <a:rPr lang="en-US" altLang="ko-KR" dirty="0" smtClean="0"/>
              <a:t>, 11</a:t>
            </a:r>
            <a:r>
              <a:rPr lang="ko-KR" altLang="en-US" dirty="0" smtClean="0"/>
              <a:t>박성옥</a:t>
            </a:r>
            <a:r>
              <a:rPr lang="en-US" altLang="ko-KR" dirty="0" smtClean="0"/>
              <a:t>, 11</a:t>
            </a:r>
            <a:r>
              <a:rPr lang="ko-KR" altLang="en-US" dirty="0" smtClean="0"/>
              <a:t>장정이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경판 나무 선정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0034" y="1760557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n-ea"/>
              </a:rPr>
              <a:t>30~50</a:t>
            </a:r>
            <a:r>
              <a:rPr lang="ko-KR" altLang="en-US" sz="2000" dirty="0" smtClean="0">
                <a:latin typeface="+mn-ea"/>
              </a:rPr>
              <a:t>년 굵기가 지름 </a:t>
            </a:r>
            <a:r>
              <a:rPr lang="en-US" altLang="ko-KR" sz="2000" dirty="0" smtClean="0">
                <a:latin typeface="+mn-ea"/>
              </a:rPr>
              <a:t>40cm</a:t>
            </a:r>
            <a:r>
              <a:rPr lang="ko-KR" altLang="en-US" sz="2000" dirty="0" smtClean="0">
                <a:latin typeface="+mn-ea"/>
              </a:rPr>
              <a:t>이상 </a:t>
            </a:r>
            <a:r>
              <a:rPr lang="ko-KR" altLang="en-US" sz="2000" dirty="0" err="1" smtClean="0">
                <a:latin typeface="+mn-ea"/>
              </a:rPr>
              <a:t>곧바른</a:t>
            </a:r>
            <a:r>
              <a:rPr lang="ko-KR" altLang="en-US" sz="2000" dirty="0" smtClean="0">
                <a:latin typeface="+mn-ea"/>
              </a:rPr>
              <a:t> 나무</a:t>
            </a:r>
            <a:endParaRPr lang="en-US" altLang="ko-KR" sz="20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/>
              <a:t>주로  </a:t>
            </a:r>
            <a:r>
              <a:rPr lang="ko-KR" altLang="en-US" sz="2000" dirty="0" err="1" smtClean="0"/>
              <a:t>산벚나무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돌배나무가 </a:t>
            </a:r>
            <a:r>
              <a:rPr lang="ko-KR" altLang="en-US" sz="2000" dirty="0" smtClean="0"/>
              <a:t>이용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ko-KR" altLang="en-US" sz="2000" dirty="0" smtClean="0"/>
              <a:t>비교적 세포벽이 두껍고 하나의 나이테 안에서 치우침이 없이 </a:t>
            </a:r>
            <a:endParaRPr lang="en-US" altLang="ko-KR" sz="20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  </a:t>
            </a:r>
            <a:r>
              <a:rPr lang="ko-KR" altLang="en-US" sz="2000" dirty="0" smtClean="0"/>
              <a:t>고루 흩어져 있음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ko-KR" altLang="en-US" sz="2000" dirty="0" smtClean="0"/>
              <a:t>비중이 </a:t>
            </a:r>
            <a:r>
              <a:rPr lang="en-US" altLang="ko-KR" sz="2000" dirty="0" smtClean="0"/>
              <a:t>0.6</a:t>
            </a:r>
            <a:r>
              <a:rPr lang="ko-KR" altLang="en-US" sz="2000" dirty="0" smtClean="0"/>
              <a:t>로 너무 단단하지도 무르지도 않으며 잘 썩지도 </a:t>
            </a:r>
            <a:r>
              <a:rPr lang="ko-KR" altLang="en-US" sz="2000" dirty="0" smtClean="0"/>
              <a:t>않음</a:t>
            </a:r>
            <a:endParaRPr lang="en-US" altLang="ko-KR" sz="2000" dirty="0"/>
          </a:p>
          <a:p>
            <a:pPr>
              <a:lnSpc>
                <a:spcPct val="150000"/>
              </a:lnSpc>
              <a:buNone/>
            </a:pPr>
            <a:r>
              <a:rPr lang="en-US" altLang="ko-KR" sz="2000" dirty="0" smtClean="0"/>
              <a:t>   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경판재로서의</a:t>
            </a:r>
            <a:r>
              <a:rPr lang="ko-KR" altLang="en-US" sz="2000" dirty="0" smtClean="0"/>
              <a:t> </a:t>
            </a:r>
            <a:r>
              <a:rPr lang="ko-KR" altLang="en-US" sz="2000" dirty="0" smtClean="0"/>
              <a:t>적합함을 보여주는 지표 </a:t>
            </a:r>
            <a:endParaRPr lang="en-US" altLang="ko-K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3028" y="512064"/>
            <a:ext cx="5157798" cy="914400"/>
          </a:xfrm>
        </p:spPr>
        <p:txBody>
          <a:bodyPr/>
          <a:lstStyle/>
          <a:p>
            <a:r>
              <a:rPr lang="ko-KR" altLang="en-US" dirty="0" smtClean="0"/>
              <a:t>벌목</a:t>
            </a:r>
            <a:r>
              <a:rPr lang="en-US" altLang="ko-KR" dirty="0" smtClean="0"/>
              <a:t>,</a:t>
            </a:r>
            <a:r>
              <a:rPr lang="ko-KR" altLang="en-US" dirty="0" smtClean="0"/>
              <a:t>운반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71472" y="1357298"/>
            <a:ext cx="5143536" cy="35718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endParaRPr lang="en-US" altLang="ko-KR" sz="2000" dirty="0" smtClean="0">
              <a:effectLst/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/>
              <a:t>가지가 붙어 있는 부분은 옹이가 들어가 있어서 쓸 수 없으므로 경판을 만들기에 알맞게 </a:t>
            </a:r>
            <a:r>
              <a:rPr lang="en-US" altLang="ko-KR" sz="2000" dirty="0" smtClean="0">
                <a:effectLst/>
                <a:latin typeface="+mn-ea"/>
              </a:rPr>
              <a:t>90</a:t>
            </a:r>
            <a:r>
              <a:rPr lang="ko-KR" altLang="en-US" sz="2000" dirty="0" smtClean="0">
                <a:effectLst/>
                <a:latin typeface="+mn-ea"/>
              </a:rPr>
              <a:t>센티미터 이상의 길이로 절단</a:t>
            </a:r>
            <a:endParaRPr lang="en-US" altLang="ko-KR" sz="2000" dirty="0" smtClean="0">
              <a:effectLst/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effectLst/>
                <a:latin typeface="+mn-ea"/>
              </a:rPr>
              <a:t>물속에 떨어뜨려진 나무는 뗏목을 만들거나 배로 끌고 옮김</a:t>
            </a:r>
            <a:endParaRPr lang="ko-KR" altLang="en-US" sz="2000" dirty="0" smtClean="0">
              <a:latin typeface="+mn-ea"/>
            </a:endParaRPr>
          </a:p>
          <a:p>
            <a:pPr>
              <a:lnSpc>
                <a:spcPct val="150000"/>
              </a:lnSpc>
            </a:pPr>
            <a:endParaRPr lang="ko-KR" altLang="en-US" sz="2000" dirty="0">
              <a:latin typeface="+mn-ea"/>
            </a:endParaRPr>
          </a:p>
        </p:txBody>
      </p:sp>
      <p:pic>
        <p:nvPicPr>
          <p:cNvPr id="4" name="그림 3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1785926"/>
            <a:ext cx="2484143" cy="3582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4286256"/>
            <a:ext cx="4000528" cy="24110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2766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판자켜기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158" y="2071678"/>
            <a:ext cx="8429684" cy="31432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 smtClean="0">
                <a:effectLst/>
                <a:latin typeface="+mn-ea"/>
              </a:rPr>
              <a:t>1∼2</a:t>
            </a:r>
            <a:r>
              <a:rPr lang="ko-KR" altLang="en-US" sz="2000" dirty="0" smtClean="0">
                <a:effectLst/>
                <a:latin typeface="+mn-ea"/>
              </a:rPr>
              <a:t>년 현장에 그대로 방치</a:t>
            </a:r>
            <a:r>
              <a:rPr lang="en-US" altLang="ko-KR" sz="2000" dirty="0" smtClean="0">
                <a:latin typeface="+mn-ea"/>
              </a:rPr>
              <a:t> </a:t>
            </a:r>
            <a:r>
              <a:rPr lang="ko-KR" altLang="en-US" sz="2000" dirty="0" err="1" smtClean="0">
                <a:effectLst/>
                <a:latin typeface="+mn-ea"/>
              </a:rPr>
              <a:t>죽더기</a:t>
            </a:r>
            <a:r>
              <a:rPr lang="ko-KR" altLang="en-US" sz="2000" dirty="0" smtClean="0">
                <a:effectLst/>
                <a:latin typeface="+mn-ea"/>
              </a:rPr>
              <a:t> 등은 내버리고 필요한 판자만 운반</a:t>
            </a:r>
            <a:r>
              <a:rPr lang="en-US" altLang="ko-KR" sz="2000" dirty="0" smtClean="0">
                <a:effectLst/>
                <a:latin typeface="+mn-ea"/>
              </a:rPr>
              <a:t>,</a:t>
            </a:r>
            <a:r>
              <a:rPr lang="ko-KR" altLang="en-US" sz="2000" dirty="0" smtClean="0">
                <a:effectLst/>
                <a:latin typeface="+mn-ea"/>
              </a:rPr>
              <a:t>생장응력을 제거 줌으로 건조할 때 결함이 훨씬 </a:t>
            </a:r>
            <a:r>
              <a:rPr lang="ko-KR" altLang="en-US" sz="2000" dirty="0" smtClean="0">
                <a:latin typeface="+mn-ea"/>
              </a:rPr>
              <a:t>적어짐</a:t>
            </a:r>
            <a:endParaRPr lang="en-US" altLang="ko-KR" sz="2000" dirty="0">
              <a:latin typeface="+mn-ea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2000" dirty="0" smtClean="0">
                <a:latin typeface="+mn-ea"/>
              </a:rPr>
              <a:t>    </a:t>
            </a:r>
            <a:r>
              <a:rPr lang="ko-KR" altLang="en-US" sz="2000" dirty="0" err="1" smtClean="0"/>
              <a:t>심재와</a:t>
            </a:r>
            <a:r>
              <a:rPr lang="ko-KR" altLang="en-US" sz="2000" dirty="0" smtClean="0"/>
              <a:t> 변재 사이의 심한 수분차이도 </a:t>
            </a:r>
            <a:r>
              <a:rPr lang="ko-KR" altLang="en-US" sz="2000" dirty="0" smtClean="0"/>
              <a:t>상당히 없어지며 </a:t>
            </a:r>
            <a:r>
              <a:rPr lang="ko-KR" altLang="en-US" sz="2000" dirty="0" smtClean="0"/>
              <a:t>나무진도 빠짐</a:t>
            </a:r>
            <a:endParaRPr lang="en-US" altLang="ko-KR" sz="2000" dirty="0" smtClean="0">
              <a:effectLst/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effectLst/>
                <a:latin typeface="+mn-ea"/>
              </a:rPr>
              <a:t>5</a:t>
            </a:r>
            <a:r>
              <a:rPr lang="en-US" altLang="ko-KR" sz="2000" dirty="0" smtClean="0">
                <a:latin typeface="+mn-ea"/>
              </a:rPr>
              <a:t>cm</a:t>
            </a:r>
            <a:r>
              <a:rPr lang="ko-KR" altLang="en-US" sz="2000" dirty="0" smtClean="0">
                <a:effectLst/>
                <a:latin typeface="+mn-ea"/>
              </a:rPr>
              <a:t> 정도의 판자가 나오게 </a:t>
            </a:r>
            <a:r>
              <a:rPr lang="ko-KR" altLang="en-US" sz="2000" dirty="0" smtClean="0">
                <a:effectLst/>
                <a:latin typeface="+mn-ea"/>
              </a:rPr>
              <a:t>만듦</a:t>
            </a:r>
            <a:endParaRPr lang="en-US" altLang="ko-KR" sz="2000" dirty="0" smtClean="0">
              <a:latin typeface="+mn-ea"/>
            </a:endParaRPr>
          </a:p>
          <a:p>
            <a:pPr>
              <a:lnSpc>
                <a:spcPct val="150000"/>
              </a:lnSpc>
            </a:pPr>
            <a:endParaRPr lang="ko-KR" altLang="en-US" sz="2000" dirty="0">
              <a:latin typeface="+mn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714752"/>
            <a:ext cx="3929090" cy="2768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2766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5720" y="285736"/>
            <a:ext cx="8229600" cy="1143000"/>
          </a:xfrm>
        </p:spPr>
        <p:txBody>
          <a:bodyPr/>
          <a:lstStyle/>
          <a:p>
            <a:r>
              <a:rPr lang="ko-KR" altLang="en-US" dirty="0" smtClean="0"/>
              <a:t>대장경판과 바닷물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57242" y="164305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ko-KR" altLang="en-US" sz="2000" dirty="0" smtClean="0">
                <a:effectLst/>
              </a:rPr>
              <a:t>바닷물에 </a:t>
            </a:r>
            <a:r>
              <a:rPr lang="en-US" altLang="ko-KR" sz="2000" dirty="0" smtClean="0">
                <a:effectLst/>
              </a:rPr>
              <a:t>3</a:t>
            </a:r>
            <a:r>
              <a:rPr lang="ko-KR" altLang="en-US" sz="2000" dirty="0" smtClean="0">
                <a:effectLst/>
              </a:rPr>
              <a:t>년을 저장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ko-KR" altLang="en-US" sz="2000" dirty="0" smtClean="0"/>
              <a:t>썩고 벌레 먹는 것을 막고 재질이 견고해지기 위함</a:t>
            </a:r>
            <a:endParaRPr lang="en-US" altLang="ko-KR" sz="2000" dirty="0" smtClean="0">
              <a:effectLst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effectLst/>
              </a:rPr>
              <a:t>바다나무좀이나 </a:t>
            </a:r>
            <a:r>
              <a:rPr lang="ko-KR" altLang="en-US" sz="2000" dirty="0" err="1" smtClean="0">
                <a:effectLst/>
              </a:rPr>
              <a:t>천공충</a:t>
            </a:r>
            <a:r>
              <a:rPr lang="ko-KR" altLang="en-US" sz="2000" dirty="0" smtClean="0">
                <a:effectLst/>
              </a:rPr>
              <a:t> 등 </a:t>
            </a:r>
            <a:r>
              <a:rPr lang="ko-KR" altLang="en-US" sz="2000" dirty="0" smtClean="0">
                <a:effectLst/>
              </a:rPr>
              <a:t>해양 생물에 의한 </a:t>
            </a:r>
            <a:r>
              <a:rPr lang="ko-KR" altLang="en-US" sz="2000" dirty="0" smtClean="0">
                <a:effectLst/>
              </a:rPr>
              <a:t>피해 받기 </a:t>
            </a:r>
            <a:r>
              <a:rPr lang="ko-KR" altLang="en-US" sz="2000" dirty="0" smtClean="0">
                <a:effectLst/>
              </a:rPr>
              <a:t>쉬움</a:t>
            </a:r>
            <a:r>
              <a:rPr lang="en-US" altLang="ko-KR" sz="2000" dirty="0" smtClean="0">
                <a:effectLst/>
              </a:rPr>
              <a:t> 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ko-KR" altLang="en-US" sz="2000" dirty="0" smtClean="0"/>
              <a:t>나무 껍질에는 </a:t>
            </a:r>
            <a:r>
              <a:rPr lang="ko-KR" altLang="en-US" sz="2000" dirty="0" err="1" smtClean="0"/>
              <a:t>수베린이라는</a:t>
            </a:r>
            <a:r>
              <a:rPr lang="ko-KR" altLang="en-US" sz="2000" dirty="0" smtClean="0"/>
              <a:t> 물질이 있어서 껍질아래까지</a:t>
            </a:r>
            <a:endParaRPr lang="en-US" altLang="ko-KR" sz="20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2000" dirty="0" smtClean="0"/>
              <a:t>   </a:t>
            </a:r>
            <a:r>
              <a:rPr lang="ko-KR" altLang="en-US" sz="2000" dirty="0" smtClean="0"/>
              <a:t> 바닷물이 들어가기도 </a:t>
            </a:r>
            <a:r>
              <a:rPr lang="ko-KR" altLang="en-US" sz="2000" dirty="0" smtClean="0"/>
              <a:t>어려움</a:t>
            </a:r>
            <a:endParaRPr lang="en-US" altLang="ko-KR" sz="2000" dirty="0" smtClean="0">
              <a:effectLst/>
            </a:endParaRPr>
          </a:p>
          <a:p>
            <a:pPr>
              <a:lnSpc>
                <a:spcPct val="150000"/>
              </a:lnSpc>
            </a:pPr>
            <a:endParaRPr lang="en-US" altLang="ko-KR" sz="2000" dirty="0" smtClean="0">
              <a:effectLst/>
            </a:endParaRPr>
          </a:p>
          <a:p>
            <a:pPr>
              <a:lnSpc>
                <a:spcPct val="150000"/>
              </a:lnSpc>
            </a:pPr>
            <a:endParaRPr lang="en-US" altLang="ko-KR" sz="2000" dirty="0" smtClean="0">
              <a:effectLst/>
            </a:endParaRPr>
          </a:p>
          <a:p>
            <a:pPr>
              <a:lnSpc>
                <a:spcPct val="150000"/>
              </a:lnSpc>
            </a:pP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72766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대장경판과 바닷물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903433"/>
            <a:ext cx="8229600" cy="395445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ko-KR" altLang="en-US" sz="2000" dirty="0" smtClean="0"/>
              <a:t>소금물에서 판자 삶기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ko-KR" altLang="en-US" sz="2000" dirty="0" err="1" smtClean="0">
                <a:effectLst/>
              </a:rPr>
              <a:t>서유거</a:t>
            </a:r>
            <a:r>
              <a:rPr lang="en-US" altLang="ko-KR" sz="2000" dirty="0" smtClean="0">
                <a:effectLst/>
              </a:rPr>
              <a:t>(1764∼1845)</a:t>
            </a:r>
            <a:r>
              <a:rPr lang="ko-KR" altLang="en-US" sz="2000" dirty="0" smtClean="0">
                <a:effectLst/>
              </a:rPr>
              <a:t> </a:t>
            </a:r>
            <a:r>
              <a:rPr lang="en-US" altLang="ko-KR" sz="2000" dirty="0" smtClean="0">
                <a:effectLst/>
              </a:rPr>
              <a:t>‘</a:t>
            </a:r>
            <a:r>
              <a:rPr lang="ko-KR" altLang="en-US" sz="2000" dirty="0" smtClean="0">
                <a:effectLst/>
              </a:rPr>
              <a:t>나무를 켜서 판자를 만든 다음 소금물에 삶아내어 말리면 판이 뒤틀리지 않고 또 조각하기도 쉽다</a:t>
            </a:r>
            <a:r>
              <a:rPr lang="en-US" altLang="ko-KR" sz="2000" dirty="0" smtClean="0"/>
              <a:t>’</a:t>
            </a:r>
            <a:r>
              <a:rPr lang="ko-KR" altLang="en-US" sz="2000" dirty="0" smtClean="0">
                <a:effectLst/>
              </a:rPr>
              <a:t>라고 기술</a:t>
            </a:r>
            <a:endParaRPr lang="en-US" altLang="ko-KR" sz="2000" dirty="0" smtClean="0">
              <a:effectLst/>
            </a:endParaRPr>
          </a:p>
          <a:p>
            <a:endParaRPr lang="en-US" altLang="ko-KR" sz="2000" dirty="0" smtClean="0">
              <a:effectLst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effectLst/>
              </a:rPr>
              <a:t>소금물에 삶은 후 자연 건조하면 건조 중에 생기는 여러 가지 결함을 예방</a:t>
            </a:r>
            <a:endParaRPr lang="en-US" altLang="ko-KR" sz="2000" dirty="0" smtClean="0">
              <a:effectLst/>
            </a:endParaRPr>
          </a:p>
          <a:p>
            <a:pPr>
              <a:lnSpc>
                <a:spcPct val="150000"/>
              </a:lnSpc>
              <a:buNone/>
            </a:pPr>
            <a:endParaRPr lang="en-US" altLang="ko-KR" sz="2000" dirty="0" smtClean="0">
              <a:effectLst/>
            </a:endParaRPr>
          </a:p>
          <a:p>
            <a:pPr>
              <a:lnSpc>
                <a:spcPct val="150000"/>
              </a:lnSpc>
            </a:pPr>
            <a:endParaRPr lang="en-US" altLang="ko-KR" sz="2000" dirty="0" smtClean="0">
              <a:effectLst/>
            </a:endParaRPr>
          </a:p>
          <a:p>
            <a:pPr>
              <a:lnSpc>
                <a:spcPct val="150000"/>
              </a:lnSpc>
            </a:pP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72766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건조의 실제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974871"/>
            <a:ext cx="8229600" cy="4525963"/>
          </a:xfrm>
        </p:spPr>
        <p:txBody>
          <a:bodyPr>
            <a:normAutofit/>
          </a:bodyPr>
          <a:lstStyle/>
          <a:p>
            <a:r>
              <a:rPr lang="ko-KR" altLang="en-US" sz="2000" dirty="0" smtClean="0">
                <a:effectLst/>
              </a:rPr>
              <a:t>판자의 양끝에 풀칠을 하고 한지를 붙임</a:t>
            </a:r>
            <a:endParaRPr lang="en-US" altLang="ko-KR" sz="2000" dirty="0" smtClean="0">
              <a:effectLst/>
            </a:endParaRPr>
          </a:p>
          <a:p>
            <a:pPr>
              <a:buNone/>
            </a:pPr>
            <a:r>
              <a:rPr lang="ko-KR" altLang="en-US" sz="2000" dirty="0" smtClean="0">
                <a:effectLst/>
              </a:rPr>
              <a:t>    수분이 빨리 이동되어 방향간에 불균형이 생기는 것을 막기 위함 </a:t>
            </a:r>
            <a:endParaRPr lang="en-US" altLang="ko-KR" sz="2000" dirty="0" smtClean="0">
              <a:effectLst/>
            </a:endParaRPr>
          </a:p>
          <a:p>
            <a:pPr>
              <a:buNone/>
            </a:pPr>
            <a:r>
              <a:rPr lang="en-US" altLang="ko-KR" sz="2000" dirty="0" smtClean="0"/>
              <a:t>    </a:t>
            </a:r>
            <a:r>
              <a:rPr lang="ko-KR" altLang="en-US" sz="2000" dirty="0" err="1" smtClean="0">
                <a:effectLst/>
              </a:rPr>
              <a:t>엔드코팅</a:t>
            </a:r>
            <a:r>
              <a:rPr lang="en-US" altLang="ko-KR" sz="2000" dirty="0" smtClean="0">
                <a:effectLst/>
              </a:rPr>
              <a:t>(end coating)</a:t>
            </a:r>
            <a:r>
              <a:rPr lang="ko-KR" altLang="en-US" sz="2000" dirty="0" smtClean="0"/>
              <a:t> </a:t>
            </a:r>
            <a:endParaRPr lang="en-US" altLang="ko-KR" sz="2000" dirty="0" smtClean="0">
              <a:effectLst/>
            </a:endParaRPr>
          </a:p>
          <a:p>
            <a:endParaRPr lang="en-US" altLang="ko-KR" sz="2000" dirty="0" smtClean="0">
              <a:effectLst/>
            </a:endParaRPr>
          </a:p>
          <a:p>
            <a:r>
              <a:rPr lang="ko-KR" altLang="en-US" sz="2000" dirty="0" smtClean="0"/>
              <a:t>배수가 잘되고 바람이 잘 통하는 사방이 툭 터진 넓고 비를 피할 수 있는 건물에서 건조</a:t>
            </a:r>
            <a:endParaRPr lang="en-US" altLang="ko-KR" sz="2000" dirty="0" smtClean="0"/>
          </a:p>
          <a:p>
            <a:endParaRPr lang="en-US" altLang="ko-KR" sz="2000" dirty="0" smtClean="0">
              <a:effectLst/>
            </a:endParaRPr>
          </a:p>
          <a:p>
            <a:r>
              <a:rPr lang="ko-KR" altLang="en-US" sz="2000" dirty="0" err="1" smtClean="0">
                <a:effectLst/>
              </a:rPr>
              <a:t>산벚나무나</a:t>
            </a:r>
            <a:r>
              <a:rPr lang="ko-KR" altLang="en-US" sz="2000" dirty="0" smtClean="0">
                <a:effectLst/>
              </a:rPr>
              <a:t> 돌배나무 약 </a:t>
            </a:r>
            <a:r>
              <a:rPr lang="en-US" altLang="ko-KR" sz="2000" dirty="0" smtClean="0">
                <a:effectLst/>
              </a:rPr>
              <a:t>1</a:t>
            </a:r>
            <a:r>
              <a:rPr lang="ko-KR" altLang="en-US" sz="2000" dirty="0" smtClean="0">
                <a:effectLst/>
              </a:rPr>
              <a:t>년 정도 건조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72766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판자다듬기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60531"/>
            <a:ext cx="8229600" cy="1982783"/>
          </a:xfrm>
        </p:spPr>
        <p:txBody>
          <a:bodyPr>
            <a:normAutofit/>
          </a:bodyPr>
          <a:lstStyle/>
          <a:p>
            <a:pPr>
              <a:buNone/>
            </a:pPr>
            <a:endParaRPr lang="ko-KR" altLang="en-US" sz="2000" dirty="0" smtClean="0">
              <a:effectLst/>
            </a:endParaRPr>
          </a:p>
          <a:p>
            <a:r>
              <a:rPr lang="ko-KR" altLang="en-US" sz="2000" dirty="0" smtClean="0">
                <a:effectLst/>
              </a:rPr>
              <a:t>먹물을 </a:t>
            </a:r>
            <a:r>
              <a:rPr lang="ko-KR" altLang="en-US" sz="2000" dirty="0" smtClean="0"/>
              <a:t>튕</a:t>
            </a:r>
            <a:r>
              <a:rPr lang="ko-KR" altLang="en-US" sz="2000" dirty="0" smtClean="0">
                <a:effectLst/>
              </a:rPr>
              <a:t>기고 길이를 정하여 마구리 </a:t>
            </a:r>
            <a:r>
              <a:rPr lang="ko-KR" altLang="en-US" sz="2000" dirty="0" smtClean="0"/>
              <a:t>크기에 맞춰 </a:t>
            </a:r>
            <a:r>
              <a:rPr lang="ko-KR" altLang="en-US" sz="2000" dirty="0" smtClean="0">
                <a:effectLst/>
              </a:rPr>
              <a:t>잘라냄</a:t>
            </a:r>
            <a:endParaRPr lang="en-US" altLang="ko-KR" sz="2000" dirty="0" smtClean="0">
              <a:effectLst/>
            </a:endParaRPr>
          </a:p>
          <a:p>
            <a:endParaRPr lang="en-US" altLang="ko-KR" sz="2000" dirty="0" smtClean="0">
              <a:effectLst/>
            </a:endParaRPr>
          </a:p>
          <a:p>
            <a:r>
              <a:rPr lang="ko-KR" altLang="en-US" sz="2000" dirty="0" smtClean="0">
                <a:effectLst/>
              </a:rPr>
              <a:t>대패로 정밀하게 정해진 두께까지 마무리</a:t>
            </a:r>
            <a:endParaRPr lang="en-US" altLang="ko-KR" sz="2000" dirty="0" smtClean="0">
              <a:effectLst/>
            </a:endParaRPr>
          </a:p>
          <a:p>
            <a:endParaRPr lang="ko-KR" altLang="en-US" sz="2000" dirty="0"/>
          </a:p>
        </p:txBody>
      </p:sp>
      <p:pic>
        <p:nvPicPr>
          <p:cNvPr id="4" name="그림 3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3500438"/>
            <a:ext cx="5214974" cy="2844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2766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마구리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0076" y="1528762"/>
            <a:ext cx="7329510" cy="2328866"/>
          </a:xfrm>
        </p:spPr>
        <p:txBody>
          <a:bodyPr>
            <a:normAutofit/>
          </a:bodyPr>
          <a:lstStyle/>
          <a:p>
            <a:r>
              <a:rPr lang="ko-KR" altLang="en-US" sz="2000" dirty="0" smtClean="0"/>
              <a:t>판자의 양쪽에 마구리라는 나무조각을 끼움</a:t>
            </a:r>
            <a:endParaRPr lang="en-US" altLang="ko-KR" sz="2000" dirty="0" smtClean="0"/>
          </a:p>
          <a:p>
            <a:r>
              <a:rPr lang="ko-KR" altLang="en-US" sz="2000" dirty="0" err="1" smtClean="0"/>
              <a:t>마구리는</a:t>
            </a:r>
            <a:r>
              <a:rPr lang="ko-KR" altLang="en-US" sz="2000" dirty="0" smtClean="0"/>
              <a:t> 인쇄할 때 경판의 취급이 편하도록 만든 손잡이</a:t>
            </a:r>
            <a:endParaRPr lang="en-US" altLang="ko-KR" sz="2000" dirty="0" smtClean="0"/>
          </a:p>
          <a:p>
            <a:r>
              <a:rPr lang="ko-KR" altLang="en-US" sz="2000" dirty="0" smtClean="0"/>
              <a:t>경판보다 더 두꺼운 </a:t>
            </a:r>
            <a:r>
              <a:rPr lang="ko-KR" altLang="en-US" sz="2000" dirty="0" err="1" smtClean="0"/>
              <a:t>마구리는</a:t>
            </a:r>
            <a:r>
              <a:rPr lang="ko-KR" altLang="en-US" sz="2000" dirty="0" smtClean="0"/>
              <a:t> 경판이 서로 </a:t>
            </a:r>
            <a:r>
              <a:rPr lang="ko-KR" altLang="en-US" sz="2000" dirty="0" smtClean="0"/>
              <a:t>닿는 것을 </a:t>
            </a:r>
            <a:r>
              <a:rPr lang="ko-KR" altLang="en-US" sz="2000" dirty="0" smtClean="0"/>
              <a:t>방지</a:t>
            </a:r>
            <a:endParaRPr lang="en-US" altLang="ko-KR" sz="2000" dirty="0"/>
          </a:p>
          <a:p>
            <a:pPr>
              <a:buNone/>
            </a:pPr>
            <a:r>
              <a:rPr lang="en-US" altLang="ko-KR" sz="2000" dirty="0" smtClean="0"/>
              <a:t>    </a:t>
            </a:r>
            <a:r>
              <a:rPr lang="en-US" altLang="ko-KR" sz="2000" dirty="0" smtClean="0"/>
              <a:t>- </a:t>
            </a:r>
            <a:r>
              <a:rPr lang="ko-KR" altLang="en-US" sz="2000" dirty="0" smtClean="0"/>
              <a:t>겹쳐 </a:t>
            </a:r>
            <a:r>
              <a:rPr lang="ko-KR" altLang="en-US" sz="2000" dirty="0" smtClean="0"/>
              <a:t>놓아도 글자가 닿지 않아 훼손이 적음</a:t>
            </a: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357562"/>
            <a:ext cx="6215106" cy="2909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1559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경판새김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85720" y="1285860"/>
            <a:ext cx="4929222" cy="434023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ko-KR" altLang="en-US" sz="2000" dirty="0" smtClean="0">
              <a:effectLst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effectLst/>
              </a:rPr>
              <a:t>분업상태로 이루어진 것으로 </a:t>
            </a:r>
            <a:r>
              <a:rPr lang="ko-KR" altLang="en-US" sz="2000" dirty="0" smtClean="0"/>
              <a:t>보임</a:t>
            </a:r>
            <a:endParaRPr lang="en-US" altLang="ko-KR" sz="20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2000" dirty="0" smtClean="0">
                <a:effectLst/>
              </a:rPr>
              <a:t>    </a:t>
            </a:r>
            <a:r>
              <a:rPr lang="ko-KR" altLang="en-US" sz="2000" dirty="0" smtClean="0">
                <a:effectLst/>
              </a:rPr>
              <a:t>허드렛일</a:t>
            </a:r>
            <a:r>
              <a:rPr lang="en-US" altLang="ko-KR" sz="2000" dirty="0" smtClean="0">
                <a:effectLst/>
              </a:rPr>
              <a:t>,</a:t>
            </a:r>
            <a:r>
              <a:rPr lang="ko-KR" altLang="en-US" sz="2000" dirty="0" smtClean="0">
                <a:effectLst/>
              </a:rPr>
              <a:t> 보조원</a:t>
            </a:r>
            <a:r>
              <a:rPr lang="en-US" altLang="ko-KR" sz="2000" dirty="0" smtClean="0">
                <a:effectLst/>
              </a:rPr>
              <a:t>, </a:t>
            </a:r>
            <a:r>
              <a:rPr lang="ko-KR" altLang="en-US" sz="2000" dirty="0" smtClean="0">
                <a:effectLst/>
              </a:rPr>
              <a:t>초보각수</a:t>
            </a:r>
            <a:r>
              <a:rPr lang="en-US" altLang="ko-KR" sz="2000" dirty="0" smtClean="0">
                <a:effectLst/>
              </a:rPr>
              <a:t>, 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2000" dirty="0" smtClean="0">
                <a:effectLst/>
              </a:rPr>
              <a:t>    반 숙련각수</a:t>
            </a:r>
            <a:r>
              <a:rPr lang="en-US" altLang="ko-KR" sz="2000" dirty="0" smtClean="0">
                <a:effectLst/>
              </a:rPr>
              <a:t>, </a:t>
            </a:r>
            <a:r>
              <a:rPr lang="ko-KR" altLang="en-US" sz="2000" dirty="0" smtClean="0">
                <a:effectLst/>
              </a:rPr>
              <a:t>목판에</a:t>
            </a:r>
            <a:r>
              <a:rPr lang="en-US" altLang="ko-KR" sz="2000" dirty="0" smtClean="0"/>
              <a:t> </a:t>
            </a:r>
            <a:r>
              <a:rPr lang="ko-KR" altLang="en-US" sz="2000" dirty="0" smtClean="0">
                <a:effectLst/>
              </a:rPr>
              <a:t>직접 새기는 </a:t>
            </a:r>
            <a:endParaRPr lang="en-US" altLang="ko-KR" sz="2000" dirty="0" smtClean="0">
              <a:effectLst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2000" dirty="0" smtClean="0"/>
              <a:t>    </a:t>
            </a:r>
            <a:r>
              <a:rPr lang="ko-KR" altLang="en-US" sz="2000" dirty="0" smtClean="0">
                <a:effectLst/>
              </a:rPr>
              <a:t>장인의 단계별로 </a:t>
            </a:r>
            <a:r>
              <a:rPr lang="ko-KR" altLang="en-US" sz="2000" dirty="0" smtClean="0">
                <a:effectLst/>
              </a:rPr>
              <a:t>나눠짐</a:t>
            </a:r>
            <a:endParaRPr lang="ko-KR" altLang="en-US" sz="2000" dirty="0" smtClean="0">
              <a:effectLst/>
            </a:endParaRPr>
          </a:p>
          <a:p>
            <a:pPr>
              <a:lnSpc>
                <a:spcPct val="150000"/>
              </a:lnSpc>
            </a:pPr>
            <a:endParaRPr lang="ko-KR" altLang="en-US" sz="2000" dirty="0"/>
          </a:p>
        </p:txBody>
      </p:sp>
      <p:pic>
        <p:nvPicPr>
          <p:cNvPr id="5" name="그림 4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1857364"/>
            <a:ext cx="4143404" cy="3867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2766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경판의 썩음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85720" y="1857364"/>
            <a:ext cx="8472518" cy="4214842"/>
          </a:xfrm>
        </p:spPr>
        <p:txBody>
          <a:bodyPr>
            <a:normAutofit/>
          </a:bodyPr>
          <a:lstStyle/>
          <a:p>
            <a:pPr>
              <a:lnSpc>
                <a:spcPct val="220000"/>
              </a:lnSpc>
            </a:pPr>
            <a:r>
              <a:rPr lang="ko-KR" altLang="en-US" sz="2000" dirty="0" smtClean="0"/>
              <a:t>옛날 </a:t>
            </a:r>
            <a:r>
              <a:rPr lang="ko-KR" altLang="en-US" sz="2000" dirty="0" err="1" smtClean="0"/>
              <a:t>판전의</a:t>
            </a:r>
            <a:r>
              <a:rPr lang="ko-KR" altLang="en-US" sz="2000" dirty="0" smtClean="0"/>
              <a:t> </a:t>
            </a:r>
            <a:r>
              <a:rPr lang="ko-KR" altLang="en-US" sz="2000" dirty="0" smtClean="0"/>
              <a:t>관리가 허술하여 비가 새어 일시적으로 경판의 </a:t>
            </a:r>
            <a:r>
              <a:rPr lang="ko-KR" altLang="en-US" sz="2000" dirty="0" err="1" smtClean="0"/>
              <a:t>함수율이</a:t>
            </a:r>
            <a:r>
              <a:rPr lang="ko-KR" altLang="en-US" sz="2000" dirty="0" smtClean="0"/>
              <a:t> 높아져 잠시 썩음이 진행되었다가 멈춘 </a:t>
            </a:r>
            <a:r>
              <a:rPr lang="ko-KR" altLang="en-US" sz="2000" dirty="0" smtClean="0"/>
              <a:t>경판 있음</a:t>
            </a:r>
            <a:endParaRPr lang="en-US" altLang="ko-KR" sz="2000" dirty="0" smtClean="0"/>
          </a:p>
          <a:p>
            <a:pPr>
              <a:lnSpc>
                <a:spcPct val="220000"/>
              </a:lnSpc>
            </a:pPr>
            <a:r>
              <a:rPr lang="ko-KR" altLang="en-US" sz="2000" dirty="0" smtClean="0"/>
              <a:t>먼지가 두껍게 싸인 부분이 국부</a:t>
            </a:r>
            <a:r>
              <a:rPr lang="ko-KR" altLang="en-US" sz="2000" dirty="0"/>
              <a:t>적</a:t>
            </a:r>
            <a:r>
              <a:rPr lang="ko-KR" altLang="en-US" sz="2000" dirty="0" smtClean="0"/>
              <a:t>으로 </a:t>
            </a:r>
            <a:r>
              <a:rPr lang="ko-KR" altLang="en-US" sz="2000" dirty="0" err="1" smtClean="0"/>
              <a:t>함수율이</a:t>
            </a:r>
            <a:r>
              <a:rPr lang="ko-KR" altLang="en-US" sz="2000" dirty="0" smtClean="0"/>
              <a:t> 올라가서 썩는 경우</a:t>
            </a:r>
            <a:endParaRPr lang="en-US" altLang="ko-KR" sz="2000" dirty="0" smtClean="0"/>
          </a:p>
          <a:p>
            <a:pPr>
              <a:lnSpc>
                <a:spcPct val="220000"/>
              </a:lnSpc>
            </a:pPr>
            <a:r>
              <a:rPr lang="ko-KR" altLang="en-US" sz="2000" dirty="0" smtClean="0"/>
              <a:t>장석 고정을 위해 </a:t>
            </a:r>
            <a:r>
              <a:rPr lang="ko-KR" altLang="en-US" sz="2000" dirty="0" err="1" smtClean="0"/>
              <a:t>쇠목을</a:t>
            </a:r>
            <a:r>
              <a:rPr lang="ko-KR" altLang="en-US" sz="2000" dirty="0" smtClean="0"/>
              <a:t> 박아 넣은 부</a:t>
            </a:r>
            <a:r>
              <a:rPr lang="ko-KR" altLang="en-US" sz="2000" dirty="0"/>
              <a:t>분</a:t>
            </a:r>
            <a:r>
              <a:rPr lang="ko-KR" altLang="en-US" sz="2000" dirty="0" smtClean="0"/>
              <a:t>에 썩음 현상</a:t>
            </a:r>
            <a:endParaRPr lang="en-US" altLang="ko-KR" sz="2000" dirty="0" smtClean="0"/>
          </a:p>
          <a:p>
            <a:pPr>
              <a:lnSpc>
                <a:spcPct val="220000"/>
              </a:lnSpc>
              <a:buNone/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 </a:t>
            </a:r>
            <a:r>
              <a:rPr lang="ko-KR" altLang="en-US" sz="2000" dirty="0" smtClean="0"/>
              <a:t> 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07043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Contents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ko-KR" dirty="0" smtClean="0"/>
              <a:t>Prologue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dirty="0" smtClean="0"/>
              <a:t>팔만대장경 소개</a:t>
            </a:r>
            <a:endParaRPr lang="en-US" altLang="ko-KR" dirty="0" smtClean="0"/>
          </a:p>
          <a:p>
            <a:pPr marL="514350" indent="-514350">
              <a:buFont typeface="+mj-lt"/>
              <a:buAutoNum type="arabicPeriod"/>
            </a:pPr>
            <a:r>
              <a:rPr lang="ko-KR" altLang="en-US" dirty="0" smtClean="0"/>
              <a:t>경판 제작과정</a:t>
            </a:r>
            <a:endParaRPr lang="en-US" altLang="ko-KR" dirty="0" smtClean="0"/>
          </a:p>
          <a:p>
            <a:pPr marL="514350" indent="-514350">
              <a:buFont typeface="+mj-lt"/>
              <a:buAutoNum type="arabicPeriod"/>
            </a:pPr>
            <a:r>
              <a:rPr lang="ko-KR" altLang="en-US" dirty="0" smtClean="0"/>
              <a:t>경판 보존 방법</a:t>
            </a:r>
            <a:endParaRPr lang="en-US" altLang="ko-KR" dirty="0" smtClean="0"/>
          </a:p>
          <a:p>
            <a:pPr marL="514350" indent="-514350">
              <a:buFont typeface="+mj-lt"/>
              <a:buAutoNum type="arabicPeriod"/>
            </a:pPr>
            <a:r>
              <a:rPr lang="ko-KR" altLang="en-US" dirty="0" err="1" smtClean="0"/>
              <a:t>장경판전</a:t>
            </a:r>
            <a:endParaRPr lang="en-US" altLang="ko-KR" dirty="0" smtClean="0"/>
          </a:p>
          <a:p>
            <a:pPr marL="514350" indent="-514350">
              <a:buFont typeface="+mj-lt"/>
              <a:buAutoNum type="arabicPeriod"/>
            </a:pPr>
            <a:r>
              <a:rPr lang="ko-KR" altLang="en-US" dirty="0" smtClean="0"/>
              <a:t>경판을 지킨 비결</a:t>
            </a:r>
            <a:endParaRPr lang="en-US" altLang="ko-KR" dirty="0" smtClean="0"/>
          </a:p>
          <a:p>
            <a:pPr marL="514350" indent="-514350">
              <a:buFont typeface="+mj-lt"/>
              <a:buAutoNum type="arabicPeriod"/>
            </a:pPr>
            <a:r>
              <a:rPr lang="ko-KR" altLang="en-US" dirty="0" err="1" smtClean="0"/>
              <a:t>팔만대장경판의</a:t>
            </a:r>
            <a:r>
              <a:rPr lang="ko-KR" altLang="en-US" dirty="0" smtClean="0"/>
              <a:t> 위기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6729402" cy="1143000"/>
          </a:xfrm>
        </p:spPr>
        <p:txBody>
          <a:bodyPr/>
          <a:lstStyle/>
          <a:p>
            <a:r>
              <a:rPr lang="ko-KR" altLang="en-US" dirty="0" smtClean="0"/>
              <a:t>경판 보존 방법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57224" y="1617681"/>
            <a:ext cx="7215238" cy="2454261"/>
          </a:xfrm>
        </p:spPr>
        <p:txBody>
          <a:bodyPr>
            <a:normAutofit/>
          </a:bodyPr>
          <a:lstStyle/>
          <a:p>
            <a:r>
              <a:rPr lang="ko-KR" altLang="en-US" sz="2000" dirty="0" smtClean="0"/>
              <a:t>갈라짐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굽음</a:t>
            </a:r>
            <a:r>
              <a:rPr lang="en-US" altLang="ko-KR" sz="2000" dirty="0" smtClean="0"/>
              <a:t>,</a:t>
            </a:r>
            <a:r>
              <a:rPr lang="ko-KR" altLang="en-US" sz="2000" dirty="0" smtClean="0"/>
              <a:t>비틀림 등의 건조결함을 관찰</a:t>
            </a:r>
            <a:endParaRPr lang="en-US" altLang="ko-KR" sz="2000" dirty="0" smtClean="0"/>
          </a:p>
          <a:p>
            <a:r>
              <a:rPr lang="ko-KR" altLang="en-US" sz="2000" dirty="0" smtClean="0"/>
              <a:t>그대로 두면 경판의 길이방향으로 계속 확대</a:t>
            </a:r>
            <a:endParaRPr lang="en-US" altLang="ko-KR" sz="2000" dirty="0" smtClean="0"/>
          </a:p>
          <a:p>
            <a:r>
              <a:rPr lang="ko-KR" altLang="en-US" sz="2000" dirty="0" smtClean="0"/>
              <a:t>길게 이어진 끝부분에 칼끝으로 가로 흠짐을 넣음</a:t>
            </a:r>
            <a:endParaRPr lang="en-US" altLang="ko-KR" sz="2000" dirty="0" smtClean="0"/>
          </a:p>
          <a:p>
            <a:r>
              <a:rPr lang="ko-KR" altLang="en-US" sz="2000" dirty="0" smtClean="0"/>
              <a:t>계속 갈라지면 또 다시 칼날 자국을 </a:t>
            </a:r>
            <a:r>
              <a:rPr lang="ko-KR" altLang="en-US" sz="2000" dirty="0" smtClean="0"/>
              <a:t>넣</a:t>
            </a:r>
            <a:r>
              <a:rPr lang="ko-KR" altLang="en-US" sz="2000" dirty="0" smtClean="0"/>
              <a:t>음</a:t>
            </a:r>
            <a:endParaRPr lang="ko-KR" alt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8794" y="3357562"/>
            <a:ext cx="4441994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2766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옛 사람들의 경판 보존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/>
              <a:t>조선시대 </a:t>
            </a:r>
            <a:r>
              <a:rPr lang="en-US" altLang="ko-KR" sz="2000" dirty="0" smtClean="0"/>
              <a:t>: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2000" dirty="0" smtClean="0"/>
              <a:t>    관리하는 사람이 없어</a:t>
            </a:r>
            <a:r>
              <a:rPr lang="en-US" altLang="ko-KR" sz="2000" dirty="0"/>
              <a:t> </a:t>
            </a:r>
            <a:r>
              <a:rPr lang="ko-KR" altLang="en-US" sz="2000" dirty="0" smtClean="0"/>
              <a:t>관광객을 제재하거나 경판 훼손을 단속 못함</a:t>
            </a:r>
            <a:endParaRPr lang="en-US" altLang="ko-KR" sz="2000" dirty="0" smtClean="0"/>
          </a:p>
          <a:p>
            <a:pPr>
              <a:lnSpc>
                <a:spcPct val="150000"/>
              </a:lnSpc>
              <a:buNone/>
            </a:pPr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ko-KR" altLang="en-US" sz="2000" dirty="0" smtClean="0"/>
              <a:t>일제강점기 </a:t>
            </a:r>
            <a:r>
              <a:rPr lang="en-US" altLang="ko-KR" sz="2000" dirty="0" smtClean="0"/>
              <a:t>: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2000" dirty="0" smtClean="0"/>
              <a:t>    판각을 지키기 위해 경찰관 파출소를 해인사 경내에 둠</a:t>
            </a:r>
            <a:endParaRPr lang="en-US" altLang="ko-KR" sz="2000" dirty="0" smtClean="0"/>
          </a:p>
          <a:p>
            <a:pPr>
              <a:lnSpc>
                <a:spcPct val="150000"/>
              </a:lnSpc>
              <a:buNone/>
            </a:pPr>
            <a:r>
              <a:rPr lang="ko-KR" altLang="en-US" sz="2000" dirty="0" smtClean="0"/>
              <a:t>    </a:t>
            </a:r>
            <a:r>
              <a:rPr lang="ko-KR" altLang="en-US" sz="2000" dirty="0" err="1" smtClean="0"/>
              <a:t>장경각</a:t>
            </a:r>
            <a:r>
              <a:rPr lang="ko-KR" altLang="en-US" sz="2000" dirty="0" smtClean="0"/>
              <a:t> 열쇠는 경찰관이 가지고 있어 스님이 참배를 하려면 승인을 받아야 함</a:t>
            </a:r>
            <a:endParaRPr lang="en-US" altLang="ko-KR" sz="2000" dirty="0"/>
          </a:p>
          <a:p>
            <a:pPr>
              <a:lnSpc>
                <a:spcPct val="150000"/>
              </a:lnSpc>
              <a:buNone/>
            </a:pPr>
            <a:r>
              <a:rPr lang="en-US" altLang="ko-KR" sz="2000" dirty="0" smtClean="0"/>
              <a:t>    1960</a:t>
            </a:r>
            <a:r>
              <a:rPr lang="ko-KR" altLang="en-US" sz="2000" dirty="0" smtClean="0"/>
              <a:t>년대 해인사는 낡아 기왓장이 좋지 못해 비가 스며듦</a:t>
            </a:r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현재 경판 보존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/>
              <a:t>화재 예방 조치 </a:t>
            </a:r>
            <a:r>
              <a:rPr lang="en-US" altLang="ko-KR" sz="2000" dirty="0" smtClean="0"/>
              <a:t>: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2000" dirty="0" smtClean="0"/>
              <a:t>    </a:t>
            </a:r>
            <a:r>
              <a:rPr lang="ko-KR" altLang="en-US" sz="2000" dirty="0" smtClean="0"/>
              <a:t>바람이 잘 통하는 목조건물 → 화재발생시 불이 번지기 쉬운 조건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ko-KR" altLang="en-US" sz="2000" dirty="0" smtClean="0"/>
              <a:t>화재 경보시설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ko-KR" altLang="en-US" sz="2000" dirty="0" smtClean="0"/>
              <a:t>경판 위쪽 계곡에 저수탱크 설치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ko-KR" altLang="en-US" sz="2000" dirty="0" smtClean="0"/>
              <a:t>해인사 전용 소방차 확보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ko-KR" altLang="en-US" sz="2000" dirty="0" smtClean="0"/>
              <a:t>수시로 방염 처리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ko-KR" altLang="en-US" sz="2000" dirty="0" smtClean="0"/>
              <a:t>스님들의 순찰</a:t>
            </a:r>
            <a:endParaRPr lang="en-US" altLang="ko-K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 descr="소방차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786182" y="2786058"/>
            <a:ext cx="4798443" cy="3216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000100" y="4643446"/>
            <a:ext cx="2286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/>
              <a:t>&lt;</a:t>
            </a:r>
            <a:r>
              <a:rPr lang="ko-KR" altLang="en-US" sz="1600" b="1" dirty="0" smtClean="0"/>
              <a:t>해인사 전용 소방차</a:t>
            </a:r>
            <a:r>
              <a:rPr lang="en-US" altLang="ko-KR" sz="1600" b="1" dirty="0" smtClean="0"/>
              <a:t>&gt;</a:t>
            </a:r>
            <a:endParaRPr lang="ko-KR" altLang="en-US" sz="1600" b="1" dirty="0"/>
          </a:p>
        </p:txBody>
      </p:sp>
      <p:pic>
        <p:nvPicPr>
          <p:cNvPr id="5" name="내용 개체 틀 4" descr="소방차2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81557" y="928670"/>
            <a:ext cx="3604691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장경판전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574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/>
              <a:t>해인사의 가장 깊숙한 곳에 위치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ko-KR" altLang="en-US" sz="2000" dirty="0" err="1" smtClean="0"/>
              <a:t>수다라장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법보전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동사간고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서사간고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ko-KR" altLang="en-US" sz="2000" dirty="0" smtClean="0"/>
              <a:t>서남향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en-US" altLang="ko-KR" sz="2000" dirty="0" smtClean="0"/>
              <a:t>‘95 </a:t>
            </a:r>
            <a:r>
              <a:rPr lang="ko-KR" altLang="en-US" sz="2000" dirty="0" smtClean="0"/>
              <a:t>세계문화유산 등재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endParaRPr lang="en-US" altLang="ko-KR" sz="2000" dirty="0" smtClean="0"/>
          </a:p>
        </p:txBody>
      </p:sp>
      <p:pic>
        <p:nvPicPr>
          <p:cNvPr id="4" name="그림 3" descr="장경판전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2961961"/>
            <a:ext cx="4500594" cy="3324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8" name="직선 화살표 연결선 7"/>
          <p:cNvCxnSpPr/>
          <p:nvPr/>
        </p:nvCxnSpPr>
        <p:spPr>
          <a:xfrm flipV="1">
            <a:off x="3357554" y="5143512"/>
            <a:ext cx="1357322" cy="357190"/>
          </a:xfrm>
          <a:prstGeom prst="straightConnector1">
            <a:avLst/>
          </a:prstGeom>
          <a:ln w="25400"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 rot="5400000">
            <a:off x="4893471" y="3679033"/>
            <a:ext cx="571504" cy="71438"/>
          </a:xfrm>
          <a:prstGeom prst="straightConnector1">
            <a:avLst/>
          </a:prstGeom>
          <a:ln w="25400"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/>
          <p:nvPr/>
        </p:nvCxnSpPr>
        <p:spPr>
          <a:xfrm rot="5400000">
            <a:off x="6893735" y="3607595"/>
            <a:ext cx="857256" cy="357190"/>
          </a:xfrm>
          <a:prstGeom prst="straightConnector1">
            <a:avLst/>
          </a:prstGeom>
          <a:ln w="25400"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/>
          <p:nvPr/>
        </p:nvCxnSpPr>
        <p:spPr>
          <a:xfrm rot="5400000" flipH="1" flipV="1">
            <a:off x="6572264" y="5643578"/>
            <a:ext cx="1214446" cy="214314"/>
          </a:xfrm>
          <a:prstGeom prst="straightConnector1">
            <a:avLst/>
          </a:prstGeom>
          <a:ln w="25400"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428860" y="5357826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 err="1" smtClean="0"/>
              <a:t>수다라장</a:t>
            </a:r>
            <a:endParaRPr lang="ko-KR" alt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786314" y="3121223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 smtClean="0"/>
              <a:t>동사간고</a:t>
            </a:r>
            <a:endParaRPr lang="ko-KR" alt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215206" y="3049785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 err="1" smtClean="0"/>
              <a:t>법보전</a:t>
            </a:r>
            <a:endParaRPr lang="ko-KR" altLang="en-US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429388" y="6335933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 smtClean="0"/>
              <a:t>서사간고</a:t>
            </a:r>
            <a:endParaRPr lang="ko-KR" alt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팔만대장경을 지킨 비결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2886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/>
              <a:t>바람이 잘 통하는 경사지에 </a:t>
            </a:r>
            <a:r>
              <a:rPr lang="ko-KR" altLang="en-US" sz="2000" b="1" dirty="0" smtClean="0"/>
              <a:t>서남향</a:t>
            </a:r>
            <a:endParaRPr lang="en-US" altLang="ko-KR" sz="2000" b="1" dirty="0" smtClean="0"/>
          </a:p>
          <a:p>
            <a:pPr>
              <a:lnSpc>
                <a:spcPct val="150000"/>
              </a:lnSpc>
            </a:pPr>
            <a:r>
              <a:rPr lang="ko-KR" altLang="en-US" sz="2000" dirty="0" smtClean="0"/>
              <a:t>햇빛이 들어오는 시간이 길고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건물 앞으로 그림자가 </a:t>
            </a:r>
            <a:r>
              <a:rPr lang="ko-KR" altLang="en-US" sz="2000" dirty="0" smtClean="0"/>
              <a:t>지지 않음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ko-KR" altLang="en-US" sz="2000" dirty="0" smtClean="0"/>
              <a:t>습기가 없는 바람이 판가 구석구석 공기를 순화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endParaRPr lang="ko-KR" alt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6803" y="3429000"/>
            <a:ext cx="4844602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팔만대장경을 지킨 비결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317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/>
              <a:t>지붕 </a:t>
            </a:r>
            <a:r>
              <a:rPr lang="en-US" altLang="ko-KR" sz="2000" dirty="0" smtClean="0"/>
              <a:t>: </a:t>
            </a:r>
            <a:r>
              <a:rPr lang="ko-KR" altLang="en-US" sz="2000" b="1" dirty="0" smtClean="0"/>
              <a:t>진흙으로 구운 기와</a:t>
            </a:r>
            <a:endParaRPr lang="en-US" altLang="ko-KR" sz="2000" b="1" dirty="0" smtClean="0"/>
          </a:p>
          <a:p>
            <a:pPr>
              <a:lnSpc>
                <a:spcPct val="150000"/>
              </a:lnSpc>
            </a:pPr>
            <a:r>
              <a:rPr lang="ko-KR" altLang="en-US" sz="2000" dirty="0" smtClean="0"/>
              <a:t>진흙기와는 열전도율이 낮아 온도변화가 적음</a:t>
            </a:r>
            <a:endParaRPr lang="en-US" altLang="ko-KR" sz="20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2000" dirty="0" smtClean="0"/>
              <a:t>   </a:t>
            </a:r>
            <a:r>
              <a:rPr lang="ko-KR" altLang="en-US" sz="2000" dirty="0" smtClean="0"/>
              <a:t> → 건물 속 온도를 일정하게 유지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en-US" altLang="ko-KR" sz="2000" dirty="0" smtClean="0"/>
              <a:t>1955</a:t>
            </a:r>
            <a:r>
              <a:rPr lang="ko-KR" altLang="en-US" sz="2000" dirty="0" smtClean="0"/>
              <a:t>년 구리기와 사용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ko-KR" altLang="en-US" sz="2000" dirty="0" smtClean="0"/>
              <a:t>구리는 열전도율이 높아 건물 내부 온도변화가 커짐</a:t>
            </a:r>
            <a:endParaRPr lang="en-US" altLang="ko-K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팔만대장경을 지킨 비결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7193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위∙아래 서로 다른 크기의 살창</a:t>
            </a:r>
            <a:endParaRPr lang="en-US" altLang="ko-KR" sz="2000" b="1" dirty="0" smtClean="0"/>
          </a:p>
          <a:p>
            <a:pPr>
              <a:lnSpc>
                <a:spcPct val="150000"/>
              </a:lnSpc>
            </a:pPr>
            <a:r>
              <a:rPr lang="ko-KR" altLang="en-US" sz="2000" dirty="0" smtClean="0"/>
              <a:t>위∙아래창의 크기 차가 약 </a:t>
            </a:r>
            <a:r>
              <a:rPr lang="en-US" altLang="ko-KR" sz="2000" dirty="0" smtClean="0"/>
              <a:t>4</a:t>
            </a:r>
            <a:r>
              <a:rPr lang="ko-KR" altLang="en-US" sz="2000" dirty="0" smtClean="0"/>
              <a:t>배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ko-KR" altLang="en-US" sz="2000" dirty="0" smtClean="0"/>
              <a:t>창의 크기를 위∙아래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앞∙뒤쪽을 다르게 하여 공기가 바로 나가지 않고 내부에서 </a:t>
            </a:r>
            <a:r>
              <a:rPr lang="ko-KR" altLang="en-US" sz="2000" dirty="0" smtClean="0"/>
              <a:t>순환 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대류현상 이용</a:t>
            </a:r>
            <a:r>
              <a:rPr lang="en-US" altLang="ko-KR" sz="20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2000" dirty="0" smtClean="0"/>
              <a:t>동∙</a:t>
            </a:r>
            <a:r>
              <a:rPr lang="ko-KR" altLang="en-US" sz="2000" dirty="0" err="1" smtClean="0"/>
              <a:t>서사간전은</a:t>
            </a:r>
            <a:r>
              <a:rPr lang="ko-KR" altLang="en-US" sz="2000" dirty="0" smtClean="0"/>
              <a:t> 원래 뒤 벽이 막혀있었으나 보관에 문제점이 발견되어 </a:t>
            </a:r>
            <a:r>
              <a:rPr lang="en-US" altLang="ko-KR" sz="2000" dirty="0" smtClean="0"/>
              <a:t>’98</a:t>
            </a:r>
            <a:r>
              <a:rPr lang="ko-KR" altLang="en-US" sz="2000" dirty="0" smtClean="0"/>
              <a:t>년 말 수리할 때 살창으로 바꾸어 보관 방법을 개선</a:t>
            </a:r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내용 개체 틀 4" descr="살창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642918"/>
            <a:ext cx="2891632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내용 개체 틀 5" descr="살창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786182" y="2643182"/>
            <a:ext cx="4900618" cy="3258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929190" y="6000768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/>
              <a:t>&lt;</a:t>
            </a:r>
            <a:r>
              <a:rPr lang="ko-KR" altLang="en-US" sz="1600" b="1" dirty="0" err="1" smtClean="0"/>
              <a:t>수다라장</a:t>
            </a:r>
            <a:r>
              <a:rPr lang="ko-KR" altLang="en-US" sz="1600" b="1" dirty="0" smtClean="0"/>
              <a:t> 뒤 살창</a:t>
            </a:r>
            <a:r>
              <a:rPr lang="en-US" altLang="ko-KR" sz="1600" b="1" dirty="0" smtClean="0"/>
              <a:t>&gt;</a:t>
            </a:r>
            <a:endParaRPr lang="ko-KR" alt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14348" y="3733388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/>
              <a:t>&lt;</a:t>
            </a:r>
            <a:r>
              <a:rPr lang="ko-KR" altLang="en-US" sz="1600" b="1" dirty="0" err="1" smtClean="0"/>
              <a:t>법보전</a:t>
            </a:r>
            <a:r>
              <a:rPr lang="ko-KR" altLang="en-US" sz="1600" b="1" dirty="0" smtClean="0"/>
              <a:t> 앞 살창</a:t>
            </a:r>
            <a:r>
              <a:rPr lang="en-US" altLang="ko-KR" sz="1600" b="1" dirty="0" smtClean="0"/>
              <a:t>&gt;</a:t>
            </a:r>
            <a:endParaRPr lang="ko-KR" alt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팔만대장경을 지킨 비결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3971924" cy="461488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/>
              <a:t>사면이 뚫린 </a:t>
            </a:r>
            <a:r>
              <a:rPr lang="ko-KR" altLang="en-US" sz="2000" b="1" dirty="0" smtClean="0"/>
              <a:t>판가</a:t>
            </a:r>
            <a:endParaRPr lang="en-US" altLang="ko-KR" sz="2000" b="1" dirty="0" smtClean="0"/>
          </a:p>
          <a:p>
            <a:pPr>
              <a:lnSpc>
                <a:spcPct val="150000"/>
              </a:lnSpc>
            </a:pPr>
            <a:r>
              <a:rPr lang="ko-KR" altLang="en-US" sz="2000" dirty="0" smtClean="0"/>
              <a:t>모두 다섯 칸으로 나뉘어 </a:t>
            </a:r>
            <a:r>
              <a:rPr lang="ko-KR" altLang="en-US" sz="2000" dirty="0" err="1" smtClean="0"/>
              <a:t>한칸에</a:t>
            </a:r>
            <a:r>
              <a:rPr lang="ko-KR" altLang="en-US" sz="2000" dirty="0" smtClean="0"/>
              <a:t> </a:t>
            </a:r>
            <a:r>
              <a:rPr lang="ko-KR" altLang="en-US" sz="2000" dirty="0" smtClean="0"/>
              <a:t>두줄 씩 경판을 꽂아 보관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ko-KR" altLang="en-US" sz="2000" dirty="0" smtClean="0"/>
              <a:t>맨 밑부분이 바닥에서 떨어져 있고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맨 윗부분도 </a:t>
            </a:r>
            <a:r>
              <a:rPr lang="ko-KR" altLang="en-US" sz="2000" dirty="0" smtClean="0"/>
              <a:t>빈 공간이 </a:t>
            </a:r>
            <a:r>
              <a:rPr lang="ko-KR" altLang="en-US" sz="2000" dirty="0" smtClean="0"/>
              <a:t>있어 사방으로 공기 통함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ko-KR" altLang="en-US" sz="2000" dirty="0" smtClean="0"/>
              <a:t>경판 사이사이도 </a:t>
            </a:r>
            <a:r>
              <a:rPr lang="ko-KR" altLang="en-US" sz="2000" dirty="0" err="1" smtClean="0"/>
              <a:t>마구리가</a:t>
            </a:r>
            <a:r>
              <a:rPr lang="ko-KR" altLang="en-US" sz="2000" dirty="0" smtClean="0"/>
              <a:t> 끼워져 있어 습기가 차지 않음</a:t>
            </a:r>
            <a:endParaRPr lang="ko-KR" altLang="en-US" sz="2000" dirty="0"/>
          </a:p>
        </p:txBody>
      </p:sp>
      <p:pic>
        <p:nvPicPr>
          <p:cNvPr id="4" name="내용 개체 틀 4" descr="판가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571612"/>
            <a:ext cx="3423785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Prologue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200" dirty="0" smtClean="0"/>
              <a:t>과거</a:t>
            </a:r>
            <a:r>
              <a:rPr lang="en-US" altLang="ko-KR" sz="2200" dirty="0" smtClean="0"/>
              <a:t>, </a:t>
            </a:r>
            <a:r>
              <a:rPr lang="ko-KR" altLang="en-US" sz="2200" dirty="0" smtClean="0"/>
              <a:t>우리 선조들의 목재 건조기술에 대해 관심을 갖고 찾아보던 중</a:t>
            </a:r>
            <a:r>
              <a:rPr lang="en-US" altLang="ko-KR" sz="2200" dirty="0" smtClean="0"/>
              <a:t>, </a:t>
            </a:r>
            <a:r>
              <a:rPr lang="ko-KR" altLang="en-US" sz="2200" dirty="0" smtClean="0"/>
              <a:t>우리 민족의 현실극복에 대한 염원과 불교종파를 초월한 통합의식이 깃든 소중한 문화 유산인 </a:t>
            </a:r>
            <a:r>
              <a:rPr lang="ko-KR" altLang="en-US" sz="2200" dirty="0" err="1" smtClean="0"/>
              <a:t>팔만대장경판의</a:t>
            </a:r>
            <a:r>
              <a:rPr lang="ko-KR" altLang="en-US" sz="2200" dirty="0" smtClean="0"/>
              <a:t> 제작기술 및 가치에 대해 알아보고</a:t>
            </a:r>
            <a:r>
              <a:rPr lang="en-US" altLang="ko-KR" sz="2200" dirty="0" smtClean="0"/>
              <a:t> </a:t>
            </a:r>
            <a:r>
              <a:rPr lang="ko-KR" altLang="en-US" sz="2200" dirty="0" smtClean="0"/>
              <a:t>옛 선조들의 지혜를 엿보고자 하기 위함</a:t>
            </a:r>
            <a:endParaRPr lang="ko-KR" altLang="en-US" sz="2200" dirty="0"/>
          </a:p>
        </p:txBody>
      </p:sp>
      <p:pic>
        <p:nvPicPr>
          <p:cNvPr id="4" name="그림 3" descr="스님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3801169"/>
            <a:ext cx="4152896" cy="27044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내용 개체 틀 3" descr="제목 없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142984"/>
            <a:ext cx="5764713" cy="43310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857488" y="5662214"/>
            <a:ext cx="3429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/>
              <a:t>&lt;</a:t>
            </a:r>
            <a:r>
              <a:rPr lang="ko-KR" altLang="en-US" sz="1600" b="1" dirty="0" smtClean="0"/>
              <a:t>판가의 사방이 뚫려 있음</a:t>
            </a:r>
            <a:r>
              <a:rPr lang="en-US" altLang="ko-KR" sz="1600" b="1" dirty="0" smtClean="0"/>
              <a:t>&gt;</a:t>
            </a:r>
            <a:endParaRPr lang="ko-KR" alt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팔만대장경판의</a:t>
            </a:r>
            <a:r>
              <a:rPr lang="ko-KR" altLang="en-US" dirty="0" smtClean="0"/>
              <a:t> 위기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/>
              <a:t>조선 초기 일본의 약탈 모의</a:t>
            </a:r>
            <a:r>
              <a:rPr lang="en-US" altLang="ko-KR" sz="2000" dirty="0"/>
              <a:t>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전투함을 동원하여 약탈해갈 계획을 꾸미나 의금부에 알려져 사건 종결</a:t>
            </a:r>
            <a:endParaRPr lang="en-US" altLang="ko-KR" sz="2000" dirty="0"/>
          </a:p>
          <a:p>
            <a:pPr>
              <a:lnSpc>
                <a:spcPct val="150000"/>
              </a:lnSpc>
            </a:pPr>
            <a:r>
              <a:rPr lang="ko-KR" altLang="en-US" sz="2000" dirty="0" smtClean="0"/>
              <a:t>조선 중기</a:t>
            </a:r>
            <a:r>
              <a:rPr lang="ko-KR" altLang="en-US" sz="2000" dirty="0"/>
              <a:t>의</a:t>
            </a:r>
            <a:r>
              <a:rPr lang="ko-KR" altLang="en-US" sz="2000" dirty="0" smtClean="0"/>
              <a:t> 임진왜란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경상도 지방에 의병과 승병이 왜군의 해인사 진입을 막음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ko-KR" altLang="en-US" sz="2000" dirty="0" smtClean="0"/>
              <a:t>일제강점기 반출 모의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ko-KR" altLang="en-US" sz="2000" dirty="0" smtClean="0"/>
              <a:t>한국전쟁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한국군과 유엔군의 대대적인 북한군 소탕 작전을 벌일 때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해인사 직접 폭격 명령을 받고도 주변 숲에 </a:t>
            </a:r>
            <a:r>
              <a:rPr lang="ko-KR" altLang="en-US" sz="2000" dirty="0" smtClean="0"/>
              <a:t>기관총 사격만 한 </a:t>
            </a:r>
            <a:r>
              <a:rPr lang="ko-KR" altLang="en-US" sz="2000" dirty="0" smtClean="0"/>
              <a:t>김영환 </a:t>
            </a:r>
            <a:r>
              <a:rPr lang="ko-KR" altLang="en-US" sz="2000" dirty="0" smtClean="0"/>
              <a:t>대령의 기지</a:t>
            </a:r>
            <a:endParaRPr lang="en-US" altLang="ko-K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내용 개체 틀 4" descr="김영환장군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48" y="1142984"/>
            <a:ext cx="3471387" cy="4187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내용 개체 틀 5" descr="김영환장군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05366" y="2143116"/>
            <a:ext cx="4038600" cy="2636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714876" y="4947834"/>
            <a:ext cx="385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/>
              <a:t>&lt;</a:t>
            </a:r>
            <a:r>
              <a:rPr lang="ko-KR" altLang="en-US" sz="1600" b="1" dirty="0" smtClean="0"/>
              <a:t>김영환장군 팔만대장경 수호 </a:t>
            </a:r>
            <a:r>
              <a:rPr lang="ko-KR" altLang="en-US" sz="1600" b="1" dirty="0" err="1" smtClean="0"/>
              <a:t>공적비</a:t>
            </a:r>
            <a:r>
              <a:rPr lang="en-US" altLang="ko-KR" sz="1600" b="1" dirty="0" smtClean="0"/>
              <a:t>&gt;</a:t>
            </a:r>
            <a:endParaRPr lang="ko-KR" alt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71604" y="5447900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/>
              <a:t>&lt;</a:t>
            </a:r>
            <a:r>
              <a:rPr lang="ko-KR" altLang="en-US" sz="1600" b="1" dirty="0" smtClean="0"/>
              <a:t>김영환 대령</a:t>
            </a:r>
            <a:r>
              <a:rPr lang="en-US" altLang="ko-KR" sz="1600" b="1" dirty="0" smtClean="0"/>
              <a:t>&gt;</a:t>
            </a:r>
            <a:endParaRPr lang="ko-KR" alt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참고문헌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/>
              <a:t>박상진</a:t>
            </a:r>
            <a:r>
              <a:rPr lang="en-US" altLang="ko-KR" sz="2000" dirty="0" smtClean="0"/>
              <a:t>, &lt;</a:t>
            </a:r>
            <a:r>
              <a:rPr lang="ko-KR" altLang="en-US" sz="2000" dirty="0" smtClean="0"/>
              <a:t>나무에 새겨진 팔만대장경의 비밀</a:t>
            </a:r>
            <a:r>
              <a:rPr lang="en-US" altLang="ko-KR" sz="2000" dirty="0" smtClean="0"/>
              <a:t>&gt;,</a:t>
            </a:r>
            <a:r>
              <a:rPr lang="ko-KR" altLang="en-US" sz="2000" dirty="0" smtClean="0"/>
              <a:t> 김영사</a:t>
            </a:r>
            <a:r>
              <a:rPr lang="en-US" altLang="ko-KR" sz="2000" dirty="0" smtClean="0"/>
              <a:t>, 2007</a:t>
            </a:r>
          </a:p>
          <a:p>
            <a:pPr>
              <a:lnSpc>
                <a:spcPct val="150000"/>
              </a:lnSpc>
            </a:pPr>
            <a:r>
              <a:rPr lang="ko-KR" altLang="en-US" sz="2000" dirty="0" smtClean="0"/>
              <a:t>박상국</a:t>
            </a:r>
            <a:r>
              <a:rPr lang="en-US" altLang="ko-KR" sz="2000" dirty="0" smtClean="0"/>
              <a:t>, &lt;</a:t>
            </a:r>
            <a:r>
              <a:rPr lang="ko-KR" altLang="en-US" sz="2000" dirty="0" smtClean="0"/>
              <a:t>해인사 고려대장경과 </a:t>
            </a:r>
            <a:r>
              <a:rPr lang="ko-KR" altLang="en-US" sz="2000" dirty="0" err="1" smtClean="0"/>
              <a:t>장경판전</a:t>
            </a:r>
            <a:r>
              <a:rPr lang="en-US" altLang="ko-KR" sz="2000" dirty="0" smtClean="0"/>
              <a:t>&gt;, </a:t>
            </a:r>
            <a:r>
              <a:rPr lang="ko-KR" altLang="en-US" sz="2000" dirty="0" err="1" smtClean="0"/>
              <a:t>스쿨김영사</a:t>
            </a:r>
            <a:r>
              <a:rPr lang="en-US" altLang="ko-KR" sz="2000" dirty="0" smtClean="0"/>
              <a:t>, 2008</a:t>
            </a:r>
          </a:p>
          <a:p>
            <a:pPr>
              <a:lnSpc>
                <a:spcPct val="150000"/>
              </a:lnSpc>
            </a:pPr>
            <a:r>
              <a:rPr lang="ko-KR" altLang="en-US" sz="2000" dirty="0" err="1" smtClean="0"/>
              <a:t>두산백</a:t>
            </a:r>
            <a:r>
              <a:rPr lang="ko-KR" altLang="en-US" sz="2000" dirty="0" err="1"/>
              <a:t>과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hlinkClick r:id="rId2"/>
              </a:rPr>
              <a:t>http://navercast.naver.com/contents.nhn?contents_id=6276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hlinkClick r:id="rId3"/>
              </a:rPr>
              <a:t>http://terms.naver.com/entry.nhn?cid=200000000&amp;docId=1162164&amp;mobile&amp;categoryId=200001146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en-US" altLang="ko-KR" sz="2000" smtClean="0">
                <a:hlinkClick r:id="rId4"/>
              </a:rPr>
              <a:t>http://blog.daum.net/ansdufrhd/11844798</a:t>
            </a:r>
            <a:endParaRPr lang="en-US" altLang="ko-KR" sz="2000" smtClean="0"/>
          </a:p>
          <a:p>
            <a:pPr>
              <a:lnSpc>
                <a:spcPct val="150000"/>
              </a:lnSpc>
            </a:pPr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429008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altLang="ko-KR" dirty="0" smtClean="0"/>
              <a:t>Thank you for listening</a:t>
            </a:r>
            <a:br>
              <a:rPr lang="en-US" altLang="ko-KR" dirty="0" smtClean="0"/>
            </a:br>
            <a:r>
              <a:rPr lang="en-US" altLang="ko-KR" dirty="0" smtClean="0"/>
              <a:t>I know you have no questions. </a:t>
            </a:r>
            <a:r>
              <a:rPr lang="en-US" altLang="ko-KR" dirty="0" err="1" smtClean="0"/>
              <a:t>kk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팔만대장경의 정의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900" dirty="0" smtClean="0"/>
              <a:t>고려시대</a:t>
            </a:r>
            <a:r>
              <a:rPr lang="en-US" altLang="ko-KR" sz="1900" dirty="0" smtClean="0"/>
              <a:t>, </a:t>
            </a:r>
            <a:r>
              <a:rPr lang="ko-KR" altLang="en-US" sz="1900" dirty="0" smtClean="0"/>
              <a:t>외세의 침입을 막고 나라를 지키자는 의미로 초조대장경을 만듦</a:t>
            </a:r>
            <a:endParaRPr lang="en-US" altLang="ko-KR" sz="1900" dirty="0" smtClean="0"/>
          </a:p>
          <a:p>
            <a:pPr>
              <a:lnSpc>
                <a:spcPct val="150000"/>
              </a:lnSpc>
            </a:pPr>
            <a:r>
              <a:rPr lang="ko-KR" altLang="en-US" sz="1900" dirty="0" smtClean="0"/>
              <a:t>팔만대장경 </a:t>
            </a:r>
            <a:r>
              <a:rPr lang="en-US" altLang="ko-KR" sz="1900" dirty="0" smtClean="0"/>
              <a:t>: </a:t>
            </a:r>
            <a:r>
              <a:rPr lang="ko-KR" altLang="en-US" sz="1900" dirty="0" smtClean="0"/>
              <a:t>고려시대</a:t>
            </a:r>
            <a:r>
              <a:rPr lang="en-US" altLang="ko-KR" sz="1900" dirty="0" smtClean="0"/>
              <a:t>, </a:t>
            </a:r>
            <a:r>
              <a:rPr lang="ko-KR" altLang="en-US" sz="1900" dirty="0" smtClean="0"/>
              <a:t>몽골의 침입으로 초조대장경이 불타자 민심을 모으기 위해 다시 새김</a:t>
            </a:r>
            <a:endParaRPr lang="en-US" altLang="ko-KR" sz="1900" dirty="0" smtClean="0"/>
          </a:p>
          <a:p>
            <a:pPr>
              <a:lnSpc>
                <a:spcPct val="150000"/>
              </a:lnSpc>
            </a:pPr>
            <a:r>
              <a:rPr lang="en-US" altLang="ko-KR" sz="1900" dirty="0" smtClean="0"/>
              <a:t>8</a:t>
            </a:r>
            <a:r>
              <a:rPr lang="ko-KR" altLang="en-US" sz="1900" dirty="0" smtClean="0"/>
              <a:t>만여 판에 </a:t>
            </a:r>
            <a:r>
              <a:rPr lang="en-US" altLang="ko-KR" sz="1900" dirty="0" smtClean="0"/>
              <a:t>8</a:t>
            </a:r>
            <a:r>
              <a:rPr lang="ko-KR" altLang="en-US" sz="1900" dirty="0" smtClean="0"/>
              <a:t>만 </a:t>
            </a:r>
            <a:r>
              <a:rPr lang="en-US" altLang="ko-KR" sz="1900" dirty="0" smtClean="0"/>
              <a:t>4000</a:t>
            </a:r>
            <a:r>
              <a:rPr lang="ko-KR" altLang="en-US" sz="1900" dirty="0" smtClean="0"/>
              <a:t>번뇌에 해당하는 법문이 실려있음</a:t>
            </a:r>
            <a:endParaRPr lang="en-US" altLang="ko-KR" sz="1900" dirty="0" smtClean="0"/>
          </a:p>
          <a:p>
            <a:pPr>
              <a:lnSpc>
                <a:spcPct val="150000"/>
              </a:lnSpc>
            </a:pPr>
            <a:r>
              <a:rPr lang="ko-KR" altLang="en-US" sz="1900" dirty="0" smtClean="0"/>
              <a:t>고려대장경이라고도 함</a:t>
            </a:r>
            <a:endParaRPr lang="en-US" altLang="ko-KR" sz="1900" dirty="0" smtClean="0"/>
          </a:p>
          <a:p>
            <a:pPr>
              <a:lnSpc>
                <a:spcPct val="150000"/>
              </a:lnSpc>
            </a:pPr>
            <a:r>
              <a:rPr lang="ko-KR" altLang="en-US" sz="1900" dirty="0" smtClean="0"/>
              <a:t>현재 </a:t>
            </a:r>
            <a:r>
              <a:rPr lang="ko-KR" altLang="en-US" sz="1900" dirty="0" smtClean="0"/>
              <a:t>경남 합천군 가야면 </a:t>
            </a:r>
            <a:r>
              <a:rPr lang="ko-KR" altLang="en-US" sz="1900" dirty="0" err="1" smtClean="0"/>
              <a:t>치인리</a:t>
            </a:r>
            <a:r>
              <a:rPr lang="ko-KR" altLang="en-US" sz="1900" dirty="0" smtClean="0"/>
              <a:t> 해인사에 소장</a:t>
            </a:r>
            <a:endParaRPr lang="en-US" altLang="ko-KR" sz="1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내용 개체 틀 5" descr="df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1428736"/>
            <a:ext cx="2928958" cy="41520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214810" y="5529291"/>
            <a:ext cx="4038600" cy="40003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ko-KR" sz="1600" b="1" dirty="0" smtClean="0"/>
              <a:t>&lt;’07 </a:t>
            </a:r>
            <a:r>
              <a:rPr lang="ko-KR" altLang="en-US" sz="1600" b="1" dirty="0" smtClean="0"/>
              <a:t>유네스코 세계기록유산으로 </a:t>
            </a:r>
            <a:r>
              <a:rPr lang="ko-KR" altLang="en-US" sz="1600" b="1" dirty="0" smtClean="0"/>
              <a:t>등재</a:t>
            </a:r>
            <a:r>
              <a:rPr lang="en-US" altLang="ko-KR" sz="1600" b="1" dirty="0" smtClean="0"/>
              <a:t>&gt;</a:t>
            </a:r>
            <a:endParaRPr lang="en-US" altLang="ko-KR" sz="1600" b="1" dirty="0" smtClean="0"/>
          </a:p>
          <a:p>
            <a:pPr algn="ctr"/>
            <a:endParaRPr lang="ko-KR" altLang="en-US" sz="1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714488"/>
            <a:ext cx="4938705" cy="3623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팔만대장경판</a:t>
            </a:r>
            <a:endParaRPr lang="ko-KR" altLang="en-US" dirty="0"/>
          </a:p>
        </p:txBody>
      </p:sp>
      <p:pic>
        <p:nvPicPr>
          <p:cNvPr id="4" name="내용 개체 틀 3" descr="인쇄본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00232" y="1500174"/>
            <a:ext cx="5000660" cy="3227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내용 개체 틀 4"/>
          <p:cNvSpPr>
            <a:spLocks noGrp="1"/>
          </p:cNvSpPr>
          <p:nvPr>
            <p:ph sz="half" idx="2"/>
          </p:nvPr>
        </p:nvSpPr>
        <p:spPr>
          <a:xfrm>
            <a:off x="500034" y="4857760"/>
            <a:ext cx="8186766" cy="1268403"/>
          </a:xfrm>
        </p:spPr>
        <p:txBody>
          <a:bodyPr>
            <a:noAutofit/>
          </a:bodyPr>
          <a:lstStyle/>
          <a:p>
            <a:r>
              <a:rPr lang="ko-KR" altLang="en-US" sz="1800" dirty="0" smtClean="0"/>
              <a:t>경판의 가로 길이는 </a:t>
            </a:r>
            <a:r>
              <a:rPr lang="en-US" altLang="ko-KR" sz="1800" dirty="0" smtClean="0"/>
              <a:t>64~74cm</a:t>
            </a:r>
            <a:r>
              <a:rPr lang="ko-KR" altLang="en-US" sz="1800" dirty="0" smtClean="0"/>
              <a:t>이고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판자 양쪽으로 </a:t>
            </a:r>
            <a:r>
              <a:rPr lang="en-US" altLang="ko-KR" sz="1800" dirty="0" smtClean="0"/>
              <a:t>4cm</a:t>
            </a:r>
            <a:r>
              <a:rPr lang="ko-KR" altLang="en-US" sz="1800" dirty="0" smtClean="0"/>
              <a:t>정도의 </a:t>
            </a:r>
            <a:r>
              <a:rPr lang="ko-KR" altLang="en-US" sz="1800" dirty="0" err="1" smtClean="0"/>
              <a:t>마구리를</a:t>
            </a:r>
            <a:endParaRPr lang="en-US" altLang="ko-KR" sz="1800" dirty="0" smtClean="0"/>
          </a:p>
          <a:p>
            <a:pPr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</a:t>
            </a:r>
            <a:r>
              <a:rPr lang="ko-KR" altLang="en-US" sz="1800" dirty="0" smtClean="0"/>
              <a:t> 끼우면 경판 전체의 가로 길이는 </a:t>
            </a:r>
            <a:r>
              <a:rPr lang="en-US" altLang="ko-KR" sz="1800" dirty="0" smtClean="0"/>
              <a:t>68~78cm</a:t>
            </a:r>
          </a:p>
          <a:p>
            <a:r>
              <a:rPr lang="ko-KR" altLang="en-US" sz="1800" dirty="0" smtClean="0"/>
              <a:t>경판의 세로 길이는 약 </a:t>
            </a:r>
            <a:r>
              <a:rPr lang="en-US" altLang="ko-KR" sz="1800" dirty="0" smtClean="0"/>
              <a:t>24cm, </a:t>
            </a:r>
            <a:r>
              <a:rPr lang="ko-KR" altLang="en-US" sz="1800" dirty="0" smtClean="0"/>
              <a:t>두께는 </a:t>
            </a:r>
            <a:r>
              <a:rPr lang="en-US" altLang="ko-KR" sz="1800" dirty="0" smtClean="0"/>
              <a:t>2.8cm</a:t>
            </a:r>
          </a:p>
          <a:p>
            <a:r>
              <a:rPr lang="ko-KR" altLang="en-US" sz="1800" dirty="0" smtClean="0"/>
              <a:t>경판의 무게는 보통 </a:t>
            </a:r>
            <a:r>
              <a:rPr lang="en-US" altLang="ko-KR" sz="1800" dirty="0" smtClean="0"/>
              <a:t>3.4kg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팔만대장경의 의의와 가치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/>
              <a:t>당대 역사와 불교문화</a:t>
            </a:r>
            <a:r>
              <a:rPr lang="en-US" altLang="ko-KR" sz="2000" dirty="0" smtClean="0"/>
              <a:t>·</a:t>
            </a:r>
            <a:r>
              <a:rPr lang="ko-KR" altLang="en-US" sz="2000" dirty="0" smtClean="0"/>
              <a:t>출판인쇄술</a:t>
            </a:r>
            <a:r>
              <a:rPr lang="en-US" altLang="ko-KR" sz="2000" dirty="0" smtClean="0"/>
              <a:t>·</a:t>
            </a:r>
            <a:r>
              <a:rPr lang="ko-KR" altLang="en-US" sz="2000" dirty="0" smtClean="0"/>
              <a:t>국문학</a:t>
            </a:r>
            <a:r>
              <a:rPr lang="en-US" altLang="ko-KR" sz="2000" dirty="0" smtClean="0"/>
              <a:t>·</a:t>
            </a:r>
            <a:r>
              <a:rPr lang="ko-KR" altLang="en-US" sz="2000" dirty="0" smtClean="0"/>
              <a:t>서지학 등 다양한 학문연구와 고려왕조실록 복원의 원천 텍스트로 가치를 가짐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ko-KR" altLang="en-US" sz="2000" dirty="0" smtClean="0"/>
              <a:t>외적 격퇴와 현실모순의 극복을 염원</a:t>
            </a:r>
            <a:r>
              <a:rPr lang="en-US" altLang="ko-KR" sz="2000" dirty="0" smtClean="0"/>
              <a:t>·</a:t>
            </a:r>
            <a:r>
              <a:rPr lang="ko-KR" altLang="en-US" sz="2000" dirty="0" smtClean="0"/>
              <a:t>실천하기 위해 </a:t>
            </a:r>
            <a:r>
              <a:rPr lang="en-US" altLang="ko-KR" sz="2000" dirty="0" smtClean="0"/>
              <a:t>16</a:t>
            </a:r>
            <a:r>
              <a:rPr lang="ko-KR" altLang="en-US" sz="2000" dirty="0" smtClean="0"/>
              <a:t>년 동안 국가 사업으로 </a:t>
            </a:r>
            <a:r>
              <a:rPr lang="ko-KR" altLang="en-US" sz="2000" dirty="0" smtClean="0"/>
              <a:t>조성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ko-KR" altLang="en-US" sz="2000" dirty="0" smtClean="0"/>
              <a:t>수 </a:t>
            </a:r>
            <a:r>
              <a:rPr lang="ko-KR" altLang="en-US" sz="2000" dirty="0" err="1" smtClean="0"/>
              <a:t>천만개의</a:t>
            </a:r>
            <a:r>
              <a:rPr lang="ko-KR" altLang="en-US" sz="2000" dirty="0" smtClean="0"/>
              <a:t> 글자가 오자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탈자</a:t>
            </a:r>
            <a:r>
              <a:rPr lang="ko-KR" altLang="en-US" sz="2000" dirty="0" smtClean="0"/>
              <a:t> 없이 정밀함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ko-KR" altLang="en-US" sz="2000" dirty="0" smtClean="0"/>
              <a:t>국왕과 왕족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관료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불교</a:t>
            </a:r>
            <a:r>
              <a:rPr lang="en-US" altLang="ko-KR" sz="2000" dirty="0" smtClean="0"/>
              <a:t>·</a:t>
            </a:r>
            <a:r>
              <a:rPr lang="ko-KR" altLang="en-US" sz="2000" dirty="0" smtClean="0"/>
              <a:t>유교지식인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일반 백성 등 당대 사회계층 및 불교 종파를 초월한 통합의식을 함축적으로 담은 민족문화유산</a:t>
            </a:r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경판 제작과정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385894" y="1428736"/>
            <a:ext cx="4972056" cy="5257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ko-KR" sz="2200" dirty="0" smtClean="0"/>
              <a:t>1.</a:t>
            </a:r>
            <a:r>
              <a:rPr lang="ko-KR" altLang="en-US" sz="2200" dirty="0" smtClean="0"/>
              <a:t>나무선정</a:t>
            </a:r>
            <a:endParaRPr lang="en-US" altLang="ko-KR" sz="22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2200" dirty="0" smtClean="0"/>
              <a:t>2.</a:t>
            </a:r>
            <a:r>
              <a:rPr lang="ko-KR" altLang="en-US" sz="2200" dirty="0" smtClean="0"/>
              <a:t>벌목</a:t>
            </a:r>
            <a:r>
              <a:rPr lang="en-US" altLang="ko-KR" sz="2200" dirty="0" smtClean="0"/>
              <a:t>,</a:t>
            </a:r>
            <a:r>
              <a:rPr lang="ko-KR" altLang="en-US" sz="2200" dirty="0" smtClean="0"/>
              <a:t>운반</a:t>
            </a:r>
            <a:endParaRPr lang="en-US" altLang="ko-KR" sz="22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2200" dirty="0" smtClean="0"/>
              <a:t>3.</a:t>
            </a:r>
            <a:r>
              <a:rPr lang="ko-KR" altLang="en-US" sz="2200" dirty="0" err="1" smtClean="0"/>
              <a:t>판자켜기</a:t>
            </a:r>
            <a:endParaRPr lang="en-US" altLang="ko-KR" sz="22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2200" dirty="0"/>
              <a:t>4</a:t>
            </a:r>
            <a:r>
              <a:rPr lang="en-US" altLang="ko-KR" sz="2200" dirty="0" smtClean="0"/>
              <a:t>.</a:t>
            </a:r>
            <a:r>
              <a:rPr lang="ko-KR" altLang="en-US" sz="2200" dirty="0" smtClean="0"/>
              <a:t>대장경판과 바닷물</a:t>
            </a:r>
            <a:endParaRPr lang="en-US" altLang="ko-KR" sz="22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2200" dirty="0"/>
              <a:t>5</a:t>
            </a:r>
            <a:r>
              <a:rPr lang="en-US" altLang="ko-KR" sz="2200" dirty="0" smtClean="0"/>
              <a:t>.</a:t>
            </a:r>
            <a:r>
              <a:rPr lang="ko-KR" altLang="en-US" sz="2200" dirty="0" smtClean="0"/>
              <a:t>건조</a:t>
            </a:r>
            <a:endParaRPr lang="en-US" altLang="ko-KR" sz="22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2200" dirty="0"/>
              <a:t>6</a:t>
            </a:r>
            <a:r>
              <a:rPr lang="en-US" altLang="ko-KR" sz="2200" dirty="0" smtClean="0"/>
              <a:t>.</a:t>
            </a:r>
            <a:r>
              <a:rPr lang="ko-KR" altLang="en-US" sz="2200" dirty="0" err="1" smtClean="0"/>
              <a:t>판자다듬기</a:t>
            </a:r>
            <a:endParaRPr lang="en-US" altLang="ko-KR" sz="22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2200" dirty="0"/>
              <a:t>7</a:t>
            </a:r>
            <a:r>
              <a:rPr lang="en-US" altLang="ko-KR" sz="2200" dirty="0" smtClean="0"/>
              <a:t>.</a:t>
            </a:r>
            <a:r>
              <a:rPr lang="ko-KR" altLang="en-US" sz="2200" dirty="0" smtClean="0"/>
              <a:t>경판새김</a:t>
            </a:r>
            <a:endParaRPr lang="en-US" altLang="ko-KR" sz="2200" dirty="0" smtClean="0"/>
          </a:p>
          <a:p>
            <a:pPr>
              <a:lnSpc>
                <a:spcPct val="150000"/>
              </a:lnSpc>
              <a:buNone/>
            </a:pPr>
            <a:endParaRPr lang="ko-KR" alt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129602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만든사람들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/>
              <a:t>고려 고종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때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대장도감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분사대장조감으로 나뉘어 제작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ko-KR" altLang="en-US" sz="2000" dirty="0" smtClean="0"/>
              <a:t>수기스님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대장경에 새길 내용을 정하고 정리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ko-KR" altLang="en-US" sz="2000" dirty="0" err="1" smtClean="0"/>
              <a:t>사경승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: </a:t>
            </a:r>
            <a:r>
              <a:rPr lang="ko-KR" altLang="en-US" sz="2000" dirty="0" err="1" smtClean="0"/>
              <a:t>판화본을</a:t>
            </a:r>
            <a:r>
              <a:rPr lang="ko-KR" altLang="en-US" sz="2000" dirty="0" smtClean="0"/>
              <a:t> 만들기 위해 불경을 종이에 옮겨 씀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ko-KR" altLang="en-US" sz="2000" dirty="0" smtClean="0"/>
              <a:t>목수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나무로 경판의 바탕을 만듦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ko-KR" altLang="en-US" sz="2000" dirty="0" smtClean="0"/>
              <a:t>각수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경판에 글씨를 새김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ko-KR" altLang="en-US" sz="2000" dirty="0" smtClean="0"/>
              <a:t>총 제작기간은 </a:t>
            </a:r>
            <a:r>
              <a:rPr lang="en-US" altLang="ko-KR" sz="2000" dirty="0" smtClean="0"/>
              <a:t>16</a:t>
            </a:r>
            <a:r>
              <a:rPr lang="ko-KR" altLang="en-US" sz="2000" dirty="0" smtClean="0"/>
              <a:t>년</a:t>
            </a:r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보자기">
  <a:themeElements>
    <a:clrScheme name="보자기">
      <a:dk1>
        <a:sysClr val="windowText" lastClr="000000"/>
      </a:dk1>
      <a:lt1>
        <a:sysClr val="window" lastClr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08BBDB"/>
      </a:accent3>
      <a:accent4>
        <a:srgbClr val="687CDD"/>
      </a:accent4>
      <a:accent5>
        <a:srgbClr val="28C874"/>
      </a:accent5>
      <a:accent6>
        <a:srgbClr val="E47963"/>
      </a:accent6>
      <a:hlink>
        <a:srgbClr val="64C143"/>
      </a:hlink>
      <a:folHlink>
        <a:srgbClr val="9A9A9A"/>
      </a:folHlink>
    </a:clrScheme>
    <a:fontScheme name="보자기">
      <a:majorFont>
        <a:latin typeface="Lucida Sans"/>
        <a:ea typeface=""/>
        <a:cs typeface=""/>
        <a:font script="Grek" typeface="Arial"/>
        <a:font script="Cyrl" typeface="Arial"/>
        <a:font script="Jpan" typeface="HGP明朝E"/>
        <a:font script="Hang" typeface="HY견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Lucida Sans"/>
        <a:ea typeface=""/>
        <a:cs typeface=""/>
        <a:font script="Grek" typeface="Arial"/>
        <a:font script="Cyrl" typeface="Arial"/>
        <a:font script="Jpan" typeface="HGP明朝E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보자기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45000"/>
                <a:shade val="95000"/>
                <a:hueMod val="100000"/>
                <a:satMod val="100000"/>
              </a:schemeClr>
            </a:gs>
            <a:gs pos="50000">
              <a:schemeClr val="phClr">
                <a:tint val="8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50000">
              <a:schemeClr val="phClr">
                <a:tint val="100000"/>
                <a:shade val="50000"/>
                <a:hueMod val="100000"/>
                <a:satMod val="100000"/>
              </a:schemeClr>
            </a:gs>
            <a:gs pos="100000">
              <a:schemeClr val="phClr">
                <a:tint val="75000"/>
                <a:shade val="100000"/>
                <a:hueMod val="100000"/>
                <a:satMod val="100000"/>
              </a:schemeClr>
            </a:gs>
          </a:gsLst>
          <a:lin ang="13500000" scaled="1"/>
        </a:gradFill>
      </a:fillStyleLst>
      <a:lnStyleLst>
        <a:ln w="31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2400000" algn="br">
              <a:srgbClr val="000000">
                <a:alpha val="70588"/>
              </a:srgbClr>
            </a:outerShdw>
          </a:effectLst>
        </a:effectStyle>
        <a:effectStyle>
          <a:effectLst>
            <a:outerShdw blurRad="63500" dist="50800" dir="2400000" sx="96000" sy="96000">
              <a:srgbClr val="000000">
                <a:alpha val="78431"/>
              </a:srgbClr>
            </a:outerShdw>
          </a:effectLst>
          <a:scene3d>
            <a:camera prst="orthographicFront" fov="0">
              <a:rot lat="0" lon="0" rev="0"/>
            </a:camera>
            <a:lightRig rig="twoPt" dir="l">
              <a:rot lat="0" lon="600000" rev="5100000"/>
            </a:lightRig>
          </a:scene3d>
          <a:sp3d prstMaterial="plastic">
            <a:bevelT w="38100" h="25400"/>
            <a:contourClr>
              <a:srgbClr val="FFFFFF">
                <a:alpha val="0"/>
              </a:srgbClr>
            </a:contourClr>
          </a:sp3d>
        </a:effectStyle>
        <a:effectStyle>
          <a:effectLst>
            <a:outerShdw blurRad="63500" dist="63500" dir="600000" sx="96000" sy="96000">
              <a:srgbClr val="0F0F0F">
                <a:alpha val="78431"/>
              </a:srgbClr>
            </a:outerShdw>
          </a:effectLst>
          <a:scene3d>
            <a:camera prst="orthographicFront" fov="0">
              <a:rot lat="0" lon="0" rev="0"/>
            </a:camera>
            <a:lightRig rig="twoPt" dir="t">
              <a:rot lat="0" lon="600000" rev="5100000"/>
            </a:lightRig>
          </a:scene3d>
          <a:sp3d prstMaterial="plastic">
            <a:bevelT w="114300" h="1143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45000"/>
                <a:hueMod val="100000"/>
                <a:satMod val="10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47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Wrapper</Template>
  <TotalTime>450</TotalTime>
  <Words>1153</Words>
  <Application>Microsoft Office PowerPoint</Application>
  <PresentationFormat>화면 슬라이드 쇼(4:3)</PresentationFormat>
  <Paragraphs>196</Paragraphs>
  <Slides>34</Slides>
  <Notes>10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34</vt:i4>
      </vt:variant>
    </vt:vector>
  </HeadingPairs>
  <TitlesOfParts>
    <vt:vector size="35" baseType="lpstr">
      <vt:lpstr>보자기</vt:lpstr>
      <vt:lpstr>신비하고 경이로운 750년의 기적 팔만대장경</vt:lpstr>
      <vt:lpstr>Contents</vt:lpstr>
      <vt:lpstr>Prologue </vt:lpstr>
      <vt:lpstr>팔만대장경의 정의</vt:lpstr>
      <vt:lpstr>슬라이드 5</vt:lpstr>
      <vt:lpstr>팔만대장경판</vt:lpstr>
      <vt:lpstr>팔만대장경의 의의와 가치</vt:lpstr>
      <vt:lpstr>경판 제작과정</vt:lpstr>
      <vt:lpstr>만든사람들</vt:lpstr>
      <vt:lpstr>경판 나무 선정</vt:lpstr>
      <vt:lpstr>벌목,운반</vt:lpstr>
      <vt:lpstr>판자켜기</vt:lpstr>
      <vt:lpstr>대장경판과 바닷물</vt:lpstr>
      <vt:lpstr>대장경판과 바닷물</vt:lpstr>
      <vt:lpstr>건조의 실제</vt:lpstr>
      <vt:lpstr>판자다듬기</vt:lpstr>
      <vt:lpstr>마구리</vt:lpstr>
      <vt:lpstr>경판새김</vt:lpstr>
      <vt:lpstr>경판의 썩음</vt:lpstr>
      <vt:lpstr>경판 보존 방법</vt:lpstr>
      <vt:lpstr>옛 사람들의 경판 보존</vt:lpstr>
      <vt:lpstr>현재 경판 보존</vt:lpstr>
      <vt:lpstr>슬라이드 23</vt:lpstr>
      <vt:lpstr>장경판전</vt:lpstr>
      <vt:lpstr>팔만대장경을 지킨 비결</vt:lpstr>
      <vt:lpstr>팔만대장경을 지킨 비결</vt:lpstr>
      <vt:lpstr>팔만대장경을 지킨 비결</vt:lpstr>
      <vt:lpstr>슬라이드 28</vt:lpstr>
      <vt:lpstr>팔만대장경을 지킨 비결</vt:lpstr>
      <vt:lpstr>슬라이드 30</vt:lpstr>
      <vt:lpstr>팔만대장경판의 위기</vt:lpstr>
      <vt:lpstr>슬라이드 32</vt:lpstr>
      <vt:lpstr>참고문헌</vt:lpstr>
      <vt:lpstr>Thank you for listening I know you have no questions. kk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samsung</dc:creator>
  <cp:lastModifiedBy>Com</cp:lastModifiedBy>
  <cp:revision>43</cp:revision>
  <dcterms:created xsi:type="dcterms:W3CDTF">2012-11-25T12:35:16Z</dcterms:created>
  <dcterms:modified xsi:type="dcterms:W3CDTF">2012-11-26T12:33:27Z</dcterms:modified>
</cp:coreProperties>
</file>