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3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7DD2981-34FB-48AF-A15B-741CACFBBE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A92B1-8818-49EB-B478-C19311332A4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D9C74-0BC4-4A81-A8DE-733F6935DD0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3900"/>
          </a:xfrm>
        </p:spPr>
        <p:txBody>
          <a:bodyPr/>
          <a:lstStyle/>
          <a:p>
            <a:pPr lvl="0"/>
            <a:endParaRPr lang="ko-KR" altLang="en-US" noProof="0" smtClean="0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739EC-991F-4F68-8425-082EDB8AFE6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A81BE8-9530-43AD-A5F6-69C23A3BCE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00DF6-DF3A-4222-B47E-55FCF40CC89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1D199-E7BE-48C0-814F-CCAFE0299CF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57748-C649-45B4-B9E0-374E45EFD1A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DE0B2-D989-43A7-A72E-996592DF5E7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77DE2-0383-4770-806A-23864B634A3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C2047-8B8A-44D1-8BDE-6ED42BD528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563488-6CD2-45BB-B1FE-1133D347A5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EE782AF2-6E1E-4405-87D8-48153F9B05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pPr eaLnBrk="1" hangingPunct="1">
              <a:defRPr/>
            </a:pPr>
            <a:r>
              <a:rPr lang="ko-KR" altLang="en-US" sz="4400" smtClean="0"/>
              <a:t>도료 </a:t>
            </a:r>
            <a:r>
              <a:rPr lang="en-US" altLang="ko-KR" sz="4400" smtClean="0">
                <a:latin typeface="Arial"/>
              </a:rPr>
              <a:t>–</a:t>
            </a:r>
            <a:r>
              <a:rPr lang="en-US" altLang="ko-KR" sz="4400" smtClean="0"/>
              <a:t> </a:t>
            </a:r>
            <a:r>
              <a:rPr lang="ko-KR" altLang="en-US" sz="4400" smtClean="0"/>
              <a:t>분류</a:t>
            </a:r>
            <a:r>
              <a:rPr lang="en-US" altLang="ko-KR" sz="4400" smtClean="0"/>
              <a:t>/</a:t>
            </a:r>
            <a:r>
              <a:rPr lang="ko-KR" altLang="en-US" sz="4400" smtClean="0"/>
              <a:t>성질</a:t>
            </a:r>
            <a:r>
              <a:rPr lang="en-US" altLang="ko-KR" sz="4400" smtClean="0"/>
              <a:t>/</a:t>
            </a:r>
            <a:r>
              <a:rPr lang="ko-KR" altLang="en-US" sz="4400" smtClean="0"/>
              <a:t>건조기구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/>
              <a:t>자연건조 </a:t>
            </a:r>
            <a:r>
              <a:rPr lang="en-US" altLang="ko-KR" sz="1800" b="1" smtClean="0"/>
              <a:t>(</a:t>
            </a:r>
            <a:r>
              <a:rPr lang="ko-KR" altLang="en-US" sz="1800" b="1" smtClean="0"/>
              <a:t>상온건조</a:t>
            </a:r>
            <a:r>
              <a:rPr lang="en-US" altLang="ko-KR" sz="1800" b="1" smtClean="0"/>
              <a:t>)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용제 증발형 건조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산화 중합형 건조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반응형 건조</a:t>
            </a:r>
            <a:endParaRPr lang="ko-KR" altLang="en-US" sz="1600" smtClean="0">
              <a:sym typeface="Symbol" pitchFamily="18" charset="2"/>
            </a:endParaRP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>
              <a:sym typeface="Symbol" pitchFamily="18" charset="2"/>
            </a:endParaRPr>
          </a:p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>
                <a:sym typeface="Symbol" pitchFamily="18" charset="2"/>
              </a:rPr>
              <a:t>강제건조 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sym typeface="Symbol" pitchFamily="18" charset="2"/>
              </a:rPr>
              <a:t>   </a:t>
            </a:r>
            <a:r>
              <a:rPr lang="en-US" altLang="ko-KR" sz="1600" smtClean="0">
                <a:sym typeface="Symbol" pitchFamily="18" charset="2"/>
              </a:rPr>
              <a:t>- </a:t>
            </a:r>
            <a:r>
              <a:rPr lang="ko-KR" altLang="en-US" sz="1600" smtClean="0">
                <a:sym typeface="Symbol" pitchFamily="18" charset="2"/>
              </a:rPr>
              <a:t>상온에서 </a:t>
            </a:r>
            <a:r>
              <a:rPr lang="en-US" altLang="ko-KR" sz="1600" smtClean="0">
                <a:sym typeface="Symbol" pitchFamily="18" charset="2"/>
              </a:rPr>
              <a:t>60</a:t>
            </a:r>
            <a:r>
              <a:rPr lang="en-US" altLang="ko-KR" sz="1600" smtClean="0">
                <a:cs typeface="Arial" charset="0"/>
                <a:sym typeface="Symbol" pitchFamily="18" charset="2"/>
              </a:rPr>
              <a:t>°C</a:t>
            </a:r>
            <a:r>
              <a:rPr lang="ko-KR" altLang="en-US" sz="1600" smtClean="0">
                <a:cs typeface="Arial" charset="0"/>
                <a:sym typeface="Symbol" pitchFamily="18" charset="2"/>
              </a:rPr>
              <a:t>까지의 가온건조를 일으키며 목재용 아미노 알키드 수지 도료의 건조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>
              <a:cs typeface="Arial" charset="0"/>
              <a:sym typeface="Symbol" pitchFamily="18" charset="2"/>
            </a:endParaRPr>
          </a:p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>
                <a:cs typeface="Arial" charset="0"/>
              </a:rPr>
              <a:t>가열건조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cs typeface="Arial" charset="0"/>
              </a:rPr>
              <a:t>   </a:t>
            </a:r>
            <a:r>
              <a:rPr lang="en-US" altLang="ko-KR" sz="1600" smtClean="0">
                <a:cs typeface="Arial" charset="0"/>
              </a:rPr>
              <a:t>- </a:t>
            </a:r>
            <a:r>
              <a:rPr lang="ko-KR" altLang="en-US" sz="1600" smtClean="0">
                <a:cs typeface="Arial" charset="0"/>
              </a:rPr>
              <a:t>가열온도를 보통으로 </a:t>
            </a:r>
            <a:r>
              <a:rPr lang="en-US" altLang="ko-KR" sz="1600" smtClean="0">
                <a:cs typeface="Arial" charset="0"/>
              </a:rPr>
              <a:t>100°C </a:t>
            </a:r>
            <a:r>
              <a:rPr lang="ko-KR" altLang="en-US" sz="1600" smtClean="0">
                <a:cs typeface="Arial" charset="0"/>
              </a:rPr>
              <a:t>이상으로 하는 것을 말하며 </a:t>
            </a:r>
            <a:r>
              <a:rPr lang="en-US" altLang="ko-KR" sz="1600" smtClean="0">
                <a:cs typeface="Arial" charset="0"/>
              </a:rPr>
              <a:t>ASTM, BS</a:t>
            </a:r>
            <a:r>
              <a:rPr lang="ko-KR" altLang="en-US" sz="1600" smtClean="0">
                <a:cs typeface="Arial" charset="0"/>
              </a:rPr>
              <a:t>에서는 강제건조보다 높은 온도를 말함</a:t>
            </a:r>
          </a:p>
          <a:p>
            <a:pPr marL="304800" indent="-304800" eaLnBrk="1" hangingPunct="1">
              <a:tabLst>
                <a:tab pos="271463" algn="l"/>
              </a:tabLst>
              <a:defRPr/>
            </a:pPr>
            <a:endParaRPr lang="ko-KR" altLang="en-US" sz="1600" smtClean="0">
              <a:cs typeface="Arial" charset="0"/>
            </a:endParaRPr>
          </a:p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>
                <a:cs typeface="Arial" charset="0"/>
              </a:rPr>
              <a:t>화학반응형 건조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cs typeface="Arial" charset="0"/>
              </a:rPr>
              <a:t>   </a:t>
            </a:r>
            <a:r>
              <a:rPr lang="en-US" altLang="ko-KR" sz="1600" smtClean="0">
                <a:cs typeface="Arial" charset="0"/>
              </a:rPr>
              <a:t>- 2</a:t>
            </a:r>
            <a:r>
              <a:rPr lang="ko-KR" altLang="en-US" sz="1600" smtClean="0">
                <a:cs typeface="Arial" charset="0"/>
              </a:rPr>
              <a:t>액형 이상의 도료 해당</a:t>
            </a:r>
          </a:p>
          <a:p>
            <a:pPr marL="304800" indent="-304800" eaLnBrk="1" hangingPunct="1">
              <a:tabLst>
                <a:tab pos="271463" algn="l"/>
              </a:tabLst>
              <a:defRPr/>
            </a:pPr>
            <a:endParaRPr lang="ko-KR" altLang="en-US" sz="1600" smtClean="0">
              <a:cs typeface="Arial" charset="0"/>
            </a:endParaRPr>
          </a:p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>
                <a:cs typeface="Arial" charset="0"/>
              </a:rPr>
              <a:t>자연</a:t>
            </a:r>
            <a:r>
              <a:rPr lang="en-US" altLang="ko-KR" sz="1800" b="1" smtClean="0">
                <a:cs typeface="Arial" charset="0"/>
              </a:rPr>
              <a:t>, </a:t>
            </a:r>
            <a:r>
              <a:rPr lang="ko-KR" altLang="en-US" sz="1800" b="1" smtClean="0">
                <a:cs typeface="Arial" charset="0"/>
              </a:rPr>
              <a:t>강제 병행건조</a:t>
            </a:r>
            <a:r>
              <a:rPr lang="ko-KR" altLang="en-US" sz="1600" smtClean="0">
                <a:cs typeface="Arial" charset="0"/>
              </a:rPr>
              <a:t> 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cs typeface="Arial" charset="0"/>
              </a:rPr>
              <a:t>   </a:t>
            </a:r>
            <a:r>
              <a:rPr lang="en-US" altLang="ko-KR" sz="1600" smtClean="0">
                <a:cs typeface="Arial" charset="0"/>
              </a:rPr>
              <a:t>- </a:t>
            </a:r>
            <a:r>
              <a:rPr lang="ko-KR" altLang="en-US" sz="1600" smtClean="0">
                <a:cs typeface="Arial" charset="0"/>
              </a:rPr>
              <a:t>자연건조 도료의 건조 촉진이 해당</a:t>
            </a:r>
            <a:r>
              <a:rPr lang="ko-KR" altLang="en-US" sz="1600" smtClean="0">
                <a:latin typeface="Arial" charset="0"/>
                <a:cs typeface="Arial" charset="0"/>
              </a:rPr>
              <a:t>    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건조의 일반적인 분류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/>
              <a:t>건조의 정의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도료를 얇게 칠한 층이 액체에서 고체로 변화하는 현상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건조기구</a:t>
            </a:r>
            <a:r>
              <a:rPr lang="en-US" altLang="ko-KR" sz="1600" smtClean="0"/>
              <a:t>: </a:t>
            </a:r>
            <a:r>
              <a:rPr lang="ko-KR" altLang="en-US" sz="1600" smtClean="0"/>
              <a:t>용매의 휘발</a:t>
            </a:r>
            <a:r>
              <a:rPr lang="en-US" altLang="ko-KR" sz="1600" smtClean="0"/>
              <a:t>, </a:t>
            </a:r>
            <a:r>
              <a:rPr lang="ko-KR" altLang="en-US" sz="1600" smtClean="0"/>
              <a:t>증발</a:t>
            </a:r>
            <a:r>
              <a:rPr lang="en-US" altLang="ko-KR" sz="1600" smtClean="0"/>
              <a:t>, </a:t>
            </a:r>
            <a:r>
              <a:rPr lang="ko-KR" altLang="en-US" sz="1600" smtClean="0"/>
              <a:t>도막형성 요소의 산화</a:t>
            </a:r>
            <a:r>
              <a:rPr lang="en-US" altLang="ko-KR" sz="1600" smtClean="0"/>
              <a:t>, </a:t>
            </a:r>
            <a:r>
              <a:rPr lang="ko-KR" altLang="en-US" sz="1600" smtClean="0"/>
              <a:t>중합</a:t>
            </a:r>
            <a:r>
              <a:rPr lang="en-US" altLang="ko-KR" sz="1600" smtClean="0"/>
              <a:t>, </a:t>
            </a:r>
            <a:r>
              <a:rPr lang="ko-KR" altLang="en-US" sz="1600" smtClean="0"/>
              <a:t>축합 등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건조조건</a:t>
            </a:r>
            <a:r>
              <a:rPr lang="en-US" altLang="ko-KR" sz="1600" smtClean="0"/>
              <a:t>: </a:t>
            </a:r>
            <a:r>
              <a:rPr lang="ko-KR" altLang="en-US" sz="1600" smtClean="0"/>
              <a:t>자연건조</a:t>
            </a:r>
            <a:r>
              <a:rPr lang="en-US" altLang="ko-KR" sz="1600" smtClean="0"/>
              <a:t>, </a:t>
            </a:r>
            <a:r>
              <a:rPr lang="ko-KR" altLang="en-US" sz="1600" smtClean="0"/>
              <a:t>가열건조</a:t>
            </a:r>
            <a:r>
              <a:rPr lang="en-US" altLang="ko-KR" sz="1600" smtClean="0"/>
              <a:t>, </a:t>
            </a:r>
            <a:r>
              <a:rPr lang="ko-KR" altLang="en-US" sz="1600" smtClean="0"/>
              <a:t>강제건조</a:t>
            </a:r>
            <a:endParaRPr lang="ko-KR" altLang="en-US" sz="1600" smtClean="0">
              <a:sym typeface="Symbol" pitchFamily="18" charset="2"/>
            </a:endParaRP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3600" smtClean="0"/>
              <a:t>KS</a:t>
            </a:r>
            <a:r>
              <a:rPr lang="ko-KR" altLang="en-US" sz="3600" smtClean="0"/>
              <a:t>규격에 의한 건조의 분류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35183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>
                <a:sym typeface="Symbol" pitchFamily="18" charset="2"/>
              </a:rPr>
              <a:t>지촉건조 </a:t>
            </a:r>
            <a:r>
              <a:rPr lang="en-US" altLang="ko-KR" sz="1800" b="1" smtClean="0">
                <a:sym typeface="Symbol" pitchFamily="18" charset="2"/>
              </a:rPr>
              <a:t>(Set-to-touch)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>
                <a:sym typeface="Symbol" pitchFamily="18" charset="2"/>
              </a:rPr>
              <a:t>   - </a:t>
            </a:r>
            <a:r>
              <a:rPr lang="ko-KR" altLang="en-US" sz="1600" smtClean="0">
                <a:sym typeface="Symbol" pitchFamily="18" charset="2"/>
              </a:rPr>
              <a:t>손가락 끝을 도막에 가볍게 대었을 때 점착성은 있으나 도료가 손끝에 묻어나지 않은 상태</a:t>
            </a:r>
            <a:endParaRPr lang="ko-KR" altLang="en-US" sz="1600" smtClean="0">
              <a:cs typeface="Arial" charset="0"/>
              <a:sym typeface="Symbol" pitchFamily="18" charset="2"/>
            </a:endParaRP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>
              <a:cs typeface="Arial" charset="0"/>
              <a:sym typeface="Symbol" pitchFamily="18" charset="2"/>
            </a:endParaRP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>
                <a:cs typeface="Arial" charset="0"/>
              </a:rPr>
              <a:t>점착건조 </a:t>
            </a:r>
            <a:r>
              <a:rPr lang="en-US" altLang="ko-KR" sz="1800" b="1" smtClean="0">
                <a:cs typeface="Arial" charset="0"/>
              </a:rPr>
              <a:t>(Dust free)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>
                <a:cs typeface="Arial" charset="0"/>
              </a:rPr>
              <a:t>   - </a:t>
            </a:r>
            <a:r>
              <a:rPr lang="ko-KR" altLang="en-US" sz="1600" smtClean="0">
                <a:cs typeface="Arial" charset="0"/>
              </a:rPr>
              <a:t>손가락에 의한 방법</a:t>
            </a:r>
            <a:r>
              <a:rPr lang="en-US" altLang="ko-KR" sz="1600" smtClean="0">
                <a:cs typeface="Arial" charset="0"/>
              </a:rPr>
              <a:t>: </a:t>
            </a:r>
            <a:r>
              <a:rPr lang="ko-KR" altLang="en-US" sz="1600" smtClean="0">
                <a:cs typeface="Arial" charset="0"/>
              </a:rPr>
              <a:t>손가락 끝에 힘을 주지 않고 도막면을 가볍게 좌우로 스칠때</a:t>
            </a:r>
            <a:r>
              <a:rPr lang="en-US" altLang="ko-KR" sz="1600" smtClean="0">
                <a:cs typeface="Arial" charset="0"/>
              </a:rPr>
              <a:t>, </a:t>
            </a:r>
            <a:r>
              <a:rPr lang="ko-KR" altLang="en-US" sz="1600" smtClean="0">
                <a:cs typeface="Arial" charset="0"/>
              </a:rPr>
              <a:t>손끝 자국이 심하게 나타나지 않은 상태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cs typeface="Arial" charset="0"/>
              </a:rPr>
              <a:t>   </a:t>
            </a:r>
            <a:r>
              <a:rPr lang="en-US" altLang="ko-KR" sz="1600" smtClean="0">
                <a:cs typeface="Arial" charset="0"/>
              </a:rPr>
              <a:t>- </a:t>
            </a:r>
            <a:r>
              <a:rPr lang="ko-KR" altLang="en-US" sz="1600" smtClean="0">
                <a:cs typeface="Arial" charset="0"/>
              </a:rPr>
              <a:t>솜에 의한 방법</a:t>
            </a:r>
            <a:r>
              <a:rPr lang="en-US" altLang="ko-KR" sz="1600" smtClean="0">
                <a:cs typeface="Arial" charset="0"/>
              </a:rPr>
              <a:t>: </a:t>
            </a:r>
            <a:r>
              <a:rPr lang="ko-KR" altLang="en-US" sz="1600" smtClean="0">
                <a:cs typeface="Arial" charset="0"/>
              </a:rPr>
              <a:t>탈지면을 약 </a:t>
            </a:r>
            <a:r>
              <a:rPr lang="en-US" altLang="ko-KR" sz="1600" smtClean="0">
                <a:cs typeface="Arial" charset="0"/>
              </a:rPr>
              <a:t>30cm </a:t>
            </a:r>
            <a:r>
              <a:rPr lang="ko-KR" altLang="en-US" sz="1600" smtClean="0">
                <a:cs typeface="Arial" charset="0"/>
              </a:rPr>
              <a:t>높이에서 도막면에 떨어뜨린 다음 입으로 불때 탈지면이 쉽게 떨어져 완전히 제거되는 상태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>
              <a:cs typeface="Arial" charset="0"/>
            </a:endParaRP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>
                <a:cs typeface="Arial" charset="0"/>
              </a:rPr>
              <a:t>고착건조 </a:t>
            </a:r>
            <a:r>
              <a:rPr lang="en-US" altLang="ko-KR" sz="1800" b="1" smtClean="0">
                <a:cs typeface="Arial" charset="0"/>
              </a:rPr>
              <a:t>(Tack free)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>
                <a:cs typeface="Arial" charset="0"/>
              </a:rPr>
              <a:t>   - </a:t>
            </a:r>
            <a:r>
              <a:rPr lang="ko-KR" altLang="en-US" sz="1600" smtClean="0">
                <a:cs typeface="Arial" charset="0"/>
              </a:rPr>
              <a:t>도막면의 손끝에 닿는 부분이 약 </a:t>
            </a:r>
            <a:r>
              <a:rPr lang="en-US" altLang="ko-KR" sz="1600" smtClean="0">
                <a:cs typeface="Arial" charset="0"/>
              </a:rPr>
              <a:t>1.5cm</a:t>
            </a:r>
            <a:r>
              <a:rPr lang="ko-KR" altLang="en-US" sz="1600" smtClean="0">
                <a:cs typeface="Arial" charset="0"/>
              </a:rPr>
              <a:t>가 되도록 가볍게 눌렀을 때 도막면에 지문자국이 남지 않은 상태</a:t>
            </a:r>
          </a:p>
          <a:p>
            <a:pPr marL="304800" indent="-304800" eaLnBrk="1" hangingPunct="1">
              <a:lnSpc>
                <a:spcPct val="90000"/>
              </a:lnSpc>
              <a:tabLst>
                <a:tab pos="271463" algn="l"/>
              </a:tabLst>
              <a:defRPr/>
            </a:pPr>
            <a:endParaRPr lang="en-US" altLang="ko-KR" sz="1600" smtClean="0">
              <a:cs typeface="Arial" charset="0"/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건조상태 </a:t>
            </a:r>
            <a:r>
              <a:rPr lang="en-US" altLang="ko-KR" sz="3600" smtClean="0"/>
              <a:t>(KSM 5000-2511)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48713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>
                <a:cs typeface="Arial" charset="0"/>
              </a:rPr>
              <a:t>경화건조 </a:t>
            </a:r>
            <a:r>
              <a:rPr lang="en-US" altLang="ko-KR" sz="1800" b="1" smtClean="0">
                <a:cs typeface="Arial" charset="0"/>
              </a:rPr>
              <a:t>(Dry hard)</a:t>
            </a:r>
            <a:endParaRPr lang="en-US" altLang="ko-KR" sz="1600" smtClean="0">
              <a:cs typeface="Arial" charset="0"/>
            </a:endParaRP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>
                <a:cs typeface="Arial" charset="0"/>
              </a:rPr>
              <a:t>   - </a:t>
            </a:r>
            <a:r>
              <a:rPr lang="ko-KR" altLang="en-US" sz="1600" smtClean="0">
                <a:cs typeface="Arial" charset="0"/>
              </a:rPr>
              <a:t>엄지와 인지사이에 시험편이 물리되 도막이 엄지쪽으로 가게하여 힘껏 눌렀다가 떼어내어 부드러운 헝겊으로 가볍게 문질렀을 때 도막에 지문자국이 없는 상태</a:t>
            </a:r>
            <a:r>
              <a:rPr lang="en-US" altLang="ko-KR" sz="1600" smtClean="0">
                <a:cs typeface="Arial" charset="0"/>
              </a:rPr>
              <a:t>.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en-US" altLang="ko-KR" sz="1600" smtClean="0">
              <a:cs typeface="Arial" charset="0"/>
            </a:endParaRP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>
                <a:cs typeface="Arial" charset="0"/>
              </a:rPr>
              <a:t>고화건조 </a:t>
            </a:r>
            <a:r>
              <a:rPr lang="en-US" altLang="ko-KR" sz="1800" b="1" smtClean="0">
                <a:cs typeface="Arial" charset="0"/>
              </a:rPr>
              <a:t>(Dry through)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>
                <a:cs typeface="Arial" charset="0"/>
              </a:rPr>
              <a:t>   - </a:t>
            </a:r>
            <a:r>
              <a:rPr lang="ko-KR" altLang="en-US" sz="1600" smtClean="0">
                <a:cs typeface="Arial" charset="0"/>
              </a:rPr>
              <a:t>도막면에 팔이 수직이 되도록 하여 엄지손가락으로 누르면서 </a:t>
            </a:r>
            <a:r>
              <a:rPr lang="en-US" altLang="ko-KR" sz="1600" smtClean="0">
                <a:cs typeface="Arial" charset="0"/>
              </a:rPr>
              <a:t>90°C </a:t>
            </a:r>
            <a:r>
              <a:rPr lang="ko-KR" altLang="en-US" sz="1600" smtClean="0">
                <a:cs typeface="Arial" charset="0"/>
              </a:rPr>
              <a:t>각도로 비틀어 볼 때 도막이 늘어나거나 주름이 생기지 않고 다른 이상이 없는 상태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>
              <a:cs typeface="Arial" charset="0"/>
            </a:endParaRP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>
                <a:cs typeface="Arial" charset="0"/>
              </a:rPr>
              <a:t>완전건조 </a:t>
            </a:r>
            <a:r>
              <a:rPr lang="en-US" altLang="ko-KR" sz="1800" b="1" smtClean="0">
                <a:cs typeface="Arial" charset="0"/>
              </a:rPr>
              <a:t>(Full hardness)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>
                <a:cs typeface="Arial" charset="0"/>
              </a:rPr>
              <a:t>   - </a:t>
            </a:r>
            <a:r>
              <a:rPr lang="ko-KR" altLang="en-US" sz="1600" smtClean="0">
                <a:cs typeface="Arial" charset="0"/>
              </a:rPr>
              <a:t>도막을 손톱이나 칼끝으로 긁었을 때 흠이 잘 나지 않고 힘이 든다고 느끼는 상태 </a:t>
            </a:r>
            <a:endParaRPr lang="ko-KR" altLang="en-US" sz="1600" smtClean="0">
              <a:latin typeface="Arial" charset="0"/>
              <a:cs typeface="Arial" charset="0"/>
            </a:endParaRP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건조상태 </a:t>
            </a:r>
            <a:r>
              <a:rPr lang="en-US" altLang="ko-KR" sz="3600" smtClean="0"/>
              <a:t>(KSM 5000-2511)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분류항목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도장방법</a:t>
            </a:r>
            <a:r>
              <a:rPr lang="en-US" altLang="ko-KR" sz="1600" smtClean="0"/>
              <a:t>, </a:t>
            </a:r>
            <a:r>
              <a:rPr lang="ko-KR" altLang="en-US" sz="1600" smtClean="0"/>
              <a:t>건조조건</a:t>
            </a:r>
            <a:r>
              <a:rPr lang="en-US" altLang="ko-KR" sz="1600" smtClean="0"/>
              <a:t>, </a:t>
            </a:r>
            <a:r>
              <a:rPr lang="ko-KR" altLang="en-US" sz="1600" smtClean="0"/>
              <a:t>도막의 성상 및 성능</a:t>
            </a:r>
            <a:r>
              <a:rPr lang="en-US" altLang="ko-KR" sz="1600" smtClean="0"/>
              <a:t>, </a:t>
            </a:r>
            <a:r>
              <a:rPr lang="ko-KR" altLang="en-US" sz="1600" smtClean="0"/>
              <a:t>피도장물</a:t>
            </a:r>
            <a:r>
              <a:rPr lang="en-US" altLang="ko-KR" sz="1600" smtClean="0"/>
              <a:t>, </a:t>
            </a:r>
            <a:r>
              <a:rPr lang="ko-KR" altLang="en-US" sz="1600" smtClean="0"/>
              <a:t>도장장소</a:t>
            </a:r>
            <a:r>
              <a:rPr lang="en-US" altLang="ko-KR" sz="1600" smtClean="0"/>
              <a:t>, </a:t>
            </a:r>
            <a:r>
              <a:rPr lang="ko-KR" altLang="en-US" sz="1600" smtClean="0"/>
              <a:t>도장공정</a:t>
            </a:r>
            <a:r>
              <a:rPr lang="en-US" altLang="ko-KR" sz="1600" smtClean="0"/>
              <a:t>, </a:t>
            </a:r>
            <a:r>
              <a:rPr lang="ko-KR" altLang="en-US" sz="1600" smtClean="0"/>
              <a:t>용도</a:t>
            </a:r>
            <a:r>
              <a:rPr lang="en-US" altLang="ko-KR" sz="1600" smtClean="0"/>
              <a:t>, </a:t>
            </a:r>
            <a:r>
              <a:rPr lang="ko-KR" altLang="en-US" sz="1600" smtClean="0"/>
              <a:t>도료의 상태에 따라 분류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KS</a:t>
            </a:r>
            <a:r>
              <a:rPr lang="ko-KR" altLang="en-US" sz="1600" smtClean="0"/>
              <a:t>에서는 도료를 구성하고 있는 도막형성요소에 의해 도료를 분류하고 이에 대한 규격 등을 제시</a:t>
            </a:r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분류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3025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도료 분류표</a:t>
            </a:r>
          </a:p>
        </p:txBody>
      </p:sp>
      <p:graphicFrame>
        <p:nvGraphicFramePr>
          <p:cNvPr id="123956" name="Group 52"/>
          <p:cNvGraphicFramePr>
            <a:graphicFrameLocks noGrp="1"/>
          </p:cNvGraphicFramePr>
          <p:nvPr>
            <p:ph type="tbl" idx="1"/>
          </p:nvPr>
        </p:nvGraphicFramePr>
        <p:xfrm>
          <a:off x="250825" y="1084263"/>
          <a:ext cx="8642350" cy="4735195"/>
        </p:xfrm>
        <a:graphic>
          <a:graphicData uri="http://schemas.openxmlformats.org/drawingml/2006/table">
            <a:tbl>
              <a:tblPr/>
              <a:tblGrid>
                <a:gridCol w="2128838"/>
                <a:gridCol w="6513512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분류법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대표적인 종류의 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도막주요소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유성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프탈산수지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염화비닐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에폭시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아크릴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유레탄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아미노알키드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안료의 종류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알미늄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광명단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도료의 상태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조합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분체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2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액형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도막의 성상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투명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무광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백색도료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도막의 성능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내산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내알칼리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방화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방부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전기절연도료 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도장방법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붓도장용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스프레이용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정전용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전착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침지도장용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로라코타용도료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피도장물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콘크리트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금속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플라스틱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목공용도료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도장장소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내부용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외부용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바닥용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지붕용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도장공정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하도용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중도용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상도용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도료의 경화 및 건조성상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자연건조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저온 소부용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가열건조형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자외선 경화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전자선 경화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용도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선박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건축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자동차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목공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캔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특성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도막의 보통 두께는 </a:t>
            </a:r>
            <a:r>
              <a:rPr lang="en-US" altLang="ko-KR" sz="1600" smtClean="0"/>
              <a:t>20~40</a:t>
            </a:r>
            <a:r>
              <a:rPr lang="en-US" altLang="ko-KR" sz="1600" smtClean="0">
                <a:sym typeface="Symbol" pitchFamily="18" charset="2"/>
              </a:rPr>
              <a:t>m </a:t>
            </a:r>
            <a:r>
              <a:rPr lang="ko-KR" altLang="en-US" sz="1600" smtClean="0">
                <a:sym typeface="Symbol" pitchFamily="18" charset="2"/>
              </a:rPr>
              <a:t>정도의 얇은 박막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sym typeface="Symbol" pitchFamily="18" charset="2"/>
              </a:rPr>
              <a:t>   </a:t>
            </a:r>
            <a:r>
              <a:rPr lang="en-US" altLang="ko-KR" sz="1600" smtClean="0">
                <a:sym typeface="Symbol" pitchFamily="18" charset="2"/>
              </a:rPr>
              <a:t>- </a:t>
            </a:r>
            <a:r>
              <a:rPr lang="ko-KR" altLang="en-US" sz="1600" smtClean="0">
                <a:sym typeface="Symbol" pitchFamily="18" charset="2"/>
              </a:rPr>
              <a:t>요구되는 성질은 다양하고 까다로움</a:t>
            </a:r>
            <a:r>
              <a:rPr lang="en-US" altLang="ko-KR" sz="1600" smtClean="0">
                <a:sym typeface="Symbol" pitchFamily="18" charset="2"/>
              </a:rPr>
              <a:t>.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>
                <a:sym typeface="Symbol" pitchFamily="18" charset="2"/>
              </a:rPr>
              <a:t>   - </a:t>
            </a:r>
            <a:r>
              <a:rPr lang="ko-KR" altLang="en-US" sz="1600" smtClean="0">
                <a:sym typeface="Symbol" pitchFamily="18" charset="2"/>
              </a:rPr>
              <a:t>감각적 성질 </a:t>
            </a:r>
            <a:r>
              <a:rPr lang="en-US" altLang="ko-KR" sz="1600" smtClean="0">
                <a:sym typeface="Symbol" pitchFamily="18" charset="2"/>
              </a:rPr>
              <a:t>(</a:t>
            </a:r>
            <a:r>
              <a:rPr lang="ko-KR" altLang="en-US" sz="1600" smtClean="0">
                <a:sym typeface="Symbol" pitchFamily="18" charset="2"/>
              </a:rPr>
              <a:t>색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광택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작업성</a:t>
            </a:r>
            <a:r>
              <a:rPr lang="en-US" altLang="ko-KR" sz="1600" smtClean="0">
                <a:sym typeface="Symbol" pitchFamily="18" charset="2"/>
              </a:rPr>
              <a:t>), </a:t>
            </a:r>
            <a:r>
              <a:rPr lang="ko-KR" altLang="en-US" sz="1600" smtClean="0">
                <a:sym typeface="Symbol" pitchFamily="18" charset="2"/>
              </a:rPr>
              <a:t>화학적 </a:t>
            </a:r>
            <a:r>
              <a:rPr lang="en-US" altLang="ko-KR" sz="1600" smtClean="0">
                <a:sym typeface="Symbol" pitchFamily="18" charset="2"/>
              </a:rPr>
              <a:t>(</a:t>
            </a:r>
            <a:r>
              <a:rPr lang="ko-KR" altLang="en-US" sz="1600" smtClean="0">
                <a:sym typeface="Symbol" pitchFamily="18" charset="2"/>
              </a:rPr>
              <a:t>내약품성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내용제성</a:t>
            </a:r>
            <a:r>
              <a:rPr lang="en-US" altLang="ko-KR" sz="1600" smtClean="0">
                <a:sym typeface="Symbol" pitchFamily="18" charset="2"/>
              </a:rPr>
              <a:t>), </a:t>
            </a:r>
            <a:r>
              <a:rPr lang="ko-KR" altLang="en-US" sz="1600" smtClean="0">
                <a:sym typeface="Symbol" pitchFamily="18" charset="2"/>
              </a:rPr>
              <a:t>전기적 </a:t>
            </a:r>
            <a:r>
              <a:rPr lang="en-US" altLang="ko-KR" sz="1600" smtClean="0">
                <a:sym typeface="Symbol" pitchFamily="18" charset="2"/>
              </a:rPr>
              <a:t>(</a:t>
            </a:r>
            <a:r>
              <a:rPr lang="ko-KR" altLang="en-US" sz="1600" smtClean="0">
                <a:sym typeface="Symbol" pitchFamily="18" charset="2"/>
              </a:rPr>
              <a:t>정전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전착도장적성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전기절연성</a:t>
            </a:r>
            <a:r>
              <a:rPr lang="en-US" altLang="ko-KR" sz="1600" smtClean="0">
                <a:sym typeface="Symbol" pitchFamily="18" charset="2"/>
              </a:rPr>
              <a:t>), </a:t>
            </a:r>
            <a:r>
              <a:rPr lang="ko-KR" altLang="en-US" sz="1600" smtClean="0">
                <a:sym typeface="Symbol" pitchFamily="18" charset="2"/>
              </a:rPr>
              <a:t>계면물리화학적 </a:t>
            </a:r>
            <a:r>
              <a:rPr lang="en-US" altLang="ko-KR" sz="1600" smtClean="0">
                <a:sym typeface="Symbol" pitchFamily="18" charset="2"/>
              </a:rPr>
              <a:t>(</a:t>
            </a:r>
            <a:r>
              <a:rPr lang="ko-KR" altLang="en-US" sz="1600" smtClean="0">
                <a:sym typeface="Symbol" pitchFamily="18" charset="2"/>
              </a:rPr>
              <a:t>안료분산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부착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내식성</a:t>
            </a:r>
            <a:r>
              <a:rPr lang="en-US" altLang="ko-KR" sz="1600" smtClean="0">
                <a:sym typeface="Symbol" pitchFamily="18" charset="2"/>
              </a:rPr>
              <a:t>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en-US" altLang="ko-KR" sz="1600" smtClean="0">
              <a:sym typeface="Symbol" pitchFamily="18" charset="2"/>
            </a:endParaRP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>
                <a:sym typeface="Symbol" pitchFamily="18" charset="2"/>
              </a:rPr>
              <a:t>도료의 구비조건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sym typeface="Symbol" pitchFamily="18" charset="2"/>
              </a:rPr>
              <a:t>   </a:t>
            </a:r>
            <a:r>
              <a:rPr lang="en-US" altLang="ko-KR" sz="1600" smtClean="0">
                <a:sym typeface="Symbol" pitchFamily="18" charset="2"/>
              </a:rPr>
              <a:t>- 1</a:t>
            </a:r>
            <a:r>
              <a:rPr lang="ko-KR" altLang="en-US" sz="1600" smtClean="0">
                <a:sym typeface="Symbol" pitchFamily="18" charset="2"/>
              </a:rPr>
              <a:t>회 도장으로 두꺼운 막을 형성하도록 가능한 고농도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저점도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sym typeface="Symbol" pitchFamily="18" charset="2"/>
              </a:rPr>
              <a:t>   </a:t>
            </a:r>
            <a:r>
              <a:rPr lang="en-US" altLang="ko-KR" sz="1600" smtClean="0">
                <a:sym typeface="Symbol" pitchFamily="18" charset="2"/>
              </a:rPr>
              <a:t>- </a:t>
            </a:r>
            <a:r>
              <a:rPr lang="ko-KR" altLang="en-US" sz="1600" smtClean="0">
                <a:sym typeface="Symbol" pitchFamily="18" charset="2"/>
              </a:rPr>
              <a:t>속건성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저온경화성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sym typeface="Symbol" pitchFamily="18" charset="2"/>
              </a:rPr>
              <a:t>   </a:t>
            </a:r>
            <a:r>
              <a:rPr lang="en-US" altLang="ko-KR" sz="1600" smtClean="0">
                <a:sym typeface="Symbol" pitchFamily="18" charset="2"/>
              </a:rPr>
              <a:t>- </a:t>
            </a:r>
            <a:r>
              <a:rPr lang="ko-KR" altLang="en-US" sz="1600" smtClean="0">
                <a:sym typeface="Symbol" pitchFamily="18" charset="2"/>
              </a:rPr>
              <a:t>평활하고 광택있는 도막을 형성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sym typeface="Symbol" pitchFamily="18" charset="2"/>
              </a:rPr>
              <a:t>   </a:t>
            </a:r>
            <a:r>
              <a:rPr lang="en-US" altLang="ko-KR" sz="1600" smtClean="0">
                <a:sym typeface="Symbol" pitchFamily="18" charset="2"/>
              </a:rPr>
              <a:t>- </a:t>
            </a:r>
            <a:r>
              <a:rPr lang="ko-KR" altLang="en-US" sz="1600" smtClean="0">
                <a:sym typeface="Symbol" pitchFamily="18" charset="2"/>
              </a:rPr>
              <a:t>도막은 단단하고 유연하며 부착성이 좋아야 함</a:t>
            </a:r>
            <a:r>
              <a:rPr lang="en-US" altLang="ko-KR" sz="1600" smtClean="0">
                <a:sym typeface="Symbol" pitchFamily="18" charset="2"/>
              </a:rPr>
              <a:t>.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>
                <a:sym typeface="Symbol" pitchFamily="18" charset="2"/>
              </a:rPr>
              <a:t>   - </a:t>
            </a:r>
            <a:r>
              <a:rPr lang="ko-KR" altLang="en-US" sz="1600" smtClean="0">
                <a:sym typeface="Symbol" pitchFamily="18" charset="2"/>
              </a:rPr>
              <a:t>도막은 내후성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화학적 저항성이 커야 함</a:t>
            </a:r>
            <a:r>
              <a:rPr lang="en-US" altLang="ko-KR" sz="1600" smtClean="0">
                <a:sym typeface="Symbol" pitchFamily="18" charset="2"/>
              </a:rPr>
              <a:t>.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>
                <a:sym typeface="Symbol" pitchFamily="18" charset="2"/>
              </a:rPr>
              <a:t>   - </a:t>
            </a:r>
            <a:r>
              <a:rPr lang="ko-KR" altLang="en-US" sz="1600" smtClean="0">
                <a:sym typeface="Symbol" pitchFamily="18" charset="2"/>
              </a:rPr>
              <a:t>이러한 조건들을 균형있게 조화시키는 것이 도료 배합의 기술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sym typeface="Symbol" pitchFamily="18" charset="2"/>
              </a:rPr>
              <a:t>   </a:t>
            </a:r>
            <a:r>
              <a:rPr lang="en-US" altLang="ko-KR" sz="1600" smtClean="0">
                <a:sym typeface="Symbol" pitchFamily="18" charset="2"/>
              </a:rPr>
              <a:t>- </a:t>
            </a:r>
            <a:r>
              <a:rPr lang="ko-KR" altLang="en-US" sz="1600" smtClean="0">
                <a:sym typeface="Symbol" pitchFamily="18" charset="2"/>
              </a:rPr>
              <a:t>도료는 반제품으로 도장이라는 수단을 거쳐야만 완제품으로 완성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sym typeface="Symbol" pitchFamily="18" charset="2"/>
              </a:rPr>
              <a:t>   </a:t>
            </a:r>
            <a:r>
              <a:rPr lang="en-US" altLang="ko-KR" sz="1600" smtClean="0">
                <a:sym typeface="Symbol" pitchFamily="18" charset="2"/>
              </a:rPr>
              <a:t>- </a:t>
            </a:r>
            <a:r>
              <a:rPr lang="ko-KR" altLang="en-US" sz="1600" smtClean="0">
                <a:sym typeface="Symbol" pitchFamily="18" charset="2"/>
              </a:rPr>
              <a:t>도료의 물성을 좌우하는 인자로는 원료의 종류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배합비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경화조건 등  </a:t>
            </a:r>
            <a:endParaRPr lang="ko-KR" altLang="en-US" sz="1600" smtClean="0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성질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도료의 성능 비교</a:t>
            </a:r>
          </a:p>
        </p:txBody>
      </p:sp>
      <p:graphicFrame>
        <p:nvGraphicFramePr>
          <p:cNvPr id="127308" name="Group 332"/>
          <p:cNvGraphicFramePr>
            <a:graphicFrameLocks noGrp="1"/>
          </p:cNvGraphicFramePr>
          <p:nvPr>
            <p:ph type="tbl" idx="1"/>
          </p:nvPr>
        </p:nvGraphicFramePr>
        <p:xfrm>
          <a:off x="179388" y="836613"/>
          <a:ext cx="8785225" cy="5821680"/>
        </p:xfrm>
        <a:graphic>
          <a:graphicData uri="http://schemas.openxmlformats.org/drawingml/2006/table">
            <a:tbl>
              <a:tblPr/>
              <a:tblGrid>
                <a:gridCol w="1800225"/>
                <a:gridCol w="2087562"/>
                <a:gridCol w="504825"/>
                <a:gridCol w="504825"/>
                <a:gridCol w="503238"/>
                <a:gridCol w="504825"/>
                <a:gridCol w="503237"/>
                <a:gridCol w="504825"/>
                <a:gridCol w="503238"/>
                <a:gridCol w="647700"/>
                <a:gridCol w="720725"/>
              </a:tblGrid>
              <a:tr h="2841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도료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용도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성능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색상제한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가격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건조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내알칼리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내용제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유성페인트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건축목부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철재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알키드 수지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교량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공장철골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페놀수지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화학공장철골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실리콘알키드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교량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플랜트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실리콘수지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내열조건부위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에폭시에스테르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플랜트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염화고무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교량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탱크외부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염화비닐수지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교량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수문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역청질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지하오물처리장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에폭시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플랜트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수문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우레탄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교량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플랜트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탈에폭시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수관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수문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오물처리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탈우레탄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동상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유기징크릿치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교량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수문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콘테이너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무기징크릿치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교량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수문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선박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정의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도료를 피도물의 표면에 도장하여 일정시간 동안 자연방치 또는 가열 </a:t>
            </a:r>
            <a:r>
              <a:rPr lang="en-US" altLang="ko-KR" sz="1600" smtClean="0"/>
              <a:t>(</a:t>
            </a:r>
            <a:r>
              <a:rPr lang="ko-KR" altLang="en-US" sz="1600" smtClean="0"/>
              <a:t>소부</a:t>
            </a:r>
            <a:r>
              <a:rPr lang="en-US" altLang="ko-KR" sz="1600" smtClean="0"/>
              <a:t>) </a:t>
            </a:r>
            <a:r>
              <a:rPr lang="ko-KR" altLang="en-US" sz="1600" smtClean="0"/>
              <a:t>등으로 도료가 도막으로 도는 것</a:t>
            </a:r>
            <a:r>
              <a:rPr lang="en-US" altLang="ko-KR" sz="1600" smtClean="0"/>
              <a:t>. </a:t>
            </a:r>
            <a:endParaRPr lang="en-US" altLang="ko-KR" sz="1600" smtClean="0">
              <a:sym typeface="Symbol" pitchFamily="18" charset="2"/>
            </a:endParaRP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>
                <a:sym typeface="Symbol" pitchFamily="18" charset="2"/>
              </a:rPr>
              <a:t>   - </a:t>
            </a:r>
            <a:r>
              <a:rPr lang="ko-KR" altLang="en-US" sz="1600" smtClean="0">
                <a:sym typeface="Symbol" pitchFamily="18" charset="2"/>
              </a:rPr>
              <a:t>어떤 성능을 가진 도막을 얻기 위해 도료에 알맞은 건조조건을 부여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>
              <a:sym typeface="Symbol" pitchFamily="18" charset="2"/>
            </a:endParaRP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>
                <a:sym typeface="Symbol" pitchFamily="18" charset="2"/>
              </a:rPr>
              <a:t>특징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sym typeface="Symbol" pitchFamily="18" charset="2"/>
              </a:rPr>
              <a:t>   </a:t>
            </a:r>
            <a:r>
              <a:rPr lang="en-US" altLang="ko-KR" sz="1600" smtClean="0">
                <a:sym typeface="Symbol" pitchFamily="18" charset="2"/>
              </a:rPr>
              <a:t>- </a:t>
            </a:r>
            <a:r>
              <a:rPr lang="ko-KR" altLang="en-US" sz="1600" smtClean="0">
                <a:sym typeface="Symbol" pitchFamily="18" charset="2"/>
              </a:rPr>
              <a:t>고려조건</a:t>
            </a:r>
            <a:r>
              <a:rPr lang="en-US" altLang="ko-KR" sz="1600" smtClean="0">
                <a:sym typeface="Symbol" pitchFamily="18" charset="2"/>
              </a:rPr>
              <a:t>: </a:t>
            </a:r>
            <a:r>
              <a:rPr lang="ko-KR" altLang="en-US" sz="1600" smtClean="0">
                <a:sym typeface="Symbol" pitchFamily="18" charset="2"/>
              </a:rPr>
              <a:t>정화된 공기의 환기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온도 및 습도의 조절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열량공급의 적정화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sym typeface="Symbol" pitchFamily="18" charset="2"/>
              </a:rPr>
              <a:t>   </a:t>
            </a:r>
            <a:r>
              <a:rPr lang="en-US" altLang="ko-KR" sz="1600" smtClean="0">
                <a:sym typeface="Symbol" pitchFamily="18" charset="2"/>
              </a:rPr>
              <a:t>- </a:t>
            </a:r>
            <a:r>
              <a:rPr lang="ko-KR" altLang="en-US" sz="1600" smtClean="0">
                <a:sym typeface="Symbol" pitchFamily="18" charset="2"/>
              </a:rPr>
              <a:t>조건이 적정할 때 충분한 부착성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표면구조 및 내부구조의 균형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화학적 및 물리적으로 성질이 우수한 도막을 얻음</a:t>
            </a:r>
            <a:r>
              <a:rPr lang="en-US" altLang="ko-KR" sz="1600" smtClean="0">
                <a:sym typeface="Symbol" pitchFamily="18" charset="2"/>
              </a:rPr>
              <a:t>.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>
                <a:sym typeface="Symbol" pitchFamily="18" charset="2"/>
              </a:rPr>
              <a:t>   - </a:t>
            </a:r>
            <a:r>
              <a:rPr lang="ko-KR" altLang="en-US" sz="1600" smtClean="0">
                <a:sym typeface="Symbol" pitchFamily="18" charset="2"/>
              </a:rPr>
              <a:t>특히 가열건조형 도료의 경우 가열온도 나 시간에 따라 화학반응이 차이가 있기 때문에 도막형성에 차이가 있으므로 부적당한 조건하에서 가열하게 되면 소기의 도막을 얻을 수 없음</a:t>
            </a:r>
            <a:r>
              <a:rPr lang="en-US" altLang="ko-KR" sz="1600" smtClean="0">
                <a:sym typeface="Symbol" pitchFamily="18" charset="2"/>
              </a:rPr>
              <a:t>.</a:t>
            </a:r>
            <a:endParaRPr lang="en-US" altLang="ko-KR" sz="1600" smtClean="0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건조기구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온도와 도료의 건조시간</a:t>
            </a:r>
          </a:p>
        </p:txBody>
      </p:sp>
      <p:graphicFrame>
        <p:nvGraphicFramePr>
          <p:cNvPr id="130105" name="Group 57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2682240"/>
        </p:xfrm>
        <a:graphic>
          <a:graphicData uri="http://schemas.openxmlformats.org/drawingml/2006/table">
            <a:tbl>
              <a:tblPr/>
              <a:tblGrid>
                <a:gridCol w="2890838"/>
                <a:gridCol w="1779587"/>
                <a:gridCol w="1779588"/>
                <a:gridCol w="1779587"/>
              </a:tblGrid>
              <a:tr h="138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charset="-127"/>
                        <a:ea typeface="굴림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20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  <a:cs typeface="Arial" charset="0"/>
                        </a:rPr>
                        <a:t>°C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  <a:cs typeface="Arial" charset="0"/>
                        </a:rPr>
                        <a:t>°C</a:t>
                      </a:r>
                      <a:endParaRPr kumimoji="1" lang="en-US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charset="-127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  <a:cs typeface="Arial" charset="0"/>
                        </a:rPr>
                        <a:t>°C</a:t>
                      </a:r>
                      <a:endParaRPr kumimoji="1" lang="en-US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charset="-127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광명단 페인트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광명단 페인트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장유성 알키드 도료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염화비닐 도료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/>
                          <a:ea typeface="굴림" charset="-127"/>
                        </a:rPr>
                        <a:t>½</a:t>
                      </a:r>
                      <a:endParaRPr kumimoji="1" lang="en-US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charset="-127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/>
                          <a:ea typeface="굴림" charset="-127"/>
                        </a:rPr>
                        <a:t>½</a:t>
                      </a:r>
                      <a:endParaRPr kumimoji="1" lang="en-US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charset="-127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에폭시수지 도료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50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이상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유성 페인트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50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이상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50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이상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탈에폭시 도료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30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이상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30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이상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33412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도료의 건조기구</a:t>
            </a:r>
          </a:p>
        </p:txBody>
      </p:sp>
      <p:graphicFrame>
        <p:nvGraphicFramePr>
          <p:cNvPr id="132175" name="Group 79"/>
          <p:cNvGraphicFramePr>
            <a:graphicFrameLocks noGrp="1"/>
          </p:cNvGraphicFramePr>
          <p:nvPr>
            <p:ph type="tbl" idx="1"/>
          </p:nvPr>
        </p:nvGraphicFramePr>
        <p:xfrm>
          <a:off x="250825" y="981075"/>
          <a:ext cx="8713788" cy="5181600"/>
        </p:xfrm>
        <a:graphic>
          <a:graphicData uri="http://schemas.openxmlformats.org/drawingml/2006/table">
            <a:tbl>
              <a:tblPr/>
              <a:tblGrid>
                <a:gridCol w="433388"/>
                <a:gridCol w="1727200"/>
                <a:gridCol w="2405062"/>
                <a:gridCol w="2405063"/>
                <a:gridCol w="1743075"/>
              </a:tblGrid>
              <a:tr h="1682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건조기구 종류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도료의 구성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건조의 구조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도료의 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기본적인 건조기구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1.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용해냉각건조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요소는 열가소성의 고체이며 도막형성 조요소는 함유하지 않음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용해한 도막형성요소가 냉각에 의해 고화하여 도막이 생성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열플라스틱 페인트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고형 폴리에틸렌 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휘발건조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도막형성요소는 용해성의 고체이며 도막형성 조요소에 용해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조요소가 증발한 후 고체의 도막형성요소가 도막으로 된다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셀락 바니쉬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락카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비닐수지도료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에멀젼 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산화건조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요소는 산화에 의해 고화하는 액체이며 도막형성 조요소는 미함유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요소는 공기중의 산소를 흡수하여 산화되며 이로 인해 중합이 일어나 고화하고 난용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난융성의 도막 형성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휘발유 등의 도막형성 조요소가 함유되지 않은 보일유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조합페인트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중합건조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중합에 의해 고화하는 액체이며 도막형성 조요소는 미함유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요소는 중합하여 고화하며 난융성의 도막이 얻어짐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불포화 폴리에스테르 수지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에폭시화유 페인트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팽윤겔화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중합도가 큰고체의 미분상이며 가소제로 분산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요소가 열에 의해 가소제에 팽윤되며 겔화에 의해 도막이 얻어짐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플라스틱졸 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33412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smtClean="0"/>
              <a:t>도료의 건조기구</a:t>
            </a:r>
          </a:p>
        </p:txBody>
      </p:sp>
      <p:graphicFrame>
        <p:nvGraphicFramePr>
          <p:cNvPr id="134208" name="Group 64"/>
          <p:cNvGraphicFramePr>
            <a:graphicFrameLocks noGrp="1"/>
          </p:cNvGraphicFramePr>
          <p:nvPr>
            <p:ph type="tbl" idx="1"/>
          </p:nvPr>
        </p:nvGraphicFramePr>
        <p:xfrm>
          <a:off x="250825" y="981075"/>
          <a:ext cx="8713788" cy="5181600"/>
        </p:xfrm>
        <a:graphic>
          <a:graphicData uri="http://schemas.openxmlformats.org/drawingml/2006/table">
            <a:tbl>
              <a:tblPr/>
              <a:tblGrid>
                <a:gridCol w="433388"/>
                <a:gridCol w="1584325"/>
                <a:gridCol w="2547937"/>
                <a:gridCol w="2405063"/>
                <a:gridCol w="1743075"/>
              </a:tblGrid>
              <a:tr h="1682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건조기구 종류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도료의 구성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건조의 구조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도료의 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복합적인 건조기구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6.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융해중합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열가소성이며 가열하면 중합성의 고체로 되고 도막형성 조요소는 미함유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융해한 도막형성 요소가 가열에 의해 중합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고화하여 도막이 형성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고형 에폭시 수지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7.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휘발산화건조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(2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와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의 복합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융해에 의해 고화 액체 또는 액체와 고체로 구성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조요소 함유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조요소가 증발한 후 도막형성 요소가 남아 산화와 중합에 의해 고화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 바니쉬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알키드 수지 에나멜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휘발성유를 함유한 조합페인트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8.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휘발중합건조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(2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와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의 복합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중합에 의해 고화하는 액체 또는 액체와 고체이며 도막형성 조요소 함유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조요소가 증발한 후 도막형성요소가 남아 중합에 의해 고화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산화성 아미노 알키드 수지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하이솔리드 락카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폴리우레탄 수지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9.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휘발산화 중합건조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(2, 3, 4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의 복합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산화에 의해 고화하는 액체와 중합에 의해 고화하는 액체를 함유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조요소가 증발한 후 도막형성요소가 남아 중합에 의해 고화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산화형 아미노 알키드 수지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10.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휘발 팽윤 겔화건조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(2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와 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의 복합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중합도가 큰 고체의 미분상의 것으로 가소제와 도막형성 조요소에 분산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조요소가 증발한 후 남은 도막형성 요소가 열에 의해 가소제에 팽윤되어 도막 형성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도막형성 조요소가 함유된 플라스틱 졸 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3232</TotalTime>
  <Words>1276</Words>
  <Application>Microsoft Office PowerPoint</Application>
  <PresentationFormat>화면 슬라이드 쇼(4:3)</PresentationFormat>
  <Paragraphs>357</Paragraphs>
  <Slides>13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점과 선</vt:lpstr>
      <vt:lpstr>도료 – 분류/성질/건조기구  </vt:lpstr>
      <vt:lpstr>분류</vt:lpstr>
      <vt:lpstr>도료 분류표</vt:lpstr>
      <vt:lpstr>성질</vt:lpstr>
      <vt:lpstr>도료의 성능 비교</vt:lpstr>
      <vt:lpstr>건조기구</vt:lpstr>
      <vt:lpstr>온도와 도료의 건조시간</vt:lpstr>
      <vt:lpstr>도료의 건조기구</vt:lpstr>
      <vt:lpstr>도료의 건조기구</vt:lpstr>
      <vt:lpstr>건조의 일반적인 분류</vt:lpstr>
      <vt:lpstr>KS규격에 의한 건조의 분류</vt:lpstr>
      <vt:lpstr>건조상태 (KSM 5000-2511)</vt:lpstr>
      <vt:lpstr>건조상태 (KSM 5000-2511)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KOREA</cp:lastModifiedBy>
  <cp:revision>54</cp:revision>
  <dcterms:created xsi:type="dcterms:W3CDTF">2005-09-01T06:05:51Z</dcterms:created>
  <dcterms:modified xsi:type="dcterms:W3CDTF">2012-10-19T08:35:50Z</dcterms:modified>
</cp:coreProperties>
</file>