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sldIdLst>
    <p:sldId id="256" r:id="rId2"/>
    <p:sldId id="275" r:id="rId3"/>
    <p:sldId id="263" r:id="rId4"/>
    <p:sldId id="264" r:id="rId5"/>
    <p:sldId id="276" r:id="rId6"/>
    <p:sldId id="265" r:id="rId7"/>
    <p:sldId id="269" r:id="rId8"/>
    <p:sldId id="277" r:id="rId9"/>
    <p:sldId id="270" r:id="rId10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3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9202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179203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04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05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06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07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08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09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10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11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12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13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14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15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16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17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18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19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20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21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22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23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24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25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26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27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28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29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30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31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32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33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34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179235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36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37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38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39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40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41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42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43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44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45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46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47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48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49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50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51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52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53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54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55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56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57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58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59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60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61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62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63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64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65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66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67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68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69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70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71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72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73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74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75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76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77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78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79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80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81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82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83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84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85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86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87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88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89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90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91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92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93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94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95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96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97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98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299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00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01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02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03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04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05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06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07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08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09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10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11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12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13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14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15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16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17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18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19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20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21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22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23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24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25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26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27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28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29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30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31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32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33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34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35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36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37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38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39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40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41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42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43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44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45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46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47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48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49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50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51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52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53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54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55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56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57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58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59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60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61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62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63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64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65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66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67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68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69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70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71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72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73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74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75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76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77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78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79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80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81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82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83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84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85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86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87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88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89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90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91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92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93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94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95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96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97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98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399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00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01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02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03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04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05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06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07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08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09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10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11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12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13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14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15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16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9417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179418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179419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79420" name="Rectangle 2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179421" name="Rectangle 221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179422" name="Rectangle 2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4A41068-0D88-4397-863A-C01738511BB0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0A3B8F2-FEEF-4D71-9759-DBDC63A8FFDC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FF8DE1D-7B39-4F09-BE29-435F19F84716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CDD076A-D526-46A1-9AC9-F0E29FA2C49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0E25266-CBC4-4C9E-A60B-AA9863B0BFAF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50D4A13-5F82-4772-8AD0-E6B68AC1AD1F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CC318BE-C7FF-41B5-8E19-926EFD8EE764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42A6CA1-A9EC-4AFB-9DD5-797452129DB6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DB4CD37-2F27-4A50-BB05-85AC7B2CC14A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46CB795-F63F-4437-9EF1-93F5DE85AB69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8B44950-986F-433F-9D64-131087B4B44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8178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178179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0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1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2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3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4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5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6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7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8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9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0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1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2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3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4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5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6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7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8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9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0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1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2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3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4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5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6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7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8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9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10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11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12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13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14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15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16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17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18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19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0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1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2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3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4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5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6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7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8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29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0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1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2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3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4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5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6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7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8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39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0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1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2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3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4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5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6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7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8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49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0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1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2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3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4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5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6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7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8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59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60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61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62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63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64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65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66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67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68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69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70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71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72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73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74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75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76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77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78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79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80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81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82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83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84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85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86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87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88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89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90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91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92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93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94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95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96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97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98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299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00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01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02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03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04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05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06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07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08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09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10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11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12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13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14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15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16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17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18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19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20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21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22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23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24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25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26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27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28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29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30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31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32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33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34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35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36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37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38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39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40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41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42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43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44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45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46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47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48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49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50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51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52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53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54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55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56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57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58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59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60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61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62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63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64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65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66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67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68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69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70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71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72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73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74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75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76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77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78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79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80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81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82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83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84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85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86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87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88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89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90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91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92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8393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178394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5ED038B9-54B8-438B-8E42-23754550F18C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78395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ko-KR"/>
          </a:p>
        </p:txBody>
      </p:sp>
      <p:sp>
        <p:nvSpPr>
          <p:cNvPr id="178396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ko-KR"/>
          </a:p>
        </p:txBody>
      </p:sp>
      <p:sp>
        <p:nvSpPr>
          <p:cNvPr id="178397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78398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44675"/>
            <a:ext cx="7847013" cy="1736725"/>
          </a:xfrm>
        </p:spPr>
        <p:txBody>
          <a:bodyPr anchor="ctr" anchorCtr="0"/>
          <a:lstStyle/>
          <a:p>
            <a:r>
              <a:rPr lang="ko-KR" altLang="en-US" sz="4400"/>
              <a:t>도료의 종류</a:t>
            </a:r>
            <a:br>
              <a:rPr lang="ko-KR" altLang="en-US" sz="4400"/>
            </a:br>
            <a:r>
              <a:rPr lang="en-US" altLang="ko-KR" sz="3200"/>
              <a:t>- </a:t>
            </a:r>
            <a:r>
              <a:rPr lang="ko-KR" altLang="en-US" sz="3200"/>
              <a:t>천연도료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en-US" altLang="ko-KR" sz="1800" b="1"/>
              <a:t> </a:t>
            </a:r>
            <a:r>
              <a:rPr lang="ko-KR" altLang="en-US" sz="2000" b="1"/>
              <a:t>개요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옻나무는 중앙아시아 고원지대가 원산지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옻나무의 껍질은 초기에 회백색이며 광택이 있으나 후에 세로로 쪼개지는데 이때 껍질에서 이생작용에 의해 형성 발육하는 옻액구를 가짐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 - </a:t>
            </a:r>
            <a:r>
              <a:rPr lang="ko-KR" altLang="en-US" sz="1800"/>
              <a:t>껍질에 상처를 내어 옻액을 채취하며 이 액은 백색의 점성을 지닌 액체이며 공기와 접촉을 하면 갈색으로 변색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옻액의 주성분은 </a:t>
            </a:r>
            <a:r>
              <a:rPr lang="en-US" altLang="ko-KR" sz="1800"/>
              <a:t>urushiol (</a:t>
            </a:r>
            <a:r>
              <a:rPr lang="ko-KR" altLang="en-US" sz="1800"/>
              <a:t>페놀성 물질로 전체의 </a:t>
            </a:r>
            <a:r>
              <a:rPr lang="en-US" altLang="ko-KR" sz="1800"/>
              <a:t>60~80% </a:t>
            </a:r>
            <a:r>
              <a:rPr lang="ko-KR" altLang="en-US" sz="1800"/>
              <a:t>차지</a:t>
            </a:r>
            <a:r>
              <a:rPr lang="en-US" altLang="ko-KR" sz="1800"/>
              <a:t>)</a:t>
            </a:r>
            <a:r>
              <a:rPr lang="ko-KR" altLang="en-US" sz="1800"/>
              <a:t>이며 고무질</a:t>
            </a:r>
            <a:r>
              <a:rPr lang="en-US" altLang="ko-KR" sz="1800"/>
              <a:t>, </a:t>
            </a:r>
            <a:r>
              <a:rPr lang="ko-KR" altLang="en-US" sz="1800"/>
              <a:t>함질소물질</a:t>
            </a:r>
            <a:r>
              <a:rPr lang="en-US" altLang="ko-KR" sz="1800"/>
              <a:t>, </a:t>
            </a:r>
            <a:r>
              <a:rPr lang="ko-KR" altLang="en-US" sz="1800"/>
              <a:t>수분도 함유  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내구력이 필요한 모든 기물에 사용되었으며 이를 기초로 칠기문화가 형성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옻칠도료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en-US" altLang="ko-KR" sz="2000" b="1"/>
              <a:t> </a:t>
            </a:r>
            <a:r>
              <a:rPr lang="ko-KR" altLang="en-US" sz="2000" b="1"/>
              <a:t>채취법</a:t>
            </a:r>
          </a:p>
          <a:p>
            <a:pPr marL="304800" indent="-304800">
              <a:lnSpc>
                <a:spcPct val="120000"/>
              </a:lnSpc>
              <a:spcBef>
                <a:spcPct val="5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살목채취법</a:t>
            </a:r>
            <a:r>
              <a:rPr lang="en-US" altLang="ko-KR" sz="1800"/>
              <a:t>:</a:t>
            </a:r>
            <a:r>
              <a:rPr lang="ko-KR" altLang="en-US" sz="1800"/>
              <a:t>옻액을 채취하는 그 해에 나무전체 옻액을 빼놓고 벌채</a:t>
            </a:r>
          </a:p>
          <a:p>
            <a:pPr marL="304800" indent="-304800">
              <a:lnSpc>
                <a:spcPct val="120000"/>
              </a:lnSpc>
              <a:spcBef>
                <a:spcPct val="5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생채취법</a:t>
            </a:r>
            <a:r>
              <a:rPr lang="en-US" altLang="ko-KR" sz="1800"/>
              <a:t>: </a:t>
            </a:r>
            <a:r>
              <a:rPr lang="ko-KR" altLang="en-US" sz="1800"/>
              <a:t>옻을 채취하면서 나무를 고사시키지 않고 적당히 채취하면서 또는 격년제로 채취하여 완전히 옻나무의 기능을 회복시키게 하는 방법</a:t>
            </a:r>
          </a:p>
          <a:p>
            <a:pPr marL="304800" indent="-304800">
              <a:lnSpc>
                <a:spcPct val="120000"/>
              </a:lnSpc>
              <a:spcBef>
                <a:spcPct val="5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쌍긁기법</a:t>
            </a:r>
            <a:r>
              <a:rPr lang="en-US" altLang="ko-KR" sz="1800"/>
              <a:t>: </a:t>
            </a:r>
            <a:r>
              <a:rPr lang="ko-KR" altLang="en-US" sz="1800"/>
              <a:t>살목채취법과 유사하나 흠을 상하양쪽으로 수평하게 줄을 그어 흠을 내는 방법이며 한여름인 점이 살목채취법과 차이</a:t>
            </a:r>
          </a:p>
          <a:p>
            <a:pPr marL="304800" indent="-304800">
              <a:lnSpc>
                <a:spcPct val="120000"/>
              </a:lnSpc>
              <a:spcBef>
                <a:spcPct val="5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화칠</a:t>
            </a:r>
            <a:r>
              <a:rPr lang="en-US" altLang="ko-KR" sz="1800"/>
              <a:t>: </a:t>
            </a:r>
            <a:r>
              <a:rPr lang="ko-KR" altLang="en-US" sz="1800"/>
              <a:t>한국 고유의 채취법으로 어린나무 </a:t>
            </a:r>
            <a:r>
              <a:rPr lang="en-US" altLang="ko-KR" sz="1800"/>
              <a:t>(4~5</a:t>
            </a:r>
            <a:r>
              <a:rPr lang="ko-KR" altLang="en-US" sz="1800"/>
              <a:t>년</a:t>
            </a:r>
            <a:r>
              <a:rPr lang="en-US" altLang="ko-KR" sz="1800"/>
              <a:t>)</a:t>
            </a:r>
            <a:r>
              <a:rPr lang="ko-KR" altLang="en-US" sz="1800"/>
              <a:t>를 벌채하여 물에 담근 후 끓여 채취하는 방법으로 품질이 약간 저하되는게 단점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옻칠도료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353425" cy="5543550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종류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고광택 투명옻</a:t>
            </a:r>
            <a:r>
              <a:rPr lang="en-US" altLang="ko-KR" sz="1800"/>
              <a:t>: </a:t>
            </a:r>
            <a:r>
              <a:rPr lang="ko-KR" altLang="en-US" sz="1800"/>
              <a:t>투명도가 높은데 양호한 생옻을 선택하여 고무질을 고르게 분산시켜 정제옻의 건조피막에 광택과 살오름성을 부여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투명 납색옻</a:t>
            </a:r>
            <a:r>
              <a:rPr lang="en-US" altLang="ko-KR" sz="1800"/>
              <a:t>: </a:t>
            </a:r>
            <a:r>
              <a:rPr lang="ko-KR" altLang="en-US" sz="1800"/>
              <a:t>양질과 저질의 옻을 적당히 배합하여 교반한 후 정제작업을 하고 건성유 또는 수지</a:t>
            </a:r>
            <a:r>
              <a:rPr lang="en-US" altLang="ko-KR" sz="1800"/>
              <a:t>, </a:t>
            </a:r>
            <a:r>
              <a:rPr lang="ko-KR" altLang="en-US" sz="1800"/>
              <a:t>보조제의 분량을 적절히 첨가하면서 유분의 양을 줄여 납색을 띠게 제조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 - </a:t>
            </a:r>
            <a:r>
              <a:rPr lang="ko-KR" altLang="en-US" sz="1800"/>
              <a:t>흑옻</a:t>
            </a:r>
            <a:r>
              <a:rPr lang="en-US" altLang="ko-KR" sz="1800"/>
              <a:t>: </a:t>
            </a:r>
            <a:r>
              <a:rPr lang="ko-KR" altLang="en-US" sz="1800"/>
              <a:t>옻 자체의 색이 흑색이 아니며 옻을 검게하는 철</a:t>
            </a:r>
            <a:r>
              <a:rPr lang="en-US" altLang="ko-KR" sz="1800"/>
              <a:t>, </a:t>
            </a:r>
            <a:r>
              <a:rPr lang="ko-KR" altLang="en-US" sz="1800"/>
              <a:t>구리</a:t>
            </a:r>
            <a:r>
              <a:rPr lang="en-US" altLang="ko-KR" sz="1800"/>
              <a:t>, </a:t>
            </a:r>
            <a:r>
              <a:rPr lang="ko-KR" altLang="en-US" sz="1800"/>
              <a:t>알루미늄 등의 금속과 </a:t>
            </a:r>
            <a:r>
              <a:rPr lang="en-US" altLang="ko-KR" sz="1800"/>
              <a:t>urushiol</a:t>
            </a:r>
            <a:r>
              <a:rPr lang="ko-KR" altLang="en-US" sz="1800"/>
              <a:t>이 반응하여 변색 된 옻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생칠</a:t>
            </a:r>
            <a:r>
              <a:rPr lang="en-US" altLang="ko-KR" sz="1800"/>
              <a:t>: </a:t>
            </a:r>
            <a:r>
              <a:rPr lang="ko-KR" altLang="en-US" sz="1800"/>
              <a:t>옻나무에서 채취한 회백색의 수액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정제칠</a:t>
            </a:r>
            <a:r>
              <a:rPr lang="en-US" altLang="ko-KR" sz="1800"/>
              <a:t>: </a:t>
            </a:r>
            <a:r>
              <a:rPr lang="ko-KR" altLang="en-US" sz="1800"/>
              <a:t>생칠을 화학적으로 가공 처리한 것으로 흑칠</a:t>
            </a:r>
            <a:r>
              <a:rPr lang="en-US" altLang="ko-KR" sz="1800"/>
              <a:t>, </a:t>
            </a:r>
            <a:r>
              <a:rPr lang="ko-KR" altLang="en-US" sz="1800"/>
              <a:t>투명칠</a:t>
            </a:r>
            <a:r>
              <a:rPr lang="en-US" altLang="ko-KR" sz="1800"/>
              <a:t>, </a:t>
            </a:r>
            <a:r>
              <a:rPr lang="ko-KR" altLang="en-US" sz="1800"/>
              <a:t>색칠로 다시 구분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옻칠도료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건조방법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소량의 밀랍</a:t>
            </a:r>
            <a:r>
              <a:rPr lang="en-US" altLang="ko-KR" sz="1800"/>
              <a:t>, </a:t>
            </a:r>
            <a:r>
              <a:rPr lang="ko-KR" altLang="en-US" sz="1800"/>
              <a:t>주정</a:t>
            </a:r>
            <a:r>
              <a:rPr lang="en-US" altLang="ko-KR" sz="1800"/>
              <a:t>, </a:t>
            </a:r>
            <a:r>
              <a:rPr lang="ko-KR" altLang="en-US" sz="1800"/>
              <a:t>글리세린</a:t>
            </a:r>
            <a:r>
              <a:rPr lang="en-US" altLang="ko-KR" sz="1800"/>
              <a:t>, </a:t>
            </a:r>
            <a:r>
              <a:rPr lang="ko-KR" altLang="en-US" sz="1800"/>
              <a:t>봉밀콩즙을 가하는 것이 전통적인 방법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상온경화</a:t>
            </a:r>
            <a:r>
              <a:rPr lang="en-US" altLang="ko-KR" sz="1800"/>
              <a:t>: </a:t>
            </a:r>
            <a:r>
              <a:rPr lang="ko-KR" altLang="en-US" sz="1800"/>
              <a:t>옻액의 </a:t>
            </a:r>
            <a:r>
              <a:rPr lang="en-US" altLang="ko-KR" sz="1800"/>
              <a:t>laccase</a:t>
            </a:r>
            <a:r>
              <a:rPr lang="ko-KR" altLang="en-US" sz="1800"/>
              <a:t>의 산화중합으로 경화하며 습도는 </a:t>
            </a:r>
            <a:r>
              <a:rPr lang="en-US" altLang="ko-KR" sz="1800"/>
              <a:t>75~85%</a:t>
            </a:r>
            <a:r>
              <a:rPr lang="ko-KR" altLang="en-US" sz="1800"/>
              <a:t>가 적당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고온경화</a:t>
            </a:r>
            <a:r>
              <a:rPr lang="en-US" altLang="ko-KR" sz="1800"/>
              <a:t>: laccase</a:t>
            </a:r>
            <a:r>
              <a:rPr lang="ko-KR" altLang="en-US" sz="1800"/>
              <a:t>이 경화에 관여하지 않고 </a:t>
            </a:r>
            <a:r>
              <a:rPr lang="en-US" altLang="ko-KR" sz="1800"/>
              <a:t>urushiol</a:t>
            </a:r>
            <a:r>
              <a:rPr lang="ko-KR" altLang="en-US" sz="1800"/>
              <a:t>이 직접 산소와 열에 의해 경화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특징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내약품성이 우수하며 단단한 도막을 형성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견고성이 우수하며 방수</a:t>
            </a:r>
            <a:r>
              <a:rPr lang="en-US" altLang="ko-KR" sz="1800"/>
              <a:t>, </a:t>
            </a:r>
            <a:r>
              <a:rPr lang="ko-KR" altLang="en-US" sz="1800"/>
              <a:t>방부성</a:t>
            </a:r>
            <a:r>
              <a:rPr lang="en-US" altLang="ko-KR" sz="1800"/>
              <a:t>, </a:t>
            </a:r>
            <a:r>
              <a:rPr lang="ko-KR" altLang="en-US" sz="1800"/>
              <a:t>열 전기에 대한 절연성이 우수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광택이 없어지더라도 표면을 깨끗이 딱으면 광택이 재생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자외선에 약해 백화현상이 발생전기절연성은 건조상태에서 우수하지만 고습상태에서 매우 불량 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옻칠도료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특징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내약품성이 우수하며 단단한 도막을 형성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견고성이 우수하며 방수</a:t>
            </a:r>
            <a:r>
              <a:rPr lang="en-US" altLang="ko-KR" sz="1800"/>
              <a:t>, </a:t>
            </a:r>
            <a:r>
              <a:rPr lang="ko-KR" altLang="en-US" sz="1800"/>
              <a:t>방부성</a:t>
            </a:r>
            <a:r>
              <a:rPr lang="en-US" altLang="ko-KR" sz="1800"/>
              <a:t>, </a:t>
            </a:r>
            <a:r>
              <a:rPr lang="ko-KR" altLang="en-US" sz="1800"/>
              <a:t>열 전기에 대한 절연성이 우수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광택이 없어지더라도 표면을 깨끗이 딱으면 광택이 재생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자외선에 약해 백화현상이 발생전기절연성은 건조상태에서 우수하지만 고습상태에서 매우 불량</a:t>
            </a:r>
            <a:r>
              <a:rPr lang="ko-KR" altLang="en-US" sz="1600"/>
              <a:t> 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옻칠도료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로진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소나무에 상처를 내어 수액을 모아서 증기로 증유하여 얻어진 송진을 가공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   정제하여 얻어진 것을 고무로진이라 히며 황색에서 갈색이 있음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이 로진은 아미에틴산을 수지산의 혼합물인 유용성 페놀수지</a:t>
            </a:r>
            <a:r>
              <a:rPr lang="en-US" altLang="ko-KR" sz="1800"/>
              <a:t>, </a:t>
            </a:r>
            <a:r>
              <a:rPr lang="ko-KR" altLang="en-US" sz="1800"/>
              <a:t>에스테르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   고무의 제조에 사용되는 외에 석탄</a:t>
            </a:r>
            <a:r>
              <a:rPr lang="en-US" altLang="ko-KR" sz="1800"/>
              <a:t>, </a:t>
            </a:r>
            <a:r>
              <a:rPr lang="ko-KR" altLang="en-US" sz="1800"/>
              <a:t>산화아연 등으로 처리하여 경화로진을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   제조 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댐머 </a:t>
            </a:r>
            <a:r>
              <a:rPr lang="en-US" altLang="ko-KR" sz="2000" b="1"/>
              <a:t>(dammer)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</a:pPr>
            <a:r>
              <a:rPr lang="en-US" altLang="ko-KR" sz="1800"/>
              <a:t>   - </a:t>
            </a:r>
            <a:r>
              <a:rPr lang="ko-KR" altLang="en-US" sz="1800"/>
              <a:t>남방산의 식물에서 채취하며 담색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그대로 용제에 녹이면 담색 바니쉬 또는 에나멜로 제조 가능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래커로 사용하려면 용제에 녹여서 알코올을 가하여 탈납 후 사용 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식물성 천연수지도료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코팔 </a:t>
            </a:r>
            <a:r>
              <a:rPr lang="en-US" altLang="ko-KR" sz="2000" b="1"/>
              <a:t>(copal)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 - </a:t>
            </a:r>
            <a:r>
              <a:rPr lang="ko-KR" altLang="en-US" sz="1800"/>
              <a:t>천연수지 중에 가장 경질이며 수지액이 땅속에 뭍어 희석상태가 된 것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아프리카 및 남방에서 산출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기름이나 석유계 용제에 잘 용해가 되지 않아 </a:t>
            </a:r>
            <a:r>
              <a:rPr lang="en-US" altLang="ko-KR" sz="1800"/>
              <a:t>300~360</a:t>
            </a:r>
            <a:r>
              <a:rPr lang="en-US" altLang="ko-KR" sz="1800">
                <a:latin typeface="Arial" charset="0"/>
                <a:cs typeface="Arial" charset="0"/>
              </a:rPr>
              <a:t>°</a:t>
            </a:r>
            <a:r>
              <a:rPr lang="en-US" altLang="ko-KR" sz="1800"/>
              <a:t>C</a:t>
            </a:r>
            <a:r>
              <a:rPr lang="ko-KR" altLang="en-US" sz="1800"/>
              <a:t>로 가열하면 분해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   유출되어 유용성이 됨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셀락 </a:t>
            </a:r>
            <a:r>
              <a:rPr lang="en-US" altLang="ko-KR" sz="2000" b="1"/>
              <a:t>(shellac)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 - </a:t>
            </a:r>
            <a:r>
              <a:rPr lang="ko-KR" altLang="en-US" sz="1800"/>
              <a:t>수목에 부착하여 기생하는 혼충의 분비물을 정제한 것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 - </a:t>
            </a:r>
            <a:r>
              <a:rPr lang="ko-KR" altLang="en-US" sz="1800"/>
              <a:t>인도</a:t>
            </a:r>
            <a:r>
              <a:rPr lang="en-US" altLang="ko-KR" sz="1800"/>
              <a:t>, </a:t>
            </a:r>
            <a:r>
              <a:rPr lang="ko-KR" altLang="en-US" sz="1800"/>
              <a:t>동남아시아에서 산출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나무에 그대로 부착한 것은 스틸락 </a:t>
            </a:r>
            <a:r>
              <a:rPr lang="en-US" altLang="ko-KR" sz="1800"/>
              <a:t>(styllac)</a:t>
            </a:r>
            <a:r>
              <a:rPr lang="ko-KR" altLang="en-US" sz="1800"/>
              <a:t>이라 하고 조제한 것은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   시이틀락 </a:t>
            </a:r>
            <a:r>
              <a:rPr lang="en-US" altLang="ko-KR" sz="1800"/>
              <a:t>(sheetllac)</a:t>
            </a:r>
            <a:r>
              <a:rPr lang="ko-KR" altLang="en-US" sz="1800"/>
              <a:t>이라 함</a:t>
            </a:r>
            <a:r>
              <a:rPr lang="en-US" altLang="ko-KR" sz="1800"/>
              <a:t>.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 - </a:t>
            </a:r>
            <a:r>
              <a:rPr lang="ko-KR" altLang="en-US" sz="1800"/>
              <a:t>알코올</a:t>
            </a:r>
            <a:r>
              <a:rPr lang="en-US" altLang="ko-KR" sz="1800"/>
              <a:t>, </a:t>
            </a:r>
            <a:r>
              <a:rPr lang="ko-KR" altLang="en-US" sz="1800"/>
              <a:t>케톤</a:t>
            </a:r>
            <a:r>
              <a:rPr lang="en-US" altLang="ko-KR" sz="1800"/>
              <a:t>, </a:t>
            </a:r>
            <a:r>
              <a:rPr lang="ko-KR" altLang="en-US" sz="1800"/>
              <a:t>에스테르계의 용제 녹인 것을 락니스 </a:t>
            </a:r>
            <a:r>
              <a:rPr lang="en-US" altLang="ko-KR" sz="1800"/>
              <a:t>(llacnish)</a:t>
            </a:r>
            <a:r>
              <a:rPr lang="ko-KR" altLang="en-US" sz="1800"/>
              <a:t>라 하며 옹이</a:t>
            </a:r>
            <a:r>
              <a:rPr lang="en-US" altLang="ko-KR" sz="1800"/>
              <a:t>,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    </a:t>
            </a:r>
            <a:r>
              <a:rPr lang="ko-KR" altLang="en-US" sz="1800"/>
              <a:t>목공가구의 도료 사용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황갈색의 셀락을 소오다회 용액에 녹여서 표백한 것을 백락으로 사용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식물성 천연수지도료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en-US" altLang="ko-KR" sz="2000" b="1"/>
              <a:t> </a:t>
            </a:r>
            <a:r>
              <a:rPr lang="ko-KR" altLang="en-US" sz="2000" b="1"/>
              <a:t>특징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천연도료는 무공해</a:t>
            </a:r>
            <a:r>
              <a:rPr lang="en-US" altLang="ko-KR" sz="1800"/>
              <a:t>, </a:t>
            </a:r>
            <a:r>
              <a:rPr lang="ko-KR" altLang="en-US" sz="1800"/>
              <a:t>무독성</a:t>
            </a:r>
            <a:r>
              <a:rPr lang="en-US" altLang="ko-KR" sz="1800"/>
              <a:t>, </a:t>
            </a:r>
            <a:r>
              <a:rPr lang="ko-KR" altLang="en-US" sz="1800"/>
              <a:t>환경친화적 도료로 아마인유</a:t>
            </a:r>
            <a:r>
              <a:rPr lang="en-US" altLang="ko-KR" sz="1800"/>
              <a:t>, </a:t>
            </a:r>
            <a:r>
              <a:rPr lang="ko-KR" altLang="en-US" sz="1800"/>
              <a:t>오동나무유 등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</a:pPr>
            <a:r>
              <a:rPr lang="ko-KR" altLang="en-US" sz="1800"/>
              <a:t>      식물에서 추출한 무공해 천연원료를 이용 제조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환경친화적 도료로 강도가 높고 내구성이 우수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부피 고형분의 함유량이 일반 도료의 두배이므로 넓은 면적을 도포할 수 있음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</a:pPr>
            <a:r>
              <a:rPr lang="en-US" altLang="ko-KR" sz="1800"/>
              <a:t>   - </a:t>
            </a:r>
            <a:r>
              <a:rPr lang="ko-KR" altLang="en-US" sz="1800"/>
              <a:t>정전기를 일으키지 않고 천연 향기를 발산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건조시간이 일반도료에 비해 다소 길다는 단점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천연도료 </a:t>
            </a:r>
            <a:r>
              <a:rPr lang="en-US" altLang="ko-KR" sz="3600" b="1">
                <a:latin typeface="Arial"/>
              </a:rPr>
              <a:t>–</a:t>
            </a:r>
            <a:r>
              <a:rPr lang="en-US" altLang="ko-KR" sz="3600" b="1"/>
              <a:t> </a:t>
            </a:r>
            <a:r>
              <a:rPr lang="ko-KR" altLang="en-US" sz="3600" b="1"/>
              <a:t>식물성 천연수지도료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점과 선">
  <a:themeElements>
    <a:clrScheme name="점과 선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점과 선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점과 선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4061</TotalTime>
  <Words>644</Words>
  <Application>Microsoft Office PowerPoint</Application>
  <PresentationFormat>화면 슬라이드 쇼(4:3)</PresentationFormat>
  <Paragraphs>74</Paragraphs>
  <Slides>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점과 선</vt:lpstr>
      <vt:lpstr>도료의 종류 - 천연도료</vt:lpstr>
      <vt:lpstr>옻칠도료</vt:lpstr>
      <vt:lpstr>옻칠도료</vt:lpstr>
      <vt:lpstr>옻칠도료</vt:lpstr>
      <vt:lpstr>옻칠도료</vt:lpstr>
      <vt:lpstr>옻칠도료</vt:lpstr>
      <vt:lpstr>식물성 천연수지도료</vt:lpstr>
      <vt:lpstr>식물성 천연수지도료</vt:lpstr>
      <vt:lpstr>천연도료 – 식물성 천연수지도료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목질재료학 및 실험</dc:title>
  <dc:creator>In</dc:creator>
  <cp:lastModifiedBy>Danial Yang</cp:lastModifiedBy>
  <cp:revision>67</cp:revision>
  <dcterms:created xsi:type="dcterms:W3CDTF">2005-09-01T06:05:51Z</dcterms:created>
  <dcterms:modified xsi:type="dcterms:W3CDTF">2012-11-02T17:17:15Z</dcterms:modified>
</cp:coreProperties>
</file>