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8" r:id="rId4"/>
    <p:sldId id="273" r:id="rId5"/>
    <p:sldId id="274" r:id="rId6"/>
    <p:sldId id="270" r:id="rId7"/>
    <p:sldId id="272" r:id="rId8"/>
    <p:sldId id="271" r:id="rId9"/>
    <p:sldId id="279" r:id="rId10"/>
    <p:sldId id="275" r:id="rId11"/>
    <p:sldId id="261" r:id="rId12"/>
    <p:sldId id="264" r:id="rId13"/>
    <p:sldId id="278" r:id="rId14"/>
    <p:sldId id="281" r:id="rId15"/>
    <p:sldId id="276" r:id="rId16"/>
    <p:sldId id="280" r:id="rId17"/>
    <p:sldId id="282" r:id="rId18"/>
    <p:sldId id="284" r:id="rId19"/>
    <p:sldId id="287" r:id="rId20"/>
    <p:sldId id="286" r:id="rId21"/>
    <p:sldId id="289" r:id="rId22"/>
    <p:sldId id="268" r:id="rId23"/>
    <p:sldId id="288" r:id="rId24"/>
    <p:sldId id="266" r:id="rId25"/>
    <p:sldId id="267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B9B"/>
    <a:srgbClr val="224C00"/>
    <a:srgbClr val="1A3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78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A692F-21FF-4FB1-BE32-52CCD1A1E0AE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D386-B6D7-4F53-BF61-498EA10F69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2603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D386-B6D7-4F53-BF61-498EA10F690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1519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741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7808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407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044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4735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2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9934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455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5222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3026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5733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2A3E-A611-4183-B8F8-57DCE01D3845}" type="datetimeFigureOut">
              <a:rPr lang="ko-KR" altLang="en-US" smtClean="0"/>
              <a:pPr/>
              <a:t>2012-11-27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A5C5-0CEA-440B-A74E-06A47B25249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803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67" y="853229"/>
            <a:ext cx="5263015" cy="417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427984" y="5139126"/>
            <a:ext cx="4716016" cy="1409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600" dirty="0" smtClean="0">
                <a:solidFill>
                  <a:schemeClr val="tx1"/>
                </a:solidFill>
              </a:rPr>
              <a:t>3</a:t>
            </a:r>
            <a:r>
              <a:rPr lang="ko-KR" altLang="en-US" sz="3600" dirty="0" smtClean="0">
                <a:solidFill>
                  <a:schemeClr val="tx1"/>
                </a:solidFill>
              </a:rPr>
              <a:t>조</a:t>
            </a:r>
            <a:endParaRPr lang="en-US" altLang="ko-KR" sz="36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</a:rPr>
              <a:t>김다정</a:t>
            </a:r>
            <a:r>
              <a:rPr lang="en-US" altLang="ko-KR" sz="2800" dirty="0" smtClean="0">
                <a:solidFill>
                  <a:schemeClr val="tx1"/>
                </a:solidFill>
              </a:rPr>
              <a:t>,</a:t>
            </a:r>
            <a:r>
              <a:rPr lang="ko-KR" altLang="en-US" sz="2800" dirty="0" smtClean="0">
                <a:solidFill>
                  <a:schemeClr val="tx1"/>
                </a:solidFill>
              </a:rPr>
              <a:t>박준식</a:t>
            </a:r>
            <a:r>
              <a:rPr lang="en-US" altLang="ko-KR" sz="2800" dirty="0" smtClean="0">
                <a:solidFill>
                  <a:schemeClr val="tx1"/>
                </a:solidFill>
              </a:rPr>
              <a:t>,</a:t>
            </a:r>
            <a:r>
              <a:rPr lang="ko-KR" altLang="en-US" sz="2800" dirty="0" smtClean="0">
                <a:solidFill>
                  <a:schemeClr val="tx1"/>
                </a:solidFill>
              </a:rPr>
              <a:t>이경주</a:t>
            </a:r>
            <a:r>
              <a:rPr lang="en-US" altLang="ko-KR" sz="2800" dirty="0" smtClean="0">
                <a:solidFill>
                  <a:schemeClr val="tx1"/>
                </a:solidFill>
              </a:rPr>
              <a:t>,</a:t>
            </a:r>
            <a:r>
              <a:rPr lang="ko-KR" altLang="en-US" sz="2800" dirty="0" smtClean="0">
                <a:solidFill>
                  <a:schemeClr val="tx1"/>
                </a:solidFill>
              </a:rPr>
              <a:t>홍석현</a:t>
            </a:r>
            <a:endParaRPr lang="en-US" altLang="ko-KR" sz="2800" dirty="0" smtClean="0">
              <a:solidFill>
                <a:schemeClr val="tx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26973" y="2060848"/>
            <a:ext cx="7452830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200" dirty="0" smtClean="0">
                <a:solidFill>
                  <a:srgbClr val="00B050"/>
                </a:solidFill>
              </a:rPr>
              <a:t>Eco friendly paint</a:t>
            </a:r>
            <a:endParaRPr lang="ko-KR" alt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1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67865" y="2192989"/>
              <a:ext cx="13805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60" pitchFamily="18" charset="-127"/>
                  <a:ea typeface="-윤고딕360" pitchFamily="18" charset="-127"/>
                </a:rPr>
                <a:t>3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091" y="3028691"/>
              <a:ext cx="1989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PART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49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16632"/>
            <a:ext cx="2474659" cy="646331"/>
            <a:chOff x="0" y="116632"/>
            <a:chExt cx="2474659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2020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03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필요</a:t>
              </a:r>
              <a:r>
                <a:rPr lang="ko-KR" altLang="en-US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성</a:t>
              </a:r>
            </a:p>
          </p:txBody>
        </p:sp>
      </p:grpSp>
      <p:sp>
        <p:nvSpPr>
          <p:cNvPr id="22" name="Bent Arrow 40"/>
          <p:cNvSpPr>
            <a:spLocks noChangeArrowheads="1"/>
          </p:cNvSpPr>
          <p:nvPr/>
        </p:nvSpPr>
        <p:spPr bwMode="auto">
          <a:xfrm rot="5400000">
            <a:off x="2224228" y="2665652"/>
            <a:ext cx="1703591" cy="1399279"/>
          </a:xfrm>
          <a:custGeom>
            <a:avLst/>
            <a:gdLst>
              <a:gd name="T0" fmla="*/ 778950 w 1038600"/>
              <a:gd name="T1" fmla="*/ 0 h 1108618"/>
              <a:gd name="T2" fmla="*/ 778950 w 1038600"/>
              <a:gd name="T3" fmla="*/ 519300 h 1108618"/>
              <a:gd name="T4" fmla="*/ 129825 w 1038600"/>
              <a:gd name="T5" fmla="*/ 1108618 h 1108618"/>
              <a:gd name="T6" fmla="*/ 1038600 w 1038600"/>
              <a:gd name="T7" fmla="*/ 259650 h 1108618"/>
              <a:gd name="T8" fmla="*/ 0 60000 65536"/>
              <a:gd name="T9" fmla="*/ 0 60000 65536"/>
              <a:gd name="T10" fmla="*/ 0 60000 65536"/>
              <a:gd name="T11" fmla="*/ 0 60000 65536"/>
              <a:gd name="T12" fmla="*/ 0 w 1038600"/>
              <a:gd name="T13" fmla="*/ 0 h 1108618"/>
              <a:gd name="T14" fmla="*/ 1038600 w 1038600"/>
              <a:gd name="T15" fmla="*/ 1108618 h 1108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8600" h="1108618">
                <a:moveTo>
                  <a:pt x="0" y="1108618"/>
                </a:moveTo>
                <a:lnTo>
                  <a:pt x="0" y="584213"/>
                </a:lnTo>
                <a:cubicBezTo>
                  <a:pt x="0" y="333261"/>
                  <a:pt x="203436" y="129825"/>
                  <a:pt x="454387" y="129825"/>
                </a:cubicBezTo>
                <a:lnTo>
                  <a:pt x="778950" y="129825"/>
                </a:lnTo>
                <a:lnTo>
                  <a:pt x="778950" y="0"/>
                </a:lnTo>
                <a:lnTo>
                  <a:pt x="1038600" y="259650"/>
                </a:lnTo>
                <a:lnTo>
                  <a:pt x="778950" y="519300"/>
                </a:lnTo>
                <a:lnTo>
                  <a:pt x="778950" y="389475"/>
                </a:lnTo>
                <a:lnTo>
                  <a:pt x="454388" y="389475"/>
                </a:lnTo>
                <a:lnTo>
                  <a:pt x="454387" y="389475"/>
                </a:lnTo>
                <a:cubicBezTo>
                  <a:pt x="346837" y="389475"/>
                  <a:pt x="259650" y="476662"/>
                  <a:pt x="259650" y="584212"/>
                </a:cubicBezTo>
                <a:lnTo>
                  <a:pt x="259650" y="1108618"/>
                </a:lnTo>
                <a:lnTo>
                  <a:pt x="0" y="1108618"/>
                </a:lnTo>
                <a:close/>
              </a:path>
            </a:pathLst>
          </a:custGeom>
          <a:solidFill>
            <a:srgbClr val="9CC43B"/>
          </a:solidFill>
          <a:ln>
            <a:noFill/>
          </a:ln>
          <a:effectLst>
            <a:outerShdw blurRad="63500" dist="23000" dir="143998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107504" y="1227996"/>
            <a:ext cx="2598819" cy="2500384"/>
            <a:chOff x="107504" y="1227996"/>
            <a:chExt cx="2598819" cy="2500384"/>
          </a:xfrm>
        </p:grpSpPr>
        <p:sp>
          <p:nvSpPr>
            <p:cNvPr id="23" name="Rounded Rectangle 6"/>
            <p:cNvSpPr>
              <a:spLocks noChangeArrowheads="1"/>
            </p:cNvSpPr>
            <p:nvPr/>
          </p:nvSpPr>
          <p:spPr bwMode="auto">
            <a:xfrm>
              <a:off x="355955" y="1227996"/>
              <a:ext cx="2019669" cy="1624693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/>
                </a:gs>
              </a:gsLst>
              <a:lin ang="5400000"/>
            </a:gradFill>
            <a:ln w="63500">
              <a:solidFill>
                <a:srgbClr val="9CC43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sp>
          <p:nvSpPr>
            <p:cNvPr id="26" name="Rektangel 76"/>
            <p:cNvSpPr>
              <a:spLocks noChangeArrowheads="1"/>
            </p:cNvSpPr>
            <p:nvPr/>
          </p:nvSpPr>
          <p:spPr bwMode="auto">
            <a:xfrm>
              <a:off x="355955" y="1340767"/>
              <a:ext cx="198159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 defTabSz="914400"/>
              <a:r>
                <a:rPr lang="ko-KR" altLang="en-US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환경과 </a:t>
              </a:r>
              <a:endParaRPr lang="en-US" altLang="ko-KR" sz="2400" noProof="1">
                <a:solidFill>
                  <a:srgbClr val="000000"/>
                </a:solidFill>
                <a:latin typeface="HY나무L" pitchFamily="18" charset="-127"/>
                <a:ea typeface="HY나무L" pitchFamily="18" charset="-127"/>
                <a:cs typeface="Arial" pitchFamily="34" charset="0"/>
              </a:endParaRPr>
            </a:p>
            <a:p>
              <a:pPr algn="ctr" defTabSz="914400"/>
              <a:r>
                <a:rPr lang="ko-KR" altLang="en-US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건강에 대한 </a:t>
              </a:r>
              <a:endParaRPr lang="en-US" altLang="ko-KR" sz="2400" noProof="1" smtClean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  <a:cs typeface="Arial" pitchFamily="34" charset="0"/>
              </a:endParaRPr>
            </a:p>
            <a:p>
              <a:pPr algn="ctr" defTabSz="914400"/>
              <a:r>
                <a:rPr lang="ko-KR" altLang="en-US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관심 증가</a:t>
              </a:r>
              <a:r>
                <a:rPr lang="en-US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 </a:t>
              </a:r>
              <a:endParaRPr lang="da-DK" dirty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  <a:p>
              <a:pPr defTabSz="914400"/>
              <a:endParaRPr lang="da-DK" dirty="0">
                <a:solidFill>
                  <a:srgbClr val="000000"/>
                </a:solidFill>
              </a:endParaRPr>
            </a:p>
          </p:txBody>
        </p:sp>
        <p:sp>
          <p:nvSpPr>
            <p:cNvPr id="31" name="Ellipse 98"/>
            <p:cNvSpPr/>
            <p:nvPr/>
          </p:nvSpPr>
          <p:spPr bwMode="auto">
            <a:xfrm>
              <a:off x="107504" y="3196576"/>
              <a:ext cx="2598819" cy="53180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grpSp>
          <p:nvGrpSpPr>
            <p:cNvPr id="32" name="Group 28"/>
            <p:cNvGrpSpPr>
              <a:grpSpLocks/>
            </p:cNvGrpSpPr>
            <p:nvPr/>
          </p:nvGrpSpPr>
          <p:grpSpPr bwMode="auto">
            <a:xfrm>
              <a:off x="2075078" y="2384028"/>
              <a:ext cx="524953" cy="684766"/>
              <a:chOff x="2504103" y="1620580"/>
              <a:chExt cx="415909" cy="417470"/>
            </a:xfrm>
          </p:grpSpPr>
          <p:sp>
            <p:nvSpPr>
              <p:cNvPr id="53" name="Ellipse 53"/>
              <p:cNvSpPr>
                <a:spLocks noChangeArrowheads="1"/>
              </p:cNvSpPr>
              <p:nvPr/>
            </p:nvSpPr>
            <p:spPr bwMode="auto">
              <a:xfrm>
                <a:off x="2504103" y="1620580"/>
                <a:ext cx="415909" cy="417470"/>
              </a:xfrm>
              <a:prstGeom prst="ellipse">
                <a:avLst/>
              </a:prstGeom>
              <a:solidFill>
                <a:srgbClr val="FFFFFF">
                  <a:alpha val="6196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/>
                <a:endParaRPr lang="ko-KR" altLang="ko-KR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Tekstboks 54"/>
              <p:cNvSpPr txBox="1">
                <a:spLocks noChangeArrowheads="1"/>
              </p:cNvSpPr>
              <p:nvPr/>
            </p:nvSpPr>
            <p:spPr bwMode="auto">
              <a:xfrm>
                <a:off x="2561330" y="1643052"/>
                <a:ext cx="311410" cy="35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da-DK" sz="320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56" name="그룹 55"/>
          <p:cNvGrpSpPr/>
          <p:nvPr/>
        </p:nvGrpSpPr>
        <p:grpSpPr>
          <a:xfrm>
            <a:off x="2074351" y="4193582"/>
            <a:ext cx="2598819" cy="2499528"/>
            <a:chOff x="2074351" y="4193582"/>
            <a:chExt cx="2598819" cy="2499528"/>
          </a:xfrm>
        </p:grpSpPr>
        <p:sp>
          <p:nvSpPr>
            <p:cNvPr id="24" name="Rounded Rectangle 8"/>
            <p:cNvSpPr>
              <a:spLocks noChangeArrowheads="1"/>
            </p:cNvSpPr>
            <p:nvPr/>
          </p:nvSpPr>
          <p:spPr bwMode="auto">
            <a:xfrm>
              <a:off x="2375624" y="4193582"/>
              <a:ext cx="2019669" cy="1624693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/>
                </a:gs>
              </a:gsLst>
              <a:lin ang="5400000"/>
            </a:gradFill>
            <a:ln w="63500">
              <a:solidFill>
                <a:srgbClr val="9CC43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sp>
          <p:nvSpPr>
            <p:cNvPr id="27" name="Rektangel 76"/>
            <p:cNvSpPr>
              <a:spLocks noChangeArrowheads="1"/>
            </p:cNvSpPr>
            <p:nvPr/>
          </p:nvSpPr>
          <p:spPr bwMode="auto">
            <a:xfrm>
              <a:off x="2376383" y="4405763"/>
              <a:ext cx="196656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 defTabSz="914400"/>
              <a:r>
                <a:rPr lang="ko-KR" altLang="en-US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일반페인트 </a:t>
              </a:r>
              <a:r>
                <a:rPr lang="en-US" altLang="ko-KR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VOCs </a:t>
              </a:r>
            </a:p>
            <a:p>
              <a:pPr algn="ctr" defTabSz="914400"/>
              <a:r>
                <a:rPr lang="ko-KR" altLang="en-US" sz="2400" noProof="1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  <a:cs typeface="Arial" pitchFamily="34" charset="0"/>
                </a:rPr>
                <a:t>방출량 높음</a:t>
              </a:r>
              <a:endParaRPr lang="da-DK" sz="2400" dirty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</p:txBody>
        </p:sp>
        <p:sp>
          <p:nvSpPr>
            <p:cNvPr id="30" name="Ellipse 98"/>
            <p:cNvSpPr/>
            <p:nvPr/>
          </p:nvSpPr>
          <p:spPr bwMode="auto">
            <a:xfrm>
              <a:off x="2074351" y="6161306"/>
              <a:ext cx="2598819" cy="53180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grpSp>
          <p:nvGrpSpPr>
            <p:cNvPr id="33" name="Group 31"/>
            <p:cNvGrpSpPr>
              <a:grpSpLocks/>
            </p:cNvGrpSpPr>
            <p:nvPr/>
          </p:nvGrpSpPr>
          <p:grpSpPr bwMode="auto">
            <a:xfrm>
              <a:off x="4106769" y="5349614"/>
              <a:ext cx="526957" cy="682163"/>
              <a:chOff x="2502873" y="1621102"/>
              <a:chExt cx="417496" cy="415883"/>
            </a:xfrm>
          </p:grpSpPr>
          <p:sp>
            <p:nvSpPr>
              <p:cNvPr id="51" name="Ellipse 53"/>
              <p:cNvSpPr>
                <a:spLocks noChangeArrowheads="1"/>
              </p:cNvSpPr>
              <p:nvPr/>
            </p:nvSpPr>
            <p:spPr bwMode="auto">
              <a:xfrm>
                <a:off x="2502873" y="1621102"/>
                <a:ext cx="417496" cy="415883"/>
              </a:xfrm>
              <a:prstGeom prst="ellipse">
                <a:avLst/>
              </a:prstGeom>
              <a:solidFill>
                <a:srgbClr val="FFFFFF">
                  <a:alpha val="6196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/>
                <a:endParaRPr lang="ko-KR" altLang="ko-KR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Tekstboks 54"/>
              <p:cNvSpPr txBox="1">
                <a:spLocks noChangeArrowheads="1"/>
              </p:cNvSpPr>
              <p:nvPr/>
            </p:nvSpPr>
            <p:spPr bwMode="auto">
              <a:xfrm>
                <a:off x="2561330" y="1674080"/>
                <a:ext cx="311409" cy="35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da-DK" sz="3200" dirty="0">
                    <a:solidFill>
                      <a:srgbClr val="000000"/>
                    </a:solidFill>
                  </a:rPr>
                  <a:t>2</a:t>
                </a:r>
              </a:p>
            </p:txBody>
          </p:sp>
        </p:grpSp>
      </p:grpSp>
      <p:sp>
        <p:nvSpPr>
          <p:cNvPr id="34" name="Bent Arrow 41"/>
          <p:cNvSpPr>
            <a:spLocks noChangeArrowheads="1"/>
          </p:cNvSpPr>
          <p:nvPr/>
        </p:nvSpPr>
        <p:spPr bwMode="auto">
          <a:xfrm rot="16200000" flipV="1">
            <a:off x="4243974" y="3028740"/>
            <a:ext cx="1703591" cy="1399279"/>
          </a:xfrm>
          <a:custGeom>
            <a:avLst/>
            <a:gdLst>
              <a:gd name="T0" fmla="*/ 778950 w 1038600"/>
              <a:gd name="T1" fmla="*/ 0 h 1108618"/>
              <a:gd name="T2" fmla="*/ 778950 w 1038600"/>
              <a:gd name="T3" fmla="*/ 519300 h 1108618"/>
              <a:gd name="T4" fmla="*/ 129825 w 1038600"/>
              <a:gd name="T5" fmla="*/ 1108618 h 1108618"/>
              <a:gd name="T6" fmla="*/ 1038600 w 1038600"/>
              <a:gd name="T7" fmla="*/ 259650 h 1108618"/>
              <a:gd name="T8" fmla="*/ 0 60000 65536"/>
              <a:gd name="T9" fmla="*/ 0 60000 65536"/>
              <a:gd name="T10" fmla="*/ 0 60000 65536"/>
              <a:gd name="T11" fmla="*/ 0 60000 65536"/>
              <a:gd name="T12" fmla="*/ 0 w 1038600"/>
              <a:gd name="T13" fmla="*/ 0 h 1108618"/>
              <a:gd name="T14" fmla="*/ 1038600 w 1038600"/>
              <a:gd name="T15" fmla="*/ 1108618 h 1108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8600" h="1108618">
                <a:moveTo>
                  <a:pt x="0" y="1108618"/>
                </a:moveTo>
                <a:lnTo>
                  <a:pt x="0" y="584213"/>
                </a:lnTo>
                <a:cubicBezTo>
                  <a:pt x="0" y="333261"/>
                  <a:pt x="203436" y="129825"/>
                  <a:pt x="454387" y="129825"/>
                </a:cubicBezTo>
                <a:lnTo>
                  <a:pt x="778950" y="129825"/>
                </a:lnTo>
                <a:lnTo>
                  <a:pt x="778950" y="0"/>
                </a:lnTo>
                <a:lnTo>
                  <a:pt x="1038600" y="259650"/>
                </a:lnTo>
                <a:lnTo>
                  <a:pt x="778950" y="519300"/>
                </a:lnTo>
                <a:lnTo>
                  <a:pt x="778950" y="389475"/>
                </a:lnTo>
                <a:lnTo>
                  <a:pt x="454388" y="389475"/>
                </a:lnTo>
                <a:lnTo>
                  <a:pt x="454387" y="389475"/>
                </a:lnTo>
                <a:cubicBezTo>
                  <a:pt x="346837" y="389475"/>
                  <a:pt x="259650" y="476662"/>
                  <a:pt x="259650" y="584212"/>
                </a:cubicBezTo>
                <a:lnTo>
                  <a:pt x="259650" y="1108618"/>
                </a:lnTo>
                <a:lnTo>
                  <a:pt x="0" y="1108618"/>
                </a:lnTo>
                <a:close/>
              </a:path>
            </a:pathLst>
          </a:custGeom>
          <a:solidFill>
            <a:srgbClr val="9CC43B"/>
          </a:solidFill>
          <a:ln>
            <a:noFill/>
          </a:ln>
          <a:effectLst>
            <a:outerShdw blurRad="63500" dist="23000" dir="143998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5" name="Bent Arrow 42"/>
          <p:cNvSpPr>
            <a:spLocks noChangeArrowheads="1"/>
          </p:cNvSpPr>
          <p:nvPr/>
        </p:nvSpPr>
        <p:spPr bwMode="auto">
          <a:xfrm rot="5400000">
            <a:off x="6251224" y="2595639"/>
            <a:ext cx="1703591" cy="1399279"/>
          </a:xfrm>
          <a:custGeom>
            <a:avLst/>
            <a:gdLst>
              <a:gd name="T0" fmla="*/ 778950 w 1038600"/>
              <a:gd name="T1" fmla="*/ 0 h 1108618"/>
              <a:gd name="T2" fmla="*/ 778950 w 1038600"/>
              <a:gd name="T3" fmla="*/ 519300 h 1108618"/>
              <a:gd name="T4" fmla="*/ 129825 w 1038600"/>
              <a:gd name="T5" fmla="*/ 1108618 h 1108618"/>
              <a:gd name="T6" fmla="*/ 1038600 w 1038600"/>
              <a:gd name="T7" fmla="*/ 259650 h 1108618"/>
              <a:gd name="T8" fmla="*/ 0 60000 65536"/>
              <a:gd name="T9" fmla="*/ 0 60000 65536"/>
              <a:gd name="T10" fmla="*/ 0 60000 65536"/>
              <a:gd name="T11" fmla="*/ 0 60000 65536"/>
              <a:gd name="T12" fmla="*/ 0 w 1038600"/>
              <a:gd name="T13" fmla="*/ 0 h 1108618"/>
              <a:gd name="T14" fmla="*/ 1038600 w 1038600"/>
              <a:gd name="T15" fmla="*/ 1108618 h 11086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8600" h="1108618">
                <a:moveTo>
                  <a:pt x="0" y="1108618"/>
                </a:moveTo>
                <a:lnTo>
                  <a:pt x="0" y="584213"/>
                </a:lnTo>
                <a:cubicBezTo>
                  <a:pt x="0" y="333261"/>
                  <a:pt x="203436" y="129825"/>
                  <a:pt x="454387" y="129825"/>
                </a:cubicBezTo>
                <a:lnTo>
                  <a:pt x="778950" y="129825"/>
                </a:lnTo>
                <a:lnTo>
                  <a:pt x="778950" y="0"/>
                </a:lnTo>
                <a:lnTo>
                  <a:pt x="1038600" y="259650"/>
                </a:lnTo>
                <a:lnTo>
                  <a:pt x="778950" y="519300"/>
                </a:lnTo>
                <a:lnTo>
                  <a:pt x="778950" y="389475"/>
                </a:lnTo>
                <a:lnTo>
                  <a:pt x="454388" y="389475"/>
                </a:lnTo>
                <a:lnTo>
                  <a:pt x="454387" y="389475"/>
                </a:lnTo>
                <a:cubicBezTo>
                  <a:pt x="346837" y="389475"/>
                  <a:pt x="259650" y="476662"/>
                  <a:pt x="259650" y="584212"/>
                </a:cubicBezTo>
                <a:lnTo>
                  <a:pt x="259650" y="1108618"/>
                </a:lnTo>
                <a:lnTo>
                  <a:pt x="0" y="1108618"/>
                </a:lnTo>
                <a:close/>
              </a:path>
            </a:pathLst>
          </a:custGeom>
          <a:solidFill>
            <a:srgbClr val="9CC43B"/>
          </a:solidFill>
          <a:ln>
            <a:noFill/>
          </a:ln>
          <a:effectLst>
            <a:outerShdw blurRad="63500" dist="23000" dir="143998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endParaRPr lang="ko-KR" altLang="en-US"/>
          </a:p>
        </p:txBody>
      </p:sp>
      <p:grpSp>
        <p:nvGrpSpPr>
          <p:cNvPr id="57" name="그룹 56"/>
          <p:cNvGrpSpPr/>
          <p:nvPr/>
        </p:nvGrpSpPr>
        <p:grpSpPr>
          <a:xfrm>
            <a:off x="4094096" y="1196752"/>
            <a:ext cx="2599371" cy="2531628"/>
            <a:chOff x="4094096" y="1196752"/>
            <a:chExt cx="2599371" cy="2531628"/>
          </a:xfrm>
        </p:grpSpPr>
        <p:sp>
          <p:nvSpPr>
            <p:cNvPr id="25" name="Rounded Rectangle 10"/>
            <p:cNvSpPr>
              <a:spLocks noChangeArrowheads="1"/>
            </p:cNvSpPr>
            <p:nvPr/>
          </p:nvSpPr>
          <p:spPr bwMode="auto">
            <a:xfrm>
              <a:off x="4383270" y="1196752"/>
              <a:ext cx="2019669" cy="1624693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/>
                </a:gs>
              </a:gsLst>
              <a:lin ang="5400000"/>
            </a:gradFill>
            <a:ln w="63500">
              <a:solidFill>
                <a:srgbClr val="9CC43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sp>
          <p:nvSpPr>
            <p:cNvPr id="28" name="Rektangel 76"/>
            <p:cNvSpPr>
              <a:spLocks noChangeArrowheads="1"/>
            </p:cNvSpPr>
            <p:nvPr/>
          </p:nvSpPr>
          <p:spPr bwMode="auto">
            <a:xfrm>
              <a:off x="4497494" y="1517882"/>
              <a:ext cx="18434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 defTabSz="914400"/>
              <a:r>
                <a:rPr lang="ko-KR" altLang="en-US" sz="2400" dirty="0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인체 유해성</a:t>
              </a:r>
              <a:endParaRPr lang="en-US" altLang="ko-KR" sz="2400" dirty="0" smtClean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  <a:p>
              <a:pPr algn="ctr" defTabSz="914400"/>
              <a:r>
                <a:rPr lang="ko-KR" altLang="en-US" sz="2400" dirty="0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문</a:t>
              </a:r>
              <a:r>
                <a:rPr lang="ko-KR" altLang="en-US" sz="2400" dirty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제</a:t>
              </a:r>
              <a:endParaRPr lang="da-DK" sz="2400" dirty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</p:txBody>
        </p:sp>
        <p:sp>
          <p:nvSpPr>
            <p:cNvPr id="29" name="Ellipse 98"/>
            <p:cNvSpPr/>
            <p:nvPr/>
          </p:nvSpPr>
          <p:spPr bwMode="auto">
            <a:xfrm>
              <a:off x="4094096" y="3196576"/>
              <a:ext cx="2598819" cy="53180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grpSp>
          <p:nvGrpSpPr>
            <p:cNvPr id="39" name="Group 48"/>
            <p:cNvGrpSpPr>
              <a:grpSpLocks/>
            </p:cNvGrpSpPr>
            <p:nvPr/>
          </p:nvGrpSpPr>
          <p:grpSpPr bwMode="auto">
            <a:xfrm>
              <a:off x="6166510" y="2199166"/>
              <a:ext cx="526957" cy="684766"/>
              <a:chOff x="2503455" y="1619827"/>
              <a:chExt cx="417496" cy="417470"/>
            </a:xfrm>
          </p:grpSpPr>
          <p:sp>
            <p:nvSpPr>
              <p:cNvPr id="47" name="Ellipse 53"/>
              <p:cNvSpPr>
                <a:spLocks noChangeArrowheads="1"/>
              </p:cNvSpPr>
              <p:nvPr/>
            </p:nvSpPr>
            <p:spPr bwMode="auto">
              <a:xfrm>
                <a:off x="2503455" y="1619827"/>
                <a:ext cx="417496" cy="417470"/>
              </a:xfrm>
              <a:prstGeom prst="ellipse">
                <a:avLst/>
              </a:prstGeom>
              <a:solidFill>
                <a:srgbClr val="FFFFFF">
                  <a:alpha val="6196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/>
                <a:endParaRPr lang="ko-KR" altLang="ko-KR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Tekstboks 54"/>
              <p:cNvSpPr txBox="1">
                <a:spLocks noChangeArrowheads="1"/>
              </p:cNvSpPr>
              <p:nvPr/>
            </p:nvSpPr>
            <p:spPr bwMode="auto">
              <a:xfrm>
                <a:off x="2561330" y="1667201"/>
                <a:ext cx="311409" cy="35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da-DK" sz="320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58" name="그룹 57"/>
          <p:cNvGrpSpPr/>
          <p:nvPr/>
        </p:nvGrpSpPr>
        <p:grpSpPr>
          <a:xfrm>
            <a:off x="6402939" y="4193582"/>
            <a:ext cx="2599260" cy="2499528"/>
            <a:chOff x="6402939" y="4193582"/>
            <a:chExt cx="2599260" cy="2499528"/>
          </a:xfrm>
        </p:grpSpPr>
        <p:sp>
          <p:nvSpPr>
            <p:cNvPr id="36" name="Rounded Rectangle 43"/>
            <p:cNvSpPr>
              <a:spLocks noChangeArrowheads="1"/>
            </p:cNvSpPr>
            <p:nvPr/>
          </p:nvSpPr>
          <p:spPr bwMode="auto">
            <a:xfrm>
              <a:off x="6402939" y="4193582"/>
              <a:ext cx="2019669" cy="1624693"/>
            </a:xfrm>
            <a:prstGeom prst="roundRect">
              <a:avLst>
                <a:gd name="adj" fmla="val 0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2F2F2"/>
                </a:gs>
              </a:gsLst>
              <a:lin ang="5400000"/>
            </a:gradFill>
            <a:ln w="63500">
              <a:solidFill>
                <a:srgbClr val="9CC43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  <p:sp>
          <p:nvSpPr>
            <p:cNvPr id="37" name="Rektangel 76"/>
            <p:cNvSpPr>
              <a:spLocks noChangeArrowheads="1"/>
            </p:cNvSpPr>
            <p:nvPr/>
          </p:nvSpPr>
          <p:spPr bwMode="auto">
            <a:xfrm>
              <a:off x="6412929" y="4590429"/>
              <a:ext cx="20566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 defTabSz="914400"/>
              <a:r>
                <a:rPr lang="ko-KR" altLang="en-US" sz="2400" dirty="0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친환경페인트 </a:t>
              </a:r>
              <a:endParaRPr lang="en-US" altLang="ko-KR" sz="2400" dirty="0" smtClean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  <a:p>
              <a:pPr algn="ctr" defTabSz="914400"/>
              <a:r>
                <a:rPr lang="ko-KR" altLang="en-US" sz="2400" dirty="0" smtClean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개</a:t>
              </a:r>
              <a:r>
                <a:rPr lang="ko-KR" altLang="en-US" sz="2400" dirty="0">
                  <a:solidFill>
                    <a:srgbClr val="000000"/>
                  </a:solidFill>
                  <a:latin typeface="HY나무L" pitchFamily="18" charset="-127"/>
                  <a:ea typeface="HY나무L" pitchFamily="18" charset="-127"/>
                </a:rPr>
                <a:t>발</a:t>
              </a:r>
              <a:endParaRPr lang="da-DK" sz="2400" dirty="0">
                <a:solidFill>
                  <a:srgbClr val="000000"/>
                </a:solidFill>
                <a:latin typeface="HY나무L" pitchFamily="18" charset="-127"/>
                <a:ea typeface="HY나무L" pitchFamily="18" charset="-127"/>
              </a:endParaRPr>
            </a:p>
          </p:txBody>
        </p:sp>
        <p:grpSp>
          <p:nvGrpSpPr>
            <p:cNvPr id="38" name="Group 45"/>
            <p:cNvGrpSpPr>
              <a:grpSpLocks/>
            </p:cNvGrpSpPr>
            <p:nvPr/>
          </p:nvGrpSpPr>
          <p:grpSpPr bwMode="auto">
            <a:xfrm>
              <a:off x="8134083" y="5349614"/>
              <a:ext cx="526957" cy="743681"/>
              <a:chOff x="2503125" y="1621102"/>
              <a:chExt cx="417496" cy="453388"/>
            </a:xfrm>
          </p:grpSpPr>
          <p:sp>
            <p:nvSpPr>
              <p:cNvPr id="49" name="Ellipse 53"/>
              <p:cNvSpPr>
                <a:spLocks noChangeArrowheads="1"/>
              </p:cNvSpPr>
              <p:nvPr/>
            </p:nvSpPr>
            <p:spPr bwMode="auto">
              <a:xfrm>
                <a:off x="2503125" y="1621102"/>
                <a:ext cx="417496" cy="415883"/>
              </a:xfrm>
              <a:prstGeom prst="ellipse">
                <a:avLst/>
              </a:prstGeom>
              <a:solidFill>
                <a:srgbClr val="FFFFFF">
                  <a:alpha val="61960"/>
                </a:srgbClr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  <a:effectLst>
                <a:outerShdw dist="38100" dir="2700000" algn="tl" rotWithShape="0">
                  <a:srgbClr val="808080">
                    <a:alpha val="39998"/>
                  </a:srgbClr>
                </a:outerShdw>
              </a:effectLst>
            </p:spPr>
            <p:txBody>
              <a:bodyPr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pPr algn="ctr"/>
                <a:endParaRPr lang="ko-KR" altLang="ko-KR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Tekstboks 54"/>
              <p:cNvSpPr txBox="1">
                <a:spLocks noChangeArrowheads="1"/>
              </p:cNvSpPr>
              <p:nvPr/>
            </p:nvSpPr>
            <p:spPr bwMode="auto">
              <a:xfrm>
                <a:off x="2561330" y="1717980"/>
                <a:ext cx="311409" cy="356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5pPr>
                <a:lvl6pPr marL="22860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6pPr>
                <a:lvl7pPr marL="27432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7pPr>
                <a:lvl8pPr marL="32004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8pPr>
                <a:lvl9pPr marL="3657600" algn="l" defTabSz="914400" rtl="0" eaLnBrk="1" latinLnBrk="1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  <a:cs typeface="+mn-cs"/>
                  </a:defRPr>
                </a:lvl9pPr>
              </a:lstStyle>
              <a:p>
                <a:r>
                  <a:rPr lang="da-DK" sz="3200" dirty="0">
                    <a:solidFill>
                      <a:srgbClr val="000000"/>
                    </a:solidFill>
                  </a:rPr>
                  <a:t>4</a:t>
                </a:r>
              </a:p>
            </p:txBody>
          </p:sp>
        </p:grpSp>
        <p:sp>
          <p:nvSpPr>
            <p:cNvPr id="40" name="Ellipse 98"/>
            <p:cNvSpPr/>
            <p:nvPr/>
          </p:nvSpPr>
          <p:spPr bwMode="auto">
            <a:xfrm>
              <a:off x="6403380" y="6161306"/>
              <a:ext cx="2598819" cy="53180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5pPr>
              <a:lvl6pPr marL="22860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6pPr>
              <a:lvl7pPr marL="27432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7pPr>
              <a:lvl8pPr marL="32004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8pPr>
              <a:lvl9pPr marL="3657600" algn="l" defTabSz="914400" rtl="0" eaLnBrk="1" latinLnBrk="1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  <a:cs typeface="+mn-cs"/>
                </a:defRPr>
              </a:lvl9pPr>
            </a:lstStyle>
            <a:p>
              <a:pPr algn="ctr"/>
              <a:endParaRPr lang="ko-KR" altLang="ko-KR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666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67865" y="2192989"/>
              <a:ext cx="13805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60" pitchFamily="18" charset="-127"/>
                  <a:ea typeface="-윤고딕360" pitchFamily="18" charset="-127"/>
                </a:rPr>
                <a:t>4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091" y="3028691"/>
              <a:ext cx="1989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PART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6826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5398536" cy="646331"/>
            <a:chOff x="0" y="116632"/>
            <a:chExt cx="5398536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51988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친환경페인트 고르기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pic>
        <p:nvPicPr>
          <p:cNvPr id="12292" name="Picture 4" descr="http://cfile232.uf.daum.net/image/124BD2434F746DE5214B1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7" y="1196752"/>
            <a:ext cx="32365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11560" y="1495812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3200" b="1" dirty="0">
                <a:solidFill>
                  <a:srgbClr val="FF0000"/>
                </a:solidFill>
                <a:latin typeface="HY나무L" pitchFamily="18" charset="-127"/>
                <a:ea typeface="HY나무L" pitchFamily="18" charset="-127"/>
              </a:rPr>
              <a:t>환경마크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를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확인하라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EG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(</a:t>
            </a:r>
            <a:r>
              <a:rPr lang="ko-KR" altLang="en-US" sz="2400" dirty="0" err="1" smtClean="0">
                <a:latin typeface="HY나무L" pitchFamily="18" charset="-127"/>
                <a:ea typeface="HY나무L" pitchFamily="18" charset="-127"/>
              </a:rPr>
              <a:t>에틸렌글리콜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)-Free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페인트는 친환경 페인트가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아니다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err="1">
                <a:latin typeface="HY나무L" pitchFamily="18" charset="-127"/>
                <a:ea typeface="HY나무L" pitchFamily="18" charset="-127"/>
              </a:rPr>
              <a:t>저독성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 제품이 친환경제품은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아니다</a:t>
            </a:r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     : </a:t>
            </a:r>
            <a:r>
              <a:rPr lang="ko-KR" altLang="en-US" sz="2400" dirty="0" err="1" smtClean="0">
                <a:latin typeface="HY나무L" pitchFamily="18" charset="-127"/>
                <a:ea typeface="HY나무L" pitchFamily="18" charset="-127"/>
              </a:rPr>
              <a:t>저독성이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400" dirty="0">
                <a:latin typeface="HY나무L" pitchFamily="18" charset="-127"/>
                <a:ea typeface="HY나무L" pitchFamily="18" charset="-127"/>
              </a:rPr>
              <a:t>아니라 </a:t>
            </a:r>
            <a:r>
              <a:rPr lang="ko-KR" altLang="en-US" sz="2800" dirty="0" err="1">
                <a:solidFill>
                  <a:srgbClr val="00B050"/>
                </a:solidFill>
                <a:latin typeface="HY나무L" pitchFamily="18" charset="-127"/>
                <a:ea typeface="HY나무L" pitchFamily="18" charset="-127"/>
              </a:rPr>
              <a:t>무독성</a:t>
            </a:r>
            <a:r>
              <a:rPr lang="ko-KR" altLang="en-US" sz="2400" dirty="0" err="1">
                <a:latin typeface="HY나무L" pitchFamily="18" charset="-127"/>
                <a:ea typeface="HY나무L" pitchFamily="18" charset="-127"/>
              </a:rPr>
              <a:t>을</a:t>
            </a:r>
            <a:r>
              <a:rPr lang="ko-KR" altLang="en-US" sz="2400" dirty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선택하라</a:t>
            </a:r>
            <a:endParaRPr lang="en-US" altLang="ko-KR" sz="24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친환경 수성페인트를 선택하라</a:t>
            </a:r>
            <a:endParaRPr lang="ko-KR" altLang="en-US" sz="28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4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5534792" cy="646331"/>
            <a:chOff x="0" y="116632"/>
            <a:chExt cx="5534792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53351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 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- </a:t>
              </a:r>
              <a:r>
                <a:rPr lang="ko-KR" altLang="en-US" sz="2800" dirty="0">
                  <a:latin typeface="HY나무L" pitchFamily="18" charset="-127"/>
                  <a:ea typeface="HY나무L" pitchFamily="18" charset="-127"/>
                </a:rPr>
                <a:t>물을 용제로 </a:t>
              </a:r>
              <a:r>
                <a:rPr lang="ko-KR" altLang="en-US" sz="2800" dirty="0" smtClean="0">
                  <a:latin typeface="HY나무L" pitchFamily="18" charset="-127"/>
                  <a:ea typeface="HY나무L" pitchFamily="18" charset="-127"/>
                </a:rPr>
                <a:t>사용</a:t>
              </a:r>
              <a:endParaRPr lang="en-US" altLang="ko-KR" sz="3600" dirty="0">
                <a:latin typeface="HY나무L" pitchFamily="18" charset="-127"/>
                <a:ea typeface="HY나무L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84476" y="2564904"/>
            <a:ext cx="86153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자연상태의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천연재료인 물을 사용하여 유해물질의 발생을 원천 적으로 차단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68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4544136" cy="1200329"/>
            <a:chOff x="0" y="116632"/>
            <a:chExt cx="4544136" cy="1200329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434445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 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- </a:t>
              </a:r>
              <a:r>
                <a:rPr lang="en-US" altLang="ko-KR" sz="2800" dirty="0">
                  <a:latin typeface="HY나무L" pitchFamily="18" charset="-127"/>
                  <a:ea typeface="HY나무L" pitchFamily="18" charset="-127"/>
                </a:rPr>
                <a:t>EVA</a:t>
              </a:r>
              <a:r>
                <a:rPr lang="ko-KR" altLang="en-US" sz="2800" dirty="0">
                  <a:latin typeface="HY나무L" pitchFamily="18" charset="-127"/>
                  <a:ea typeface="HY나무L" pitchFamily="18" charset="-127"/>
                </a:rPr>
                <a:t>수지 사용</a:t>
              </a:r>
              <a:endParaRPr lang="en-US" altLang="ko-KR" sz="2800" dirty="0">
                <a:latin typeface="HY나무L" pitchFamily="18" charset="-127"/>
                <a:ea typeface="HY나무L" pitchFamily="18" charset="-127"/>
              </a:endParaRPr>
            </a:p>
            <a:p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05140" y="1484784"/>
            <a:ext cx="86153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에틸렌과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초산비닐을 주체로 생산된 수지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err="1">
                <a:latin typeface="HY나무L" pitchFamily="18" charset="-127"/>
                <a:ea typeface="HY나무L" pitchFamily="18" charset="-127"/>
              </a:rPr>
              <a:t>무독성</a:t>
            </a:r>
            <a:r>
              <a:rPr lang="en-US" altLang="ko-KR" sz="2800" dirty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식품 포장재</a:t>
            </a:r>
            <a:r>
              <a:rPr lang="en-US" altLang="ko-KR" sz="2800" dirty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의료용품</a:t>
            </a:r>
            <a:r>
              <a:rPr lang="en-US" altLang="ko-KR" sz="2800" dirty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접착제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페인트 수지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등으로 사용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주원료인 초산비닐의 경우 식품첨가제에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사용 될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정도로 인체에 무해</a:t>
            </a:r>
          </a:p>
        </p:txBody>
      </p:sp>
    </p:spTree>
    <p:extLst>
      <p:ext uri="{BB962C8B-B14F-4D97-AF65-F5344CB8AC3E}">
        <p14:creationId xmlns="" xmlns:p14="http://schemas.microsoft.com/office/powerpoint/2010/main" val="2705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4625889" cy="1754326"/>
            <a:chOff x="0" y="116632"/>
            <a:chExt cx="4625889" cy="1754326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442621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 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- </a:t>
              </a:r>
              <a:r>
                <a:rPr lang="ko-KR" altLang="en-US" sz="2800" dirty="0" err="1" smtClean="0">
                  <a:latin typeface="HY나무L" pitchFamily="18" charset="-127"/>
                  <a:ea typeface="HY나무L" pitchFamily="18" charset="-127"/>
                </a:rPr>
                <a:t>순환경</a:t>
              </a:r>
              <a:r>
                <a:rPr lang="ko-KR" altLang="en-US" sz="2800" dirty="0" smtClean="0">
                  <a:latin typeface="HY나무L" pitchFamily="18" charset="-127"/>
                  <a:ea typeface="HY나무L" pitchFamily="18" charset="-127"/>
                </a:rPr>
                <a:t> </a:t>
              </a:r>
              <a:r>
                <a:rPr lang="ko-KR" altLang="en-US" sz="2800" dirty="0">
                  <a:latin typeface="HY나무L" pitchFamily="18" charset="-127"/>
                  <a:ea typeface="HY나무L" pitchFamily="18" charset="-127"/>
                </a:rPr>
                <a:t>페인트</a:t>
              </a:r>
              <a:endParaRPr lang="en-US" altLang="ko-KR" sz="2800" dirty="0">
                <a:latin typeface="HY나무L" pitchFamily="18" charset="-127"/>
                <a:ea typeface="HY나무L" pitchFamily="18" charset="-127"/>
              </a:endParaRPr>
            </a:p>
            <a:p>
              <a:endParaRPr lang="en-US" altLang="ko-KR" sz="3600" dirty="0">
                <a:latin typeface="HY나무L" pitchFamily="18" charset="-127"/>
                <a:ea typeface="HY나무L" pitchFamily="18" charset="-127"/>
              </a:endParaRPr>
            </a:p>
            <a:p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05140" y="1484784"/>
            <a:ext cx="8615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휘발성유기화합물질과 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중금속을 거의 함유하지 않은 친환경 타입의 내부용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수성도료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냄새 나지 않음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우수한 </a:t>
            </a:r>
            <a:r>
              <a:rPr lang="ko-KR" altLang="en-US" sz="2800" dirty="0" err="1">
                <a:latin typeface="HY나무L" pitchFamily="18" charset="-127"/>
                <a:ea typeface="HY나무L" pitchFamily="18" charset="-127"/>
              </a:rPr>
              <a:t>평활성</a:t>
            </a:r>
            <a:r>
              <a:rPr lang="en-US" altLang="ko-KR" sz="2800" dirty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800" dirty="0" err="1">
                <a:latin typeface="HY나무L" pitchFamily="18" charset="-127"/>
                <a:ea typeface="HY나무L" pitchFamily="18" charset="-127"/>
              </a:rPr>
              <a:t>작업성을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지님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3074" name="Picture 2" descr="http://blog.noroo.co.kr/binary/images/000013/img_0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550"/>
          <a:stretch/>
        </p:blipFill>
        <p:spPr bwMode="auto">
          <a:xfrm>
            <a:off x="611560" y="4797153"/>
            <a:ext cx="7920880" cy="1344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8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3428446" cy="1200329"/>
            <a:chOff x="0" y="116632"/>
            <a:chExt cx="3428446" cy="1200329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322876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 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- </a:t>
              </a:r>
              <a:r>
                <a:rPr lang="ko-KR" altLang="en-US" sz="2800" dirty="0" err="1">
                  <a:latin typeface="HY나무L" pitchFamily="18" charset="-127"/>
                  <a:ea typeface="HY나무L" pitchFamily="18" charset="-127"/>
                </a:rPr>
                <a:t>워터본</a:t>
              </a:r>
              <a:endParaRPr lang="en-US" altLang="ko-KR" sz="2800" dirty="0">
                <a:latin typeface="HY나무L" pitchFamily="18" charset="-127"/>
                <a:ea typeface="HY나무L" pitchFamily="18" charset="-127"/>
              </a:endParaRPr>
            </a:p>
            <a:p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33131" y="1340768"/>
            <a:ext cx="86153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물을 용제로 한 수성 도료를 가구재에 적용할 수 있도록  개발된 </a:t>
            </a:r>
            <a:r>
              <a:rPr lang="ko-KR" altLang="en-US" sz="2800" dirty="0" err="1" smtClean="0">
                <a:latin typeface="HY나무L" pitchFamily="18" charset="-127"/>
                <a:ea typeface="HY나무L" pitchFamily="18" charset="-127"/>
              </a:rPr>
              <a:t>무접착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 도장 신소재</a:t>
            </a: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새집증후군의 원인인 휘발성 유기 </a:t>
            </a:r>
            <a:r>
              <a:rPr lang="ko-KR" altLang="en-US" sz="2800" dirty="0" err="1" smtClean="0">
                <a:latin typeface="HY나무L" pitchFamily="18" charset="-127"/>
                <a:ea typeface="HY나무L" pitchFamily="18" charset="-127"/>
              </a:rPr>
              <a:t>화학물</a:t>
            </a:r>
            <a:r>
              <a:rPr lang="en-US" altLang="ko-KR" sz="2800" dirty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        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포름알데히드 등의 유해물질 방출이 억제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95536" y="3933056"/>
            <a:ext cx="3684952" cy="611438"/>
            <a:chOff x="4568235" y="2636912"/>
            <a:chExt cx="3684952" cy="611438"/>
          </a:xfrm>
        </p:grpSpPr>
        <p:pic>
          <p:nvPicPr>
            <p:cNvPr id="63" name="Picture 5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8235" y="2708350"/>
              <a:ext cx="46768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8" name="내용 개체 틀 2"/>
            <p:cNvSpPr txBox="1">
              <a:spLocks/>
            </p:cNvSpPr>
            <p:nvPr/>
          </p:nvSpPr>
          <p:spPr>
            <a:xfrm>
              <a:off x="5159656" y="2636912"/>
              <a:ext cx="3093531" cy="596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ko-K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나무L" pitchFamily="18" charset="-127"/>
                  <a:ea typeface="HY나무L" pitchFamily="18" charset="-127"/>
                </a:rPr>
                <a:t>수용성 도료</a:t>
              </a:r>
              <a:endPara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L" pitchFamily="18" charset="-127"/>
                <a:ea typeface="HY나무L" pitchFamily="18" charset="-127"/>
              </a:endParaRPr>
            </a:p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19872" y="3933055"/>
            <a:ext cx="4056176" cy="596873"/>
            <a:chOff x="4568235" y="3422730"/>
            <a:chExt cx="4056176" cy="596873"/>
          </a:xfrm>
        </p:grpSpPr>
        <p:pic>
          <p:nvPicPr>
            <p:cNvPr id="64" name="Picture 6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68235" y="3511077"/>
              <a:ext cx="467680" cy="483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5159656" y="3422730"/>
              <a:ext cx="3464755" cy="596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ko-K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나무L" pitchFamily="18" charset="-127"/>
                  <a:ea typeface="HY나무L" pitchFamily="18" charset="-127"/>
                </a:rPr>
                <a:t>항균기능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L" pitchFamily="18" charset="-127"/>
                <a:ea typeface="HY나무L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940152" y="4004494"/>
            <a:ext cx="4056176" cy="611438"/>
            <a:chOff x="4568235" y="4240052"/>
            <a:chExt cx="4056176" cy="611438"/>
          </a:xfrm>
        </p:grpSpPr>
        <p:pic>
          <p:nvPicPr>
            <p:cNvPr id="65" name="Picture 7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68235" y="4240052"/>
              <a:ext cx="46768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" name="내용 개체 틀 2"/>
            <p:cNvSpPr txBox="1">
              <a:spLocks/>
            </p:cNvSpPr>
            <p:nvPr/>
          </p:nvSpPr>
          <p:spPr>
            <a:xfrm>
              <a:off x="5159656" y="4254617"/>
              <a:ext cx="3464755" cy="596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ko-KR" sz="3200" dirty="0" smtClean="0">
                  <a:latin typeface="HY나무L" pitchFamily="18" charset="-127"/>
                  <a:ea typeface="HY나무L" pitchFamily="18" charset="-127"/>
                </a:rPr>
                <a:t>UV </a:t>
              </a:r>
              <a:r>
                <a:rPr lang="ko-KR" altLang="en-US" sz="3200" dirty="0" smtClean="0">
                  <a:latin typeface="HY나무L" pitchFamily="18" charset="-127"/>
                  <a:ea typeface="HY나무L" pitchFamily="18" charset="-127"/>
                </a:rPr>
                <a:t>도장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L" pitchFamily="18" charset="-127"/>
                <a:ea typeface="HY나무L" pitchFamily="18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3419872" y="5014330"/>
            <a:ext cx="4056176" cy="611438"/>
            <a:chOff x="4568235" y="5025870"/>
            <a:chExt cx="4056176" cy="611438"/>
          </a:xfrm>
        </p:grpSpPr>
        <p:pic>
          <p:nvPicPr>
            <p:cNvPr id="66" name="Picture 9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68235" y="5025870"/>
              <a:ext cx="46768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내용 개체 틀 2"/>
            <p:cNvSpPr txBox="1">
              <a:spLocks/>
            </p:cNvSpPr>
            <p:nvPr/>
          </p:nvSpPr>
          <p:spPr>
            <a:xfrm>
              <a:off x="5159656" y="5040435"/>
              <a:ext cx="3464755" cy="596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ko-KR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나무L" pitchFamily="18" charset="-127"/>
                  <a:ea typeface="HY나무L" pitchFamily="18" charset="-127"/>
                </a:rPr>
                <a:t>나노기술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L" pitchFamily="18" charset="-127"/>
                <a:ea typeface="HY나무L" pitchFamily="18" charset="-127"/>
              </a:endParaRP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384621" y="5054264"/>
            <a:ext cx="4056176" cy="596873"/>
            <a:chOff x="4568235" y="5780184"/>
            <a:chExt cx="4056176" cy="596873"/>
          </a:xfrm>
        </p:grpSpPr>
        <p:pic>
          <p:nvPicPr>
            <p:cNvPr id="67" name="Picture 10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68235" y="5811688"/>
              <a:ext cx="46768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2" name="내용 개체 틀 2"/>
            <p:cNvSpPr txBox="1">
              <a:spLocks/>
            </p:cNvSpPr>
            <p:nvPr/>
          </p:nvSpPr>
          <p:spPr>
            <a:xfrm>
              <a:off x="5159656" y="5780184"/>
              <a:ext cx="3464755" cy="5968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ko-KR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나무L" pitchFamily="18" charset="-127"/>
                  <a:ea typeface="HY나무L" pitchFamily="18" charset="-127"/>
                </a:rPr>
                <a:t>친환경 </a:t>
              </a:r>
              <a:r>
                <a:rPr kumimoji="0" lang="ko-KR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Y나무L" pitchFamily="18" charset="-127"/>
                  <a:ea typeface="HY나무L" pitchFamily="18" charset="-127"/>
                </a:rPr>
                <a:t>심재</a:t>
              </a:r>
              <a:endPara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나무L" pitchFamily="18" charset="-127"/>
                <a:ea typeface="HY나무L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68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90" y="4293095"/>
            <a:ext cx="1821309" cy="224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564" y="1428736"/>
            <a:ext cx="1290435" cy="186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2474659" cy="646331"/>
            <a:chOff x="0" y="116632"/>
            <a:chExt cx="2474659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0" y="944941"/>
            <a:ext cx="867645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err="1">
                <a:latin typeface="HY나무L" pitchFamily="18" charset="-127"/>
                <a:ea typeface="HY나무L" pitchFamily="18" charset="-127"/>
              </a:rPr>
              <a:t>삼화페인트</a:t>
            </a:r>
            <a:r>
              <a:rPr lang="ko-KR" altLang="en-US" sz="2800" b="1" dirty="0">
                <a:latin typeface="HY나무L" pitchFamily="18" charset="-127"/>
                <a:ea typeface="HY나무L" pitchFamily="18" charset="-127"/>
              </a:rPr>
              <a:t> ‘아이생각’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 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목재전용 수성 페인트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수용성 우레탄 수지 사용→접착력 우수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콘크리트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시멘트 벽에서 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나오는 </a:t>
            </a:r>
            <a:r>
              <a:rPr lang="ko-KR" altLang="en-US" sz="2200" dirty="0" err="1" smtClean="0">
                <a:latin typeface="HY나무L" pitchFamily="18" charset="-127"/>
                <a:ea typeface="HY나무L" pitchFamily="18" charset="-127"/>
              </a:rPr>
              <a:t>독성분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 인 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암모니아를 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제거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800" b="1" dirty="0" err="1" smtClean="0">
                <a:latin typeface="HY나무L" pitchFamily="18" charset="-127"/>
                <a:ea typeface="HY나무L" pitchFamily="18" charset="-127"/>
              </a:rPr>
              <a:t>제비표페인트</a:t>
            </a:r>
            <a:r>
              <a:rPr lang="ko-KR" altLang="en-US" sz="2400" b="1" dirty="0">
                <a:latin typeface="HY나무L" pitchFamily="18" charset="-127"/>
                <a:ea typeface="HY나무L" pitchFamily="18" charset="-127"/>
              </a:rPr>
              <a:t> ‘ 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KCI </a:t>
            </a:r>
            <a:r>
              <a:rPr lang="ko-KR" altLang="en-US" sz="2400" b="1" dirty="0" err="1">
                <a:latin typeface="HY나무L" pitchFamily="18" charset="-127"/>
                <a:ea typeface="HY나무L" pitchFamily="18" charset="-127"/>
              </a:rPr>
              <a:t>에코레탄</a:t>
            </a:r>
            <a:r>
              <a:rPr lang="ko-KR" altLang="en-US" sz="2400" b="1" dirty="0"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2400" b="1" dirty="0">
                <a:latin typeface="HY나무L" pitchFamily="18" charset="-127"/>
                <a:ea typeface="HY나무L" pitchFamily="18" charset="-127"/>
              </a:rPr>
              <a:t>#</a:t>
            </a:r>
            <a:r>
              <a:rPr lang="en-US" altLang="ko-KR" sz="2400" b="1" dirty="0" smtClean="0">
                <a:latin typeface="HY나무L" pitchFamily="18" charset="-127"/>
                <a:ea typeface="HY나무L" pitchFamily="18" charset="-127"/>
              </a:rPr>
              <a:t>600’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 err="1">
                <a:latin typeface="HY나무L" pitchFamily="18" charset="-127"/>
                <a:ea typeface="HY나무L" pitchFamily="18" charset="-127"/>
              </a:rPr>
              <a:t>냄새없는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 친환경 수용성 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투명도료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가구 등 목재용품에 스프레이 방식으로 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도장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유성 </a:t>
            </a:r>
            <a:r>
              <a:rPr lang="ko-KR" altLang="en-US" sz="2200" dirty="0" err="1">
                <a:latin typeface="HY나무L" pitchFamily="18" charset="-127"/>
                <a:ea typeface="HY나무L" pitchFamily="18" charset="-127"/>
              </a:rPr>
              <a:t>우레탄계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 도료에 비해 </a:t>
            </a:r>
            <a:r>
              <a:rPr lang="ko-KR" altLang="en-US" sz="2200" dirty="0" err="1">
                <a:latin typeface="HY나무L" pitchFamily="18" charset="-127"/>
                <a:ea typeface="HY나무L" pitchFamily="18" charset="-127"/>
              </a:rPr>
              <a:t>총휘발성유기화합물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(TVOC) 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lnSpc>
                <a:spcPct val="150000"/>
              </a:lnSpc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    방출량이 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4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분의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1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에 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불과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6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3628821" cy="646331"/>
            <a:chOff x="0" y="116632"/>
            <a:chExt cx="3628821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3429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친환경 페인트 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500034" y="1071546"/>
            <a:ext cx="7747124" cy="297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ko-KR" sz="2800" b="1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800" b="1" dirty="0" smtClean="0">
                <a:latin typeface="HY나무L" pitchFamily="18" charset="-127"/>
                <a:ea typeface="HY나무L" pitchFamily="18" charset="-127"/>
              </a:rPr>
              <a:t>숲으로 </a:t>
            </a:r>
            <a:r>
              <a:rPr lang="ko-KR" altLang="en-US" sz="2800" b="1" dirty="0" err="1" smtClean="0">
                <a:latin typeface="HY나무L" pitchFamily="18" charset="-127"/>
                <a:ea typeface="HY나무L" pitchFamily="18" charset="-127"/>
              </a:rPr>
              <a:t>멀티멜</a:t>
            </a:r>
            <a:endParaRPr lang="en-US" altLang="ko-KR" sz="2800" b="1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유해물질 및 중금속 함유와 방출을 최소화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희석이 </a:t>
            </a:r>
            <a:r>
              <a:rPr lang="ko-KR" altLang="en-US" sz="2000" dirty="0" err="1" smtClean="0">
                <a:latin typeface="HY나무L" pitchFamily="18" charset="-127"/>
                <a:ea typeface="HY나무L" pitchFamily="18" charset="-127"/>
              </a:rPr>
              <a:t>필요없는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수용성 에나멜 도료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각종 소지 및 </a:t>
            </a:r>
            <a:r>
              <a:rPr lang="ko-KR" altLang="en-US" sz="2000" dirty="0" err="1" smtClean="0">
                <a:latin typeface="HY나무L" pitchFamily="18" charset="-127"/>
                <a:ea typeface="HY나무L" pitchFamily="18" charset="-127"/>
              </a:rPr>
              <a:t>구도막에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적용 가능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000" dirty="0" err="1" smtClean="0">
                <a:latin typeface="HY나무L" pitchFamily="18" charset="-127"/>
                <a:ea typeface="HY나무L" pitchFamily="18" charset="-127"/>
              </a:rPr>
              <a:t>향균</a:t>
            </a:r>
            <a:r>
              <a:rPr lang="en-US" altLang="ko-KR" sz="20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000" dirty="0" err="1" smtClean="0">
                <a:latin typeface="HY나무L" pitchFamily="18" charset="-127"/>
                <a:ea typeface="HY나무L" pitchFamily="18" charset="-127"/>
              </a:rPr>
              <a:t>방균</a:t>
            </a:r>
            <a:r>
              <a:rPr lang="en-US" altLang="ko-KR" sz="2000" dirty="0" smtClean="0">
                <a:latin typeface="HY나무L" pitchFamily="18" charset="-127"/>
                <a:ea typeface="HY나무L" pitchFamily="18" charset="-127"/>
              </a:rPr>
              <a:t>, Easy Clean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기능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lnSpc>
                <a:spcPct val="150000"/>
              </a:lnSpc>
            </a:pPr>
            <a:endParaRPr lang="en-US" altLang="ko-KR" sz="2000" dirty="0"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2"/>
            <a:ext cx="175334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071942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979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34"/>
          <a:stretch/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5177955" y="1604292"/>
            <a:ext cx="396044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17030" y="716446"/>
            <a:ext cx="1614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itchFamily="18" charset="-127"/>
                <a:ea typeface="-윤고딕360" pitchFamily="18" charset="-127"/>
              </a:rPr>
              <a:t>I</a:t>
            </a:r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NDEX</a:t>
            </a:r>
            <a:endParaRPr lang="ko-KR" altLang="en-US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23906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itchFamily="18" charset="-127"/>
                <a:ea typeface="-윤고딕360" pitchFamily="18" charset="-127"/>
              </a:rPr>
              <a:t>01 </a:t>
            </a:r>
            <a:r>
              <a:rPr lang="ko-KR" altLang="en-US" sz="3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itchFamily="18" charset="-127"/>
                <a:ea typeface="-윤고딕360" pitchFamily="18" charset="-127"/>
              </a:rPr>
              <a:t>정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60" pitchFamily="18" charset="-127"/>
                <a:ea typeface="-윤고딕360" pitchFamily="18" charset="-127"/>
              </a:rPr>
              <a:t>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6660232" y="2802011"/>
            <a:ext cx="2483768" cy="584775"/>
            <a:chOff x="6660232" y="2274608"/>
            <a:chExt cx="2483768" cy="483285"/>
          </a:xfrm>
        </p:grpSpPr>
        <p:cxnSp>
          <p:nvCxnSpPr>
            <p:cNvPr id="36" name="직선 연결선 35"/>
            <p:cNvCxnSpPr/>
            <p:nvPr/>
          </p:nvCxnSpPr>
          <p:spPr>
            <a:xfrm>
              <a:off x="7452320" y="2673759"/>
              <a:ext cx="169168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660232" y="2274608"/>
              <a:ext cx="1925527" cy="483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02 VOCs</a:t>
              </a:r>
              <a:endPara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678921" y="3356992"/>
            <a:ext cx="2465079" cy="584775"/>
            <a:chOff x="6678921" y="2274608"/>
            <a:chExt cx="2465079" cy="483285"/>
          </a:xfrm>
        </p:grpSpPr>
        <p:cxnSp>
          <p:nvCxnSpPr>
            <p:cNvPr id="39" name="직선 연결선 38"/>
            <p:cNvCxnSpPr/>
            <p:nvPr/>
          </p:nvCxnSpPr>
          <p:spPr>
            <a:xfrm>
              <a:off x="7452320" y="2692270"/>
              <a:ext cx="169168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678921" y="2274608"/>
              <a:ext cx="2042547" cy="483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03 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필요성</a:t>
              </a:r>
              <a:endPara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6684238" y="3933056"/>
            <a:ext cx="2459762" cy="584775"/>
            <a:chOff x="6684238" y="2274608"/>
            <a:chExt cx="2459762" cy="483285"/>
          </a:xfrm>
        </p:grpSpPr>
        <p:cxnSp>
          <p:nvCxnSpPr>
            <p:cNvPr id="42" name="직선 연결선 41"/>
            <p:cNvCxnSpPr/>
            <p:nvPr/>
          </p:nvCxnSpPr>
          <p:spPr>
            <a:xfrm>
              <a:off x="7452320" y="2722554"/>
              <a:ext cx="169168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684238" y="2274608"/>
              <a:ext cx="1632178" cy="483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04 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종류</a:t>
              </a:r>
              <a:endPara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6684238" y="4572417"/>
            <a:ext cx="2459762" cy="584775"/>
            <a:chOff x="6684238" y="2274608"/>
            <a:chExt cx="2459762" cy="483285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7452320" y="2732934"/>
              <a:ext cx="169168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684238" y="2274608"/>
              <a:ext cx="1632178" cy="483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05 </a:t>
              </a:r>
              <a:r>
                <a:rPr lang="ko-KR" altLang="en-US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전</a:t>
              </a:r>
              <a:r>
                <a:rPr lang="ko-KR" altLang="en-US" sz="32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망</a:t>
              </a:r>
              <a:endPara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cxnSp>
        <p:nvCxnSpPr>
          <p:cNvPr id="47" name="직선 연결선 46"/>
          <p:cNvCxnSpPr/>
          <p:nvPr/>
        </p:nvCxnSpPr>
        <p:spPr>
          <a:xfrm>
            <a:off x="7445852" y="2787705"/>
            <a:ext cx="169168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70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4379592"/>
            <a:ext cx="2428835" cy="217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bimage.interpark.com/milti/renewPark/evtboard/20101220145115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" y="1196753"/>
            <a:ext cx="900752" cy="535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3628821" cy="646331"/>
            <a:chOff x="0" y="116632"/>
            <a:chExt cx="3628821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3429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친환경 페인트 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848108" y="836712"/>
            <a:ext cx="8316416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ko-KR" altLang="en-US" sz="2600" b="1" dirty="0">
                <a:latin typeface="HY나무L" pitchFamily="18" charset="-127"/>
                <a:ea typeface="HY나무L" pitchFamily="18" charset="-127"/>
              </a:rPr>
              <a:t>벽산페인트 ‘</a:t>
            </a:r>
            <a:r>
              <a:rPr lang="ko-KR" altLang="en-US" sz="2600" b="1" dirty="0" err="1">
                <a:latin typeface="HY나무L" pitchFamily="18" charset="-127"/>
                <a:ea typeface="HY나무L" pitchFamily="18" charset="-127"/>
              </a:rPr>
              <a:t>오투플러스</a:t>
            </a:r>
            <a:r>
              <a:rPr lang="ko-KR" altLang="en-US" sz="2600" b="1" dirty="0">
                <a:latin typeface="HY나무L" pitchFamily="18" charset="-127"/>
                <a:ea typeface="HY나무L" pitchFamily="18" charset="-127"/>
              </a:rPr>
              <a:t>’</a:t>
            </a:r>
            <a:r>
              <a:rPr lang="ko-KR" altLang="en-US" sz="2800" dirty="0">
                <a:latin typeface="HY나무L" pitchFamily="18" charset="-127"/>
                <a:ea typeface="HY나무L" pitchFamily="18" charset="-127"/>
              </a:rPr>
              <a:t> </a:t>
            </a:r>
            <a:r>
              <a:rPr lang="ko-KR" altLang="en-US" sz="3600" dirty="0">
                <a:latin typeface="HY나무L" pitchFamily="18" charset="-127"/>
                <a:ea typeface="HY나무L" pitchFamily="18" charset="-127"/>
              </a:rPr>
              <a:t> 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특수 천연광물 및 아크릴 </a:t>
            </a:r>
            <a:r>
              <a:rPr lang="ko-KR" altLang="en-US" sz="2000" dirty="0" err="1" smtClean="0">
                <a:latin typeface="HY나무L" pitchFamily="18" charset="-127"/>
                <a:ea typeface="HY나무L" pitchFamily="18" charset="-127"/>
              </a:rPr>
              <a:t>에멀젼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 수지 이</a:t>
            </a:r>
            <a:r>
              <a:rPr lang="ko-KR" altLang="en-US" sz="2000" dirty="0">
                <a:latin typeface="HY나무L" pitchFamily="18" charset="-127"/>
                <a:ea typeface="HY나무L" pitchFamily="18" charset="-127"/>
              </a:rPr>
              <a:t>용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음이온과 원적외선 작용 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: 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피로회복과 쾌적한 실내환경 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유지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탁월한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곰팡이 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방지기능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중금속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</a:t>
            </a:r>
            <a:r>
              <a:rPr lang="ko-KR" altLang="en-US" sz="2200" dirty="0" err="1">
                <a:latin typeface="HY나무L" pitchFamily="18" charset="-127"/>
                <a:ea typeface="HY나무L" pitchFamily="18" charset="-127"/>
              </a:rPr>
              <a:t>미함유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</a:t>
            </a:r>
            <a:r>
              <a:rPr lang="ko-KR" altLang="en-US" sz="2200" dirty="0" err="1">
                <a:latin typeface="HY나무L" pitchFamily="18" charset="-127"/>
                <a:ea typeface="HY나무L" pitchFamily="18" charset="-127"/>
              </a:rPr>
              <a:t>환경친화형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수성타입 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도료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도장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마감 상태의 </a:t>
            </a:r>
            <a:r>
              <a:rPr lang="ko-KR" altLang="en-US" sz="2200" dirty="0" err="1" smtClean="0">
                <a:latin typeface="HY나무L" pitchFamily="18" charset="-127"/>
                <a:ea typeface="HY나무L" pitchFamily="18" charset="-127"/>
              </a:rPr>
              <a:t>고품격화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200" dirty="0" err="1" smtClean="0">
                <a:latin typeface="HY나무L" pitchFamily="18" charset="-127"/>
                <a:ea typeface="HY나무L" pitchFamily="18" charset="-127"/>
              </a:rPr>
              <a:t>저취성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 </a:t>
            </a:r>
            <a:r>
              <a:rPr lang="en-US" altLang="ko-KR" sz="2200" dirty="0">
                <a:latin typeface="HY나무L" pitchFamily="18" charset="-127"/>
                <a:ea typeface="HY나무L" pitchFamily="18" charset="-127"/>
              </a:rPr>
              <a:t>: </a:t>
            </a:r>
            <a:r>
              <a:rPr lang="ko-KR" altLang="en-US" sz="2200" dirty="0">
                <a:latin typeface="HY나무L" pitchFamily="18" charset="-127"/>
                <a:ea typeface="HY나무L" pitchFamily="18" charset="-127"/>
              </a:rPr>
              <a:t>자극적인 냄새가 없고 상쾌한 기분을 만들어 </a:t>
            </a:r>
            <a:r>
              <a:rPr lang="ko-KR" altLang="en-US" sz="2200" dirty="0" smtClean="0">
                <a:latin typeface="HY나무L" pitchFamily="18" charset="-127"/>
                <a:ea typeface="HY나무L" pitchFamily="18" charset="-127"/>
              </a:rPr>
              <a:t>줌</a:t>
            </a: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200" dirty="0" smtClean="0"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lang="ko-KR" altLang="en-US" sz="2600" b="1" dirty="0" err="1" smtClean="0">
                <a:latin typeface="HY나무L" pitchFamily="18" charset="-127"/>
                <a:ea typeface="HY나무L" pitchFamily="18" charset="-127"/>
              </a:rPr>
              <a:t>벤자민무어</a:t>
            </a:r>
            <a:r>
              <a:rPr lang="ko-KR" altLang="en-US" sz="2600" b="1" dirty="0" smtClean="0">
                <a:latin typeface="HY나무L" pitchFamily="18" charset="-127"/>
                <a:ea typeface="HY나무L" pitchFamily="18" charset="-127"/>
              </a:rPr>
              <a:t> 페인트</a:t>
            </a:r>
            <a:r>
              <a:rPr lang="ko-KR" altLang="en-US" sz="2600" dirty="0" smtClean="0">
                <a:solidFill>
                  <a:schemeClr val="tx2"/>
                </a:solidFill>
                <a:latin typeface="HY나무L" pitchFamily="18" charset="-127"/>
                <a:ea typeface="HY나무L" pitchFamily="18" charset="-127"/>
              </a:rPr>
              <a:t> 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중금속</a:t>
            </a:r>
            <a:r>
              <a:rPr lang="en-US" altLang="ko-KR" sz="20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유기용제가 첨가되지 않아 독성과 냄새가 없음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알레르기나 호흡기질환을 일으키지 않음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색상의 변색이 없으며 곰팡이를 방지</a:t>
            </a:r>
            <a:endParaRPr lang="en-US" altLang="ko-KR" sz="2000" dirty="0" smtClean="0">
              <a:latin typeface="HY나무L" pitchFamily="18" charset="-127"/>
              <a:ea typeface="HY나무L" pitchFamily="18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석고보드</a:t>
            </a:r>
            <a:r>
              <a:rPr lang="en-US" altLang="ko-KR" sz="2000" dirty="0" smtClean="0"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000" dirty="0" smtClean="0">
                <a:latin typeface="HY나무L" pitchFamily="18" charset="-127"/>
                <a:ea typeface="HY나무L" pitchFamily="18" charset="-127"/>
              </a:rPr>
              <a:t>시멘트 등 실내 어디든 사용</a:t>
            </a:r>
            <a:endParaRPr lang="en-US" altLang="ko-KR" sz="2800" dirty="0"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550" y="127201"/>
            <a:ext cx="2337930" cy="187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912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7"/>
          <p:cNvGrpSpPr/>
          <p:nvPr/>
        </p:nvGrpSpPr>
        <p:grpSpPr>
          <a:xfrm>
            <a:off x="0" y="190381"/>
            <a:ext cx="3628821" cy="646331"/>
            <a:chOff x="0" y="116632"/>
            <a:chExt cx="3628821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3429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04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친환경 페인트 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000109"/>
            <a:ext cx="392908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7"/>
            <a:ext cx="3857652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912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67865" y="2192989"/>
              <a:ext cx="145264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30" pitchFamily="18" charset="-127"/>
                  <a:ea typeface="-윤고딕360" pitchFamily="18" charset="-127"/>
                </a:rPr>
                <a:t>5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091" y="3028691"/>
              <a:ext cx="1989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PART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729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7"/>
          <p:cNvGrpSpPr/>
          <p:nvPr/>
        </p:nvGrpSpPr>
        <p:grpSpPr>
          <a:xfrm>
            <a:off x="0" y="190381"/>
            <a:ext cx="2474659" cy="646331"/>
            <a:chOff x="0" y="116632"/>
            <a:chExt cx="2474659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47465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19672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05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전망 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85720" y="1571612"/>
            <a:ext cx="8858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  유기페인트를 대체할 만한 도료가 개발 된다면</a:t>
            </a:r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많은 환경파괴를 막을 수 있었을 것이다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.</a:t>
            </a:r>
          </a:p>
          <a:p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  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→천연도료와 신소재 도료의 개발</a:t>
            </a:r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  하﻿</a:t>
            </a:r>
            <a:r>
              <a:rPr lang="ko-KR" altLang="en-US" sz="2800" dirty="0" err="1" smtClean="0">
                <a:latin typeface="HY나무L" pitchFamily="18" charset="-127"/>
                <a:ea typeface="HY나무L" pitchFamily="18" charset="-127"/>
              </a:rPr>
              <a:t>이브리드형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 세라믹 도료의 개발</a:t>
            </a:r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   →유기도료와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무기도료의 장</a:t>
            </a:r>
            <a:r>
              <a:rPr lang="en-US" altLang="ko-KR" sz="2800" dirty="0" smtClean="0">
                <a:latin typeface="HY나무L" pitchFamily="18" charset="-127"/>
                <a:ea typeface="HY나무L" pitchFamily="18" charset="-127"/>
              </a:rPr>
              <a:t>/</a:t>
            </a:r>
            <a:r>
              <a:rPr lang="ko-KR" altLang="en-US" sz="2800" dirty="0" smtClean="0">
                <a:latin typeface="HY나무L" pitchFamily="18" charset="-127"/>
                <a:ea typeface="HY나무L" pitchFamily="18" charset="-127"/>
              </a:rPr>
              <a:t>단점을 보안</a:t>
            </a: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2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6268049" y="2105561"/>
              <a:ext cx="1750800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60" pitchFamily="18" charset="-127"/>
                  <a:ea typeface="-윤고딕360" pitchFamily="18" charset="-127"/>
                </a:rPr>
                <a:t>Q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53759" y="3198167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Q&amp;A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9143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4348" y="1714488"/>
            <a:ext cx="7858180" cy="266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6600" dirty="0" smtClean="0">
                <a:latin typeface="HY나무L" pitchFamily="18" charset="-127"/>
                <a:ea typeface="HY나무L" pitchFamily="18" charset="-127"/>
              </a:rPr>
              <a:t>THE </a:t>
            </a:r>
            <a:r>
              <a:rPr lang="en-US" altLang="ko-KR" sz="6600" dirty="0" smtClean="0">
                <a:latin typeface="HY나무L" pitchFamily="18" charset="-127"/>
                <a:ea typeface="HY나무L" pitchFamily="18" charset="-127"/>
              </a:rPr>
              <a:t>END</a:t>
            </a:r>
          </a:p>
          <a:p>
            <a:pPr algn="ctr">
              <a:lnSpc>
                <a:spcPct val="150000"/>
              </a:lnSpc>
            </a:pPr>
            <a:r>
              <a:rPr lang="ko-KR" altLang="en-US" sz="5400" dirty="0" smtClean="0">
                <a:latin typeface="HY나무L" pitchFamily="18" charset="-127"/>
                <a:ea typeface="HY나무L" pitchFamily="18" charset="-127"/>
              </a:rPr>
              <a:t>감사합니다</a:t>
            </a:r>
            <a:endParaRPr lang="en-US" altLang="ko-KR" sz="5400" dirty="0" smtClean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1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67865" y="2192989"/>
              <a:ext cx="13805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60" pitchFamily="18" charset="-127"/>
                  <a:ea typeface="-윤고딕360" pitchFamily="18" charset="-127"/>
                </a:rPr>
                <a:t>1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091" y="3028691"/>
              <a:ext cx="1989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PART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0161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190381"/>
            <a:ext cx="2012994" cy="646331"/>
            <a:chOff x="0" y="116632"/>
            <a:chExt cx="2012994" cy="646331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0" y="692696"/>
              <a:ext cx="2012994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99677" y="116632"/>
              <a:ext cx="16273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01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정의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93442" y="1136793"/>
            <a:ext cx="8849711" cy="19442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457200" fontAlgn="t"/>
            <a:endParaRPr lang="en-US" altLang="ko-KR" sz="4400" b="1" dirty="0" smtClean="0">
              <a:solidFill>
                <a:schemeClr val="bg1"/>
              </a:solidFill>
            </a:endParaRPr>
          </a:p>
          <a:p>
            <a:pPr marL="457200" indent="-457200" algn="l" fontAlgn="t">
              <a:buFont typeface="Arial" pitchFamily="34" charset="0"/>
              <a:buChar char="•"/>
            </a:pPr>
            <a:r>
              <a:rPr lang="en-US" altLang="ko-KR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VOCs(</a:t>
            </a:r>
            <a:r>
              <a:rPr lang="ko-KR" altLang="en-US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휘발성 유기 화합물</a:t>
            </a:r>
            <a:r>
              <a:rPr lang="en-US" altLang="ko-KR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) </a:t>
            </a:r>
            <a:r>
              <a:rPr lang="ko-KR" altLang="en-US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방출량을 기준으로 한 </a:t>
            </a:r>
            <a:r>
              <a:rPr lang="en-US" altLang="ko-KR" sz="5100" b="1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 </a:t>
            </a:r>
            <a:r>
              <a:rPr lang="en-US" altLang="ko-KR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              ‘</a:t>
            </a:r>
            <a:r>
              <a:rPr lang="ko-KR" altLang="en-US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환경마크</a:t>
            </a:r>
            <a:r>
              <a:rPr lang="en-US" altLang="ko-KR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’</a:t>
            </a:r>
            <a:r>
              <a:rPr lang="ko-KR" altLang="en-US" sz="51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를 획득한  페인트</a:t>
            </a:r>
            <a:endParaRPr lang="en-US" altLang="ko-KR" sz="5100" b="1" dirty="0" smtClean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pPr algn="l" fontAlgn="t"/>
            <a:endParaRPr lang="en-US" altLang="ko-KR" sz="3600" b="1" dirty="0" smtClean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pPr marL="457200" indent="-457200" algn="l" fontAlgn="t">
              <a:buFont typeface="Arial" pitchFamily="34" charset="0"/>
              <a:buChar char="•"/>
            </a:pPr>
            <a:r>
              <a:rPr lang="ko-KR" altLang="en-US" sz="36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인체에 무해하며 새집증후군 및 아토피 문제를 줄일 수 있음</a:t>
            </a:r>
            <a:endParaRPr lang="en-US" altLang="ko-KR" sz="3600" b="1" dirty="0" smtClean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957538" y="224645"/>
            <a:ext cx="3960440" cy="1992268"/>
            <a:chOff x="971600" y="140588"/>
            <a:chExt cx="3960440" cy="199226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194" y="140588"/>
              <a:ext cx="1617846" cy="1556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그룹 8"/>
            <p:cNvGrpSpPr/>
            <p:nvPr/>
          </p:nvGrpSpPr>
          <p:grpSpPr>
            <a:xfrm>
              <a:off x="971600" y="918984"/>
              <a:ext cx="2342594" cy="1213872"/>
              <a:chOff x="971600" y="918984"/>
              <a:chExt cx="2342594" cy="121387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971600" y="1700808"/>
                <a:ext cx="1614423" cy="43204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" name="꺾인 연결선 7"/>
              <p:cNvCxnSpPr>
                <a:stCxn id="2" idx="0"/>
                <a:endCxn id="5123" idx="1"/>
              </p:cNvCxnSpPr>
              <p:nvPr/>
            </p:nvCxnSpPr>
            <p:spPr>
              <a:xfrm rot="5400000" flipH="1" flipV="1">
                <a:off x="2155591" y="542205"/>
                <a:ext cx="781824" cy="1535382"/>
              </a:xfrm>
              <a:prstGeom prst="bentConnector2">
                <a:avLst/>
              </a:prstGeom>
              <a:ln w="508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4" name="Picture 6" descr="http://howtobuildahouseblog.com/wp-content/uploads/2012/09/Eco-Friendly-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57402"/>
            <a:ext cx="262890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threewservices.com/images/greenpa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2954"/>
            <a:ext cx="2628900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eco-friendly-emporium.com/image-files/eco_grass_paint_roll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52157"/>
            <a:ext cx="2648657" cy="2634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21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/>
          <p:cNvGrpSpPr/>
          <p:nvPr/>
        </p:nvGrpSpPr>
        <p:grpSpPr>
          <a:xfrm>
            <a:off x="2703480" y="1149252"/>
            <a:ext cx="3740728" cy="4523560"/>
            <a:chOff x="5295768" y="1149252"/>
            <a:chExt cx="3740728" cy="4523560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357" r="3494"/>
            <a:stretch/>
          </p:blipFill>
          <p:spPr>
            <a:xfrm>
              <a:off x="5295768" y="1149252"/>
              <a:ext cx="3740728" cy="452356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467865" y="2192989"/>
              <a:ext cx="138050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accent3">
                      <a:lumMod val="60000"/>
                      <a:lumOff val="40000"/>
                    </a:schemeClr>
                  </a:solidFill>
                  <a:latin typeface="-윤고딕360" pitchFamily="18" charset="-127"/>
                  <a:ea typeface="-윤고딕360" pitchFamily="18" charset="-127"/>
                </a:rPr>
                <a:t>2</a:t>
              </a:r>
              <a:endParaRPr lang="ko-KR" altLang="en-US" sz="6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091" y="3028691"/>
              <a:ext cx="198932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-윤고딕360" pitchFamily="18" charset="-127"/>
                  <a:ea typeface="-윤고딕360" pitchFamily="18" charset="-127"/>
                </a:rPr>
                <a:t>PART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34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2211766" cy="646331"/>
            <a:chOff x="0" y="116632"/>
            <a:chExt cx="2211766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19573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20120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02 VOCs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-36512" y="2457470"/>
            <a:ext cx="93965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o-KR" altLang="en-US" sz="3200" b="1" dirty="0" smtClean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유성 </a:t>
            </a:r>
            <a:r>
              <a:rPr lang="ko-KR" altLang="en-US" sz="3200" b="1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페인트의 용제로 사용되는 휘발성 유기화합물</a:t>
            </a:r>
            <a:endParaRPr lang="en-US" altLang="ko-KR" sz="3200" b="1" dirty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endParaRPr lang="en-US" altLang="ko-KR" sz="2800" dirty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연간 발생되는 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VOCs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의 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40%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가 페인트</a:t>
            </a:r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새집증후군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, 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HY나무L" pitchFamily="18" charset="-127"/>
                <a:ea typeface="HY나무L" pitchFamily="18" charset="-127"/>
              </a:rPr>
              <a:t>아토피 등의 원인</a:t>
            </a:r>
            <a:endParaRPr lang="en-US" altLang="ko-KR" sz="2400" dirty="0">
              <a:solidFill>
                <a:schemeClr val="bg2">
                  <a:lumMod val="10000"/>
                </a:schemeClr>
              </a:solidFill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97868" y="1044025"/>
            <a:ext cx="5849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 smtClean="0">
                <a:solidFill>
                  <a:srgbClr val="C00000"/>
                </a:solidFill>
                <a:latin typeface="HY나무L" pitchFamily="18" charset="-127"/>
                <a:ea typeface="HY나무L" pitchFamily="18" charset="-127"/>
              </a:rPr>
              <a:t>: Volatile </a:t>
            </a:r>
            <a:r>
              <a:rPr lang="en-US" altLang="ko-KR" sz="3200" b="1" dirty="0">
                <a:solidFill>
                  <a:srgbClr val="C00000"/>
                </a:solidFill>
                <a:latin typeface="HY나무L" pitchFamily="18" charset="-127"/>
                <a:ea typeface="HY나무L" pitchFamily="18" charset="-127"/>
              </a:rPr>
              <a:t>Organic </a:t>
            </a:r>
            <a:r>
              <a:rPr lang="en-US" altLang="ko-KR" sz="3200" b="1" dirty="0" err="1">
                <a:solidFill>
                  <a:srgbClr val="C00000"/>
                </a:solidFill>
                <a:latin typeface="HY나무L" pitchFamily="18" charset="-127"/>
                <a:ea typeface="HY나무L" pitchFamily="18" charset="-127"/>
              </a:rPr>
              <a:t>CompoundS</a:t>
            </a:r>
            <a:endParaRPr lang="ko-KR" altLang="en-US" sz="3200" dirty="0">
              <a:solidFill>
                <a:srgbClr val="C00000"/>
              </a:solidFill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10242" name="Picture 2" descr="http://cfile27.uf.tistory.com/image/150AA54A4FC70B94030B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88" y="3824436"/>
            <a:ext cx="281940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77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5158086" cy="646331"/>
            <a:chOff x="0" y="116632"/>
            <a:chExt cx="5158086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19573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49584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02 VOCs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종류</a:t>
              </a:r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&amp;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허용기</a:t>
              </a:r>
              <a:r>
                <a:rPr lang="ko-KR" altLang="en-US" sz="3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준</a:t>
              </a:r>
            </a:p>
          </p:txBody>
        </p:sp>
      </p:grpSp>
      <p:grpSp>
        <p:nvGrpSpPr>
          <p:cNvPr id="258" name="그룹 257"/>
          <p:cNvGrpSpPr/>
          <p:nvPr/>
        </p:nvGrpSpPr>
        <p:grpSpPr>
          <a:xfrm>
            <a:off x="395282" y="1561412"/>
            <a:ext cx="8246186" cy="4837587"/>
            <a:chOff x="395282" y="1561412"/>
            <a:chExt cx="8246186" cy="4837587"/>
          </a:xfrm>
        </p:grpSpPr>
        <p:sp>
          <p:nvSpPr>
            <p:cNvPr id="58" name="직사각형 57"/>
            <p:cNvSpPr/>
            <p:nvPr/>
          </p:nvSpPr>
          <p:spPr bwMode="auto">
            <a:xfrm>
              <a:off x="5438755" y="5990064"/>
              <a:ext cx="401183" cy="40893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pic>
          <p:nvPicPr>
            <p:cNvPr id="70" name="Picture 24" descr="사람1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122" y="4761128"/>
              <a:ext cx="835249" cy="1598867"/>
            </a:xfrm>
            <a:prstGeom prst="rect">
              <a:avLst/>
            </a:prstGeom>
            <a:noFill/>
            <a:effectLst>
              <a:reflection blurRad="6350" stA="50000" endA="300" endPos="55500" dist="50800" dir="5400000" sy="-100000" algn="bl" rotWithShape="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0" name="직사각형 189"/>
            <p:cNvSpPr/>
            <p:nvPr/>
          </p:nvSpPr>
          <p:spPr>
            <a:xfrm>
              <a:off x="395282" y="4077072"/>
              <a:ext cx="1405172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벤젠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1" name="직사각형 190"/>
            <p:cNvSpPr/>
            <p:nvPr/>
          </p:nvSpPr>
          <p:spPr>
            <a:xfrm>
              <a:off x="2230724" y="2065468"/>
              <a:ext cx="1405172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에틸 벤젠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4" name="직사각형 193"/>
            <p:cNvSpPr/>
            <p:nvPr/>
          </p:nvSpPr>
          <p:spPr>
            <a:xfrm>
              <a:off x="827584" y="3032956"/>
              <a:ext cx="1584176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포름알데히드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2" name="직사각형 211"/>
            <p:cNvSpPr/>
            <p:nvPr/>
          </p:nvSpPr>
          <p:spPr>
            <a:xfrm>
              <a:off x="4234174" y="1561412"/>
              <a:ext cx="1405172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톨루엔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3" name="직사각형 212"/>
            <p:cNvSpPr/>
            <p:nvPr/>
          </p:nvSpPr>
          <p:spPr>
            <a:xfrm>
              <a:off x="5975140" y="1988840"/>
              <a:ext cx="1405172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자이렌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4" name="직사각형 213"/>
            <p:cNvSpPr/>
            <p:nvPr/>
          </p:nvSpPr>
          <p:spPr>
            <a:xfrm>
              <a:off x="7236296" y="2636912"/>
              <a:ext cx="1405172" cy="5040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스틸렌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5" name="직사각형 214"/>
            <p:cNvSpPr/>
            <p:nvPr/>
          </p:nvSpPr>
          <p:spPr>
            <a:xfrm>
              <a:off x="3846615" y="5472149"/>
              <a:ext cx="1089544" cy="887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17" name="직선 연결선 216"/>
            <p:cNvCxnSpPr>
              <a:stCxn id="190" idx="2"/>
              <a:endCxn id="215" idx="0"/>
            </p:cNvCxnSpPr>
            <p:nvPr/>
          </p:nvCxnSpPr>
          <p:spPr>
            <a:xfrm>
              <a:off x="1097868" y="4581128"/>
              <a:ext cx="3293519" cy="89102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직선 연결선 218"/>
            <p:cNvCxnSpPr>
              <a:stCxn id="194" idx="2"/>
              <a:endCxn id="215" idx="0"/>
            </p:cNvCxnSpPr>
            <p:nvPr/>
          </p:nvCxnSpPr>
          <p:spPr>
            <a:xfrm>
              <a:off x="1619672" y="3537012"/>
              <a:ext cx="2771715" cy="193513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직선 연결선 220"/>
            <p:cNvCxnSpPr>
              <a:stCxn id="191" idx="2"/>
              <a:endCxn id="215" idx="0"/>
            </p:cNvCxnSpPr>
            <p:nvPr/>
          </p:nvCxnSpPr>
          <p:spPr>
            <a:xfrm>
              <a:off x="2933310" y="2569524"/>
              <a:ext cx="1458077" cy="29026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직선 연결선 222"/>
            <p:cNvCxnSpPr>
              <a:stCxn id="212" idx="2"/>
              <a:endCxn id="215" idx="0"/>
            </p:cNvCxnSpPr>
            <p:nvPr/>
          </p:nvCxnSpPr>
          <p:spPr>
            <a:xfrm flipH="1">
              <a:off x="4391387" y="2065468"/>
              <a:ext cx="545373" cy="340668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직선 연결선 224"/>
            <p:cNvCxnSpPr>
              <a:stCxn id="213" idx="2"/>
              <a:endCxn id="215" idx="0"/>
            </p:cNvCxnSpPr>
            <p:nvPr/>
          </p:nvCxnSpPr>
          <p:spPr>
            <a:xfrm flipH="1">
              <a:off x="4391387" y="2492896"/>
              <a:ext cx="2286339" cy="29792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직선 연결선 226"/>
            <p:cNvCxnSpPr>
              <a:stCxn id="214" idx="2"/>
              <a:endCxn id="215" idx="0"/>
            </p:cNvCxnSpPr>
            <p:nvPr/>
          </p:nvCxnSpPr>
          <p:spPr>
            <a:xfrm flipH="1">
              <a:off x="4391387" y="3140968"/>
              <a:ext cx="3547495" cy="233118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그룹 275"/>
          <p:cNvGrpSpPr/>
          <p:nvPr/>
        </p:nvGrpSpPr>
        <p:grpSpPr>
          <a:xfrm>
            <a:off x="611560" y="2060848"/>
            <a:ext cx="7488832" cy="2880320"/>
            <a:chOff x="827584" y="2060848"/>
            <a:chExt cx="6912768" cy="2880320"/>
          </a:xfrm>
        </p:grpSpPr>
        <p:sp>
          <p:nvSpPr>
            <p:cNvPr id="277" name="직사각형 276"/>
            <p:cNvSpPr/>
            <p:nvPr/>
          </p:nvSpPr>
          <p:spPr>
            <a:xfrm>
              <a:off x="827584" y="2060848"/>
              <a:ext cx="1080120" cy="28803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smtClean="0"/>
                <a:t>허</a:t>
              </a:r>
              <a:r>
                <a:rPr lang="ko-KR" altLang="en-US" dirty="0" smtClean="0">
                  <a:solidFill>
                    <a:schemeClr val="bg1"/>
                  </a:solidFill>
                </a:rPr>
                <a:t>용</a:t>
              </a:r>
              <a:r>
                <a:rPr lang="ko-KR" altLang="en-US" dirty="0" smtClean="0"/>
                <a:t>기준</a:t>
              </a:r>
              <a:endParaRPr lang="ko-KR" altLang="en-US" dirty="0"/>
            </a:p>
          </p:txBody>
        </p:sp>
        <p:sp>
          <p:nvSpPr>
            <p:cNvPr id="278" name="직사각형 277"/>
            <p:cNvSpPr/>
            <p:nvPr/>
          </p:nvSpPr>
          <p:spPr>
            <a:xfrm>
              <a:off x="2122784" y="2060848"/>
              <a:ext cx="720000" cy="360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30</a:t>
              </a:r>
              <a:endParaRPr lang="ko-KR" altLang="en-US" dirty="0"/>
            </a:p>
          </p:txBody>
        </p:sp>
        <p:sp>
          <p:nvSpPr>
            <p:cNvPr id="279" name="직사각형 278"/>
            <p:cNvSpPr/>
            <p:nvPr/>
          </p:nvSpPr>
          <p:spPr>
            <a:xfrm>
              <a:off x="2122784" y="2564904"/>
              <a:ext cx="2160000" cy="3600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210</a:t>
              </a:r>
              <a:endParaRPr lang="ko-KR" altLang="en-US" dirty="0"/>
            </a:p>
          </p:txBody>
        </p:sp>
        <p:sp>
          <p:nvSpPr>
            <p:cNvPr id="280" name="직사각형 279"/>
            <p:cNvSpPr/>
            <p:nvPr/>
          </p:nvSpPr>
          <p:spPr>
            <a:xfrm>
              <a:off x="2123728" y="3068960"/>
              <a:ext cx="288000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360</a:t>
              </a:r>
              <a:endParaRPr lang="ko-KR" altLang="en-US" dirty="0"/>
            </a:p>
          </p:txBody>
        </p:sp>
        <p:sp>
          <p:nvSpPr>
            <p:cNvPr id="281" name="직사각형 280"/>
            <p:cNvSpPr/>
            <p:nvPr/>
          </p:nvSpPr>
          <p:spPr>
            <a:xfrm>
              <a:off x="2123728" y="3573016"/>
              <a:ext cx="4319536" cy="3600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1000</a:t>
              </a:r>
              <a:endParaRPr lang="ko-KR" altLang="en-US" dirty="0"/>
            </a:p>
          </p:txBody>
        </p:sp>
        <p:sp>
          <p:nvSpPr>
            <p:cNvPr id="282" name="직사각형 281"/>
            <p:cNvSpPr/>
            <p:nvPr/>
          </p:nvSpPr>
          <p:spPr>
            <a:xfrm>
              <a:off x="2123728" y="4077072"/>
              <a:ext cx="1260000" cy="3600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70</a:t>
              </a:r>
              <a:endParaRPr lang="ko-KR" altLang="en-US" dirty="0"/>
            </a:p>
          </p:txBody>
        </p:sp>
        <p:sp>
          <p:nvSpPr>
            <p:cNvPr id="283" name="직사각형 282"/>
            <p:cNvSpPr/>
            <p:nvPr/>
          </p:nvSpPr>
          <p:spPr>
            <a:xfrm>
              <a:off x="2123728" y="4581128"/>
              <a:ext cx="2520000" cy="3600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300</a:t>
              </a:r>
              <a:endParaRPr lang="ko-KR" altLang="en-US" dirty="0"/>
            </a:p>
          </p:txBody>
        </p:sp>
        <p:sp>
          <p:nvSpPr>
            <p:cNvPr id="284" name="직사각형 283"/>
            <p:cNvSpPr/>
            <p:nvPr/>
          </p:nvSpPr>
          <p:spPr>
            <a:xfrm>
              <a:off x="2339752" y="2060848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벤젠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5" name="직사각형 284"/>
            <p:cNvSpPr/>
            <p:nvPr/>
          </p:nvSpPr>
          <p:spPr>
            <a:xfrm>
              <a:off x="4211960" y="2564904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포름알데히드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6" name="직사각형 285"/>
            <p:cNvSpPr/>
            <p:nvPr/>
          </p:nvSpPr>
          <p:spPr>
            <a:xfrm>
              <a:off x="4788024" y="3068960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에틸 벤젠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7" name="직사각형 286"/>
            <p:cNvSpPr/>
            <p:nvPr/>
          </p:nvSpPr>
          <p:spPr>
            <a:xfrm>
              <a:off x="6084168" y="3573016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톨루엔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2987824" y="4077072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자이렌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직사각형 288"/>
            <p:cNvSpPr/>
            <p:nvPr/>
          </p:nvSpPr>
          <p:spPr>
            <a:xfrm>
              <a:off x="4211960" y="4581128"/>
              <a:ext cx="1656184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>
                  <a:solidFill>
                    <a:schemeClr val="tx1"/>
                  </a:solidFill>
                </a:rPr>
                <a:t>스틸렌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0" name="직선 연결선 289"/>
            <p:cNvCxnSpPr/>
            <p:nvPr/>
          </p:nvCxnSpPr>
          <p:spPr>
            <a:xfrm>
              <a:off x="2123728" y="2060848"/>
              <a:ext cx="0" cy="28803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TextBox 290"/>
            <p:cNvSpPr txBox="1"/>
            <p:nvPr/>
          </p:nvSpPr>
          <p:spPr>
            <a:xfrm>
              <a:off x="827584" y="3933056"/>
              <a:ext cx="1080120" cy="369332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(</a:t>
              </a:r>
              <a:r>
                <a:rPr lang="en-US" altLang="ko-KR" dirty="0" err="1" smtClean="0">
                  <a:solidFill>
                    <a:schemeClr val="bg1"/>
                  </a:solidFill>
                </a:rPr>
                <a:t>ug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/m</a:t>
              </a:r>
              <a:r>
                <a:rPr lang="en-US" altLang="ko-KR" baseline="30000" dirty="0" smtClean="0">
                  <a:solidFill>
                    <a:schemeClr val="bg1"/>
                  </a:solidFill>
                </a:rPr>
                <a:t>3</a:t>
              </a:r>
              <a:r>
                <a:rPr lang="en-US" altLang="ko-KR" dirty="0" smtClean="0">
                  <a:solidFill>
                    <a:schemeClr val="bg1"/>
                  </a:solidFill>
                </a:rPr>
                <a:t>)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0311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3505390" cy="646331"/>
            <a:chOff x="0" y="116632"/>
            <a:chExt cx="3505390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19573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33057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02 VOCs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유해성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96752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2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205139" y="6550990"/>
            <a:ext cx="8471317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0" y="6549094"/>
            <a:ext cx="9180512" cy="332656"/>
          </a:xfrm>
          <a:prstGeom prst="rect">
            <a:avLst/>
          </a:prstGeom>
          <a:gradFill flip="none" rotWithShape="1">
            <a:gsLst>
              <a:gs pos="100000">
                <a:srgbClr val="224C00"/>
              </a:gs>
              <a:gs pos="0">
                <a:srgbClr val="1A3C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190381"/>
            <a:ext cx="5823332" cy="646331"/>
            <a:chOff x="0" y="116632"/>
            <a:chExt cx="5823332" cy="646331"/>
          </a:xfrm>
        </p:grpSpPr>
        <p:cxnSp>
          <p:nvCxnSpPr>
            <p:cNvPr id="11" name="직선 연결선 10"/>
            <p:cNvCxnSpPr/>
            <p:nvPr/>
          </p:nvCxnSpPr>
          <p:spPr>
            <a:xfrm>
              <a:off x="0" y="692696"/>
              <a:ext cx="2195736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99677" y="116632"/>
              <a:ext cx="5623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02 </a:t>
              </a:r>
              <a:r>
                <a:rPr lang="ko-KR" altLang="en-US" sz="3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Rix개봉박두 B" pitchFamily="18" charset="-127"/>
                  <a:ea typeface="Rix개봉박두 B" pitchFamily="18" charset="-127"/>
                </a:rPr>
                <a:t>우리가 실천할 수 있는 방법</a:t>
              </a:r>
              <a:endPara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Rix개봉박두 B" pitchFamily="18" charset="-127"/>
                <a:ea typeface="Rix개봉박두 B" pitchFamily="18" charset="-127"/>
              </a:endParaRPr>
            </a:p>
          </p:txBody>
        </p:sp>
      </p:grpSp>
      <p:pic>
        <p:nvPicPr>
          <p:cNvPr id="6146" name="Picture 2" descr="http://c.ask.nate.com/imgs/qrsi.php/7789712/11224459/0/1/A/%ED%99%98%EA%B8%B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1" y="3463227"/>
            <a:ext cx="4021126" cy="280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06912" y="1556792"/>
            <a:ext cx="6209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latin typeface="HY나무L" pitchFamily="18" charset="-127"/>
                <a:ea typeface="HY나무L" pitchFamily="18" charset="-127"/>
              </a:rPr>
              <a:t>: VOCs</a:t>
            </a:r>
            <a:r>
              <a:rPr lang="ko-KR" altLang="en-US" sz="3200" b="1" dirty="0">
                <a:latin typeface="HY나무L" pitchFamily="18" charset="-127"/>
                <a:ea typeface="HY나무L" pitchFamily="18" charset="-127"/>
              </a:rPr>
              <a:t>는 휘발성이 강함</a:t>
            </a:r>
            <a:endParaRPr lang="en-US" altLang="ko-KR" sz="3200" b="1" dirty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400" dirty="0">
                <a:latin typeface="HY나무L" pitchFamily="18" charset="-127"/>
                <a:ea typeface="HY나무L" pitchFamily="18" charset="-127"/>
              </a:rPr>
              <a:t>충분한 환기</a:t>
            </a:r>
            <a:endParaRPr lang="en-US" altLang="ko-KR" sz="2400" dirty="0">
              <a:latin typeface="HY나무L" pitchFamily="18" charset="-127"/>
              <a:ea typeface="HY나무L" pitchFamily="18" charset="-127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 </a:t>
            </a:r>
            <a:r>
              <a:rPr lang="ko-KR" altLang="en-US" sz="2400" dirty="0">
                <a:latin typeface="HY나무L" pitchFamily="18" charset="-127"/>
                <a:ea typeface="HY나무L" pitchFamily="18" charset="-127"/>
              </a:rPr>
              <a:t>일정시간 고온 </a:t>
            </a:r>
            <a:r>
              <a:rPr lang="ko-KR" altLang="en-US" sz="2400" dirty="0" smtClean="0">
                <a:latin typeface="HY나무L" pitchFamily="18" charset="-127"/>
                <a:ea typeface="HY나무L" pitchFamily="18" charset="-127"/>
              </a:rPr>
              <a:t>난방</a:t>
            </a:r>
            <a:r>
              <a:rPr lang="en-US" altLang="ko-KR" sz="2400" dirty="0" smtClean="0">
                <a:latin typeface="HY나무L" pitchFamily="18" charset="-127"/>
                <a:ea typeface="HY나무L" pitchFamily="18" charset="-127"/>
              </a:rPr>
              <a:t>= </a:t>
            </a:r>
            <a:r>
              <a:rPr lang="en-US" altLang="ko-KR" sz="2400" dirty="0">
                <a:latin typeface="HY나무L" pitchFamily="18" charset="-127"/>
                <a:ea typeface="HY나무L" pitchFamily="18" charset="-127"/>
              </a:rPr>
              <a:t>Baking out</a:t>
            </a:r>
            <a:endParaRPr lang="ko-KR" altLang="en-US" sz="2400" dirty="0">
              <a:latin typeface="HY나무L" pitchFamily="18" charset="-127"/>
              <a:ea typeface="HY나무L" pitchFamily="18" charset="-127"/>
            </a:endParaRPr>
          </a:p>
        </p:txBody>
      </p:sp>
      <p:pic>
        <p:nvPicPr>
          <p:cNvPr id="6148" name="Picture 4" descr="http://cfile7.uf.tistory.com/image/11350B4B4FC70BA90881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81" y="3463228"/>
            <a:ext cx="3571875" cy="2804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19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381</Words>
  <Application>Microsoft Office PowerPoint</Application>
  <PresentationFormat>화면 슬라이드 쇼(4:3)</PresentationFormat>
  <Paragraphs>159</Paragraphs>
  <Slides>25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김종오</dc:creator>
  <cp:lastModifiedBy>Com</cp:lastModifiedBy>
  <cp:revision>58</cp:revision>
  <dcterms:created xsi:type="dcterms:W3CDTF">2011-12-01T15:58:05Z</dcterms:created>
  <dcterms:modified xsi:type="dcterms:W3CDTF">2012-11-27T00:12:19Z</dcterms:modified>
</cp:coreProperties>
</file>