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handoutMasterIdLst>
    <p:handoutMasterId r:id="rId15"/>
  </p:handoutMasterIdLst>
  <p:sldIdLst>
    <p:sldId id="259" r:id="rId2"/>
    <p:sldId id="281" r:id="rId3"/>
    <p:sldId id="260" r:id="rId4"/>
    <p:sldId id="282" r:id="rId5"/>
    <p:sldId id="283" r:id="rId6"/>
    <p:sldId id="284" r:id="rId7"/>
    <p:sldId id="285" r:id="rId8"/>
    <p:sldId id="290" r:id="rId9"/>
    <p:sldId id="291" r:id="rId10"/>
    <p:sldId id="286" r:id="rId11"/>
    <p:sldId id="287" r:id="rId12"/>
    <p:sldId id="288" r:id="rId13"/>
    <p:sldId id="289" r:id="rId1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6EEE52-6DFF-45C8-B94D-80D0BDC015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latin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7429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7429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236D7E-F45B-43EE-B87B-16E2EBBA8B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1A62E-98C0-481A-842B-D4E1129377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C0936-943C-4D1B-B496-F791071A5B6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8A55-EEFA-47B3-9838-907D3B8B9F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1B6E-FA9A-4ABD-B0A3-AF95307373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1499-BF9A-44F2-950F-C1FD54B324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C75D-F9E9-4578-8DED-13E629F5EE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000A9-23F6-4715-8578-30FAB722F5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70C5-347A-4106-B514-62DC4D947FE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B4BD-A892-4A5E-8B43-98C548F20FF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91839-162A-4DB4-9C7A-26C6C3A34B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730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>
                <a:defRPr/>
              </a:pPr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730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0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1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732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  <p:sp>
        <p:nvSpPr>
          <p:cNvPr id="17327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09BF246-4156-4505-A966-BA89E801E5A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7327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327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327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7327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  <a:endParaRPr lang="ko-KR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개선 및 이용개발</a:t>
            </a:r>
          </a:p>
        </p:txBody>
      </p:sp>
      <p:graphicFrame>
        <p:nvGraphicFramePr>
          <p:cNvPr id="183307" name="Group 11"/>
          <p:cNvGraphicFramePr>
            <a:graphicFrameLocks noGrp="1"/>
          </p:cNvGraphicFramePr>
          <p:nvPr/>
        </p:nvGraphicFramePr>
        <p:xfrm>
          <a:off x="609600" y="3716338"/>
          <a:ext cx="8099425" cy="2484439"/>
        </p:xfrm>
        <a:graphic>
          <a:graphicData uri="http://schemas.openxmlformats.org/drawingml/2006/table">
            <a:tbl>
              <a:tblPr/>
              <a:tblGrid>
                <a:gridCol w="3297238"/>
                <a:gridCol w="1362075"/>
                <a:gridCol w="1362075"/>
                <a:gridCol w="1362075"/>
                <a:gridCol w="715962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요           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IAA100㎎/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굴림" pitchFamily="50" charset="-127"/>
                        </a:rPr>
                        <a:t>l</a:t>
                      </a:r>
                      <a:endParaRPr kumimoji="1" lang="en-US" altLang="ko-K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IBA100㎎/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굴림" pitchFamily="50" charset="-127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S PGothic" pitchFamily="34" charset="-128"/>
                          <a:ea typeface="MS PGothic" pitchFamily="34" charset="-128"/>
                        </a:rPr>
                        <a:t>NAA100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S PGothic" pitchFamily="34" charset="-128"/>
                          <a:ea typeface="굴림" pitchFamily="50" charset="-127"/>
                        </a:rPr>
                        <a:t>㎎/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굴림" pitchFamily="50" charset="-127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비고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피트모스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버미클라이트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피트모스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버미큘라이트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펄라이트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피트모스</a:t>
                      </a: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+</a:t>
                      </a: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펄라이트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일반토양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굴림" pitchFamily="50" charset="-127"/>
                          <a:ea typeface="굴림" pitchFamily="50" charset="-127"/>
                        </a:rPr>
                        <a:t>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349250" y="1196975"/>
            <a:ext cx="8686800" cy="1601788"/>
            <a:chOff x="206" y="959"/>
            <a:chExt cx="5472" cy="1009"/>
          </a:xfrm>
        </p:grpSpPr>
        <p:sp>
          <p:nvSpPr>
            <p:cNvPr id="183346" name="Rectangle 50"/>
            <p:cNvSpPr>
              <a:spLocks noChangeArrowheads="1"/>
            </p:cNvSpPr>
            <p:nvPr/>
          </p:nvSpPr>
          <p:spPr bwMode="auto">
            <a:xfrm>
              <a:off x="206" y="959"/>
              <a:ext cx="1909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defRPr/>
              </a:pPr>
              <a:r>
                <a:rPr lang="en-US" altLang="ko-KR" sz="2600" b="1">
                  <a:solidFill>
                    <a:srgbClr val="F8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♦ </a:t>
              </a:r>
              <a:r>
                <a:rPr lang="ko-KR" altLang="en-US" sz="2400" b="1">
                  <a:solidFill>
                    <a:srgbClr val="F8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황칠나무 선발육종</a:t>
              </a:r>
            </a:p>
          </p:txBody>
        </p:sp>
        <p:grpSp>
          <p:nvGrpSpPr>
            <p:cNvPr id="12332" name="Group 51"/>
            <p:cNvGrpSpPr>
              <a:grpSpLocks/>
            </p:cNvGrpSpPr>
            <p:nvPr/>
          </p:nvGrpSpPr>
          <p:grpSpPr bwMode="auto">
            <a:xfrm>
              <a:off x="443" y="1657"/>
              <a:ext cx="5235" cy="311"/>
              <a:chOff x="443" y="1657"/>
              <a:chExt cx="5235" cy="311"/>
            </a:xfrm>
          </p:grpSpPr>
          <p:sp>
            <p:nvSpPr>
              <p:cNvPr id="12333" name="Rectangle 52"/>
              <p:cNvSpPr>
                <a:spLocks noChangeArrowheads="1"/>
              </p:cNvSpPr>
              <p:nvPr/>
            </p:nvSpPr>
            <p:spPr bwMode="auto">
              <a:xfrm>
                <a:off x="453" y="1657"/>
                <a:ext cx="5225" cy="3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endParaRPr lang="ko-KR" altLang="ko-KR" sz="2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4" name="Rectangle 53"/>
              <p:cNvSpPr>
                <a:spLocks noChangeArrowheads="1"/>
              </p:cNvSpPr>
              <p:nvPr/>
            </p:nvSpPr>
            <p:spPr bwMode="auto">
              <a:xfrm>
                <a:off x="443" y="1661"/>
                <a:ext cx="5225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endParaRPr lang="ko-KR" altLang="ko-KR" sz="2000" b="1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83351" name="Rectangle 55"/>
          <p:cNvSpPr>
            <a:spLocks noChangeArrowheads="1"/>
          </p:cNvSpPr>
          <p:nvPr/>
        </p:nvSpPr>
        <p:spPr bwMode="auto">
          <a:xfrm>
            <a:off x="611188" y="1782763"/>
            <a:ext cx="80645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황칠생산이 많은 우량개체로부터 삽수나 접수를 채취 그 차대를 이용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우량개체의 증식에는 삽목에 의한 방법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여러가지 양분이 혼합된 배양토를 처리해서 나무를 증식하는 방법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개선 및 이용개발</a:t>
            </a:r>
          </a:p>
        </p:txBody>
      </p:sp>
      <p:sp>
        <p:nvSpPr>
          <p:cNvPr id="184367" name="Rectangle 47"/>
          <p:cNvSpPr>
            <a:spLocks noChangeArrowheads="1"/>
          </p:cNvSpPr>
          <p:nvPr/>
        </p:nvSpPr>
        <p:spPr bwMode="auto">
          <a:xfrm>
            <a:off x="4211638" y="1219200"/>
            <a:ext cx="4397375" cy="384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ko-KR" sz="24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♦ </a:t>
            </a:r>
            <a:r>
              <a:rPr lang="ko-KR" altLang="en-US" sz="24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미생물에 의한 황칠분비 촉진</a:t>
            </a:r>
          </a:p>
        </p:txBody>
      </p:sp>
      <p:pic>
        <p:nvPicPr>
          <p:cNvPr id="184368" name="Picture 48" descr="200005064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341438"/>
            <a:ext cx="3538537" cy="4824412"/>
          </a:xfrm>
          <a:noFill/>
          <a:ln w="28575">
            <a:solidFill>
              <a:schemeClr val="tx2"/>
            </a:solidFill>
          </a:ln>
        </p:spPr>
      </p:pic>
      <p:sp>
        <p:nvSpPr>
          <p:cNvPr id="184370" name="Rectangle 50"/>
          <p:cNvSpPr>
            <a:spLocks noChangeArrowheads="1"/>
          </p:cNvSpPr>
          <p:nvPr/>
        </p:nvSpPr>
        <p:spPr bwMode="auto">
          <a:xfrm>
            <a:off x="4356100" y="1773238"/>
            <a:ext cx="4572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황칠나무수 피에 상처를 내고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회색고약병균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(Septobasodoum sp)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을 접종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최적 처리시기는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월 중순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처리 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일 후부터 균주의 접종이 확인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황칠의 분비가 촉진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/>
      <p:bldP spid="1843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결론</a:t>
            </a: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95288" y="1125538"/>
            <a:ext cx="835342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버미큘라이트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펄라이트 및 피트모스를 혼합한 배양토에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IBA100㎎/ℓ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를 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처리하는 것이 가장 효과적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이때의 발근율은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82%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로 비교군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34%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와 비교하여 약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배의 발근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촉진효과접종구당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면적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12㎠)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평균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2g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정도 분비되었으며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가장 많이 분비된 경우는 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27g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까지 분비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황칠이 분비되는 동안 임목에 큰 피해를 입히지 않았음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>
                <a:solidFill>
                  <a:schemeClr val="tx1"/>
                </a:solidFill>
              </a:rPr>
              <a:t>결론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395288" y="1125538"/>
            <a:ext cx="835342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황칠은 그 채취량이 극소량이기 때문에 소량의 황칠을 사용하여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고부가가치를 지닌 제품을 창출할 수 있는 방향으로 이용하는 것이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무엇보다 중요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황금빛 찬란한 천연도료로써 목공예품을 화려하게 보이게 하기 때문에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고품격의 목재용 화장도료로 최적격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향기가 좋기 때문에 안방가구나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합죽선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목침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병풍 등에 칠하여 한국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고유의 칠기 제품으로 개발하는 것이 바람직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개체에 따라서 형태적 특성 및 칠액 생산량에 다양한 변이가 존재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황칠나무 천연집단의 형태적</a:t>
            </a:r>
            <a:r>
              <a:rPr lang="en-US" altLang="ko-KR" b="1">
                <a:effectLst>
                  <a:outerShdw blurRad="38100" dist="38100" dir="2700000" algn="tl">
                    <a:srgbClr val="000000"/>
                  </a:outerShdw>
                </a:effectLst>
              </a:rPr>
              <a:t>·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유전적 변이를 조사하고 그 요인들을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  토대로 칠액 생산량이 많은 우량개체를 선발하여 개발 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>
                <a:solidFill>
                  <a:schemeClr val="tx2"/>
                </a:solidFill>
              </a:rPr>
              <a:t>황칠에 대하여는 전통 장인들도 지식과 정보가 전혀 없음</a:t>
            </a:r>
            <a:r>
              <a:rPr lang="en-US" altLang="ko-KR" sz="2000" b="1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>
                <a:solidFill>
                  <a:schemeClr val="tx2"/>
                </a:solidFill>
              </a:rPr>
              <a:t>황칠공예 장인도 현존하지 않음</a:t>
            </a:r>
            <a:r>
              <a:rPr lang="en-US" altLang="ko-KR" sz="2000" b="1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최근 국민생활 수준의 향상과 더불어 고급공예품의 선호도가 높아짐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부가가치가 높은 상품으로서의 개발이 요구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우리나라 특산식물인 황칠나무의 수지액의 특성과 천연도료적 가치의 우수성을 재인식시키며 이를 산업화하는 것이 중요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2000" b="1" smtClean="0"/>
              <a:t>황칠에 함유된 정유성분은 천연 항료나 약용자원으로써의 가치가 있는 것으로 규명되어 앞으로 그 수요와 활용도는 증가할 것으로 예측</a:t>
            </a:r>
            <a:endParaRPr lang="ko-KR" altLang="en-US" sz="2000" b="1" smtClean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en-US" altLang="ko-KR" sz="2000" b="1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3600" b="1" smtClean="0"/>
              <a:t>개요</a:t>
            </a:r>
            <a:r>
              <a:rPr lang="ko-KR" alt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4000" b="1" smtClean="0">
                <a:solidFill>
                  <a:schemeClr val="tx1"/>
                </a:solidFill>
              </a:rPr>
              <a:t>황칠나무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2125" y="1525588"/>
            <a:ext cx="8304213" cy="4135437"/>
            <a:chOff x="310" y="1238"/>
            <a:chExt cx="5231" cy="2605"/>
          </a:xfrm>
        </p:grpSpPr>
        <p:sp>
          <p:nvSpPr>
            <p:cNvPr id="5124" name="Rectangle 9"/>
            <p:cNvSpPr>
              <a:spLocks noChangeArrowheads="1"/>
            </p:cNvSpPr>
            <p:nvPr/>
          </p:nvSpPr>
          <p:spPr bwMode="auto">
            <a:xfrm>
              <a:off x="325" y="2342"/>
              <a:ext cx="5216" cy="4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</a:pPr>
              <a:endParaRPr lang="ko-KR" altLang="ko-KR" sz="2200" b="1">
                <a:solidFill>
                  <a:srgbClr val="000000"/>
                </a:solidFill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310" y="1238"/>
              <a:ext cx="5216" cy="2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두릅나무과에 난대 상록활엽수로 키가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7∼15m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정도 자라는 교목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줄기는 곧고 흑갈색이며 가지는 굵고 녹색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잎은 호생하고 엽병이 길며 달걀모양 또는 타원형에 혁질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분포지는 전남 완도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보길도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대흑산도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어청도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,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제주도 등지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자생지의 입지조건은 월평균 최저기온이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2℃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이상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지형은 화산암으로 산록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~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산복에 분포</a:t>
              </a:r>
            </a:p>
            <a:p>
              <a:pPr marL="342900" indent="-342900">
                <a:lnSpc>
                  <a:spcPct val="17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표고는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150~700m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에 걸쳐 생육</a:t>
              </a:r>
              <a:r>
                <a:rPr lang="ko-KR" altLang="en-US" sz="2200" b="1"/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황칠나무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1800" y="1592263"/>
            <a:ext cx="3600450" cy="4987925"/>
            <a:chOff x="272" y="1003"/>
            <a:chExt cx="2268" cy="3142"/>
          </a:xfrm>
        </p:grpSpPr>
        <p:pic>
          <p:nvPicPr>
            <p:cNvPr id="6149" name="Picture 7" descr="횡단면 분비조직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2" y="1003"/>
              <a:ext cx="2268" cy="3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6150" name="Group 8"/>
            <p:cNvGrpSpPr>
              <a:grpSpLocks/>
            </p:cNvGrpSpPr>
            <p:nvPr/>
          </p:nvGrpSpPr>
          <p:grpSpPr bwMode="auto">
            <a:xfrm>
              <a:off x="816" y="3716"/>
              <a:ext cx="1267" cy="429"/>
              <a:chOff x="816" y="3716"/>
              <a:chExt cx="1267" cy="429"/>
            </a:xfrm>
          </p:grpSpPr>
          <p:sp>
            <p:nvSpPr>
              <p:cNvPr id="6151" name="Rectangle 9"/>
              <p:cNvSpPr>
                <a:spLocks noChangeArrowheads="1"/>
              </p:cNvSpPr>
              <p:nvPr/>
            </p:nvSpPr>
            <p:spPr bwMode="auto">
              <a:xfrm>
                <a:off x="828" y="3728"/>
                <a:ext cx="1255" cy="4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7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altLang="ko-KR" sz="2200" b="1">
                    <a:solidFill>
                      <a:srgbClr val="000000"/>
                    </a:solidFill>
                  </a:rPr>
                  <a:t>&lt;</a:t>
                </a:r>
                <a:r>
                  <a:rPr lang="ko-KR" altLang="en-US" sz="2200" b="1">
                    <a:solidFill>
                      <a:srgbClr val="000000"/>
                    </a:solidFill>
                  </a:rPr>
                  <a:t>세부적 특성</a:t>
                </a:r>
                <a:r>
                  <a:rPr lang="en-US" altLang="ko-KR" sz="2200" b="1">
                    <a:solidFill>
                      <a:srgbClr val="000000"/>
                    </a:solidFill>
                  </a:rPr>
                  <a:t>&gt;</a:t>
                </a:r>
              </a:p>
            </p:txBody>
          </p:sp>
          <p:sp>
            <p:nvSpPr>
              <p:cNvPr id="6152" name="Rectangle 10"/>
              <p:cNvSpPr>
                <a:spLocks noChangeArrowheads="1"/>
              </p:cNvSpPr>
              <p:nvPr/>
            </p:nvSpPr>
            <p:spPr bwMode="auto">
              <a:xfrm>
                <a:off x="816" y="3716"/>
                <a:ext cx="1255" cy="4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lnSpc>
                    <a:spcPct val="170000"/>
                  </a:lnSpc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altLang="ko-KR" sz="2200" b="1">
                    <a:solidFill>
                      <a:schemeClr val="tx2"/>
                    </a:solidFill>
                  </a:rPr>
                  <a:t>&lt;</a:t>
                </a:r>
                <a:r>
                  <a:rPr lang="ko-KR" altLang="en-US" sz="2200" b="1">
                    <a:solidFill>
                      <a:schemeClr val="tx2"/>
                    </a:solidFill>
                  </a:rPr>
                  <a:t>세부적 특성</a:t>
                </a:r>
                <a:r>
                  <a:rPr lang="en-US" altLang="ko-KR" sz="2200" b="1">
                    <a:solidFill>
                      <a:schemeClr val="tx2"/>
                    </a:solidFill>
                  </a:rPr>
                  <a:t>&gt;</a:t>
                </a:r>
              </a:p>
            </p:txBody>
          </p:sp>
        </p:grpSp>
      </p:grpSp>
      <p:sp>
        <p:nvSpPr>
          <p:cNvPr id="178187" name="Rectangle 11"/>
          <p:cNvSpPr>
            <a:spLocks noChangeArrowheads="1"/>
          </p:cNvSpPr>
          <p:nvPr/>
        </p:nvSpPr>
        <p:spPr bwMode="auto">
          <a:xfrm>
            <a:off x="4427538" y="1700213"/>
            <a:ext cx="43926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황칠나무의 해부학적 특성 환공재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도관사이의 벽공이 교호상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수평수지구를 가진다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en-US" altLang="ko-KR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3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황칠나무의 목질부와 수피의 </a:t>
            </a:r>
          </a:p>
          <a:p>
            <a:pPr>
              <a:spcBef>
                <a:spcPct val="30000"/>
              </a:spcBef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화학적 조성은 일반 상록 활엽수재</a:t>
            </a:r>
          </a:p>
          <a:p>
            <a:pPr>
              <a:spcBef>
                <a:spcPct val="30000"/>
              </a:spcBef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와 유사하다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Char char="•"/>
              <a:defRPr/>
            </a:pPr>
            <a:endParaRPr lang="en-US" altLang="ko-KR" sz="20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황칠나무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29088" y="2030413"/>
            <a:ext cx="5037137" cy="3784600"/>
            <a:chOff x="2601" y="1279"/>
            <a:chExt cx="3173" cy="2384"/>
          </a:xfrm>
        </p:grpSpPr>
        <p:sp>
          <p:nvSpPr>
            <p:cNvPr id="179210" name="Rectangle 10"/>
            <p:cNvSpPr>
              <a:spLocks noChangeArrowheads="1"/>
            </p:cNvSpPr>
            <p:nvPr/>
          </p:nvSpPr>
          <p:spPr bwMode="auto">
            <a:xfrm>
              <a:off x="2615" y="1279"/>
              <a:ext cx="3159" cy="2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산형화서로 화경은 길이가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3∼5cm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소화경은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5∼10mm 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정도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양성화로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월에 연한 황록색으로 개화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꽃받침은 종형 또는 도란형으로 끝이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개로 갈라짐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꽃잎과 수술이 각각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개</a:t>
              </a:r>
            </a:p>
            <a:p>
              <a:pPr marL="342900" indent="-342900">
                <a:lnSpc>
                  <a:spcPct val="130000"/>
                </a:lnSpc>
                <a:spcBef>
                  <a:spcPct val="50000"/>
                </a:spcBef>
                <a:buClr>
                  <a:schemeClr val="hlink"/>
                </a:buClr>
                <a:buSzPct val="120000"/>
                <a:buFontTx/>
                <a:buBlip>
                  <a:blip r:embed="rId2"/>
                </a:buBlip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과실은 타원형으로 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10</a:t>
              </a:r>
              <a:r>
                <a:rPr lang="ko-KR" altLang="en-US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월에 검게 익음</a:t>
              </a:r>
              <a:r>
                <a:rPr lang="en-US" altLang="ko-KR" sz="20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.</a:t>
              </a:r>
            </a:p>
          </p:txBody>
        </p:sp>
        <p:sp>
          <p:nvSpPr>
            <p:cNvPr id="7184" name="Rectangle 11"/>
            <p:cNvSpPr>
              <a:spLocks noChangeArrowheads="1"/>
            </p:cNvSpPr>
            <p:nvPr/>
          </p:nvSpPr>
          <p:spPr bwMode="auto">
            <a:xfrm>
              <a:off x="2601" y="2233"/>
              <a:ext cx="3159" cy="44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>
                <a:lnSpc>
                  <a:spcPct val="200000"/>
                </a:lnSpc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en-US" altLang="ko-KR" sz="2000" b="1" u="sng"/>
                <a:t>.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31800" y="1592263"/>
            <a:ext cx="3600450" cy="5067300"/>
            <a:chOff x="272" y="1003"/>
            <a:chExt cx="2268" cy="3192"/>
          </a:xfrm>
        </p:grpSpPr>
        <p:grpSp>
          <p:nvGrpSpPr>
            <p:cNvPr id="7173" name="Group 13"/>
            <p:cNvGrpSpPr>
              <a:grpSpLocks/>
            </p:cNvGrpSpPr>
            <p:nvPr/>
          </p:nvGrpSpPr>
          <p:grpSpPr bwMode="auto">
            <a:xfrm>
              <a:off x="272" y="1003"/>
              <a:ext cx="2268" cy="1465"/>
              <a:chOff x="272" y="2569"/>
              <a:chExt cx="2268" cy="1561"/>
            </a:xfrm>
          </p:grpSpPr>
          <p:pic>
            <p:nvPicPr>
              <p:cNvPr id="7179" name="Picture 14" descr="황칠나무잎_2005112216093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2" y="2569"/>
                <a:ext cx="2268" cy="154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7180" name="Group 15"/>
              <p:cNvGrpSpPr>
                <a:grpSpLocks/>
              </p:cNvGrpSpPr>
              <p:nvPr/>
            </p:nvGrpSpPr>
            <p:grpSpPr bwMode="auto">
              <a:xfrm>
                <a:off x="1030" y="3876"/>
                <a:ext cx="897" cy="254"/>
                <a:chOff x="1030" y="3876"/>
                <a:chExt cx="897" cy="254"/>
              </a:xfrm>
            </p:grpSpPr>
            <p:sp>
              <p:nvSpPr>
                <p:cNvPr id="7181" name="Rectangle 16"/>
                <p:cNvSpPr>
                  <a:spLocks noChangeArrowheads="1"/>
                </p:cNvSpPr>
                <p:nvPr/>
              </p:nvSpPr>
              <p:spPr bwMode="auto">
                <a:xfrm>
                  <a:off x="1043" y="3889"/>
                  <a:ext cx="884" cy="2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rgbClr val="000000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rgbClr val="000000"/>
                      </a:solidFill>
                    </a:rPr>
                    <a:t>잎사귀</a:t>
                  </a:r>
                  <a:r>
                    <a:rPr lang="en-US" altLang="ko-KR" sz="2200" b="1">
                      <a:solidFill>
                        <a:srgbClr val="000000"/>
                      </a:solidFill>
                    </a:rPr>
                    <a:t>&gt;</a:t>
                  </a:r>
                </a:p>
              </p:txBody>
            </p:sp>
            <p:sp>
              <p:nvSpPr>
                <p:cNvPr id="7182" name="Rectangle 17"/>
                <p:cNvSpPr>
                  <a:spLocks noChangeArrowheads="1"/>
                </p:cNvSpPr>
                <p:nvPr/>
              </p:nvSpPr>
              <p:spPr bwMode="auto">
                <a:xfrm>
                  <a:off x="1030" y="3876"/>
                  <a:ext cx="884" cy="242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chemeClr val="tx2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chemeClr val="tx2"/>
                      </a:solidFill>
                    </a:rPr>
                    <a:t>잎사귀</a:t>
                  </a:r>
                  <a:r>
                    <a:rPr lang="en-US" altLang="ko-KR" sz="2200" b="1">
                      <a:solidFill>
                        <a:schemeClr val="tx2"/>
                      </a:solidFill>
                    </a:rPr>
                    <a:t>&gt;</a:t>
                  </a:r>
                </a:p>
              </p:txBody>
            </p:sp>
          </p:grpSp>
        </p:grpSp>
        <p:grpSp>
          <p:nvGrpSpPr>
            <p:cNvPr id="7174" name="Group 18"/>
            <p:cNvGrpSpPr>
              <a:grpSpLocks/>
            </p:cNvGrpSpPr>
            <p:nvPr/>
          </p:nvGrpSpPr>
          <p:grpSpPr bwMode="auto">
            <a:xfrm>
              <a:off x="272" y="2455"/>
              <a:ext cx="2268" cy="1740"/>
              <a:chOff x="272" y="799"/>
              <a:chExt cx="2268" cy="1854"/>
            </a:xfrm>
          </p:grpSpPr>
          <p:pic>
            <p:nvPicPr>
              <p:cNvPr id="7175" name="Picture 19" descr="2713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2" y="799"/>
                <a:ext cx="2268" cy="1769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</p:pic>
          <p:grpSp>
            <p:nvGrpSpPr>
              <p:cNvPr id="7176" name="Group 20"/>
              <p:cNvGrpSpPr>
                <a:grpSpLocks/>
              </p:cNvGrpSpPr>
              <p:nvPr/>
            </p:nvGrpSpPr>
            <p:grpSpPr bwMode="auto">
              <a:xfrm>
                <a:off x="874" y="2195"/>
                <a:ext cx="1094" cy="458"/>
                <a:chOff x="874" y="2195"/>
                <a:chExt cx="1094" cy="458"/>
              </a:xfrm>
            </p:grpSpPr>
            <p:sp>
              <p:nvSpPr>
                <p:cNvPr id="7177" name="Rectangle 21"/>
                <p:cNvSpPr>
                  <a:spLocks noChangeArrowheads="1"/>
                </p:cNvSpPr>
                <p:nvPr/>
              </p:nvSpPr>
              <p:spPr bwMode="auto">
                <a:xfrm>
                  <a:off x="886" y="2209"/>
                  <a:ext cx="1082" cy="44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lnSpc>
                      <a:spcPct val="17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rgbClr val="000000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rgbClr val="000000"/>
                      </a:solidFill>
                    </a:rPr>
                    <a:t>꽃과 열매</a:t>
                  </a:r>
                  <a:r>
                    <a:rPr lang="en-US" altLang="ko-KR" sz="2200" b="1">
                      <a:solidFill>
                        <a:srgbClr val="000000"/>
                      </a:solidFill>
                    </a:rPr>
                    <a:t>&gt;</a:t>
                  </a:r>
                </a:p>
              </p:txBody>
            </p:sp>
            <p:sp>
              <p:nvSpPr>
                <p:cNvPr id="7178" name="Rectangle 22"/>
                <p:cNvSpPr>
                  <a:spLocks noChangeArrowheads="1"/>
                </p:cNvSpPr>
                <p:nvPr/>
              </p:nvSpPr>
              <p:spPr bwMode="auto">
                <a:xfrm>
                  <a:off x="874" y="2195"/>
                  <a:ext cx="1082" cy="445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lnSpc>
                      <a:spcPct val="17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chemeClr val="tx2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chemeClr val="tx2"/>
                      </a:solidFill>
                    </a:rPr>
                    <a:t>꽃과 열매</a:t>
                  </a:r>
                  <a:r>
                    <a:rPr lang="en-US" altLang="ko-KR" sz="2200" b="1">
                      <a:solidFill>
                        <a:schemeClr val="tx2"/>
                      </a:solidFill>
                    </a:rPr>
                    <a:t>&gt;</a:t>
                  </a: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pic>
        <p:nvPicPr>
          <p:cNvPr id="180241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588"/>
          <a:stretch>
            <a:fillRect/>
          </a:stretch>
        </p:blipFill>
        <p:spPr>
          <a:xfrm>
            <a:off x="179388" y="1125538"/>
            <a:ext cx="3887787" cy="5327650"/>
          </a:xfrm>
          <a:noFill/>
          <a:ln w="28575">
            <a:solidFill>
              <a:schemeClr val="tx2"/>
            </a:solidFill>
          </a:ln>
        </p:spPr>
      </p:pic>
      <p:sp>
        <p:nvSpPr>
          <p:cNvPr id="180246" name="Rectangle 22"/>
          <p:cNvSpPr>
            <a:spLocks noChangeArrowheads="1"/>
          </p:cNvSpPr>
          <p:nvPr/>
        </p:nvSpPr>
        <p:spPr bwMode="auto">
          <a:xfrm>
            <a:off x="4321175" y="1268413"/>
            <a:ext cx="4572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황칠은 상록 교목인 황칠나무에서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채취되는 우리나라 고유의 전통수지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도료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황칠공예는 삼국사기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계림지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고려사절요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고려도경</a:t>
            </a:r>
            <a:r>
              <a:rPr lang="en-US" altLang="ko-KR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임원십육지 등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여러 문헌 자료에 기록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갑옻과 투구에 황금색을 나타내기 위해 사용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ko-KR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황칠나무 에서 나오는 천연 투명도료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특징 </a:t>
            </a:r>
            <a:r>
              <a:rPr lang="en-US" altLang="ko-KR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ko-KR" altLang="en-US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황금빛</a:t>
            </a:r>
            <a:r>
              <a:rPr lang="en-US" altLang="ko-KR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안식향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1800" y="1304925"/>
            <a:ext cx="3600450" cy="4932363"/>
            <a:chOff x="272" y="1003"/>
            <a:chExt cx="2268" cy="3107"/>
          </a:xfrm>
        </p:grpSpPr>
        <p:grpSp>
          <p:nvGrpSpPr>
            <p:cNvPr id="9221" name="Group 7"/>
            <p:cNvGrpSpPr>
              <a:grpSpLocks/>
            </p:cNvGrpSpPr>
            <p:nvPr/>
          </p:nvGrpSpPr>
          <p:grpSpPr bwMode="auto">
            <a:xfrm>
              <a:off x="272" y="2522"/>
              <a:ext cx="2268" cy="1588"/>
              <a:chOff x="272" y="1003"/>
              <a:chExt cx="2268" cy="1697"/>
            </a:xfrm>
          </p:grpSpPr>
          <p:pic>
            <p:nvPicPr>
              <p:cNvPr id="9223" name="Picture 8" descr="황칠나무액_2005112216085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72" y="1003"/>
                <a:ext cx="2268" cy="16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9224" name="Group 9"/>
              <p:cNvGrpSpPr>
                <a:grpSpLocks/>
              </p:cNvGrpSpPr>
              <p:nvPr/>
            </p:nvGrpSpPr>
            <p:grpSpPr bwMode="auto">
              <a:xfrm>
                <a:off x="907" y="2450"/>
                <a:ext cx="986" cy="250"/>
                <a:chOff x="907" y="2450"/>
                <a:chExt cx="986" cy="250"/>
              </a:xfrm>
            </p:grpSpPr>
            <p:sp>
              <p:nvSpPr>
                <p:cNvPr id="9225" name="Rectangle 10"/>
                <p:cNvSpPr>
                  <a:spLocks noChangeArrowheads="1"/>
                </p:cNvSpPr>
                <p:nvPr/>
              </p:nvSpPr>
              <p:spPr bwMode="auto">
                <a:xfrm>
                  <a:off x="919" y="2459"/>
                  <a:ext cx="974" cy="2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rgbClr val="000000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rgbClr val="000000"/>
                      </a:solidFill>
                    </a:rPr>
                    <a:t>수지액</a:t>
                  </a:r>
                  <a:r>
                    <a:rPr lang="en-US" altLang="ko-KR" sz="2200" b="1">
                      <a:solidFill>
                        <a:srgbClr val="000000"/>
                      </a:solidFill>
                    </a:rPr>
                    <a:t>&gt;</a:t>
                  </a:r>
                </a:p>
              </p:txBody>
            </p:sp>
            <p:sp>
              <p:nvSpPr>
                <p:cNvPr id="9226" name="Rectangle 11"/>
                <p:cNvSpPr>
                  <a:spLocks noChangeArrowheads="1"/>
                </p:cNvSpPr>
                <p:nvPr/>
              </p:nvSpPr>
              <p:spPr bwMode="auto">
                <a:xfrm>
                  <a:off x="907" y="2450"/>
                  <a:ext cx="974" cy="24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SzPct val="120000"/>
                  </a:pPr>
                  <a:r>
                    <a:rPr lang="en-US" altLang="ko-KR" sz="2200" b="1">
                      <a:solidFill>
                        <a:schemeClr val="tx2"/>
                      </a:solidFill>
                    </a:rPr>
                    <a:t>&lt;</a:t>
                  </a:r>
                  <a:r>
                    <a:rPr lang="ko-KR" altLang="en-US" sz="2200" b="1">
                      <a:solidFill>
                        <a:schemeClr val="tx2"/>
                      </a:solidFill>
                    </a:rPr>
                    <a:t>수지액</a:t>
                  </a:r>
                  <a:r>
                    <a:rPr lang="en-US" altLang="ko-KR" sz="2200" b="1">
                      <a:solidFill>
                        <a:schemeClr val="tx2"/>
                      </a:solidFill>
                    </a:rPr>
                    <a:t>&gt;</a:t>
                  </a:r>
                </a:p>
              </p:txBody>
            </p:sp>
          </p:grpSp>
        </p:grpSp>
        <p:pic>
          <p:nvPicPr>
            <p:cNvPr id="9222" name="Picture 12" descr="황칠원액분비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2" y="1003"/>
              <a:ext cx="2268" cy="152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</p:spPr>
        </p:pic>
      </p:grpSp>
      <p:sp>
        <p:nvSpPr>
          <p:cNvPr id="182288" name="Rectangle 16"/>
          <p:cNvSpPr>
            <a:spLocks noChangeArrowheads="1"/>
          </p:cNvSpPr>
          <p:nvPr/>
        </p:nvSpPr>
        <p:spPr bwMode="auto">
          <a:xfrm>
            <a:off x="4284663" y="1268413"/>
            <a:ext cx="4572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황칠나무 수지액의 분비시기는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~ 11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채취시기는 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월부터 </a:t>
            </a: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월</a:t>
            </a:r>
          </a:p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4"/>
              </a:buBlip>
              <a:defRPr/>
            </a:pPr>
            <a:r>
              <a:rPr lang="ko-KR" altLang="en-US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채취방법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수간에 칼로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자나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자형으로 상처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유관에서 황색의 액이 배출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처음에는 유백색의 액이 나오나 공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기 중에서 서서히 수분을 잃고 황색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endParaRPr lang="ko-KR" altLang="en-US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en-US" altLang="ko-KR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회 채취량이 약 </a:t>
            </a:r>
            <a:r>
              <a:rPr lang="en-US" altLang="ko-KR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2mg/㎠</a:t>
            </a: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으로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 sz="2000" b="1">
                <a:solidFill>
                  <a:srgbClr val="F8F2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아주 미량이다</a:t>
            </a:r>
            <a:r>
              <a:rPr lang="en-US" altLang="ko-KR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468313" y="1268413"/>
            <a:ext cx="82454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황칠수지액의 특징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투명성의 황금성을 나타내는 고광택 도료로서 비중이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0.93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이고 점도는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123 cps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저장안정성이 매우 양호한 천연의 무용제형 투명도료로서 황금색을 띠는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고광택의 도막을 형성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도장 초에 상쾌한 향을 내지만 시간경과 후 방향성 물질이 휘발하면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향기는 없어짐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불순물로 활칠수지액은 분리 정제를 해야햐며 압착법의 수율은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25~30%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이며 원심분리법은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75~80%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의 수율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광중합성 도료로서 햇볕에서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정도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음지에서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24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고온상태에서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10~14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시간 소요</a:t>
            </a:r>
          </a:p>
          <a:p>
            <a:pPr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b="1" smtClean="0">
                <a:solidFill>
                  <a:schemeClr val="tx1"/>
                </a:solidFill>
              </a:rPr>
              <a:t>황칠도료</a:t>
            </a:r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468313" y="1268413"/>
            <a:ext cx="824547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FontTx/>
              <a:buBlip>
                <a:blip r:embed="rId2"/>
              </a:buBlip>
              <a:defRPr/>
            </a:pPr>
            <a:r>
              <a:rPr lang="en-US" altLang="ko-KR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ko-KR" altLang="en-US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특징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경도는 양호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부착력은 우수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내충격성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내한열성은 양호하나 광택도는 떨어짐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색상이 뛰어나고 작업성이 우수하나 내화학성에 문제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열안정성에 큰 문제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황금빛의 도료이기에 고품격 목재용 화장도료로 최적격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altLang="ko-KR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향기가 우수하며 황칠은 금속공예에 금박을 넣은 것 같이 보여 </a:t>
            </a:r>
          </a:p>
          <a:p>
            <a:pPr>
              <a:lnSpc>
                <a:spcPct val="120000"/>
              </a:lnSpc>
              <a:spcBef>
                <a:spcPct val="30000"/>
              </a:spcBef>
              <a:defRPr/>
            </a:pPr>
            <a:r>
              <a:rPr lang="ko-KR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    은공예품의 가치를 향상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</p:bld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일반</Template>
  <TotalTime>504</TotalTime>
  <Words>724</Words>
  <Application>Microsoft Office PowerPoint</Application>
  <PresentationFormat>화면 슬라이드 쇼(4:3)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점과 선</vt:lpstr>
      <vt:lpstr>황칠도료</vt:lpstr>
      <vt:lpstr>개요 </vt:lpstr>
      <vt:lpstr>황칠나무</vt:lpstr>
      <vt:lpstr>황칠나무</vt:lpstr>
      <vt:lpstr>황칠나무</vt:lpstr>
      <vt:lpstr>황칠도료</vt:lpstr>
      <vt:lpstr>황칠도료</vt:lpstr>
      <vt:lpstr>황칠도료</vt:lpstr>
      <vt:lpstr>황칠도료</vt:lpstr>
      <vt:lpstr>개선 및 이용개발</vt:lpstr>
      <vt:lpstr>개선 및 이용개발</vt:lpstr>
      <vt:lpstr>결론</vt:lpstr>
      <vt:lpstr>결론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천연 캐슈 도료</dc:title>
  <dc:creator>staff</dc:creator>
  <cp:lastModifiedBy>Danial Yang</cp:lastModifiedBy>
  <cp:revision>31</cp:revision>
  <dcterms:created xsi:type="dcterms:W3CDTF">2005-11-24T09:24:20Z</dcterms:created>
  <dcterms:modified xsi:type="dcterms:W3CDTF">2012-11-02T17:17:38Z</dcterms:modified>
</cp:coreProperties>
</file>