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notesMasterIdLst>
    <p:notesMasterId r:id="rId11"/>
  </p:notesMasterIdLst>
  <p:sldIdLst>
    <p:sldId id="304" r:id="rId2"/>
    <p:sldId id="305" r:id="rId3"/>
    <p:sldId id="306" r:id="rId4"/>
    <p:sldId id="307" r:id="rId5"/>
    <p:sldId id="308" r:id="rId6"/>
    <p:sldId id="310" r:id="rId7"/>
    <p:sldId id="312" r:id="rId8"/>
    <p:sldId id="311" r:id="rId9"/>
    <p:sldId id="309" r:id="rId10"/>
  </p:sldIdLst>
  <p:sldSz cx="9144000" cy="6858000" type="screen4x3"/>
  <p:notesSz cx="6858000" cy="914400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37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ko-KR"/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ko-KR"/>
          </a:p>
        </p:txBody>
      </p:sp>
      <p:sp>
        <p:nvSpPr>
          <p:cNvPr id="993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993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993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ko-KR"/>
          </a:p>
        </p:txBody>
      </p:sp>
      <p:sp>
        <p:nvSpPr>
          <p:cNvPr id="993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21C3C47-D704-4BC7-9386-0E9F5BA16791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 latinLnBrk="1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fontAlgn="base" latinLnBrk="1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fontAlgn="base" latinLnBrk="1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fontAlgn="base" latinLnBrk="1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fontAlgn="base" latinLnBrk="1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48627"/>
                <a:invGamma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530" name="Group 2"/>
          <p:cNvGrpSpPr>
            <a:grpSpLocks/>
          </p:cNvGrpSpPr>
          <p:nvPr/>
        </p:nvGrpSpPr>
        <p:grpSpPr bwMode="auto">
          <a:xfrm>
            <a:off x="-498475" y="1311275"/>
            <a:ext cx="10429875" cy="5908675"/>
            <a:chOff x="-313" y="824"/>
            <a:chExt cx="6570" cy="3722"/>
          </a:xfrm>
        </p:grpSpPr>
        <p:sp>
          <p:nvSpPr>
            <p:cNvPr id="22531" name="Rectangle 3"/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32" name="Rectangle 4"/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33" name="Rectangle 5"/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34" name="Rectangle 6"/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35" name="Rectangle 7"/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36" name="Rectangle 8"/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37" name="Rectangle 9"/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38" name="Rectangle 10"/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39" name="Rectangle 11"/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40" name="Rectangle 12"/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41" name="Rectangle 13"/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42" name="Rectangle 14"/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43" name="Rectangle 15"/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44" name="Rectangle 16"/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45" name="Rectangle 17"/>
            <p:cNvSpPr>
              <a:spLocks noChangeArrowheads="1"/>
            </p:cNvSpPr>
            <p:nvPr userDrawn="1"/>
          </p:nvSpPr>
          <p:spPr bwMode="hidden">
            <a:xfrm rot="18603245" flipV="1">
              <a:off x="4052" y="3504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46" name="Rectangle 18"/>
            <p:cNvSpPr>
              <a:spLocks noChangeArrowheads="1"/>
            </p:cNvSpPr>
            <p:nvPr userDrawn="1"/>
          </p:nvSpPr>
          <p:spPr bwMode="hidden">
            <a:xfrm rot="39991575" flipH="1" flipV="1">
              <a:off x="5368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47" name="Rectangle 19"/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48" name="Rectangle 20"/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49" name="Rectangle 21"/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50" name="Rectangle 22"/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51" name="Rectangle 23"/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52" name="Rectangle 24"/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53" name="Rectangle 25"/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54" name="Rectangle 26"/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55" name="Rectangle 27"/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56" name="Rectangle 28"/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57" name="Rectangle 29"/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58" name="Rectangle 30"/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59" name="Rectangle 31"/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60" name="Rectangle 32"/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61" name="Rectangle 33"/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62" name="Rectangle 34"/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63" name="Oval 35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64" name="Oval 36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65" name="Oval 37"/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66" name="Oval 38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67" name="Oval 39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68" name="Oval 40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69" name="Oval 41"/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70" name="Oval 42"/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71" name="Oval 43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72" name="Oval 44"/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73" name="Oval 45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74" name="Oval 46"/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75" name="Oval 47"/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76" name="Oval 48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77" name="Oval 49"/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78" name="Oval 50"/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79" name="Oval 51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80" name="Oval 52"/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81" name="Oval 53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82" name="Oval 54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83" name="Oval 55"/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84" name="Oval 56"/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85" name="Oval 57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86" name="Oval 58"/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87" name="Oval 59"/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88" name="Oval 60"/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89" name="Oval 61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90" name="Oval 62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91" name="Oval 63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92" name="Oval 64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93" name="Oval 65"/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94" name="Oval 66"/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95" name="Oval 67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96" name="Oval 68"/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97" name="Oval 69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98" name="Oval 70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99" name="Oval 71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00" name="Oval 72"/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01" name="Oval 73"/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02" name="Oval 74"/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03" name="Oval 75"/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04" name="Oval 76"/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05" name="Oval 77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06" name="Oval 78"/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07" name="Oval 79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08" name="Oval 80"/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09" name="Oval 81"/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10" name="Oval 82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11" name="Oval 83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12" name="Oval 84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13" name="Oval 85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14" name="Oval 86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15" name="Oval 87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16" name="Oval 88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17" name="Oval 89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18" name="Oval 90"/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19" name="Oval 91"/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20" name="Oval 92"/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21" name="Oval 93"/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22" name="Oval 94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23" name="Oval 95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24" name="Oval 96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25" name="Oval 97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26" name="Oval 98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27" name="Oval 99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28" name="Oval 100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29" name="Oval 101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30" name="Oval 102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31" name="Oval 103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32" name="Oval 104"/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33" name="Oval 105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34" name="Oval 106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35" name="Oval 107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36" name="Oval 108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37" name="Oval 109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38" name="Oval 110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39" name="Oval 111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40" name="Oval 112"/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41" name="Oval 113"/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42" name="Oval 114"/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43" name="Oval 115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44" name="Oval 116"/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45" name="Oval 117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46" name="Oval 118"/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47" name="Oval 119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48" name="Oval 120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49" name="Oval 121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50" name="Oval 122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51" name="Oval 123"/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52" name="Oval 124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53" name="Oval 125"/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54" name="Oval 126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55" name="Oval 127"/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56" name="Oval 128"/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57" name="Oval 129"/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58" name="Oval 130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59" name="Oval 131"/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60" name="Oval 132"/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61" name="Oval 133"/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62" name="Oval 134"/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63" name="Oval 135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64" name="Oval 136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65" name="Oval 137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66" name="Oval 138"/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67" name="Oval 139"/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68" name="Oval 140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69" name="Oval 141"/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70" name="Oval 142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71" name="Oval 143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72" name="Oval 144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73" name="Oval 145"/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74" name="Oval 146"/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75" name="Oval 147"/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76" name="Oval 148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77" name="Oval 149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78" name="Oval 150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79" name="Oval 151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80" name="Oval 152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81" name="Oval 153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82" name="Oval 154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83" name="Oval 155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84" name="Oval 156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85" name="Oval 157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86" name="Oval 158"/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87" name="Oval 159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88" name="Oval 160"/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89" name="Oval 161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90" name="Oval 162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91" name="Oval 163"/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92" name="Oval 164"/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93" name="Oval 165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94" name="Oval 166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95" name="Oval 167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96" name="Oval 168"/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97" name="Oval 169"/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98" name="Oval 170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99" name="Oval 171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00" name="Oval 172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01" name="Oval 173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02" name="Oval 174"/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03" name="Oval 175"/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04" name="Oval 176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05" name="Oval 177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06" name="Oval 178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07" name="Oval 179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08" name="Oval 180"/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09" name="Oval 181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10" name="Oval 182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11" name="Oval 183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12" name="Oval 184"/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13" name="Oval 185"/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14" name="Oval 186"/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15" name="Oval 187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16" name="Oval 188"/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17" name="Oval 189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18" name="Oval 190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19" name="Oval 191"/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20" name="Oval 192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21" name="Oval 193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22" name="Oval 194"/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23" name="Oval 195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24" name="Oval 196"/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25" name="Oval 197"/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26" name="Oval 198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27" name="Oval 199"/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28" name="Oval 200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29" name="Oval 201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30" name="Oval 202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31" name="Oval 203"/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32" name="Oval 204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33" name="Oval 205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34" name="Oval 206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35" name="Oval 207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36" name="Oval 208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37" name="Oval 209"/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38" name="Oval 210"/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39" name="Oval 211"/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40" name="Oval 212"/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41" name="Oval 213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42" name="Oval 214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43" name="Oval 215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44" name="Oval 216"/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45" name="Oval 217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</p:grpSp>
      <p:sp>
        <p:nvSpPr>
          <p:cNvPr id="22746" name="Rectangle 218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446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22747" name="Rectangle 21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22748" name="Rectangle 220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22749" name="Rectangle 221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22750" name="Rectangle 222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50C2A128-E067-4157-8113-638964B4B23A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DB89BC1-AD03-4517-8718-8A8AA8BEF486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9462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94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B493EAD-74FB-43E5-B2FB-26ADD0864D9E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0BB71D8-578A-4B80-BF55-863E115FDBC4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E43AC7E-051A-4973-93D1-800C2BBF3770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8C271B8-EFA5-4D74-9C7A-E603255759BA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7" name="바닥글 개체 틀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CE4B2DB-D4EF-47E9-919D-1AE9C8AFC3A5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8" name="날짜 개체 틀 7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9" name="바닥글 개체 틀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6B8BD18-D54B-4167-A7BA-70EF9F07FF90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FBF42E3-0A51-496C-BA6C-925F53510B7D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7EDE2E4-54E7-4556-A493-F415A829B0E4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7" name="바닥글 개체 틀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8197025-7375-4005-ACFA-D721934E8E7B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7" name="바닥글 개체 틀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46275"/>
                <a:invGamma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506" name="Group 2"/>
          <p:cNvGrpSpPr>
            <a:grpSpLocks/>
          </p:cNvGrpSpPr>
          <p:nvPr/>
        </p:nvGrpSpPr>
        <p:grpSpPr bwMode="auto">
          <a:xfrm>
            <a:off x="-496888" y="1308100"/>
            <a:ext cx="10429876" cy="5908675"/>
            <a:chOff x="-313" y="824"/>
            <a:chExt cx="6570" cy="3722"/>
          </a:xfrm>
        </p:grpSpPr>
        <p:sp>
          <p:nvSpPr>
            <p:cNvPr id="21507" name="Rectangle 3"/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08" name="Rectangle 4"/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09" name="Rectangle 5"/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0" name="Rectangle 6"/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1" name="Rectangle 7"/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2" name="Rectangle 8"/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3" name="Rectangle 9"/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4" name="Rectangle 10"/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5" name="Rectangle 11"/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6" name="Rectangle 12"/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7" name="Rectangle 13"/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8" name="Rectangle 14"/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9" name="Rectangle 15"/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0" name="Rectangle 16"/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1" name="Rectangle 17"/>
            <p:cNvSpPr>
              <a:spLocks noChangeArrowheads="1"/>
            </p:cNvSpPr>
            <p:nvPr userDrawn="1"/>
          </p:nvSpPr>
          <p:spPr bwMode="hidden">
            <a:xfrm rot="18603245" flipV="1">
              <a:off x="4052" y="3504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2" name="Rectangle 18"/>
            <p:cNvSpPr>
              <a:spLocks noChangeArrowheads="1"/>
            </p:cNvSpPr>
            <p:nvPr userDrawn="1"/>
          </p:nvSpPr>
          <p:spPr bwMode="hidden">
            <a:xfrm rot="39991575" flipH="1" flipV="1">
              <a:off x="5368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3" name="Rectangle 19"/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4" name="Rectangle 20"/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5" name="Rectangle 21"/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6" name="Rectangle 22"/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7" name="Rectangle 23"/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8" name="Rectangle 24"/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9" name="Rectangle 25"/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0" name="Rectangle 26"/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1" name="Rectangle 27"/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2" name="Rectangle 28"/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3" name="Rectangle 29"/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4" name="Rectangle 30"/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5" name="Rectangle 31"/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6" name="Rectangle 32"/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7" name="Rectangle 33"/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8" name="Rectangle 34"/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9" name="Oval 35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40" name="Oval 36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41" name="Oval 37"/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42" name="Oval 38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43" name="Oval 39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44" name="Oval 40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45" name="Oval 41"/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46" name="Oval 42"/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47" name="Oval 43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48" name="Oval 44"/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49" name="Oval 45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50" name="Oval 46"/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51" name="Oval 47"/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52" name="Oval 48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53" name="Oval 49"/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54" name="Oval 50"/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55" name="Oval 51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56" name="Oval 52"/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57" name="Oval 53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58" name="Oval 54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59" name="Oval 55"/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60" name="Oval 56"/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61" name="Oval 57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62" name="Oval 58"/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63" name="Oval 59"/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64" name="Oval 60"/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65" name="Oval 61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66" name="Oval 62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67" name="Oval 63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68" name="Oval 64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69" name="Oval 65"/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70" name="Oval 66"/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71" name="Oval 67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72" name="Oval 68"/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73" name="Oval 69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74" name="Oval 70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75" name="Oval 71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76" name="Oval 72"/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77" name="Oval 73"/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78" name="Oval 74"/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79" name="Oval 75"/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80" name="Oval 76"/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81" name="Oval 77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82" name="Oval 78"/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83" name="Oval 79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84" name="Oval 80"/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85" name="Oval 81"/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86" name="Oval 82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87" name="Oval 83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88" name="Oval 84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89" name="Oval 85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90" name="Oval 86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91" name="Oval 87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92" name="Oval 88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93" name="Oval 89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94" name="Oval 90"/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95" name="Oval 91"/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96" name="Oval 92"/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97" name="Oval 93"/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98" name="Oval 94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99" name="Oval 95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00" name="Oval 96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01" name="Oval 97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02" name="Oval 98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03" name="Oval 99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04" name="Oval 100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05" name="Oval 101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06" name="Oval 102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07" name="Oval 103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08" name="Oval 104"/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09" name="Oval 105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10" name="Oval 106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11" name="Oval 107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12" name="Oval 108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13" name="Oval 109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14" name="Oval 110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15" name="Oval 111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16" name="Oval 112"/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17" name="Oval 113"/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18" name="Oval 114"/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19" name="Oval 115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20" name="Oval 116"/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21" name="Oval 117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22" name="Oval 118"/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23" name="Oval 119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24" name="Oval 120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25" name="Oval 121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26" name="Oval 122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27" name="Oval 123"/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28" name="Oval 124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29" name="Oval 125"/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30" name="Oval 126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31" name="Oval 127"/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32" name="Oval 128"/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33" name="Oval 129"/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34" name="Oval 130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35" name="Oval 131"/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36" name="Oval 132"/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37" name="Oval 133"/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38" name="Oval 134"/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39" name="Oval 135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40" name="Oval 136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41" name="Oval 137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42" name="Oval 138"/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43" name="Oval 139"/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44" name="Oval 140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45" name="Oval 141"/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46" name="Oval 142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47" name="Oval 143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48" name="Oval 144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49" name="Oval 145"/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50" name="Oval 146"/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51" name="Oval 147"/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52" name="Oval 148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53" name="Oval 149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54" name="Oval 150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55" name="Oval 151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56" name="Oval 152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57" name="Oval 153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58" name="Oval 154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59" name="Oval 155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60" name="Oval 156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61" name="Oval 157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62" name="Oval 158"/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63" name="Oval 159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64" name="Oval 160"/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65" name="Oval 161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66" name="Oval 162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67" name="Oval 163"/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68" name="Oval 164"/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69" name="Oval 165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70" name="Oval 166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71" name="Oval 167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72" name="Oval 168"/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73" name="Oval 169"/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74" name="Oval 170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75" name="Oval 171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76" name="Oval 172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77" name="Oval 173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78" name="Oval 174"/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79" name="Oval 175"/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80" name="Oval 176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81" name="Oval 177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82" name="Oval 178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83" name="Oval 179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84" name="Oval 180"/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85" name="Oval 181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86" name="Oval 182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87" name="Oval 183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88" name="Oval 184"/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89" name="Oval 185"/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90" name="Oval 186"/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91" name="Oval 187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92" name="Oval 188"/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93" name="Oval 189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94" name="Oval 190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95" name="Oval 191"/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96" name="Oval 192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97" name="Oval 193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98" name="Oval 194"/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99" name="Oval 195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00" name="Oval 196"/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01" name="Oval 197"/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02" name="Oval 198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03" name="Oval 199"/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04" name="Oval 200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05" name="Oval 201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06" name="Oval 202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07" name="Oval 203"/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08" name="Oval 204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09" name="Oval 205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10" name="Oval 206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11" name="Oval 207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12" name="Oval 208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13" name="Oval 209"/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14" name="Oval 210"/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15" name="Oval 211"/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16" name="Oval 212"/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17" name="Oval 213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18" name="Oval 214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19" name="Oval 215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20" name="Oval 216"/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21" name="Oval 217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</p:grpSp>
      <p:sp>
        <p:nvSpPr>
          <p:cNvPr id="21722" name="Rectangle 2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E2193C22-18BD-418A-BBDC-2ED8E2E3CD20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21723" name="Rectangle 21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ko-KR"/>
          </a:p>
        </p:txBody>
      </p:sp>
      <p:sp>
        <p:nvSpPr>
          <p:cNvPr id="21724" name="Rectangle 2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ko-KR"/>
          </a:p>
        </p:txBody>
      </p:sp>
      <p:sp>
        <p:nvSpPr>
          <p:cNvPr id="21725" name="Rectangle 22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21726" name="Rectangle 22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txStyles>
    <p:titleStyle>
      <a:lvl1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2pPr>
      <a:lvl3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3pPr>
      <a:lvl4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4pPr>
      <a:lvl5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9pPr>
    </p:titleStyle>
    <p:bodyStyle>
      <a:lvl1pPr marL="342900" indent="-3429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kumimoji="1"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 latinLnBrk="1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kumimoji="1"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2pPr>
      <a:lvl3pPr marL="11430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kumimoji="1"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3pPr>
      <a:lvl4pPr marL="1600200" indent="-228600" algn="l" rtl="0" fontAlgn="base" latinLnBrk="1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4pPr>
      <a:lvl5pPr marL="20574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844675"/>
            <a:ext cx="7847013" cy="1736725"/>
          </a:xfrm>
        </p:spPr>
        <p:txBody>
          <a:bodyPr anchor="ctr" anchorCtr="0"/>
          <a:lstStyle/>
          <a:p>
            <a:r>
              <a:rPr lang="ko-KR" altLang="en-US" b="1" dirty="0" err="1" smtClean="0"/>
              <a:t>환경재료학</a:t>
            </a:r>
            <a:r>
              <a:rPr lang="ko-KR" altLang="en-US" b="1" dirty="0" smtClean="0"/>
              <a:t> 개론</a:t>
            </a:r>
            <a:r>
              <a:rPr lang="en-US" altLang="ko-KR" sz="4800" dirty="0" smtClean="0"/>
              <a:t/>
            </a:r>
            <a:br>
              <a:rPr lang="en-US" altLang="ko-KR" sz="4800" dirty="0" smtClean="0"/>
            </a:br>
            <a:endParaRPr lang="ko-KR" altLang="en-US" sz="4000" dirty="0"/>
          </a:p>
        </p:txBody>
      </p:sp>
      <p:sp>
        <p:nvSpPr>
          <p:cNvPr id="4" name="부제목 3"/>
          <p:cNvSpPr>
            <a:spLocks noGrp="1"/>
          </p:cNvSpPr>
          <p:nvPr>
            <p:ph type="subTitle" sz="quarter" idx="1"/>
          </p:nvPr>
        </p:nvSpPr>
        <p:spPr>
          <a:xfrm>
            <a:off x="714348" y="3886200"/>
            <a:ext cx="7786742" cy="1752600"/>
          </a:xfrm>
        </p:spPr>
        <p:txBody>
          <a:bodyPr/>
          <a:lstStyle/>
          <a:p>
            <a:r>
              <a:rPr lang="ko-KR" altLang="en-US" b="1" dirty="0" smtClean="0"/>
              <a:t>제</a:t>
            </a:r>
            <a:r>
              <a:rPr lang="en-US" altLang="ko-KR" b="1" dirty="0" smtClean="0"/>
              <a:t> 7 </a:t>
            </a:r>
            <a:r>
              <a:rPr lang="ko-KR" altLang="en-US" b="1" dirty="0" smtClean="0"/>
              <a:t>편 미래의 목재산업</a:t>
            </a:r>
            <a:endParaRPr lang="en-US" altLang="ko-KR" b="1" dirty="0" smtClean="0"/>
          </a:p>
          <a:p>
            <a:r>
              <a:rPr lang="ko-KR" altLang="en-US" sz="2800" dirty="0" smtClean="0">
                <a:effectLst/>
              </a:rPr>
              <a:t>제 </a:t>
            </a:r>
            <a:r>
              <a:rPr lang="en-US" altLang="ko-KR" sz="2800" dirty="0" smtClean="0">
                <a:effectLst/>
              </a:rPr>
              <a:t>1</a:t>
            </a:r>
            <a:r>
              <a:rPr lang="ko-KR" altLang="en-US" sz="2800" dirty="0" smtClean="0">
                <a:effectLst/>
              </a:rPr>
              <a:t>장 목재 성분의 화학약품 이용</a:t>
            </a:r>
            <a:endParaRPr lang="ko-KR" altLang="en-US" sz="2800" dirty="0"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142852"/>
            <a:ext cx="8229600" cy="868362"/>
          </a:xfrm>
        </p:spPr>
        <p:txBody>
          <a:bodyPr/>
          <a:lstStyle/>
          <a:p>
            <a:r>
              <a:rPr lang="ko-KR" altLang="en-US" dirty="0" smtClean="0">
                <a:solidFill>
                  <a:schemeClr val="tx1"/>
                </a:solidFill>
              </a:rPr>
              <a:t>화학약품</a:t>
            </a:r>
            <a:r>
              <a:rPr lang="en-US" altLang="ko-KR" dirty="0" smtClean="0">
                <a:solidFill>
                  <a:schemeClr val="tx1"/>
                </a:solidFill>
              </a:rPr>
              <a:t> 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50825" y="1214422"/>
            <a:ext cx="8678893" cy="1966692"/>
          </a:xfrm>
          <a:noFill/>
        </p:spPr>
        <p:txBody>
          <a:bodyPr wrap="square">
            <a:spAutoFit/>
          </a:bodyPr>
          <a:lstStyle/>
          <a:p>
            <a:pPr marL="447675" indent="-447675">
              <a:lnSpc>
                <a:spcPct val="150000"/>
              </a:lnSpc>
              <a:buFont typeface="Wingdings" pitchFamily="2" charset="2"/>
              <a:buNone/>
            </a:pPr>
            <a:r>
              <a:rPr lang="en-US" altLang="ko-KR" sz="2000" b="1" dirty="0"/>
              <a:t>◈ </a:t>
            </a:r>
            <a:r>
              <a:rPr lang="en-US" altLang="ko-KR" sz="2000" b="1" dirty="0" smtClean="0"/>
              <a:t> </a:t>
            </a:r>
            <a:r>
              <a:rPr lang="ko-KR" altLang="en-US" sz="2000" b="1" dirty="0" err="1" smtClean="0"/>
              <a:t>바이오매스</a:t>
            </a:r>
            <a:r>
              <a:rPr lang="en-US" altLang="ko-KR" sz="2000" b="1" dirty="0" smtClean="0"/>
              <a:t> </a:t>
            </a:r>
            <a:r>
              <a:rPr lang="ko-KR" altLang="en-US" sz="2000" b="1" dirty="0" smtClean="0"/>
              <a:t> </a:t>
            </a:r>
            <a:endParaRPr lang="ko-KR" altLang="en-US" sz="2000" b="1" dirty="0"/>
          </a:p>
          <a:p>
            <a:pPr marL="447675" indent="-447675">
              <a:lnSpc>
                <a:spcPct val="150000"/>
              </a:lnSpc>
              <a:buFont typeface="Wingdings" pitchFamily="2" charset="2"/>
              <a:buNone/>
            </a:pPr>
            <a:r>
              <a:rPr lang="ko-KR" altLang="en-US" sz="1800" dirty="0"/>
              <a:t>   </a:t>
            </a:r>
            <a:r>
              <a:rPr lang="en-US" altLang="ko-KR" sz="1800" dirty="0" smtClean="0"/>
              <a:t>- </a:t>
            </a:r>
            <a:r>
              <a:rPr lang="ko-KR" altLang="en-US" sz="1800" dirty="0" smtClean="0"/>
              <a:t>약 </a:t>
            </a:r>
            <a:r>
              <a:rPr lang="en-US" altLang="ko-KR" sz="1800" dirty="0" smtClean="0"/>
              <a:t>1.8</a:t>
            </a:r>
            <a:r>
              <a:rPr lang="ko-KR" altLang="en-US" sz="1800" dirty="0" err="1" smtClean="0"/>
              <a:t>조톤으로</a:t>
            </a:r>
            <a:r>
              <a:rPr lang="ko-KR" altLang="en-US" sz="1800" dirty="0" smtClean="0"/>
              <a:t> 수목이 </a:t>
            </a:r>
            <a:r>
              <a:rPr lang="en-US" altLang="ko-KR" sz="1800" dirty="0" smtClean="0"/>
              <a:t>90%</a:t>
            </a:r>
            <a:r>
              <a:rPr lang="ko-KR" altLang="en-US" sz="1800" dirty="0" smtClean="0"/>
              <a:t>를 차지</a:t>
            </a:r>
            <a:endParaRPr lang="en-US" altLang="ko-KR" sz="1800" dirty="0" smtClean="0"/>
          </a:p>
          <a:p>
            <a:pPr marL="447675" indent="-447675">
              <a:lnSpc>
                <a:spcPct val="150000"/>
              </a:lnSpc>
              <a:buFont typeface="Wingdings" pitchFamily="2" charset="2"/>
              <a:buNone/>
            </a:pPr>
            <a:r>
              <a:rPr lang="en-US" altLang="ko-KR" sz="1800" dirty="0" smtClean="0"/>
              <a:t>   - </a:t>
            </a:r>
            <a:r>
              <a:rPr lang="ko-KR" altLang="en-US" sz="1800" dirty="0" smtClean="0"/>
              <a:t>화석 자원이 고갈된 이후의 포스트석유시대 최대 유기 자원</a:t>
            </a:r>
            <a:endParaRPr lang="en-US" altLang="ko-KR" sz="1800" dirty="0" smtClean="0"/>
          </a:p>
          <a:p>
            <a:pPr marL="447675" indent="-447675">
              <a:lnSpc>
                <a:spcPct val="150000"/>
              </a:lnSpc>
              <a:buNone/>
            </a:pPr>
            <a:r>
              <a:rPr lang="en-US" altLang="ko-KR" sz="1800" dirty="0" smtClean="0"/>
              <a:t>   - </a:t>
            </a:r>
            <a:r>
              <a:rPr lang="ko-KR" altLang="en-US" sz="1800" dirty="0" smtClean="0"/>
              <a:t>태양과 물이 존재하는 한 영속적으로 얻을 수 있는 생물자원</a:t>
            </a:r>
            <a:endParaRPr lang="en-US" altLang="ko-KR" sz="1800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250825" y="3534010"/>
            <a:ext cx="8678893" cy="27976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447675" marR="0" lvl="0" indent="-447675" algn="l" defTabSz="914400" rtl="0" eaLnBrk="1" fontAlgn="base" latinLnBrk="1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 typeface="Wingdings" pitchFamily="2" charset="2"/>
              <a:buNone/>
              <a:tabLst/>
              <a:defRPr/>
            </a:pPr>
            <a:r>
              <a:rPr kumimoji="1" lang="en-US" altLang="ko-KR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◈  </a:t>
            </a:r>
            <a:r>
              <a:rPr kumimoji="1" lang="ko-KR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목재로부터 화학약품</a:t>
            </a:r>
            <a:r>
              <a:rPr kumimoji="1" lang="en-US" altLang="ko-KR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1" lang="ko-KR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447675" marR="0" lvl="0" indent="-447675" algn="l" defTabSz="914400" rtl="0" eaLnBrk="1" fontAlgn="base" latinLnBrk="1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 typeface="Wingdings" pitchFamily="2" charset="2"/>
              <a:buNone/>
              <a:tabLst/>
              <a:defRPr/>
            </a:pPr>
            <a:r>
              <a:rPr kumimoji="1" lang="ko-KR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  </a:t>
            </a:r>
            <a:r>
              <a:rPr kumimoji="1" lang="en-US" altLang="ko-KR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- </a:t>
            </a:r>
            <a:r>
              <a:rPr lang="ko-KR" altLang="en-US" kern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</a:rPr>
              <a:t>미</a:t>
            </a:r>
            <a:r>
              <a:rPr kumimoji="1" lang="ko-KR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국 </a:t>
            </a:r>
            <a:r>
              <a:rPr kumimoji="1" lang="en-US" altLang="ko-KR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North Carolina </a:t>
            </a:r>
            <a:r>
              <a:rPr kumimoji="1" lang="ko-KR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주립대학의 </a:t>
            </a:r>
            <a:r>
              <a:rPr kumimoji="1" lang="en-US" altLang="ko-KR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Goldstein </a:t>
            </a:r>
            <a:r>
              <a:rPr kumimoji="1" lang="ko-KR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교수는 </a:t>
            </a:r>
            <a:r>
              <a:rPr kumimoji="1" lang="en-US" altLang="ko-KR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1975</a:t>
            </a:r>
            <a:r>
              <a:rPr kumimoji="1" lang="ko-KR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년 석유화학 제품의 </a:t>
            </a:r>
            <a:r>
              <a:rPr kumimoji="1" lang="en-US" altLang="ko-KR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95%</a:t>
            </a:r>
            <a:r>
              <a:rPr kumimoji="1" lang="ko-KR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를 목재 화학제품으로 대체할 수 있다고 발표</a:t>
            </a:r>
            <a:endParaRPr kumimoji="1" lang="en-US" altLang="ko-KR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447675" marR="0" lvl="0" indent="-447675" algn="l" defTabSz="914400" rtl="0" eaLnBrk="1" fontAlgn="base" latinLnBrk="1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 typeface="Wingdings" pitchFamily="2" charset="2"/>
              <a:buNone/>
              <a:tabLst/>
              <a:defRPr/>
            </a:pPr>
            <a:r>
              <a:rPr lang="en-US" altLang="ko-KR" kern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</a:rPr>
              <a:t>   - </a:t>
            </a:r>
            <a:r>
              <a:rPr lang="ko-KR" altLang="en-US" kern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</a:rPr>
              <a:t>목재를 가수분해하면 포도당을 경유하여 에탄올이 생성되며</a:t>
            </a:r>
            <a:r>
              <a:rPr lang="en-US" altLang="ko-KR" kern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</a:rPr>
              <a:t>, </a:t>
            </a:r>
            <a:r>
              <a:rPr lang="ko-KR" altLang="en-US" kern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</a:rPr>
              <a:t>에탄올을 탈수시키면 에틸렌가스가 생성</a:t>
            </a:r>
            <a:endParaRPr lang="en-US" altLang="ko-KR" kern="0" dirty="0" smtClean="0">
              <a:effectLst>
                <a:outerShdw blurRad="38100" dist="38100" dir="2700000" algn="tl">
                  <a:srgbClr val="000000"/>
                </a:outerShdw>
              </a:effectLst>
              <a:latin typeface="+mn-lt"/>
              <a:ea typeface="+mn-ea"/>
            </a:endParaRPr>
          </a:p>
          <a:p>
            <a:pPr marL="447675" lvl="0" indent="-447675">
              <a:lnSpc>
                <a:spcPct val="150000"/>
              </a:lnSpc>
              <a:spcBef>
                <a:spcPct val="20000"/>
              </a:spcBef>
              <a:buClr>
                <a:schemeClr val="hlink"/>
              </a:buClr>
            </a:pPr>
            <a:r>
              <a:rPr lang="en-US" altLang="ko-KR" kern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</a:rPr>
              <a:t>   - </a:t>
            </a:r>
            <a:r>
              <a:rPr lang="ko-KR" altLang="en-US" kern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</a:rPr>
              <a:t>에틸렌가스는 오늘날 석유화학의 주역으로 목재로부터 화학제품 합성 가능</a:t>
            </a:r>
            <a:endParaRPr kumimoji="1" lang="en-US" altLang="ko-KR" sz="18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500"/>
                            </p:stCondLst>
                            <p:childTnLst>
                              <p:par>
                                <p:cTn id="44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000"/>
                            </p:stCondLst>
                            <p:childTnLst>
                              <p:par>
                                <p:cTn id="4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47" grpId="0" build="p"/>
      <p:bldP spid="4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142852"/>
            <a:ext cx="8229600" cy="868362"/>
          </a:xfrm>
        </p:spPr>
        <p:txBody>
          <a:bodyPr/>
          <a:lstStyle/>
          <a:p>
            <a:r>
              <a:rPr lang="ko-KR" altLang="en-US" dirty="0" smtClean="0">
                <a:solidFill>
                  <a:schemeClr val="tx1"/>
                </a:solidFill>
              </a:rPr>
              <a:t>화학약품</a:t>
            </a:r>
            <a:r>
              <a:rPr lang="en-US" altLang="ko-KR" dirty="0" smtClean="0">
                <a:solidFill>
                  <a:schemeClr val="tx1"/>
                </a:solidFill>
              </a:rPr>
              <a:t> 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250825" y="1000108"/>
            <a:ext cx="8678893" cy="27976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447675" marR="0" lvl="0" indent="-447675" algn="l" defTabSz="914400" rtl="0" eaLnBrk="1" fontAlgn="base" latinLnBrk="1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 typeface="Wingdings" pitchFamily="2" charset="2"/>
              <a:buNone/>
              <a:tabLst/>
              <a:defRPr/>
            </a:pPr>
            <a:r>
              <a:rPr kumimoji="1" lang="en-US" altLang="ko-KR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◈  </a:t>
            </a:r>
            <a:r>
              <a:rPr kumimoji="1" lang="ko-KR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목재로부터 화학약품</a:t>
            </a:r>
            <a:r>
              <a:rPr kumimoji="1" lang="en-US" altLang="ko-KR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1" lang="ko-KR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447675" marR="0" lvl="0" indent="-447675" algn="l" defTabSz="914400" rtl="0" eaLnBrk="1" fontAlgn="base" latinLnBrk="1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 typeface="Wingdings" pitchFamily="2" charset="2"/>
              <a:buNone/>
              <a:tabLst/>
              <a:defRPr/>
            </a:pPr>
            <a:r>
              <a:rPr kumimoji="1" lang="ko-KR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  </a:t>
            </a:r>
            <a:r>
              <a:rPr kumimoji="1" lang="en-US" altLang="ko-KR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- </a:t>
            </a:r>
            <a:r>
              <a:rPr kumimoji="1" lang="ko-KR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생물학적 또는 수소촉매 화학 </a:t>
            </a:r>
            <a:r>
              <a:rPr kumimoji="1" lang="ko-KR" altLang="en-US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변환법을</a:t>
            </a:r>
            <a:r>
              <a:rPr kumimoji="1" lang="ko-KR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이용</a:t>
            </a:r>
            <a:endParaRPr kumimoji="1" lang="en-US" altLang="ko-KR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447675" marR="0" lvl="0" indent="-447675" algn="l" defTabSz="914400" rtl="0" eaLnBrk="1" fontAlgn="base" latinLnBrk="1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 typeface="Wingdings" pitchFamily="2" charset="2"/>
              <a:buNone/>
              <a:tabLst/>
              <a:defRPr/>
            </a:pPr>
            <a:r>
              <a:rPr lang="en-US" altLang="ko-KR" kern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</a:rPr>
              <a:t>   - </a:t>
            </a:r>
            <a:r>
              <a:rPr lang="ko-KR" altLang="en-US" kern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</a:rPr>
              <a:t>의식주 등의 생활재료</a:t>
            </a:r>
            <a:r>
              <a:rPr lang="en-US" altLang="ko-KR" kern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</a:rPr>
              <a:t>, </a:t>
            </a:r>
            <a:r>
              <a:rPr lang="ko-KR" altLang="en-US" kern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</a:rPr>
              <a:t>정보재료</a:t>
            </a:r>
            <a:r>
              <a:rPr lang="en-US" altLang="ko-KR" kern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</a:rPr>
              <a:t>, </a:t>
            </a:r>
            <a:r>
              <a:rPr lang="ko-KR" altLang="en-US" kern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</a:rPr>
              <a:t>수송기기 재료 등은 목재 유래의 </a:t>
            </a:r>
            <a:r>
              <a:rPr lang="ko-KR" altLang="en-US" kern="0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</a:rPr>
              <a:t>바이오매스</a:t>
            </a:r>
            <a:r>
              <a:rPr lang="ko-KR" altLang="en-US" kern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</a:rPr>
              <a:t> </a:t>
            </a:r>
            <a:r>
              <a:rPr lang="ko-KR" altLang="en-US" kern="0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</a:rPr>
              <a:t>공업원</a:t>
            </a:r>
            <a:r>
              <a:rPr lang="ko-KR" altLang="en-US" kern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</a:rPr>
              <a:t> 재료로부터 화학 합성 시대가 올 것으로 예측</a:t>
            </a:r>
            <a:endParaRPr lang="en-US" altLang="ko-KR" kern="0" dirty="0" smtClean="0">
              <a:effectLst>
                <a:outerShdw blurRad="38100" dist="38100" dir="2700000" algn="tl">
                  <a:srgbClr val="000000"/>
                </a:outerShdw>
              </a:effectLst>
              <a:latin typeface="+mn-lt"/>
              <a:ea typeface="+mn-ea"/>
            </a:endParaRPr>
          </a:p>
          <a:p>
            <a:pPr marL="447675" marR="0" lvl="0" indent="-447675" algn="l" defTabSz="914400" rtl="0" eaLnBrk="1" fontAlgn="base" latinLnBrk="1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 typeface="Wingdings" pitchFamily="2" charset="2"/>
              <a:buNone/>
              <a:tabLst/>
              <a:defRPr/>
            </a:pPr>
            <a:r>
              <a:rPr lang="en-US" altLang="ko-KR" kern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</a:rPr>
              <a:t>   - </a:t>
            </a:r>
            <a:r>
              <a:rPr lang="ko-KR" altLang="en-US" kern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</a:rPr>
              <a:t>현재의 화석에너지와 화석자원 유래의 원재료는 태양에너지와 </a:t>
            </a:r>
            <a:r>
              <a:rPr lang="ko-KR" altLang="en-US" kern="0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</a:rPr>
              <a:t>바이오매스</a:t>
            </a:r>
            <a:r>
              <a:rPr lang="ko-KR" altLang="en-US" kern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</a:rPr>
              <a:t> 자원으로 완전히 대체될 것으로 예견 </a:t>
            </a:r>
            <a:r>
              <a:rPr kumimoji="1" lang="ko-KR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1" lang="en-US" altLang="ko-KR" sz="18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142852"/>
            <a:ext cx="8229600" cy="868362"/>
          </a:xfrm>
        </p:spPr>
        <p:txBody>
          <a:bodyPr/>
          <a:lstStyle/>
          <a:p>
            <a:r>
              <a:rPr lang="ko-KR" altLang="en-US" sz="4000" dirty="0" smtClean="0">
                <a:solidFill>
                  <a:schemeClr val="tx1"/>
                </a:solidFill>
              </a:rPr>
              <a:t>초임계수에 의한 목재 에탄올</a:t>
            </a:r>
            <a:endParaRPr lang="ko-KR" altLang="en-US" sz="4000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250825" y="1000108"/>
            <a:ext cx="8678893" cy="37394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447675" marR="0" lvl="0" indent="-447675" algn="l" defTabSz="914400" rtl="0" eaLnBrk="1" fontAlgn="base" latinLnBrk="1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 typeface="Wingdings" pitchFamily="2" charset="2"/>
              <a:buNone/>
              <a:tabLst/>
              <a:defRPr/>
            </a:pPr>
            <a:r>
              <a:rPr kumimoji="1" lang="en-US" altLang="ko-KR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◈  </a:t>
            </a:r>
            <a:r>
              <a:rPr kumimoji="1" lang="ko-KR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초임계수의 </a:t>
            </a:r>
            <a:r>
              <a:rPr kumimoji="1" lang="ko-KR" altLang="en-US" sz="20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수퍼파워</a:t>
            </a:r>
            <a:r>
              <a:rPr kumimoji="1" lang="en-US" altLang="ko-KR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1" lang="ko-KR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447675" marR="0" lvl="0" indent="-447675" algn="l" defTabSz="914400" rtl="0" eaLnBrk="1" fontAlgn="base" latinLnBrk="1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 typeface="Wingdings" pitchFamily="2" charset="2"/>
              <a:buNone/>
              <a:tabLst/>
              <a:defRPr/>
            </a:pPr>
            <a:r>
              <a:rPr kumimoji="1" lang="ko-KR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  </a:t>
            </a:r>
            <a:r>
              <a:rPr kumimoji="1" lang="en-US" altLang="ko-KR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- </a:t>
            </a:r>
            <a:r>
              <a:rPr kumimoji="1" lang="ko-KR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물은 지구상에 존재하는 생물에게 없어서는 안 될 중요한 천연 용매</a:t>
            </a:r>
            <a:endParaRPr kumimoji="1" lang="en-US" altLang="ko-KR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447675" marR="0" lvl="0" indent="-447675" algn="l" defTabSz="914400" rtl="0" eaLnBrk="1" fontAlgn="base" latinLnBrk="1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 typeface="Wingdings" pitchFamily="2" charset="2"/>
              <a:buNone/>
              <a:tabLst/>
              <a:defRPr/>
            </a:pPr>
            <a:r>
              <a:rPr lang="en-US" altLang="ko-KR" kern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</a:rPr>
              <a:t>   - </a:t>
            </a:r>
            <a:r>
              <a:rPr lang="ko-KR" altLang="en-US" kern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</a:rPr>
              <a:t>온도</a:t>
            </a:r>
            <a:r>
              <a:rPr lang="en-US" altLang="ko-KR" kern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</a:rPr>
              <a:t>, </a:t>
            </a:r>
            <a:r>
              <a:rPr lang="ko-KR" altLang="en-US" kern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</a:rPr>
              <a:t>압력조건에 따라서 고체</a:t>
            </a:r>
            <a:r>
              <a:rPr lang="en-US" altLang="ko-KR" kern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</a:rPr>
              <a:t>, </a:t>
            </a:r>
            <a:r>
              <a:rPr lang="ko-KR" altLang="en-US" kern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</a:rPr>
              <a:t>액체</a:t>
            </a:r>
            <a:r>
              <a:rPr lang="en-US" altLang="ko-KR" kern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</a:rPr>
              <a:t>, </a:t>
            </a:r>
            <a:r>
              <a:rPr lang="ko-KR" altLang="en-US" kern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</a:rPr>
              <a:t>기체 형태로 존재</a:t>
            </a:r>
            <a:endParaRPr lang="en-US" altLang="ko-KR" kern="0" dirty="0" smtClean="0">
              <a:effectLst>
                <a:outerShdw blurRad="38100" dist="38100" dir="2700000" algn="tl">
                  <a:srgbClr val="000000"/>
                </a:outerShdw>
              </a:effectLst>
              <a:latin typeface="+mn-lt"/>
              <a:ea typeface="+mn-ea"/>
            </a:endParaRPr>
          </a:p>
          <a:p>
            <a:pPr marL="447675" marR="0" lvl="0" indent="-447675" algn="l" defTabSz="914400" rtl="0" eaLnBrk="1" fontAlgn="base" latinLnBrk="1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 typeface="Wingdings" pitchFamily="2" charset="2"/>
              <a:buNone/>
              <a:tabLst/>
              <a:defRPr/>
            </a:pPr>
            <a:r>
              <a:rPr kumimoji="1" lang="en-US" altLang="ko-KR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  - </a:t>
            </a:r>
            <a:r>
              <a:rPr kumimoji="1" lang="ko-KR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물을 </a:t>
            </a:r>
            <a:r>
              <a:rPr kumimoji="1" lang="ko-KR" altLang="en-US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임계점</a:t>
            </a:r>
            <a:r>
              <a:rPr kumimoji="1" lang="ko-KR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1" lang="en-US" altLang="ko-KR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(</a:t>
            </a:r>
            <a:r>
              <a:rPr kumimoji="1" lang="ko-KR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온도</a:t>
            </a:r>
            <a:r>
              <a:rPr kumimoji="1" lang="en-US" altLang="ko-KR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: 374°C, </a:t>
            </a:r>
            <a:r>
              <a:rPr kumimoji="1" lang="ko-KR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압력</a:t>
            </a:r>
            <a:r>
              <a:rPr kumimoji="1" lang="en-US" altLang="ko-KR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: 218</a:t>
            </a:r>
            <a:r>
              <a:rPr kumimoji="1" lang="ko-KR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기압</a:t>
            </a:r>
            <a:r>
              <a:rPr kumimoji="1" lang="en-US" altLang="ko-KR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)</a:t>
            </a:r>
            <a:r>
              <a:rPr kumimoji="1" lang="ko-KR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의 온도</a:t>
            </a:r>
            <a:r>
              <a:rPr kumimoji="1" lang="en-US" altLang="ko-KR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1" lang="ko-KR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압력 조건으로 고밀도 압축시키면 상기 형태가 아닌 새로운 형태로 되는데 이를 초임계수라 함</a:t>
            </a:r>
            <a:r>
              <a:rPr kumimoji="1" lang="en-US" altLang="ko-KR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L="447675" marR="0" lvl="0" indent="-447675" algn="l" defTabSz="914400" rtl="0" eaLnBrk="1" fontAlgn="base" latinLnBrk="1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 typeface="Wingdings" pitchFamily="2" charset="2"/>
              <a:buNone/>
              <a:tabLst/>
              <a:defRPr/>
            </a:pPr>
            <a:r>
              <a:rPr lang="en-US" altLang="ko-KR" kern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</a:rPr>
              <a:t>   - </a:t>
            </a:r>
            <a:r>
              <a:rPr lang="ko-KR" altLang="en-US" kern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</a:rPr>
              <a:t>물은 극성이 크기 때문에 상온과 </a:t>
            </a:r>
            <a:r>
              <a:rPr lang="ko-KR" altLang="en-US" kern="0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</a:rPr>
              <a:t>상압에서</a:t>
            </a:r>
            <a:r>
              <a:rPr lang="ko-KR" altLang="en-US" kern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</a:rPr>
              <a:t> 극성이 낮은 탄화수소화합물이나 기체를 거의 용해시키지 못함</a:t>
            </a:r>
            <a:r>
              <a:rPr lang="en-US" altLang="ko-KR" kern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</a:rPr>
              <a:t>.</a:t>
            </a:r>
          </a:p>
          <a:p>
            <a:pPr marL="447675" marR="0" lvl="0" indent="-447675" algn="l" defTabSz="914400" rtl="0" eaLnBrk="1" fontAlgn="base" latinLnBrk="1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 typeface="Wingdings" pitchFamily="2" charset="2"/>
              <a:buNone/>
              <a:tabLst/>
              <a:defRPr/>
            </a:pPr>
            <a:r>
              <a:rPr lang="en-US" altLang="ko-KR" kern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</a:rPr>
              <a:t>   - </a:t>
            </a:r>
            <a:r>
              <a:rPr lang="ko-KR" altLang="en-US" kern="0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</a:rPr>
              <a:t>초임계</a:t>
            </a:r>
            <a:r>
              <a:rPr lang="ko-KR" altLang="en-US" kern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</a:rPr>
              <a:t> 상태에서 물은 극성이 저하되고 극성이 낮은 화합물을 용해 </a:t>
            </a:r>
            <a:r>
              <a:rPr kumimoji="1" lang="ko-KR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1" lang="en-US" altLang="ko-KR" sz="18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142852"/>
            <a:ext cx="8229600" cy="868362"/>
          </a:xfrm>
        </p:spPr>
        <p:txBody>
          <a:bodyPr/>
          <a:lstStyle/>
          <a:p>
            <a:r>
              <a:rPr lang="ko-KR" altLang="en-US" sz="4000" dirty="0" smtClean="0">
                <a:solidFill>
                  <a:schemeClr val="tx1"/>
                </a:solidFill>
              </a:rPr>
              <a:t>초임계수에 의한 목재 에탄올</a:t>
            </a:r>
            <a:endParaRPr lang="ko-KR" altLang="en-US" sz="4000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250825" y="1000108"/>
            <a:ext cx="8678893" cy="4985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447675" marR="0" lvl="0" indent="-447675" algn="l" defTabSz="914400" rtl="0" eaLnBrk="1" fontAlgn="base" latinLnBrk="1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 typeface="Wingdings" pitchFamily="2" charset="2"/>
              <a:buNone/>
              <a:tabLst/>
              <a:defRPr/>
            </a:pPr>
            <a:r>
              <a:rPr kumimoji="1" lang="en-US" altLang="ko-KR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◈  </a:t>
            </a:r>
            <a:r>
              <a:rPr kumimoji="1" lang="ko-KR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목재 에탄올</a:t>
            </a:r>
            <a:r>
              <a:rPr kumimoji="1" lang="en-US" altLang="ko-KR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1" lang="ko-KR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447675" marR="0" lvl="0" indent="-447675" algn="l" defTabSz="914400" rtl="0" eaLnBrk="1" fontAlgn="base" latinLnBrk="1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 typeface="Wingdings" pitchFamily="2" charset="2"/>
              <a:buNone/>
              <a:tabLst/>
              <a:defRPr/>
            </a:pPr>
            <a:r>
              <a:rPr kumimoji="1" lang="ko-KR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  </a:t>
            </a:r>
            <a:r>
              <a:rPr kumimoji="1" lang="en-US" altLang="ko-KR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- </a:t>
            </a:r>
            <a:r>
              <a:rPr kumimoji="1" lang="ko-KR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목재의 </a:t>
            </a:r>
            <a:r>
              <a:rPr kumimoji="1" lang="en-US" altLang="ko-KR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cellulose</a:t>
            </a:r>
            <a:r>
              <a:rPr kumimoji="1" lang="ko-KR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는 </a:t>
            </a:r>
            <a:r>
              <a:rPr kumimoji="1" lang="en-US" altLang="ko-KR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D-glucose</a:t>
            </a:r>
            <a:r>
              <a:rPr kumimoji="1" lang="ko-KR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가 결합된 직쇄상의 천연고분자로 </a:t>
            </a:r>
            <a:r>
              <a:rPr kumimoji="1" lang="ko-KR" altLang="en-US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분자쇄</a:t>
            </a:r>
            <a:r>
              <a:rPr kumimoji="1" lang="ko-KR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간 또는 내에서 무수의 수소결합을 갖는 </a:t>
            </a:r>
            <a:r>
              <a:rPr kumimoji="1" lang="ko-KR" altLang="en-US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미셀을</a:t>
            </a:r>
            <a:r>
              <a:rPr kumimoji="1" lang="ko-KR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형성 </a:t>
            </a:r>
            <a:endParaRPr kumimoji="1" lang="en-US" altLang="ko-KR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447675" marR="0" lvl="0" indent="-447675" algn="l" defTabSz="914400" rtl="0" eaLnBrk="1" fontAlgn="base" latinLnBrk="1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 typeface="Wingdings" pitchFamily="2" charset="2"/>
              <a:buNone/>
              <a:tabLst/>
              <a:defRPr/>
            </a:pPr>
            <a:r>
              <a:rPr lang="en-US" altLang="ko-KR" kern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</a:rPr>
              <a:t>   - </a:t>
            </a:r>
            <a:r>
              <a:rPr lang="ko-KR" altLang="en-US" kern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</a:rPr>
              <a:t>결과적으로 </a:t>
            </a:r>
            <a:r>
              <a:rPr lang="ko-KR" altLang="en-US" kern="0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</a:rPr>
              <a:t>마이크로피브릴</a:t>
            </a:r>
            <a:r>
              <a:rPr lang="ko-KR" altLang="en-US" kern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</a:rPr>
              <a:t> 안으로 물이 들어갈 수 없고 많은 용매에 불용</a:t>
            </a:r>
            <a:endParaRPr lang="en-US" altLang="ko-KR" kern="0" dirty="0" smtClean="0">
              <a:effectLst>
                <a:outerShdw blurRad="38100" dist="38100" dir="2700000" algn="tl">
                  <a:srgbClr val="000000"/>
                </a:outerShdw>
              </a:effectLst>
              <a:latin typeface="+mn-lt"/>
              <a:ea typeface="+mn-ea"/>
            </a:endParaRPr>
          </a:p>
          <a:p>
            <a:pPr marL="447675" marR="0" lvl="0" indent="-447675" algn="l" defTabSz="914400" rtl="0" eaLnBrk="1" fontAlgn="base" latinLnBrk="1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 typeface="Wingdings" pitchFamily="2" charset="2"/>
              <a:buNone/>
              <a:tabLst/>
              <a:defRPr/>
            </a:pPr>
            <a:r>
              <a:rPr kumimoji="1" lang="en-US" altLang="ko-KR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  - </a:t>
            </a:r>
            <a:r>
              <a:rPr kumimoji="1" lang="ko-KR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목재를 초임계수 중에 넣으면 목재의 셀룰로오스는 </a:t>
            </a:r>
            <a:r>
              <a:rPr kumimoji="1" lang="en-US" altLang="ko-KR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1</a:t>
            </a:r>
            <a:r>
              <a:rPr kumimoji="1" lang="ko-KR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초 내에 </a:t>
            </a:r>
            <a:r>
              <a:rPr kumimoji="1" lang="ko-KR" altLang="en-US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셀로올리고당이나</a:t>
            </a:r>
            <a:r>
              <a:rPr kumimoji="1" lang="ko-KR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1" lang="en-US" altLang="ko-KR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glucose</a:t>
            </a:r>
            <a:r>
              <a:rPr kumimoji="1" lang="ko-KR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까지로 가수분해</a:t>
            </a:r>
            <a:endParaRPr kumimoji="1" lang="en-US" altLang="ko-KR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447675" marR="0" lvl="0" indent="-447675" algn="l" defTabSz="914400" rtl="0" eaLnBrk="1" fontAlgn="base" latinLnBrk="1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 typeface="Wingdings" pitchFamily="2" charset="2"/>
              <a:buNone/>
              <a:tabLst/>
              <a:defRPr/>
            </a:pPr>
            <a:r>
              <a:rPr lang="en-US" altLang="ko-KR" kern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</a:rPr>
              <a:t>   - </a:t>
            </a:r>
            <a:r>
              <a:rPr lang="ko-KR" altLang="en-US" kern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</a:rPr>
              <a:t>초임계수 처리에 의해 얻어지는 당류를 효모 등을 사용하여 </a:t>
            </a:r>
            <a:r>
              <a:rPr lang="ko-KR" altLang="en-US" kern="0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</a:rPr>
              <a:t>알콜발효로</a:t>
            </a:r>
            <a:r>
              <a:rPr lang="ko-KR" altLang="en-US" kern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</a:rPr>
              <a:t> </a:t>
            </a:r>
            <a:r>
              <a:rPr lang="ko-KR" altLang="en-US" kern="0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</a:rPr>
              <a:t>바이오에탄올로</a:t>
            </a:r>
            <a:r>
              <a:rPr lang="ko-KR" altLang="en-US" kern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</a:rPr>
              <a:t> 변환하며</a:t>
            </a:r>
            <a:r>
              <a:rPr lang="en-US" altLang="ko-KR" kern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</a:rPr>
              <a:t>, </a:t>
            </a:r>
            <a:r>
              <a:rPr lang="ko-KR" altLang="en-US" kern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</a:rPr>
              <a:t>이는 가솔린을 대체하여 연료로 사용 가능</a:t>
            </a:r>
            <a:endParaRPr lang="en-US" altLang="ko-KR" kern="0" dirty="0" smtClean="0">
              <a:effectLst>
                <a:outerShdw blurRad="38100" dist="38100" dir="2700000" algn="tl">
                  <a:srgbClr val="000000"/>
                </a:outerShdw>
              </a:effectLst>
              <a:latin typeface="+mn-lt"/>
              <a:ea typeface="+mn-ea"/>
            </a:endParaRPr>
          </a:p>
          <a:p>
            <a:pPr marL="447675" marR="0" lvl="0" indent="-447675" algn="l" defTabSz="914400" rtl="0" eaLnBrk="1" fontAlgn="base" latinLnBrk="1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 typeface="Wingdings" pitchFamily="2" charset="2"/>
              <a:buNone/>
              <a:tabLst/>
              <a:defRPr/>
            </a:pPr>
            <a:r>
              <a:rPr kumimoji="1" lang="en-US" altLang="ko-KR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  - </a:t>
            </a:r>
            <a:r>
              <a:rPr kumimoji="1" lang="ko-KR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전분이나 사탕수수가 바이오 에탄올 생산 원료로 사용되고 있으나 식량문제와 관련하여 바람직하지 않으며</a:t>
            </a:r>
            <a:r>
              <a:rPr kumimoji="1" lang="en-US" altLang="ko-KR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1" lang="ko-KR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따라서 목재를 이용한 </a:t>
            </a:r>
            <a:r>
              <a:rPr kumimoji="1" lang="ko-KR" altLang="en-US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바이오에탄올</a:t>
            </a:r>
            <a:r>
              <a:rPr kumimoji="1" lang="ko-KR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생산이 포스트 화석연료로써 크게 기대    </a:t>
            </a:r>
            <a:endParaRPr kumimoji="1" lang="en-US" altLang="ko-KR" sz="18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000"/>
                            </p:stCondLst>
                            <p:childTnLst>
                              <p:par>
                                <p:cTn id="3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500"/>
                            </p:stCondLst>
                            <p:childTnLst>
                              <p:par>
                                <p:cTn id="3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295275" y="220663"/>
            <a:ext cx="8543925" cy="796925"/>
          </a:xfrm>
        </p:spPr>
        <p:txBody>
          <a:bodyPr rtlCol="0"/>
          <a:lstStyle/>
          <a:p>
            <a:pPr fontAlgn="auto">
              <a:spcAft>
                <a:spcPts val="0"/>
              </a:spcAft>
              <a:defRPr/>
            </a:pPr>
            <a:r>
              <a:rPr lang="ko-KR" altLang="en-US" dirty="0" err="1" smtClean="0"/>
              <a:t>바이오에탄올</a:t>
            </a:r>
            <a:endParaRPr lang="ko-KR" altLang="en-US" dirty="0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760413" y="1008063"/>
            <a:ext cx="7699375" cy="5013325"/>
            <a:chOff x="249" y="754"/>
            <a:chExt cx="5286" cy="3363"/>
          </a:xfrm>
        </p:grpSpPr>
        <p:pic>
          <p:nvPicPr>
            <p:cNvPr id="43016" name="Picture 5" descr="MCj02151210000[1]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49" y="754"/>
              <a:ext cx="1536" cy="16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3017" name="Picture 6" descr="bioethanol 4"/>
            <p:cNvPicPr>
              <a:picLocks noChangeAspect="1" noChangeArrowheads="1"/>
            </p:cNvPicPr>
            <p:nvPr/>
          </p:nvPicPr>
          <p:blipFill>
            <a:blip r:embed="rId3" cstate="print"/>
            <a:srcRect l="25757"/>
            <a:stretch>
              <a:fillRect/>
            </a:stretch>
          </p:blipFill>
          <p:spPr bwMode="auto">
            <a:xfrm>
              <a:off x="2238" y="1713"/>
              <a:ext cx="1194" cy="1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3018" name="AutoShape 7"/>
            <p:cNvSpPr>
              <a:spLocks noChangeArrowheads="1"/>
            </p:cNvSpPr>
            <p:nvPr/>
          </p:nvSpPr>
          <p:spPr bwMode="auto">
            <a:xfrm>
              <a:off x="2200" y="1660"/>
              <a:ext cx="1270" cy="1271"/>
            </a:xfrm>
            <a:prstGeom prst="roundRect">
              <a:avLst>
                <a:gd name="adj" fmla="val 16667"/>
              </a:avLst>
            </a:prstGeom>
            <a:noFill/>
            <a:ln w="190500">
              <a:solidFill>
                <a:srgbClr val="996633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pPr eaLnBrk="1" latinLnBrk="1" hangingPunct="1"/>
              <a:endParaRPr lang="ko-KR" altLang="en-US">
                <a:latin typeface="맑은 고딕" pitchFamily="50" charset="-127"/>
                <a:ea typeface="맑은 고딕" pitchFamily="50" charset="-127"/>
              </a:endParaRPr>
            </a:p>
          </p:txBody>
        </p:sp>
        <p:pic>
          <p:nvPicPr>
            <p:cNvPr id="43019" name="Picture 8" descr="bioethanol 1"/>
            <p:cNvPicPr>
              <a:picLocks noChangeAspect="1" noChangeArrowheads="1"/>
            </p:cNvPicPr>
            <p:nvPr/>
          </p:nvPicPr>
          <p:blipFill>
            <a:blip r:embed="rId4" cstate="print"/>
            <a:srcRect l="2206" t="5298" r="2109" b="4562"/>
            <a:stretch>
              <a:fillRect/>
            </a:stretch>
          </p:blipFill>
          <p:spPr bwMode="auto">
            <a:xfrm>
              <a:off x="4089" y="2938"/>
              <a:ext cx="1401" cy="1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3020" name="AutoShape 9"/>
            <p:cNvSpPr>
              <a:spLocks noChangeArrowheads="1"/>
            </p:cNvSpPr>
            <p:nvPr/>
          </p:nvSpPr>
          <p:spPr bwMode="auto">
            <a:xfrm>
              <a:off x="4059" y="2893"/>
              <a:ext cx="1476" cy="1224"/>
            </a:xfrm>
            <a:prstGeom prst="roundRect">
              <a:avLst>
                <a:gd name="adj" fmla="val 16667"/>
              </a:avLst>
            </a:prstGeom>
            <a:noFill/>
            <a:ln w="190500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eaLnBrk="1" latinLnBrk="1" hangingPunct="1"/>
              <a:endParaRPr lang="ko-KR" altLang="en-US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43021" name="AutoShape 10"/>
            <p:cNvSpPr>
              <a:spLocks noChangeArrowheads="1"/>
            </p:cNvSpPr>
            <p:nvPr/>
          </p:nvSpPr>
          <p:spPr bwMode="auto">
            <a:xfrm rot="1500000">
              <a:off x="3243" y="2659"/>
              <a:ext cx="771" cy="363"/>
            </a:xfrm>
            <a:prstGeom prst="notchedRightArrow">
              <a:avLst>
                <a:gd name="adj1" fmla="val 50000"/>
                <a:gd name="adj2" fmla="val 53099"/>
              </a:avLst>
            </a:prstGeom>
            <a:gradFill rotWithShape="1">
              <a:gsLst>
                <a:gs pos="0">
                  <a:schemeClr val="accent1"/>
                </a:gs>
                <a:gs pos="100000">
                  <a:srgbClr val="CCFF99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eaLnBrk="1" latinLnBrk="1" hangingPunct="1"/>
              <a:endParaRPr lang="ko-KR" altLang="en-US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43022" name="AutoShape 11"/>
            <p:cNvSpPr>
              <a:spLocks noChangeArrowheads="1"/>
            </p:cNvSpPr>
            <p:nvPr/>
          </p:nvSpPr>
          <p:spPr bwMode="auto">
            <a:xfrm rot="1500000">
              <a:off x="1338" y="1797"/>
              <a:ext cx="771" cy="363"/>
            </a:xfrm>
            <a:prstGeom prst="notchedRightArrow">
              <a:avLst>
                <a:gd name="adj1" fmla="val 50000"/>
                <a:gd name="adj2" fmla="val 53099"/>
              </a:avLst>
            </a:prstGeom>
            <a:gradFill rotWithShape="1">
              <a:gsLst>
                <a:gs pos="0">
                  <a:schemeClr val="accent1"/>
                </a:gs>
                <a:gs pos="100000">
                  <a:srgbClr val="CCFF99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eaLnBrk="1" latinLnBrk="1" hangingPunct="1"/>
              <a:endParaRPr lang="ko-KR" altLang="en-US">
                <a:latin typeface="맑은 고딕" pitchFamily="50" charset="-127"/>
                <a:ea typeface="맑은 고딕" pitchFamily="50" charset="-127"/>
              </a:endParaRPr>
            </a:p>
          </p:txBody>
        </p:sp>
      </p:grpSp>
      <p:pic>
        <p:nvPicPr>
          <p:cNvPr id="43013" name="Picture 14" descr="bioethanol car by ford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382838" y="4878388"/>
            <a:ext cx="1766887" cy="1120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3014" name="Picture 15" descr="bioethanol car by saab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50838" y="4905375"/>
            <a:ext cx="1728787" cy="1238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3015" name="AutoShape 16"/>
          <p:cNvSpPr>
            <a:spLocks noChangeArrowheads="1"/>
          </p:cNvSpPr>
          <p:nvPr/>
        </p:nvSpPr>
        <p:spPr bwMode="auto">
          <a:xfrm>
            <a:off x="2295525" y="4867275"/>
            <a:ext cx="1893888" cy="1223963"/>
          </a:xfrm>
          <a:prstGeom prst="roundRect">
            <a:avLst>
              <a:gd name="adj" fmla="val 16667"/>
            </a:avLst>
          </a:prstGeom>
          <a:noFill/>
          <a:ln w="190500">
            <a:solidFill>
              <a:schemeClr val="bg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pPr eaLnBrk="1" latinLnBrk="1" hangingPunct="1"/>
            <a:endParaRPr lang="ko-KR" altLang="en-US">
              <a:latin typeface="맑은 고딕" pitchFamily="50" charset="-127"/>
              <a:ea typeface="맑은 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295275" y="220663"/>
            <a:ext cx="8543925" cy="796925"/>
          </a:xfrm>
        </p:spPr>
        <p:txBody>
          <a:bodyPr rtlCol="0"/>
          <a:lstStyle/>
          <a:p>
            <a:pPr fontAlgn="auto">
              <a:spcAft>
                <a:spcPts val="0"/>
              </a:spcAft>
              <a:defRPr/>
            </a:pPr>
            <a:r>
              <a:rPr lang="ko-KR" altLang="en-US" dirty="0" err="1" smtClean="0"/>
              <a:t>바이오에탄올</a:t>
            </a:r>
            <a:endParaRPr lang="ko-KR" altLang="en-US" dirty="0"/>
          </a:p>
        </p:txBody>
      </p:sp>
      <p:pic>
        <p:nvPicPr>
          <p:cNvPr id="22530" name="Picture 2" descr="http://www.scienceall.com/nas/image/201008/20100818_1IKT5W4P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2" y="1571612"/>
            <a:ext cx="7929618" cy="278608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295275" y="220663"/>
            <a:ext cx="8543925" cy="796925"/>
          </a:xfrm>
        </p:spPr>
        <p:txBody>
          <a:bodyPr rtlCol="0"/>
          <a:lstStyle/>
          <a:p>
            <a:pPr fontAlgn="auto">
              <a:spcAft>
                <a:spcPts val="0"/>
              </a:spcAft>
              <a:defRPr/>
            </a:pPr>
            <a:r>
              <a:rPr lang="ko-KR" altLang="en-US" dirty="0" err="1" smtClean="0"/>
              <a:t>바이오에탄올</a:t>
            </a:r>
            <a:endParaRPr lang="ko-KR" altLang="en-US" dirty="0"/>
          </a:p>
        </p:txBody>
      </p:sp>
      <p:pic>
        <p:nvPicPr>
          <p:cNvPr id="1026" name="Picture 2" descr="http://www.bioin.or.kr/upload/1265170639350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28662" y="1500174"/>
            <a:ext cx="7429552" cy="492922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95275" y="220663"/>
            <a:ext cx="8543925" cy="796925"/>
          </a:xfrm>
        </p:spPr>
        <p:txBody>
          <a:bodyPr rtlCol="0"/>
          <a:lstStyle/>
          <a:p>
            <a:pPr fontAlgn="auto">
              <a:spcAft>
                <a:spcPts val="0"/>
              </a:spcAft>
              <a:defRPr/>
            </a:pPr>
            <a:r>
              <a:rPr lang="ko-KR" altLang="en-US" dirty="0" err="1" smtClean="0"/>
              <a:t>목질계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바이오에너지의</a:t>
            </a:r>
            <a:r>
              <a:rPr lang="ko-KR" altLang="en-US" dirty="0" smtClean="0"/>
              <a:t> 이용</a:t>
            </a:r>
            <a:endParaRPr lang="ko-KR" altLang="en-US" dirty="0"/>
          </a:p>
        </p:txBody>
      </p:sp>
      <p:grpSp>
        <p:nvGrpSpPr>
          <p:cNvPr id="3" name="Group 41"/>
          <p:cNvGrpSpPr>
            <a:grpSpLocks/>
          </p:cNvGrpSpPr>
          <p:nvPr/>
        </p:nvGrpSpPr>
        <p:grpSpPr bwMode="auto">
          <a:xfrm>
            <a:off x="2484438" y="1700213"/>
            <a:ext cx="5994400" cy="471487"/>
            <a:chOff x="1565" y="1071"/>
            <a:chExt cx="3776" cy="297"/>
          </a:xfrm>
        </p:grpSpPr>
        <p:sp>
          <p:nvSpPr>
            <p:cNvPr id="5" name="AutoShape 5"/>
            <p:cNvSpPr>
              <a:spLocks noChangeArrowheads="1"/>
            </p:cNvSpPr>
            <p:nvPr/>
          </p:nvSpPr>
          <p:spPr bwMode="auto">
            <a:xfrm>
              <a:off x="2642" y="1138"/>
              <a:ext cx="861" cy="227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chemeClr val="accent2"/>
                </a:gs>
                <a:gs pos="50000">
                  <a:schemeClr val="accent2">
                    <a:gamma/>
                    <a:tint val="40000"/>
                    <a:invGamma/>
                  </a:schemeClr>
                </a:gs>
                <a:gs pos="100000">
                  <a:schemeClr val="accent2"/>
                </a:gs>
              </a:gsLst>
              <a:lin ang="5400000" scaled="1"/>
            </a:gradFill>
            <a:ln w="254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fontAlgn="auto" latinLnBrk="1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1" lang="ko-KR" altLang="en-US" sz="1600">
                  <a:solidFill>
                    <a:srgbClr val="000000"/>
                  </a:solidFill>
                  <a:latin typeface="휴먼모음T" pitchFamily="18" charset="-127"/>
                  <a:ea typeface="휴먼모음T" pitchFamily="18" charset="-127"/>
                </a:rPr>
                <a:t>목탄</a:t>
              </a:r>
              <a:r>
                <a:rPr kumimoji="1" lang="en-US" altLang="ko-KR" sz="1600">
                  <a:solidFill>
                    <a:srgbClr val="000000"/>
                  </a:solidFill>
                  <a:latin typeface="휴먼모음T" pitchFamily="18" charset="-127"/>
                  <a:ea typeface="휴먼모음T" pitchFamily="18" charset="-127"/>
                </a:rPr>
                <a:t>, </a:t>
              </a:r>
              <a:r>
                <a:rPr kumimoji="1" lang="ko-KR" altLang="en-US" sz="1600">
                  <a:solidFill>
                    <a:srgbClr val="000000"/>
                  </a:solidFill>
                  <a:latin typeface="휴먼모음T" pitchFamily="18" charset="-127"/>
                  <a:ea typeface="휴먼모음T" pitchFamily="18" charset="-127"/>
                </a:rPr>
                <a:t>펠릿</a:t>
              </a:r>
            </a:p>
          </p:txBody>
        </p:sp>
        <p:sp>
          <p:nvSpPr>
            <p:cNvPr id="36900" name="AutoShape 6"/>
            <p:cNvSpPr>
              <a:spLocks noChangeArrowheads="1"/>
            </p:cNvSpPr>
            <p:nvPr/>
          </p:nvSpPr>
          <p:spPr bwMode="auto">
            <a:xfrm>
              <a:off x="4480" y="1141"/>
              <a:ext cx="861" cy="227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5F5F5F"/>
                </a:gs>
                <a:gs pos="50000">
                  <a:srgbClr val="FFFFFF"/>
                </a:gs>
                <a:gs pos="100000">
                  <a:srgbClr val="5F5F5F"/>
                </a:gs>
              </a:gsLst>
              <a:lin ang="5400000" scaled="1"/>
            </a:gradFill>
            <a:ln w="25400">
              <a:solidFill>
                <a:srgbClr val="C0C0C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latinLnBrk="1" hangingPunct="1"/>
              <a:r>
                <a:rPr kumimoji="1" lang="ko-KR" altLang="en-US" sz="1600">
                  <a:solidFill>
                    <a:srgbClr val="000000"/>
                  </a:solidFill>
                  <a:latin typeface="휴먼모음T" pitchFamily="18" charset="-127"/>
                  <a:ea typeface="휴먼모음T" pitchFamily="18" charset="-127"/>
                </a:rPr>
                <a:t>열</a:t>
              </a:r>
            </a:p>
          </p:txBody>
        </p:sp>
        <p:sp>
          <p:nvSpPr>
            <p:cNvPr id="36901" name="Line 7"/>
            <p:cNvSpPr>
              <a:spLocks noChangeShapeType="1"/>
            </p:cNvSpPr>
            <p:nvPr/>
          </p:nvSpPr>
          <p:spPr bwMode="auto">
            <a:xfrm>
              <a:off x="1565" y="1247"/>
              <a:ext cx="1043" cy="0"/>
            </a:xfrm>
            <a:prstGeom prst="line">
              <a:avLst/>
            </a:prstGeom>
            <a:noFill/>
            <a:ln w="31750">
              <a:solidFill>
                <a:srgbClr val="333399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ko-KR" altLang="en-US" sz="1600">
                <a:solidFill>
                  <a:srgbClr val="000000"/>
                </a:solidFill>
              </a:endParaRPr>
            </a:p>
          </p:txBody>
        </p:sp>
        <p:sp>
          <p:nvSpPr>
            <p:cNvPr id="36902" name="Line 8"/>
            <p:cNvSpPr>
              <a:spLocks noChangeShapeType="1"/>
            </p:cNvSpPr>
            <p:nvPr/>
          </p:nvSpPr>
          <p:spPr bwMode="auto">
            <a:xfrm>
              <a:off x="3518" y="1247"/>
              <a:ext cx="952" cy="0"/>
            </a:xfrm>
            <a:prstGeom prst="line">
              <a:avLst/>
            </a:prstGeom>
            <a:noFill/>
            <a:ln w="31750">
              <a:solidFill>
                <a:srgbClr val="333399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ko-KR" altLang="en-US" sz="1600">
                <a:solidFill>
                  <a:srgbClr val="000000"/>
                </a:solidFill>
              </a:endParaRPr>
            </a:p>
          </p:txBody>
        </p:sp>
        <p:sp>
          <p:nvSpPr>
            <p:cNvPr id="36903" name="Text Box 9"/>
            <p:cNvSpPr txBox="1">
              <a:spLocks noChangeArrowheads="1"/>
            </p:cNvSpPr>
            <p:nvPr/>
          </p:nvSpPr>
          <p:spPr bwMode="auto">
            <a:xfrm>
              <a:off x="1871" y="1071"/>
              <a:ext cx="816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latinLnBrk="1" hangingPunct="1">
                <a:spcBef>
                  <a:spcPct val="50000"/>
                </a:spcBef>
              </a:pPr>
              <a:r>
                <a:rPr kumimoji="1" lang="ko-KR" altLang="en-US" sz="1600">
                  <a:solidFill>
                    <a:srgbClr val="000000"/>
                  </a:solidFill>
                  <a:latin typeface="휴먼모음T" pitchFamily="18" charset="-127"/>
                  <a:ea typeface="휴먼모음T" pitchFamily="18" charset="-127"/>
                </a:rPr>
                <a:t>고형연료화</a:t>
              </a:r>
            </a:p>
          </p:txBody>
        </p:sp>
      </p:grpSp>
      <p:grpSp>
        <p:nvGrpSpPr>
          <p:cNvPr id="4" name="Group 42"/>
          <p:cNvGrpSpPr>
            <a:grpSpLocks/>
          </p:cNvGrpSpPr>
          <p:nvPr/>
        </p:nvGrpSpPr>
        <p:grpSpPr bwMode="auto">
          <a:xfrm>
            <a:off x="2790825" y="1987550"/>
            <a:ext cx="5680075" cy="855663"/>
            <a:chOff x="1758" y="1252"/>
            <a:chExt cx="3578" cy="539"/>
          </a:xfrm>
        </p:grpSpPr>
        <p:sp>
          <p:nvSpPr>
            <p:cNvPr id="11" name="AutoShape 11"/>
            <p:cNvSpPr>
              <a:spLocks noChangeArrowheads="1"/>
            </p:cNvSpPr>
            <p:nvPr/>
          </p:nvSpPr>
          <p:spPr bwMode="auto">
            <a:xfrm>
              <a:off x="2638" y="1564"/>
              <a:ext cx="1406" cy="227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chemeClr val="accent2"/>
                </a:gs>
                <a:gs pos="50000">
                  <a:schemeClr val="accent2">
                    <a:gamma/>
                    <a:tint val="40000"/>
                    <a:invGamma/>
                  </a:schemeClr>
                </a:gs>
                <a:gs pos="100000">
                  <a:schemeClr val="accent2"/>
                </a:gs>
              </a:gsLst>
              <a:lin ang="5400000" scaled="1"/>
            </a:gradFill>
            <a:ln w="25400" algn="ctr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fontAlgn="auto" latinLnBrk="1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1" lang="ko-KR" altLang="en-US" sz="1600" dirty="0" err="1" smtClean="0">
                  <a:solidFill>
                    <a:srgbClr val="000000"/>
                  </a:solidFill>
                  <a:latin typeface="휴먼모음T" pitchFamily="18" charset="-127"/>
                  <a:ea typeface="휴먼모음T" pitchFamily="18" charset="-127"/>
                </a:rPr>
                <a:t>바이오에탄올</a:t>
              </a:r>
              <a:r>
                <a:rPr kumimoji="1" lang="en-US" altLang="ko-KR" sz="1600" dirty="0">
                  <a:solidFill>
                    <a:srgbClr val="000000"/>
                  </a:solidFill>
                  <a:latin typeface="휴먼모음T" pitchFamily="18" charset="-127"/>
                  <a:ea typeface="휴먼모음T" pitchFamily="18" charset="-127"/>
                </a:rPr>
                <a:t>, </a:t>
              </a:r>
              <a:r>
                <a:rPr kumimoji="1" lang="ko-KR" altLang="en-US" sz="1600" dirty="0" err="1" smtClean="0">
                  <a:solidFill>
                    <a:srgbClr val="000000"/>
                  </a:solidFill>
                  <a:latin typeface="휴먼모음T" pitchFamily="18" charset="-127"/>
                  <a:ea typeface="휴먼모음T" pitchFamily="18" charset="-127"/>
                </a:rPr>
                <a:t>바이오오일</a:t>
              </a:r>
              <a:endParaRPr kumimoji="1" lang="ko-KR" altLang="en-US" sz="1600" dirty="0">
                <a:solidFill>
                  <a:srgbClr val="000000"/>
                </a:solidFill>
                <a:latin typeface="휴먼모음T" pitchFamily="18" charset="-127"/>
                <a:ea typeface="휴먼모음T" pitchFamily="18" charset="-127"/>
              </a:endParaRPr>
            </a:p>
          </p:txBody>
        </p:sp>
        <p:sp>
          <p:nvSpPr>
            <p:cNvPr id="36894" name="AutoShape 12"/>
            <p:cNvSpPr>
              <a:spLocks noChangeArrowheads="1"/>
            </p:cNvSpPr>
            <p:nvPr/>
          </p:nvSpPr>
          <p:spPr bwMode="auto">
            <a:xfrm>
              <a:off x="4475" y="1564"/>
              <a:ext cx="861" cy="227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5F5F5F"/>
                </a:gs>
                <a:gs pos="50000">
                  <a:srgbClr val="FFFFFF"/>
                </a:gs>
                <a:gs pos="100000">
                  <a:srgbClr val="5F5F5F"/>
                </a:gs>
              </a:gsLst>
              <a:lin ang="5400000" scaled="1"/>
            </a:gradFill>
            <a:ln w="25400">
              <a:solidFill>
                <a:srgbClr val="C0C0C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latinLnBrk="1" hangingPunct="1"/>
              <a:r>
                <a:rPr kumimoji="1" lang="ko-KR" altLang="en-US" sz="1600">
                  <a:solidFill>
                    <a:srgbClr val="000000"/>
                  </a:solidFill>
                  <a:latin typeface="휴먼모음T" pitchFamily="18" charset="-127"/>
                  <a:ea typeface="휴먼모음T" pitchFamily="18" charset="-127"/>
                </a:rPr>
                <a:t>수송 연료</a:t>
              </a:r>
            </a:p>
          </p:txBody>
        </p:sp>
        <p:sp>
          <p:nvSpPr>
            <p:cNvPr id="36895" name="Line 13"/>
            <p:cNvSpPr>
              <a:spLocks noChangeShapeType="1"/>
            </p:cNvSpPr>
            <p:nvPr/>
          </p:nvSpPr>
          <p:spPr bwMode="auto">
            <a:xfrm>
              <a:off x="1759" y="1252"/>
              <a:ext cx="0" cy="442"/>
            </a:xfrm>
            <a:prstGeom prst="line">
              <a:avLst/>
            </a:prstGeom>
            <a:noFill/>
            <a:ln w="31750">
              <a:solidFill>
                <a:srgbClr val="333399"/>
              </a:solidFill>
              <a:round/>
              <a:headEnd/>
              <a:tailEnd/>
            </a:ln>
          </p:spPr>
          <p:txBody>
            <a:bodyPr/>
            <a:lstStyle/>
            <a:p>
              <a:endParaRPr lang="ko-KR" altLang="en-US" sz="1600">
                <a:solidFill>
                  <a:srgbClr val="000000"/>
                </a:solidFill>
              </a:endParaRPr>
            </a:p>
          </p:txBody>
        </p:sp>
        <p:sp>
          <p:nvSpPr>
            <p:cNvPr id="36896" name="Line 14"/>
            <p:cNvSpPr>
              <a:spLocks noChangeShapeType="1"/>
            </p:cNvSpPr>
            <p:nvPr/>
          </p:nvSpPr>
          <p:spPr bwMode="auto">
            <a:xfrm>
              <a:off x="1758" y="1685"/>
              <a:ext cx="861" cy="0"/>
            </a:xfrm>
            <a:prstGeom prst="line">
              <a:avLst/>
            </a:prstGeom>
            <a:noFill/>
            <a:ln w="31750">
              <a:solidFill>
                <a:srgbClr val="333399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ko-KR" altLang="en-US" sz="1600">
                <a:solidFill>
                  <a:srgbClr val="000000"/>
                </a:solidFill>
              </a:endParaRPr>
            </a:p>
          </p:txBody>
        </p:sp>
        <p:sp>
          <p:nvSpPr>
            <p:cNvPr id="36897" name="Line 15"/>
            <p:cNvSpPr>
              <a:spLocks noChangeShapeType="1"/>
            </p:cNvSpPr>
            <p:nvPr/>
          </p:nvSpPr>
          <p:spPr bwMode="auto">
            <a:xfrm>
              <a:off x="4052" y="1670"/>
              <a:ext cx="408" cy="0"/>
            </a:xfrm>
            <a:prstGeom prst="line">
              <a:avLst/>
            </a:prstGeom>
            <a:noFill/>
            <a:ln w="31750">
              <a:solidFill>
                <a:srgbClr val="333399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ko-KR" altLang="en-US" sz="1600">
                <a:solidFill>
                  <a:srgbClr val="000000"/>
                </a:solidFill>
              </a:endParaRPr>
            </a:p>
          </p:txBody>
        </p:sp>
        <p:sp>
          <p:nvSpPr>
            <p:cNvPr id="36898" name="Text Box 16"/>
            <p:cNvSpPr txBox="1">
              <a:spLocks noChangeArrowheads="1"/>
            </p:cNvSpPr>
            <p:nvPr/>
          </p:nvSpPr>
          <p:spPr bwMode="auto">
            <a:xfrm>
              <a:off x="1969" y="1497"/>
              <a:ext cx="816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latinLnBrk="1" hangingPunct="1">
                <a:spcBef>
                  <a:spcPct val="50000"/>
                </a:spcBef>
              </a:pPr>
              <a:r>
                <a:rPr kumimoji="1" lang="ko-KR" altLang="en-US" sz="1600">
                  <a:solidFill>
                    <a:srgbClr val="000000"/>
                  </a:solidFill>
                  <a:latin typeface="휴먼모음T" pitchFamily="18" charset="-127"/>
                  <a:ea typeface="휴먼모음T" pitchFamily="18" charset="-127"/>
                </a:rPr>
                <a:t>액화</a:t>
              </a:r>
            </a:p>
          </p:txBody>
        </p:sp>
      </p:grpSp>
      <p:grpSp>
        <p:nvGrpSpPr>
          <p:cNvPr id="6" name="Group 43"/>
          <p:cNvGrpSpPr>
            <a:grpSpLocks/>
          </p:cNvGrpSpPr>
          <p:nvPr/>
        </p:nvGrpSpPr>
        <p:grpSpPr bwMode="auto">
          <a:xfrm>
            <a:off x="2790825" y="2667000"/>
            <a:ext cx="5695950" cy="1304925"/>
            <a:chOff x="1758" y="1680"/>
            <a:chExt cx="3588" cy="822"/>
          </a:xfrm>
        </p:grpSpPr>
        <p:sp>
          <p:nvSpPr>
            <p:cNvPr id="18" name="AutoShape 18"/>
            <p:cNvSpPr>
              <a:spLocks noChangeArrowheads="1"/>
            </p:cNvSpPr>
            <p:nvPr/>
          </p:nvSpPr>
          <p:spPr bwMode="auto">
            <a:xfrm>
              <a:off x="2645" y="1972"/>
              <a:ext cx="862" cy="227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chemeClr val="accent2"/>
                </a:gs>
                <a:gs pos="50000">
                  <a:schemeClr val="accent2">
                    <a:gamma/>
                    <a:tint val="40000"/>
                    <a:invGamma/>
                  </a:schemeClr>
                </a:gs>
                <a:gs pos="100000">
                  <a:schemeClr val="accent2"/>
                </a:gs>
              </a:gsLst>
              <a:lin ang="5400000" scaled="1"/>
            </a:gradFill>
            <a:ln w="254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fontAlgn="auto" latinLnBrk="1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1" lang="ko-KR" altLang="en-US" sz="1600">
                  <a:solidFill>
                    <a:srgbClr val="000000"/>
                  </a:solidFill>
                  <a:latin typeface="휴먼모음T" pitchFamily="18" charset="-127"/>
                  <a:ea typeface="휴먼모음T" pitchFamily="18" charset="-127"/>
                </a:rPr>
                <a:t>합성가스</a:t>
              </a:r>
            </a:p>
          </p:txBody>
        </p:sp>
        <p:sp>
          <p:nvSpPr>
            <p:cNvPr id="36884" name="AutoShape 19"/>
            <p:cNvSpPr>
              <a:spLocks noChangeArrowheads="1"/>
            </p:cNvSpPr>
            <p:nvPr/>
          </p:nvSpPr>
          <p:spPr bwMode="auto">
            <a:xfrm>
              <a:off x="4480" y="1972"/>
              <a:ext cx="861" cy="227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5F5F5F"/>
                </a:gs>
                <a:gs pos="50000">
                  <a:srgbClr val="FFFFFF"/>
                </a:gs>
                <a:gs pos="100000">
                  <a:srgbClr val="5F5F5F"/>
                </a:gs>
              </a:gsLst>
              <a:lin ang="5400000" scaled="1"/>
            </a:gradFill>
            <a:ln w="25400">
              <a:solidFill>
                <a:srgbClr val="C0C0C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latinLnBrk="1" hangingPunct="1"/>
              <a:r>
                <a:rPr kumimoji="1" lang="ko-KR" altLang="en-US" sz="1600">
                  <a:solidFill>
                    <a:srgbClr val="000000"/>
                  </a:solidFill>
                  <a:latin typeface="휴먼모음T" pitchFamily="18" charset="-127"/>
                  <a:ea typeface="휴먼모음T" pitchFamily="18" charset="-127"/>
                </a:rPr>
                <a:t>메탄올</a:t>
              </a:r>
            </a:p>
          </p:txBody>
        </p:sp>
        <p:sp>
          <p:nvSpPr>
            <p:cNvPr id="36885" name="AutoShape 20"/>
            <p:cNvSpPr>
              <a:spLocks noChangeArrowheads="1"/>
            </p:cNvSpPr>
            <p:nvPr/>
          </p:nvSpPr>
          <p:spPr bwMode="auto">
            <a:xfrm>
              <a:off x="4485" y="2275"/>
              <a:ext cx="861" cy="227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5F5F5F"/>
                </a:gs>
                <a:gs pos="50000">
                  <a:srgbClr val="FFFFFF"/>
                </a:gs>
                <a:gs pos="100000">
                  <a:srgbClr val="5F5F5F"/>
                </a:gs>
              </a:gsLst>
              <a:lin ang="5400000" scaled="1"/>
            </a:gradFill>
            <a:ln w="25400">
              <a:solidFill>
                <a:srgbClr val="C0C0C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latinLnBrk="1" hangingPunct="1"/>
              <a:r>
                <a:rPr kumimoji="1" lang="ko-KR" altLang="en-US" sz="1600">
                  <a:solidFill>
                    <a:srgbClr val="000000"/>
                  </a:solidFill>
                  <a:latin typeface="휴먼모음T" pitchFamily="18" charset="-127"/>
                  <a:ea typeface="휴먼모음T" pitchFamily="18" charset="-127"/>
                </a:rPr>
                <a:t>전력</a:t>
              </a:r>
            </a:p>
          </p:txBody>
        </p:sp>
        <p:sp>
          <p:nvSpPr>
            <p:cNvPr id="36886" name="Line 21"/>
            <p:cNvSpPr>
              <a:spLocks noChangeShapeType="1"/>
            </p:cNvSpPr>
            <p:nvPr/>
          </p:nvSpPr>
          <p:spPr bwMode="auto">
            <a:xfrm>
              <a:off x="1759" y="2078"/>
              <a:ext cx="861" cy="0"/>
            </a:xfrm>
            <a:prstGeom prst="line">
              <a:avLst/>
            </a:prstGeom>
            <a:noFill/>
            <a:ln w="31750">
              <a:solidFill>
                <a:srgbClr val="333399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ko-KR" altLang="en-US" sz="1600">
                <a:solidFill>
                  <a:srgbClr val="000000"/>
                </a:solidFill>
              </a:endParaRPr>
            </a:p>
          </p:txBody>
        </p:sp>
        <p:sp>
          <p:nvSpPr>
            <p:cNvPr id="36887" name="Line 22"/>
            <p:cNvSpPr>
              <a:spLocks noChangeShapeType="1"/>
            </p:cNvSpPr>
            <p:nvPr/>
          </p:nvSpPr>
          <p:spPr bwMode="auto">
            <a:xfrm>
              <a:off x="3528" y="2073"/>
              <a:ext cx="952" cy="0"/>
            </a:xfrm>
            <a:prstGeom prst="line">
              <a:avLst/>
            </a:prstGeom>
            <a:noFill/>
            <a:ln w="31750">
              <a:solidFill>
                <a:srgbClr val="333399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ko-KR" altLang="en-US" sz="1600">
                <a:solidFill>
                  <a:srgbClr val="000000"/>
                </a:solidFill>
              </a:endParaRPr>
            </a:p>
          </p:txBody>
        </p:sp>
        <p:sp>
          <p:nvSpPr>
            <p:cNvPr id="36888" name="Line 23"/>
            <p:cNvSpPr>
              <a:spLocks noChangeShapeType="1"/>
            </p:cNvSpPr>
            <p:nvPr/>
          </p:nvSpPr>
          <p:spPr bwMode="auto">
            <a:xfrm>
              <a:off x="4067" y="2381"/>
              <a:ext cx="408" cy="0"/>
            </a:xfrm>
            <a:prstGeom prst="line">
              <a:avLst/>
            </a:prstGeom>
            <a:noFill/>
            <a:ln w="31750">
              <a:solidFill>
                <a:srgbClr val="333399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ko-KR" altLang="en-US" sz="1600">
                <a:solidFill>
                  <a:srgbClr val="000000"/>
                </a:solidFill>
              </a:endParaRPr>
            </a:p>
          </p:txBody>
        </p:sp>
        <p:sp>
          <p:nvSpPr>
            <p:cNvPr id="36889" name="Line 24"/>
            <p:cNvSpPr>
              <a:spLocks noChangeShapeType="1"/>
            </p:cNvSpPr>
            <p:nvPr/>
          </p:nvSpPr>
          <p:spPr bwMode="auto">
            <a:xfrm>
              <a:off x="4067" y="2073"/>
              <a:ext cx="0" cy="318"/>
            </a:xfrm>
            <a:prstGeom prst="line">
              <a:avLst/>
            </a:prstGeom>
            <a:noFill/>
            <a:ln w="31750">
              <a:solidFill>
                <a:srgbClr val="333399"/>
              </a:solidFill>
              <a:round/>
              <a:headEnd/>
              <a:tailEnd/>
            </a:ln>
          </p:spPr>
          <p:txBody>
            <a:bodyPr/>
            <a:lstStyle/>
            <a:p>
              <a:endParaRPr lang="ko-KR" altLang="en-US" sz="1600">
                <a:solidFill>
                  <a:srgbClr val="000000"/>
                </a:solidFill>
              </a:endParaRPr>
            </a:p>
          </p:txBody>
        </p:sp>
        <p:sp>
          <p:nvSpPr>
            <p:cNvPr id="36890" name="Text Box 25"/>
            <p:cNvSpPr txBox="1">
              <a:spLocks noChangeArrowheads="1"/>
            </p:cNvSpPr>
            <p:nvPr/>
          </p:nvSpPr>
          <p:spPr bwMode="auto">
            <a:xfrm>
              <a:off x="1928" y="1894"/>
              <a:ext cx="816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latinLnBrk="1" hangingPunct="1">
                <a:spcBef>
                  <a:spcPct val="50000"/>
                </a:spcBef>
              </a:pPr>
              <a:r>
                <a:rPr kumimoji="1" lang="ko-KR" altLang="en-US" sz="1600">
                  <a:solidFill>
                    <a:srgbClr val="000000"/>
                  </a:solidFill>
                  <a:latin typeface="휴먼모음T" pitchFamily="18" charset="-127"/>
                  <a:ea typeface="휴먼모음T" pitchFamily="18" charset="-127"/>
                </a:rPr>
                <a:t>가스화</a:t>
              </a:r>
            </a:p>
          </p:txBody>
        </p:sp>
        <p:sp>
          <p:nvSpPr>
            <p:cNvPr id="36891" name="Text Box 26"/>
            <p:cNvSpPr txBox="1">
              <a:spLocks noChangeArrowheads="1"/>
            </p:cNvSpPr>
            <p:nvPr/>
          </p:nvSpPr>
          <p:spPr bwMode="auto">
            <a:xfrm>
              <a:off x="3778" y="2139"/>
              <a:ext cx="816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latinLnBrk="1" hangingPunct="1">
                <a:spcBef>
                  <a:spcPct val="50000"/>
                </a:spcBef>
              </a:pPr>
              <a:r>
                <a:rPr kumimoji="1" lang="ko-KR" altLang="en-US" sz="1600">
                  <a:solidFill>
                    <a:srgbClr val="000000"/>
                  </a:solidFill>
                  <a:latin typeface="휴먼모음T" pitchFamily="18" charset="-127"/>
                  <a:ea typeface="휴먼모음T" pitchFamily="18" charset="-127"/>
                </a:rPr>
                <a:t>합성</a:t>
              </a:r>
            </a:p>
          </p:txBody>
        </p:sp>
        <p:sp>
          <p:nvSpPr>
            <p:cNvPr id="36892" name="Line 27"/>
            <p:cNvSpPr>
              <a:spLocks noChangeShapeType="1"/>
            </p:cNvSpPr>
            <p:nvPr/>
          </p:nvSpPr>
          <p:spPr bwMode="auto">
            <a:xfrm>
              <a:off x="1758" y="1680"/>
              <a:ext cx="0" cy="408"/>
            </a:xfrm>
            <a:prstGeom prst="line">
              <a:avLst/>
            </a:prstGeom>
            <a:noFill/>
            <a:ln w="31750">
              <a:solidFill>
                <a:srgbClr val="333399"/>
              </a:solidFill>
              <a:round/>
              <a:headEnd/>
              <a:tailEnd/>
            </a:ln>
          </p:spPr>
          <p:txBody>
            <a:bodyPr/>
            <a:lstStyle/>
            <a:p>
              <a:endParaRPr lang="ko-KR" altLang="en-US" sz="1600">
                <a:solidFill>
                  <a:srgbClr val="000000"/>
                </a:solidFill>
              </a:endParaRPr>
            </a:p>
          </p:txBody>
        </p:sp>
      </p:grpSp>
      <p:grpSp>
        <p:nvGrpSpPr>
          <p:cNvPr id="7" name="Group 44"/>
          <p:cNvGrpSpPr>
            <a:grpSpLocks/>
          </p:cNvGrpSpPr>
          <p:nvPr/>
        </p:nvGrpSpPr>
        <p:grpSpPr bwMode="auto">
          <a:xfrm>
            <a:off x="2786063" y="3292475"/>
            <a:ext cx="5708650" cy="1350963"/>
            <a:chOff x="1755" y="2074"/>
            <a:chExt cx="3596" cy="851"/>
          </a:xfrm>
        </p:grpSpPr>
        <p:sp>
          <p:nvSpPr>
            <p:cNvPr id="36879" name="AutoShape 29"/>
            <p:cNvSpPr>
              <a:spLocks noChangeArrowheads="1"/>
            </p:cNvSpPr>
            <p:nvPr/>
          </p:nvSpPr>
          <p:spPr bwMode="auto">
            <a:xfrm>
              <a:off x="4490" y="2698"/>
              <a:ext cx="861" cy="227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5F5F5F"/>
                </a:gs>
                <a:gs pos="50000">
                  <a:srgbClr val="FFFFFF"/>
                </a:gs>
                <a:gs pos="100000">
                  <a:srgbClr val="5F5F5F"/>
                </a:gs>
              </a:gsLst>
              <a:lin ang="5400000" scaled="1"/>
            </a:gradFill>
            <a:ln w="25400">
              <a:solidFill>
                <a:srgbClr val="C0C0C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latinLnBrk="1" hangingPunct="1"/>
              <a:r>
                <a:rPr kumimoji="1" lang="ko-KR" altLang="en-US" sz="1600">
                  <a:solidFill>
                    <a:srgbClr val="000000"/>
                  </a:solidFill>
                  <a:latin typeface="휴먼모음T" pitchFamily="18" charset="-127"/>
                  <a:ea typeface="휴먼모음T" pitchFamily="18" charset="-127"/>
                </a:rPr>
                <a:t>열</a:t>
              </a:r>
            </a:p>
          </p:txBody>
        </p:sp>
        <p:sp>
          <p:nvSpPr>
            <p:cNvPr id="36880" name="Line 30"/>
            <p:cNvSpPr>
              <a:spLocks noChangeShapeType="1"/>
            </p:cNvSpPr>
            <p:nvPr/>
          </p:nvSpPr>
          <p:spPr bwMode="auto">
            <a:xfrm flipV="1">
              <a:off x="1755" y="2814"/>
              <a:ext cx="2720" cy="5"/>
            </a:xfrm>
            <a:prstGeom prst="line">
              <a:avLst/>
            </a:prstGeom>
            <a:noFill/>
            <a:ln w="31750">
              <a:solidFill>
                <a:srgbClr val="333399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ko-KR" altLang="en-US" sz="1600">
                <a:solidFill>
                  <a:srgbClr val="000000"/>
                </a:solidFill>
              </a:endParaRPr>
            </a:p>
          </p:txBody>
        </p:sp>
        <p:sp>
          <p:nvSpPr>
            <p:cNvPr id="36881" name="Text Box 31"/>
            <p:cNvSpPr txBox="1">
              <a:spLocks noChangeArrowheads="1"/>
            </p:cNvSpPr>
            <p:nvPr/>
          </p:nvSpPr>
          <p:spPr bwMode="auto">
            <a:xfrm>
              <a:off x="1882" y="2653"/>
              <a:ext cx="816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latinLnBrk="1" hangingPunct="1">
                <a:spcBef>
                  <a:spcPct val="50000"/>
                </a:spcBef>
              </a:pPr>
              <a:r>
                <a:rPr kumimoji="1" lang="ko-KR" altLang="en-US" sz="1600">
                  <a:solidFill>
                    <a:srgbClr val="000000"/>
                  </a:solidFill>
                  <a:latin typeface="휴먼모음T" pitchFamily="18" charset="-127"/>
                  <a:ea typeface="휴먼모음T" pitchFamily="18" charset="-127"/>
                </a:rPr>
                <a:t>직접 연소</a:t>
              </a:r>
            </a:p>
          </p:txBody>
        </p:sp>
        <p:sp>
          <p:nvSpPr>
            <p:cNvPr id="36882" name="Line 32"/>
            <p:cNvSpPr>
              <a:spLocks noChangeShapeType="1"/>
            </p:cNvSpPr>
            <p:nvPr/>
          </p:nvSpPr>
          <p:spPr bwMode="auto">
            <a:xfrm>
              <a:off x="1758" y="2074"/>
              <a:ext cx="0" cy="748"/>
            </a:xfrm>
            <a:prstGeom prst="line">
              <a:avLst/>
            </a:prstGeom>
            <a:noFill/>
            <a:ln w="31750">
              <a:solidFill>
                <a:srgbClr val="333399"/>
              </a:solidFill>
              <a:round/>
              <a:headEnd/>
              <a:tailEnd/>
            </a:ln>
          </p:spPr>
          <p:txBody>
            <a:bodyPr/>
            <a:lstStyle/>
            <a:p>
              <a:endParaRPr lang="ko-KR" altLang="en-US" sz="1600">
                <a:solidFill>
                  <a:srgbClr val="000000"/>
                </a:solidFill>
              </a:endParaRPr>
            </a:p>
          </p:txBody>
        </p:sp>
      </p:grpSp>
      <p:grpSp>
        <p:nvGrpSpPr>
          <p:cNvPr id="8" name="Group 45"/>
          <p:cNvGrpSpPr>
            <a:grpSpLocks/>
          </p:cNvGrpSpPr>
          <p:nvPr/>
        </p:nvGrpSpPr>
        <p:grpSpPr bwMode="auto">
          <a:xfrm>
            <a:off x="2790825" y="4475163"/>
            <a:ext cx="5705475" cy="889000"/>
            <a:chOff x="1758" y="2819"/>
            <a:chExt cx="3594" cy="560"/>
          </a:xfrm>
        </p:grpSpPr>
        <p:sp>
          <p:nvSpPr>
            <p:cNvPr id="34" name="AutoShape 34"/>
            <p:cNvSpPr>
              <a:spLocks noChangeArrowheads="1"/>
            </p:cNvSpPr>
            <p:nvPr/>
          </p:nvSpPr>
          <p:spPr bwMode="auto">
            <a:xfrm>
              <a:off x="2651" y="3152"/>
              <a:ext cx="862" cy="227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chemeClr val="accent2"/>
                </a:gs>
                <a:gs pos="50000">
                  <a:schemeClr val="accent2">
                    <a:gamma/>
                    <a:tint val="40000"/>
                    <a:invGamma/>
                  </a:schemeClr>
                </a:gs>
                <a:gs pos="100000">
                  <a:schemeClr val="accent2"/>
                </a:gs>
              </a:gsLst>
              <a:lin ang="5400000" scaled="1"/>
            </a:gradFill>
            <a:ln w="254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fontAlgn="auto" latinLnBrk="1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1" lang="ko-KR" altLang="en-US" sz="1600">
                  <a:solidFill>
                    <a:srgbClr val="000000"/>
                  </a:solidFill>
                  <a:latin typeface="휴먼모음T" pitchFamily="18" charset="-127"/>
                  <a:ea typeface="휴먼모음T" pitchFamily="18" charset="-127"/>
                </a:rPr>
                <a:t>유용 물질</a:t>
              </a:r>
            </a:p>
          </p:txBody>
        </p:sp>
        <p:sp>
          <p:nvSpPr>
            <p:cNvPr id="36874" name="AutoShape 35"/>
            <p:cNvSpPr>
              <a:spLocks noChangeArrowheads="1"/>
            </p:cNvSpPr>
            <p:nvPr/>
          </p:nvSpPr>
          <p:spPr bwMode="auto">
            <a:xfrm>
              <a:off x="4491" y="3152"/>
              <a:ext cx="861" cy="227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5F5F5F"/>
                </a:gs>
                <a:gs pos="50000">
                  <a:srgbClr val="FFFFFF"/>
                </a:gs>
                <a:gs pos="100000">
                  <a:srgbClr val="5F5F5F"/>
                </a:gs>
              </a:gsLst>
              <a:lin ang="5400000" scaled="1"/>
            </a:gradFill>
            <a:ln w="25400">
              <a:solidFill>
                <a:srgbClr val="C0C0C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latinLnBrk="1" hangingPunct="1"/>
              <a:r>
                <a:rPr kumimoji="1" lang="ko-KR" altLang="en-US" sz="1600">
                  <a:solidFill>
                    <a:srgbClr val="000000"/>
                  </a:solidFill>
                  <a:latin typeface="휴먼모음T" pitchFamily="18" charset="-127"/>
                  <a:ea typeface="휴먼모음T" pitchFamily="18" charset="-127"/>
                </a:rPr>
                <a:t>화학</a:t>
              </a:r>
              <a:r>
                <a:rPr kumimoji="1" lang="en-US" altLang="ko-KR" sz="1600">
                  <a:solidFill>
                    <a:srgbClr val="000000"/>
                  </a:solidFill>
                  <a:latin typeface="휴먼모음T" pitchFamily="18" charset="-127"/>
                  <a:ea typeface="휴먼모음T" pitchFamily="18" charset="-127"/>
                </a:rPr>
                <a:t>, </a:t>
              </a:r>
              <a:r>
                <a:rPr kumimoji="1" lang="ko-KR" altLang="en-US" sz="1600">
                  <a:solidFill>
                    <a:srgbClr val="000000"/>
                  </a:solidFill>
                  <a:latin typeface="휴먼모음T" pitchFamily="18" charset="-127"/>
                  <a:ea typeface="휴먼모음T" pitchFamily="18" charset="-127"/>
                </a:rPr>
                <a:t>의약</a:t>
              </a:r>
            </a:p>
          </p:txBody>
        </p:sp>
        <p:sp>
          <p:nvSpPr>
            <p:cNvPr id="36875" name="Line 36"/>
            <p:cNvSpPr>
              <a:spLocks noChangeShapeType="1"/>
            </p:cNvSpPr>
            <p:nvPr/>
          </p:nvSpPr>
          <p:spPr bwMode="auto">
            <a:xfrm>
              <a:off x="1759" y="3288"/>
              <a:ext cx="861" cy="0"/>
            </a:xfrm>
            <a:prstGeom prst="line">
              <a:avLst/>
            </a:prstGeom>
            <a:noFill/>
            <a:ln w="31750">
              <a:solidFill>
                <a:srgbClr val="333399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ko-KR" altLang="en-US" sz="1600">
                <a:solidFill>
                  <a:srgbClr val="000000"/>
                </a:solidFill>
              </a:endParaRPr>
            </a:p>
          </p:txBody>
        </p:sp>
        <p:sp>
          <p:nvSpPr>
            <p:cNvPr id="36876" name="Line 37"/>
            <p:cNvSpPr>
              <a:spLocks noChangeShapeType="1"/>
            </p:cNvSpPr>
            <p:nvPr/>
          </p:nvSpPr>
          <p:spPr bwMode="auto">
            <a:xfrm>
              <a:off x="3517" y="3282"/>
              <a:ext cx="952" cy="0"/>
            </a:xfrm>
            <a:prstGeom prst="line">
              <a:avLst/>
            </a:prstGeom>
            <a:noFill/>
            <a:ln w="31750">
              <a:solidFill>
                <a:srgbClr val="333399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ko-KR" altLang="en-US" sz="1600">
                <a:solidFill>
                  <a:srgbClr val="000000"/>
                </a:solidFill>
              </a:endParaRPr>
            </a:p>
          </p:txBody>
        </p:sp>
        <p:sp>
          <p:nvSpPr>
            <p:cNvPr id="36877" name="Text Box 38"/>
            <p:cNvSpPr txBox="1">
              <a:spLocks noChangeArrowheads="1"/>
            </p:cNvSpPr>
            <p:nvPr/>
          </p:nvSpPr>
          <p:spPr bwMode="auto">
            <a:xfrm>
              <a:off x="1852" y="3112"/>
              <a:ext cx="816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latinLnBrk="1" hangingPunct="1">
                <a:spcBef>
                  <a:spcPct val="50000"/>
                </a:spcBef>
              </a:pPr>
              <a:r>
                <a:rPr kumimoji="1" lang="ko-KR" altLang="en-US" sz="1600">
                  <a:solidFill>
                    <a:srgbClr val="000000"/>
                  </a:solidFill>
                  <a:latin typeface="휴먼모음T" pitchFamily="18" charset="-127"/>
                  <a:ea typeface="휴먼모음T" pitchFamily="18" charset="-127"/>
                </a:rPr>
                <a:t>바이오 정제</a:t>
              </a:r>
            </a:p>
          </p:txBody>
        </p:sp>
        <p:sp>
          <p:nvSpPr>
            <p:cNvPr id="36878" name="Line 39"/>
            <p:cNvSpPr>
              <a:spLocks noChangeShapeType="1"/>
            </p:cNvSpPr>
            <p:nvPr/>
          </p:nvSpPr>
          <p:spPr bwMode="auto">
            <a:xfrm>
              <a:off x="1758" y="2819"/>
              <a:ext cx="0" cy="476"/>
            </a:xfrm>
            <a:prstGeom prst="line">
              <a:avLst/>
            </a:prstGeom>
            <a:noFill/>
            <a:ln w="31750">
              <a:solidFill>
                <a:srgbClr val="333399"/>
              </a:solidFill>
              <a:round/>
              <a:headEnd/>
              <a:tailEnd/>
            </a:ln>
          </p:spPr>
          <p:txBody>
            <a:bodyPr/>
            <a:lstStyle/>
            <a:p>
              <a:endParaRPr lang="ko-KR" altLang="en-US" sz="1600">
                <a:solidFill>
                  <a:srgbClr val="000000"/>
                </a:solidFill>
              </a:endParaRPr>
            </a:p>
          </p:txBody>
        </p:sp>
      </p:grpSp>
      <p:pic>
        <p:nvPicPr>
          <p:cNvPr id="36872" name="Picture 40" descr="MCj0417890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288" y="1196975"/>
            <a:ext cx="1958975" cy="208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점과 선">
  <a:themeElements>
    <a:clrScheme name="점과 선 2">
      <a:dk1>
        <a:srgbClr val="5B5B89"/>
      </a:dk1>
      <a:lt1>
        <a:srgbClr val="FFFFFF"/>
      </a:lt1>
      <a:dk2>
        <a:srgbClr val="666699"/>
      </a:dk2>
      <a:lt2>
        <a:srgbClr val="DFDEF6"/>
      </a:lt2>
      <a:accent1>
        <a:srgbClr val="6666FF"/>
      </a:accent1>
      <a:accent2>
        <a:srgbClr val="52527C"/>
      </a:accent2>
      <a:accent3>
        <a:srgbClr val="B8B8CA"/>
      </a:accent3>
      <a:accent4>
        <a:srgbClr val="DADADA"/>
      </a:accent4>
      <a:accent5>
        <a:srgbClr val="B8B8FF"/>
      </a:accent5>
      <a:accent6>
        <a:srgbClr val="494970"/>
      </a:accent6>
      <a:hlink>
        <a:srgbClr val="9999FF"/>
      </a:hlink>
      <a:folHlink>
        <a:srgbClr val="CCCCFF"/>
      </a:folHlink>
    </a:clrScheme>
    <a:fontScheme name="점과 선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점과 선 1">
        <a:dk1>
          <a:srgbClr val="00008A"/>
        </a:dk1>
        <a:lt1>
          <a:srgbClr val="FFFFFF"/>
        </a:lt1>
        <a:dk2>
          <a:srgbClr val="000099"/>
        </a:dk2>
        <a:lt2>
          <a:srgbClr val="FFFFFF"/>
        </a:lt2>
        <a:accent1>
          <a:srgbClr val="0099FF"/>
        </a:accent1>
        <a:accent2>
          <a:srgbClr val="00007A"/>
        </a:accent2>
        <a:accent3>
          <a:srgbClr val="AAAACA"/>
        </a:accent3>
        <a:accent4>
          <a:srgbClr val="DADADA"/>
        </a:accent4>
        <a:accent5>
          <a:srgbClr val="AACAFF"/>
        </a:accent5>
        <a:accent6>
          <a:srgbClr val="00006E"/>
        </a:accent6>
        <a:hlink>
          <a:srgbClr val="EAEAEA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2">
        <a:dk1>
          <a:srgbClr val="5B5B89"/>
        </a:dk1>
        <a:lt1>
          <a:srgbClr val="FFFFFF"/>
        </a:lt1>
        <a:dk2>
          <a:srgbClr val="666699"/>
        </a:dk2>
        <a:lt2>
          <a:srgbClr val="DFDEF6"/>
        </a:lt2>
        <a:accent1>
          <a:srgbClr val="6666FF"/>
        </a:accent1>
        <a:accent2>
          <a:srgbClr val="52527C"/>
        </a:accent2>
        <a:accent3>
          <a:srgbClr val="B8B8CA"/>
        </a:accent3>
        <a:accent4>
          <a:srgbClr val="DADADA"/>
        </a:accent4>
        <a:accent5>
          <a:srgbClr val="B8B8FF"/>
        </a:accent5>
        <a:accent6>
          <a:srgbClr val="494970"/>
        </a:accent6>
        <a:hlink>
          <a:srgbClr val="9999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3">
        <a:dk1>
          <a:srgbClr val="70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6000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560000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4">
        <a:dk1>
          <a:srgbClr val="000000"/>
        </a:dk1>
        <a:lt1>
          <a:srgbClr val="FDEB9D"/>
        </a:lt1>
        <a:dk2>
          <a:srgbClr val="000000"/>
        </a:dk2>
        <a:lt2>
          <a:srgbClr val="E0CE82"/>
        </a:lt2>
        <a:accent1>
          <a:srgbClr val="EAEAEA"/>
        </a:accent1>
        <a:accent2>
          <a:srgbClr val="C2B476"/>
        </a:accent2>
        <a:accent3>
          <a:srgbClr val="FEF3CC"/>
        </a:accent3>
        <a:accent4>
          <a:srgbClr val="000000"/>
        </a:accent4>
        <a:accent5>
          <a:srgbClr val="F3F3F3"/>
        </a:accent5>
        <a:accent6>
          <a:srgbClr val="B0A36A"/>
        </a:accent6>
        <a:hlink>
          <a:srgbClr val="A47900"/>
        </a:hlink>
        <a:folHlink>
          <a:srgbClr val="8C8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점과 선 5">
        <a:dk1>
          <a:srgbClr val="5B5E52"/>
        </a:dk1>
        <a:lt1>
          <a:srgbClr val="FFFFFF"/>
        </a:lt1>
        <a:dk2>
          <a:srgbClr val="686B5D"/>
        </a:dk2>
        <a:lt2>
          <a:srgbClr val="CCD5C7"/>
        </a:lt2>
        <a:accent1>
          <a:srgbClr val="809EA8"/>
        </a:accent1>
        <a:accent2>
          <a:srgbClr val="4F5147"/>
        </a:accent2>
        <a:accent3>
          <a:srgbClr val="B9BAB6"/>
        </a:accent3>
        <a:accent4>
          <a:srgbClr val="DADADA"/>
        </a:accent4>
        <a:accent5>
          <a:srgbClr val="C0CCD1"/>
        </a:accent5>
        <a:accent6>
          <a:srgbClr val="47493F"/>
        </a:accent6>
        <a:hlink>
          <a:srgbClr val="AAA854"/>
        </a:hlink>
        <a:folHlink>
          <a:srgbClr val="E1D09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6">
        <a:dk1>
          <a:srgbClr val="46532B"/>
        </a:dk1>
        <a:lt1>
          <a:srgbClr val="FFFFFF"/>
        </a:lt1>
        <a:dk2>
          <a:srgbClr val="4E5D31"/>
        </a:dk2>
        <a:lt2>
          <a:srgbClr val="FFFFCC"/>
        </a:lt2>
        <a:accent1>
          <a:srgbClr val="8F8C00"/>
        </a:accent1>
        <a:accent2>
          <a:srgbClr val="424F29"/>
        </a:accent2>
        <a:accent3>
          <a:srgbClr val="B2B6AD"/>
        </a:accent3>
        <a:accent4>
          <a:srgbClr val="DADADA"/>
        </a:accent4>
        <a:accent5>
          <a:srgbClr val="C6C5AA"/>
        </a:accent5>
        <a:accent6>
          <a:srgbClr val="3B4724"/>
        </a:accent6>
        <a:hlink>
          <a:srgbClr val="33CC33"/>
        </a:hlink>
        <a:folHlink>
          <a:srgbClr val="00A1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7">
        <a:dk1>
          <a:srgbClr val="007673"/>
        </a:dk1>
        <a:lt1>
          <a:srgbClr val="FFFFFF"/>
        </a:lt1>
        <a:dk2>
          <a:srgbClr val="008080"/>
        </a:dk2>
        <a:lt2>
          <a:srgbClr val="FFFF99"/>
        </a:lt2>
        <a:accent1>
          <a:srgbClr val="33CCCC"/>
        </a:accent1>
        <a:accent2>
          <a:srgbClr val="006462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005A58"/>
        </a:accent6>
        <a:hlink>
          <a:srgbClr val="FFCC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8">
        <a:dk1>
          <a:srgbClr val="000000"/>
        </a:dk1>
        <a:lt1>
          <a:srgbClr val="E6F8F4"/>
        </a:lt1>
        <a:dk2>
          <a:srgbClr val="000000"/>
        </a:dk2>
        <a:lt2>
          <a:srgbClr val="C5DBD6"/>
        </a:lt2>
        <a:accent1>
          <a:srgbClr val="CCFF99"/>
        </a:accent1>
        <a:accent2>
          <a:srgbClr val="ACBAB7"/>
        </a:accent2>
        <a:accent3>
          <a:srgbClr val="F0FBF8"/>
        </a:accent3>
        <a:accent4>
          <a:srgbClr val="000000"/>
        </a:accent4>
        <a:accent5>
          <a:srgbClr val="E2FFCA"/>
        </a:accent5>
        <a:accent6>
          <a:srgbClr val="9BA8A6"/>
        </a:accent6>
        <a:hlink>
          <a:srgbClr val="008080"/>
        </a:hlink>
        <a:folHlink>
          <a:srgbClr val="00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점과 선 9">
        <a:dk1>
          <a:srgbClr val="000000"/>
        </a:dk1>
        <a:lt1>
          <a:srgbClr val="EAEAEA"/>
        </a:lt1>
        <a:dk2>
          <a:srgbClr val="000000"/>
        </a:dk2>
        <a:lt2>
          <a:srgbClr val="D1D1D1"/>
        </a:lt2>
        <a:accent1>
          <a:srgbClr val="CCECFF"/>
        </a:accent1>
        <a:accent2>
          <a:srgbClr val="B2B2B2"/>
        </a:accent2>
        <a:accent3>
          <a:srgbClr val="F3F3F3"/>
        </a:accent3>
        <a:accent4>
          <a:srgbClr val="000000"/>
        </a:accent4>
        <a:accent5>
          <a:srgbClr val="E2F4FF"/>
        </a:accent5>
        <a:accent6>
          <a:srgbClr val="A1A1A1"/>
        </a:accent6>
        <a:hlink>
          <a:srgbClr val="7200E4"/>
        </a:hlink>
        <a:folHlink>
          <a:srgbClr val="0033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Digital Dots</Template>
  <TotalTime>1327</TotalTime>
  <Words>362</Words>
  <Application>Microsoft Office PowerPoint</Application>
  <PresentationFormat>화면 슬라이드 쇼(4:3)</PresentationFormat>
  <Paragraphs>51</Paragraphs>
  <Slides>9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9</vt:i4>
      </vt:variant>
    </vt:vector>
  </HeadingPairs>
  <TitlesOfParts>
    <vt:vector size="10" baseType="lpstr">
      <vt:lpstr>점과 선</vt:lpstr>
      <vt:lpstr>환경재료학 개론 </vt:lpstr>
      <vt:lpstr>화학약품 </vt:lpstr>
      <vt:lpstr>화학약품 </vt:lpstr>
      <vt:lpstr>초임계수에 의한 목재 에탄올</vt:lpstr>
      <vt:lpstr>초임계수에 의한 목재 에탄올</vt:lpstr>
      <vt:lpstr>바이오에탄올</vt:lpstr>
      <vt:lpstr>바이오에탄올</vt:lpstr>
      <vt:lpstr>바이오에탄올</vt:lpstr>
      <vt:lpstr>목질계 바이오에너지의 이용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목질재료학 및 실험</dc:title>
  <dc:creator>In</dc:creator>
  <cp:lastModifiedBy>Danial Yang</cp:lastModifiedBy>
  <cp:revision>55</cp:revision>
  <dcterms:created xsi:type="dcterms:W3CDTF">2005-09-01T06:05:51Z</dcterms:created>
  <dcterms:modified xsi:type="dcterms:W3CDTF">2012-05-11T15:28:04Z</dcterms:modified>
</cp:coreProperties>
</file>