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10"/>
  </p:notesMasterIdLst>
  <p:sldIdLst>
    <p:sldId id="310" r:id="rId2"/>
    <p:sldId id="279" r:id="rId3"/>
    <p:sldId id="311" r:id="rId4"/>
    <p:sldId id="312" r:id="rId5"/>
    <p:sldId id="313" r:id="rId6"/>
    <p:sldId id="324" r:id="rId7"/>
    <p:sldId id="325" r:id="rId8"/>
    <p:sldId id="326" r:id="rId9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3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2B5BAF-941F-480C-9CCD-17EB805C3E29}" type="datetimeFigureOut">
              <a:rPr lang="ko-KR" altLang="en-US" smtClean="0"/>
              <a:pPr/>
              <a:t>2012-04-04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769C8-8ABC-4D9C-A04E-EF38EE05CAC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22531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2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3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4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5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6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7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8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9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0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1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2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3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4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5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6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7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8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9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0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1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2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3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4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5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6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7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8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9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0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1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2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3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4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5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6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7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8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9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0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1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2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3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4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5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6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7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8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9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0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1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2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3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4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5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6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7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8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9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0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1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2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3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4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5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6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7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8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9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0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1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2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3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4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5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6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7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8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9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0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1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2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3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4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5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6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7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8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9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0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1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2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3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4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5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6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7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8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9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0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1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2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3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4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5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6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7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8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9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0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1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2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3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4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5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6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7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8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9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0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1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2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3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4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5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6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7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8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9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0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1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2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3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4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5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6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7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8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9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0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1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2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3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4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5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6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7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8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9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0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1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2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3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4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5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6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7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8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9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0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1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2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3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4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5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6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7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8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9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0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1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2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3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4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5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6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7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8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9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0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1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2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3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4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5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6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7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8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9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0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1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2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3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4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5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6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7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8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9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0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1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2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3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4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5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6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7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8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9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0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1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2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3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4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5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22746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22747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22748" name="Rectangle 2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22749" name="Rectangle 221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22750" name="Rectangle 2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66A9CC0-2B07-40D7-8B2F-6CD178ACB45A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EB7213C-3CF1-458C-85A7-08B6134E816F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36CABE8-7A83-4FD6-9705-49CEB8A105DA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0ED7207-6715-4896-8B31-0F84362ABB78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3079BD4-611F-4963-9879-E579E1F6B337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9DB25F7-596B-4107-84CE-25928A26242F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D78CB3D-45F4-4DF8-AB96-ABD272565CEC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바닥글 개체 틀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BFBDB9E-2884-4CAA-9763-BEF7DCC84DB2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ED2075B-8D46-4898-A763-32B7889F9328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ECC54E4-F3D9-4826-965F-BAB7E755BEAA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0585EAB-7499-41EA-96AC-AA616A1A0073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21507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08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09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0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1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2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3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4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5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6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7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8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9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0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1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2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3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4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5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6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7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8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9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0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1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2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3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4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5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6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7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8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9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0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1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2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3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4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5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6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7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8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9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0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1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2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3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4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5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6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7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8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9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0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1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2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3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4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5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6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7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8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9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0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1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2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3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4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5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6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7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8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9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0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1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2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3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4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5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6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7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8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9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0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1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2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3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4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5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6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7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8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9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0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1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2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3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4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5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6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7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8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9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0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1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2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3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4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5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6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7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8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9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0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1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2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3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4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5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6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7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8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9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0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1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2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3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4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5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6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7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8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9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0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1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2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3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4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5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6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7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8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9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0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1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2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3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4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5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6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7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8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9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0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1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2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3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4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5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6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7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8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9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0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1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2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3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4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5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6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7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8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9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0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1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2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3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4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5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6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7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8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9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0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1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2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3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4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5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6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7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8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9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0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1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2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3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4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5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6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7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8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9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0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1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2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3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4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5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6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7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8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9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20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21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21722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39F37535-88CE-4F61-8BE9-94AF00CEFC24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21723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ko-KR"/>
          </a:p>
        </p:txBody>
      </p:sp>
      <p:sp>
        <p:nvSpPr>
          <p:cNvPr id="21724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ko-KR"/>
          </a:p>
        </p:txBody>
      </p:sp>
      <p:sp>
        <p:nvSpPr>
          <p:cNvPr id="21725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21726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44675"/>
            <a:ext cx="7847013" cy="1736725"/>
          </a:xfrm>
        </p:spPr>
        <p:txBody>
          <a:bodyPr anchor="ctr" anchorCtr="0"/>
          <a:lstStyle/>
          <a:p>
            <a:r>
              <a:rPr lang="ko-KR" altLang="en-US" b="1" dirty="0" err="1" smtClean="0"/>
              <a:t>환경재료학</a:t>
            </a:r>
            <a:r>
              <a:rPr lang="ko-KR" altLang="en-US" b="1" dirty="0" smtClean="0"/>
              <a:t> 개론</a:t>
            </a:r>
            <a:r>
              <a:rPr lang="en-US" altLang="ko-KR" sz="4800" dirty="0" smtClean="0"/>
              <a:t/>
            </a:r>
            <a:br>
              <a:rPr lang="en-US" altLang="ko-KR" sz="4800" dirty="0" smtClean="0"/>
            </a:br>
            <a:endParaRPr lang="ko-KR" altLang="en-US" sz="4000" dirty="0"/>
          </a:p>
        </p:txBody>
      </p:sp>
      <p:sp>
        <p:nvSpPr>
          <p:cNvPr id="4" name="부제목 3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ko-KR" altLang="en-US" b="1" dirty="0" smtClean="0"/>
              <a:t>제</a:t>
            </a:r>
            <a:r>
              <a:rPr lang="en-US" altLang="ko-KR" b="1" dirty="0" smtClean="0"/>
              <a:t> 3 </a:t>
            </a:r>
            <a:r>
              <a:rPr lang="ko-KR" altLang="en-US" b="1" dirty="0" smtClean="0"/>
              <a:t>편 환경재료로서의</a:t>
            </a:r>
            <a:r>
              <a:rPr lang="en-US" altLang="ko-KR" b="1" dirty="0" smtClean="0"/>
              <a:t> </a:t>
            </a:r>
            <a:r>
              <a:rPr lang="ko-KR" altLang="en-US" b="1" dirty="0" smtClean="0"/>
              <a:t>목재</a:t>
            </a:r>
            <a:r>
              <a:rPr lang="en-US" altLang="ko-KR" b="1" dirty="0" smtClean="0"/>
              <a:t> </a:t>
            </a:r>
          </a:p>
          <a:p>
            <a:r>
              <a:rPr lang="ko-KR" altLang="en-US" sz="2800" dirty="0" smtClean="0">
                <a:effectLst/>
              </a:rPr>
              <a:t>제 </a:t>
            </a:r>
            <a:r>
              <a:rPr lang="en-US" altLang="ko-KR" sz="2800" dirty="0" smtClean="0">
                <a:effectLst/>
              </a:rPr>
              <a:t>1</a:t>
            </a:r>
            <a:r>
              <a:rPr lang="ko-KR" altLang="en-US" sz="2800" dirty="0" smtClean="0">
                <a:effectLst/>
              </a:rPr>
              <a:t>장 목재는 최고의 에코재료</a:t>
            </a:r>
            <a:endParaRPr lang="ko-KR" altLang="en-US" sz="280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지구온난화의 해결 재료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572559" cy="54721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>
                <a:latin typeface="+mj-lt"/>
              </a:rPr>
              <a:t>이산화탄소 </a:t>
            </a:r>
            <a:r>
              <a:rPr lang="en-US" altLang="ko-KR" sz="2000" b="1" dirty="0" smtClean="0">
                <a:latin typeface="+mj-lt"/>
              </a:rPr>
              <a:t>(</a:t>
            </a:r>
            <a:r>
              <a:rPr lang="en-US" altLang="ko-KR" sz="2000" dirty="0" smtClean="0">
                <a:latin typeface="+mj-lt"/>
              </a:rPr>
              <a:t> CO</a:t>
            </a:r>
            <a:r>
              <a:rPr lang="en-US" altLang="ko-KR" sz="2000" baseline="-25000" dirty="0" smtClean="0">
                <a:latin typeface="+mj-lt"/>
              </a:rPr>
              <a:t>2</a:t>
            </a:r>
            <a:r>
              <a:rPr lang="en-US" altLang="ko-KR" sz="2000" dirty="0" smtClean="0">
                <a:latin typeface="+mj-lt"/>
              </a:rPr>
              <a:t>) </a:t>
            </a:r>
            <a:r>
              <a:rPr lang="ko-KR" altLang="en-US" sz="2000" dirty="0" smtClean="0">
                <a:latin typeface="+mj-lt"/>
              </a:rPr>
              <a:t>고정</a:t>
            </a:r>
            <a:endParaRPr lang="en-US" altLang="ko-KR" sz="20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수목은 광합성 과정으로 태양에너지를 사용하여 물을 분해하여 얻은 수소를 공기로부터 흡수한 이산화탄소와 결합하여 탄수화물로써 고정화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이산화탄소가 매년 목재로 축적되면서 지구온난화에 크게 기여함과 동시에 다른 생물이 살아갈 수 있도록 산소도 계속 공급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예 </a:t>
            </a:r>
            <a:r>
              <a:rPr lang="en-US" altLang="ko-KR" sz="1800" dirty="0" smtClean="0">
                <a:latin typeface="+mj-lt"/>
              </a:rPr>
              <a:t>1: </a:t>
            </a:r>
            <a:r>
              <a:rPr lang="ko-KR" altLang="en-US" sz="1800" dirty="0" smtClean="0">
                <a:latin typeface="+mj-lt"/>
              </a:rPr>
              <a:t>삼나무 </a:t>
            </a:r>
            <a:r>
              <a:rPr lang="en-US" altLang="ko-KR" sz="1800" dirty="0" smtClean="0">
                <a:latin typeface="+mj-lt"/>
              </a:rPr>
              <a:t>(</a:t>
            </a:r>
            <a:r>
              <a:rPr lang="ko-KR" altLang="en-US" sz="1800" dirty="0" smtClean="0">
                <a:latin typeface="+mj-lt"/>
              </a:rPr>
              <a:t>직경 </a:t>
            </a:r>
            <a:r>
              <a:rPr lang="en-US" altLang="ko-KR" sz="1800" dirty="0" smtClean="0">
                <a:latin typeface="+mj-lt"/>
              </a:rPr>
              <a:t>50cm, </a:t>
            </a:r>
            <a:r>
              <a:rPr lang="ko-KR" altLang="en-US" sz="1800" dirty="0" smtClean="0">
                <a:latin typeface="+mj-lt"/>
              </a:rPr>
              <a:t>수고 </a:t>
            </a:r>
            <a:r>
              <a:rPr lang="en-US" altLang="ko-KR" sz="1800" dirty="0" smtClean="0">
                <a:latin typeface="+mj-lt"/>
              </a:rPr>
              <a:t>15m, </a:t>
            </a:r>
            <a:r>
              <a:rPr lang="ko-KR" altLang="en-US" sz="1800" dirty="0" smtClean="0">
                <a:latin typeface="+mj-lt"/>
              </a:rPr>
              <a:t>원추형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전건비중 </a:t>
            </a:r>
            <a:r>
              <a:rPr lang="en-US" altLang="ko-KR" sz="1800" dirty="0" smtClean="0">
                <a:latin typeface="+mj-lt"/>
              </a:rPr>
              <a:t>0.35): </a:t>
            </a:r>
            <a:r>
              <a:rPr lang="ko-KR" altLang="en-US" sz="1800" dirty="0" smtClean="0">
                <a:latin typeface="+mj-lt"/>
              </a:rPr>
              <a:t>전건무게 </a:t>
            </a:r>
            <a:r>
              <a:rPr lang="en-US" altLang="ko-KR" sz="1800" dirty="0" smtClean="0">
                <a:latin typeface="+mj-lt"/>
              </a:rPr>
              <a:t>350kg</a:t>
            </a:r>
            <a:r>
              <a:rPr lang="ko-KR" altLang="en-US" sz="1800" dirty="0" smtClean="0">
                <a:latin typeface="+mj-lt"/>
              </a:rPr>
              <a:t>이며</a:t>
            </a:r>
            <a:r>
              <a:rPr lang="en-US" altLang="ko-KR" sz="1800" dirty="0" smtClean="0">
                <a:latin typeface="+mj-lt"/>
              </a:rPr>
              <a:t>, 50%</a:t>
            </a:r>
            <a:r>
              <a:rPr lang="ko-KR" altLang="en-US" sz="1800" dirty="0" smtClean="0">
                <a:latin typeface="+mj-lt"/>
              </a:rPr>
              <a:t>인 </a:t>
            </a:r>
            <a:r>
              <a:rPr lang="en-US" altLang="ko-KR" sz="1800" dirty="0" smtClean="0">
                <a:latin typeface="+mj-lt"/>
              </a:rPr>
              <a:t>175kg</a:t>
            </a:r>
            <a:r>
              <a:rPr lang="ko-KR" altLang="en-US" sz="1800" dirty="0" smtClean="0">
                <a:latin typeface="+mj-lt"/>
              </a:rPr>
              <a:t>의 탄소를 축적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이산화탄소량은 </a:t>
            </a:r>
            <a:r>
              <a:rPr lang="en-US" altLang="ko-KR" sz="1800" dirty="0" smtClean="0">
                <a:latin typeface="+mj-lt"/>
              </a:rPr>
              <a:t>640kg</a:t>
            </a:r>
            <a:r>
              <a:rPr lang="ko-KR" altLang="en-US" sz="1800" dirty="0" smtClean="0">
                <a:latin typeface="+mj-lt"/>
              </a:rPr>
              <a:t>에 상당 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예 </a:t>
            </a:r>
            <a:r>
              <a:rPr lang="en-US" altLang="ko-KR" sz="1800" dirty="0" smtClean="0">
                <a:latin typeface="+mj-lt"/>
              </a:rPr>
              <a:t>2: </a:t>
            </a:r>
            <a:r>
              <a:rPr lang="ko-KR" altLang="en-US" sz="1800" dirty="0" smtClean="0">
                <a:latin typeface="+mj-lt"/>
              </a:rPr>
              <a:t>매년 폭 </a:t>
            </a:r>
            <a:r>
              <a:rPr lang="en-US" altLang="ko-KR" sz="1800" dirty="0" smtClean="0">
                <a:latin typeface="+mj-lt"/>
              </a:rPr>
              <a:t>5mm</a:t>
            </a:r>
            <a:r>
              <a:rPr lang="ko-KR" altLang="en-US" sz="1800" dirty="0" smtClean="0">
                <a:latin typeface="+mj-lt"/>
              </a:rPr>
              <a:t>의 연륜 형성시 생산되는 목재는 </a:t>
            </a:r>
            <a:r>
              <a:rPr lang="en-US" altLang="ko-KR" sz="1800" dirty="0" smtClean="0">
                <a:latin typeface="+mj-lt"/>
              </a:rPr>
              <a:t>60,000cm</a:t>
            </a:r>
            <a:r>
              <a:rPr lang="en-US" altLang="ko-KR" sz="1800" baseline="30000" dirty="0" smtClean="0">
                <a:latin typeface="+mj-lt"/>
              </a:rPr>
              <a:t>3</a:t>
            </a:r>
            <a:r>
              <a:rPr lang="ko-KR" altLang="en-US" sz="1800" dirty="0" smtClean="0">
                <a:latin typeface="+mj-lt"/>
              </a:rPr>
              <a:t>의 부피에서 </a:t>
            </a:r>
            <a:r>
              <a:rPr lang="en-US" altLang="ko-KR" sz="1800" dirty="0" smtClean="0">
                <a:latin typeface="+mj-lt"/>
              </a:rPr>
              <a:t>0.35</a:t>
            </a:r>
            <a:r>
              <a:rPr lang="ko-KR" altLang="en-US" sz="1800" dirty="0" smtClean="0">
                <a:latin typeface="+mj-lt"/>
              </a:rPr>
              <a:t>의 비중에서 질량은 </a:t>
            </a:r>
            <a:r>
              <a:rPr lang="en-US" altLang="ko-KR" sz="1800" dirty="0" smtClean="0">
                <a:latin typeface="+mj-lt"/>
              </a:rPr>
              <a:t>21kg</a:t>
            </a:r>
            <a:r>
              <a:rPr lang="ko-KR" altLang="en-US" sz="1800" dirty="0" smtClean="0">
                <a:latin typeface="+mj-lt"/>
              </a:rPr>
              <a:t>이 되며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이 가운데 절반인 </a:t>
            </a:r>
            <a:r>
              <a:rPr lang="en-US" altLang="ko-KR" sz="1800" dirty="0" smtClean="0">
                <a:latin typeface="+mj-lt"/>
              </a:rPr>
              <a:t>10kg</a:t>
            </a:r>
            <a:r>
              <a:rPr lang="ko-KR" altLang="en-US" sz="1800" dirty="0" smtClean="0">
                <a:latin typeface="+mj-lt"/>
              </a:rPr>
              <a:t>이 탄소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수목은 이산화탄소의 저장고이며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토양 중에 수분을 올려 방산하므로 습도 조절 및 온도 조절 기능까지 보유하며 산소를 내뿜어 산소공장 역할을 수행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숲 </a:t>
            </a:r>
            <a:r>
              <a:rPr lang="en-US" altLang="ko-KR" sz="1800" dirty="0" smtClean="0">
                <a:latin typeface="+mj-lt"/>
              </a:rPr>
              <a:t>1ha</a:t>
            </a:r>
            <a:r>
              <a:rPr lang="ko-KR" altLang="en-US" sz="1800" dirty="0" smtClean="0">
                <a:latin typeface="+mj-lt"/>
              </a:rPr>
              <a:t>은 연간 </a:t>
            </a:r>
            <a:r>
              <a:rPr lang="en-US" altLang="ko-KR" sz="1800" dirty="0" smtClean="0">
                <a:latin typeface="+mj-lt"/>
              </a:rPr>
              <a:t>16</a:t>
            </a:r>
            <a:r>
              <a:rPr lang="ko-KR" altLang="en-US" sz="1800" dirty="0" smtClean="0">
                <a:latin typeface="+mj-lt"/>
              </a:rPr>
              <a:t>톤의 탄산가스를 흡수하여 </a:t>
            </a:r>
            <a:r>
              <a:rPr lang="en-US" altLang="ko-KR" sz="1800" dirty="0" smtClean="0">
                <a:latin typeface="+mj-lt"/>
              </a:rPr>
              <a:t>12</a:t>
            </a:r>
            <a:r>
              <a:rPr lang="ko-KR" altLang="en-US" sz="1800" dirty="0" smtClean="0">
                <a:latin typeface="+mj-lt"/>
              </a:rPr>
              <a:t>톤의 산소를 생산  </a:t>
            </a:r>
            <a:endParaRPr lang="en-US" altLang="ko-KR" sz="1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지구온난화의 해결 재료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572559" cy="54721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>
                <a:latin typeface="+mj-lt"/>
              </a:rPr>
              <a:t>이산화탄소 </a:t>
            </a:r>
            <a:r>
              <a:rPr lang="en-US" altLang="ko-KR" sz="2000" b="1" dirty="0" smtClean="0">
                <a:latin typeface="+mj-lt"/>
              </a:rPr>
              <a:t>(</a:t>
            </a:r>
            <a:r>
              <a:rPr lang="en-US" altLang="ko-KR" sz="2000" dirty="0" smtClean="0">
                <a:latin typeface="+mj-lt"/>
              </a:rPr>
              <a:t> CO</a:t>
            </a:r>
            <a:r>
              <a:rPr lang="en-US" altLang="ko-KR" sz="2000" baseline="-25000" dirty="0" smtClean="0">
                <a:latin typeface="+mj-lt"/>
              </a:rPr>
              <a:t>2</a:t>
            </a:r>
            <a:r>
              <a:rPr lang="en-US" altLang="ko-KR" sz="2000" dirty="0" smtClean="0">
                <a:latin typeface="+mj-lt"/>
              </a:rPr>
              <a:t>) </a:t>
            </a:r>
            <a:r>
              <a:rPr lang="ko-KR" altLang="en-US" sz="2000" dirty="0" smtClean="0">
                <a:latin typeface="+mj-lt"/>
              </a:rPr>
              <a:t>고정</a:t>
            </a:r>
            <a:endParaRPr lang="en-US" altLang="ko-KR" sz="20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한사람이 숨쉬는데 하루에 </a:t>
            </a:r>
            <a:r>
              <a:rPr lang="en-US" altLang="ko-KR" sz="1800" dirty="0" smtClean="0">
                <a:latin typeface="+mj-lt"/>
              </a:rPr>
              <a:t>0.75kg</a:t>
            </a:r>
            <a:r>
              <a:rPr lang="ko-KR" altLang="en-US" sz="1800" dirty="0" smtClean="0">
                <a:latin typeface="+mj-lt"/>
              </a:rPr>
              <a:t>의 산소를 필요로 하므로 연간 </a:t>
            </a:r>
            <a:r>
              <a:rPr lang="en-US" altLang="ko-KR" sz="1800" dirty="0" smtClean="0">
                <a:latin typeface="+mj-lt"/>
              </a:rPr>
              <a:t>44</a:t>
            </a:r>
            <a:r>
              <a:rPr lang="ko-KR" altLang="en-US" sz="1800" dirty="0" smtClean="0">
                <a:latin typeface="+mj-lt"/>
              </a:rPr>
              <a:t>명의 사람이 숨쉴 수 있는 산소를 계속 공급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목재는 바이오매스의 </a:t>
            </a:r>
            <a:r>
              <a:rPr lang="en-US" altLang="ko-KR" sz="1800" dirty="0" smtClean="0">
                <a:latin typeface="+mj-lt"/>
              </a:rPr>
              <a:t>90% </a:t>
            </a:r>
            <a:r>
              <a:rPr lang="ko-KR" altLang="en-US" sz="1800" dirty="0" smtClean="0">
                <a:latin typeface="+mj-lt"/>
              </a:rPr>
              <a:t>이상을 차지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endParaRPr lang="en-US" altLang="ko-KR" sz="1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제품제조 에너지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572559" cy="54721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>
                <a:latin typeface="+mj-lt"/>
              </a:rPr>
              <a:t>환경재료</a:t>
            </a:r>
            <a:endParaRPr lang="en-US" altLang="ko-KR" sz="20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정의</a:t>
            </a:r>
            <a:r>
              <a:rPr lang="en-US" altLang="ko-KR" sz="1800" dirty="0" smtClean="0">
                <a:latin typeface="+mj-lt"/>
              </a:rPr>
              <a:t>: </a:t>
            </a:r>
            <a:r>
              <a:rPr lang="ko-KR" altLang="en-US" sz="1800" dirty="0" smtClean="0">
                <a:latin typeface="+mj-lt"/>
              </a:rPr>
              <a:t>지구환경 보존에 조화되면서 환경부하가 적은 재료로서 생산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이용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재활용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폐기시 공해가 적고 에너지 소비가 적은 재료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환경재료의</a:t>
            </a:r>
            <a:r>
              <a:rPr lang="en-US" altLang="ko-KR" sz="1800" dirty="0" smtClean="0">
                <a:latin typeface="+mj-lt"/>
              </a:rPr>
              <a:t> </a:t>
            </a:r>
            <a:r>
              <a:rPr lang="ko-KR" altLang="en-US" sz="1800" dirty="0" smtClean="0">
                <a:latin typeface="+mj-lt"/>
              </a:rPr>
              <a:t>평가</a:t>
            </a:r>
            <a:r>
              <a:rPr lang="en-US" altLang="ko-KR" sz="1800" dirty="0" smtClean="0">
                <a:latin typeface="+mj-lt"/>
              </a:rPr>
              <a:t>: </a:t>
            </a:r>
            <a:r>
              <a:rPr lang="ko-KR" altLang="en-US" sz="1800" dirty="0" err="1" smtClean="0">
                <a:latin typeface="+mj-lt"/>
              </a:rPr>
              <a:t>생애전주기평가</a:t>
            </a:r>
            <a:r>
              <a:rPr lang="ko-KR" altLang="en-US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(LCA, Life cycle Assessment)</a:t>
            </a:r>
            <a:r>
              <a:rPr lang="ko-KR" altLang="en-US" sz="1800" dirty="0" smtClean="0">
                <a:latin typeface="+mj-lt"/>
              </a:rPr>
              <a:t>로 실시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  * </a:t>
            </a:r>
            <a:r>
              <a:rPr lang="ko-KR" altLang="en-US" sz="1800" dirty="0" smtClean="0">
                <a:latin typeface="+mj-lt"/>
              </a:rPr>
              <a:t>수목의 벌채부터 통나무 운반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자재 </a:t>
            </a:r>
            <a:r>
              <a:rPr lang="ko-KR" altLang="en-US" sz="1800" dirty="0" err="1" smtClean="0">
                <a:latin typeface="+mj-lt"/>
              </a:rPr>
              <a:t>제푼</a:t>
            </a:r>
            <a:r>
              <a:rPr lang="ko-KR" altLang="en-US" sz="1800" dirty="0" smtClean="0">
                <a:latin typeface="+mj-lt"/>
              </a:rPr>
              <a:t> 제조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조립과 건설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사용과 수리를 포함한 유지 관리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해체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err="1" smtClean="0">
                <a:latin typeface="+mj-lt"/>
              </a:rPr>
              <a:t>리싸이클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폐기 </a:t>
            </a:r>
            <a:r>
              <a:rPr lang="en-US" altLang="ko-KR" sz="1800" dirty="0" smtClean="0">
                <a:latin typeface="+mj-lt"/>
              </a:rPr>
              <a:t>(</a:t>
            </a:r>
            <a:r>
              <a:rPr lang="ko-KR" altLang="en-US" sz="1800" dirty="0" smtClean="0">
                <a:latin typeface="+mj-lt"/>
              </a:rPr>
              <a:t>소각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매립</a:t>
            </a:r>
            <a:r>
              <a:rPr lang="en-US" altLang="ko-KR" sz="1800" dirty="0" smtClean="0">
                <a:latin typeface="+mj-lt"/>
              </a:rPr>
              <a:t>)</a:t>
            </a:r>
            <a:r>
              <a:rPr lang="ko-KR" altLang="en-US" sz="1800" dirty="0" smtClean="0">
                <a:latin typeface="+mj-lt"/>
              </a:rPr>
              <a:t>에 이르기까지 공정간의 물자 수송까지 포함한 전공정에 걸쳐 투입된 </a:t>
            </a:r>
            <a:r>
              <a:rPr lang="ko-KR" altLang="en-US" sz="1800" dirty="0" err="1" smtClean="0">
                <a:latin typeface="+mj-lt"/>
              </a:rPr>
              <a:t>자원량과</a:t>
            </a:r>
            <a:r>
              <a:rPr lang="ko-KR" altLang="en-US" sz="1800" dirty="0" smtClean="0">
                <a:latin typeface="+mj-lt"/>
              </a:rPr>
              <a:t> 에너지량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발생된 대기나 수질 토양에의 환경 </a:t>
            </a:r>
            <a:r>
              <a:rPr lang="ko-KR" altLang="en-US" sz="1800" dirty="0" err="1" smtClean="0">
                <a:latin typeface="+mj-lt"/>
              </a:rPr>
              <a:t>부하량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인체에의 영향을 모두 조사하여 총합적인 평가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목재는 공기중의 탄소를 흡수하여 탄소를 고정하여 축적시켜 다목적 공익기능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벌채 후 목재를 원료로 사용할 때 제조에너지가 적게 소모되며 이산화탄소 배출량도 적고 </a:t>
            </a:r>
            <a:r>
              <a:rPr lang="ko-KR" altLang="en-US" sz="1800" dirty="0" err="1" smtClean="0">
                <a:latin typeface="+mj-lt"/>
              </a:rPr>
              <a:t>폐재의</a:t>
            </a:r>
            <a:r>
              <a:rPr lang="ko-KR" altLang="en-US" sz="1800" dirty="0" smtClean="0">
                <a:latin typeface="+mj-lt"/>
              </a:rPr>
              <a:t> 경우 재활용되고 </a:t>
            </a:r>
            <a:r>
              <a:rPr lang="ko-KR" altLang="en-US" sz="1800" dirty="0" err="1" smtClean="0">
                <a:latin typeface="+mj-lt"/>
              </a:rPr>
              <a:t>최종적으로균류에</a:t>
            </a:r>
            <a:r>
              <a:rPr lang="ko-KR" altLang="en-US" sz="1800" dirty="0" smtClean="0">
                <a:latin typeface="+mj-lt"/>
              </a:rPr>
              <a:t> 의해 쉽게 분해되어 환경오염이 적음</a:t>
            </a:r>
            <a:r>
              <a:rPr lang="en-US" altLang="ko-KR" sz="1800" dirty="0" smtClean="0">
                <a:latin typeface="+mj-lt"/>
              </a:rPr>
              <a:t>. 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endParaRPr lang="en-US" altLang="ko-KR" sz="1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제품제조 에너지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572559" cy="5175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>
                <a:latin typeface="+mj-lt"/>
              </a:rPr>
              <a:t>이산화탄소 발생량</a:t>
            </a:r>
            <a:endParaRPr lang="en-US" altLang="ko-KR" sz="20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endParaRPr lang="en-US" altLang="ko-KR" sz="1800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85926"/>
            <a:ext cx="785818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지구 </a:t>
            </a:r>
            <a:r>
              <a:rPr lang="ko-KR" altLang="en-US" sz="3600" b="1" smtClean="0"/>
              <a:t>환경 파수꾼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5715040" cy="54721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>
                <a:latin typeface="+mj-lt"/>
              </a:rPr>
              <a:t>생태계와 물질 순환</a:t>
            </a:r>
            <a:endParaRPr lang="en-US" altLang="ko-KR" sz="20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생산자인 식물과 소비자인 동물 그리고 분해자인 균류가 균형이 잡혀 모든 유기물을 분해하여 무기물로 분해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무기물을 이용하여 식물에 의하여 유기물이 생산되는 물질 순환을 구성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콘크리트나 플라스틱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금속과 같은 재료는 환경 오염의 주범 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생분해성 플라스틱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금속의 재사용 필요</a:t>
            </a:r>
            <a:endParaRPr lang="en-US" altLang="ko-KR" sz="1800" dirty="0">
              <a:latin typeface="+mj-lt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1785926"/>
            <a:ext cx="285752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지구 </a:t>
            </a:r>
            <a:r>
              <a:rPr lang="ko-KR" altLang="en-US" sz="3600" b="1" smtClean="0"/>
              <a:t>환경 파수꾼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5715040" cy="54721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수목의 성장과 이용 순환도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수목은 숲에서 입목으로 자라면서 탄소 고정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벌목 후에 젊은 수목이 대체 </a:t>
            </a:r>
            <a:r>
              <a:rPr lang="en-US" altLang="ko-KR" sz="1800" dirty="0" smtClean="0">
                <a:latin typeface="+mj-lt"/>
              </a:rPr>
              <a:t>(</a:t>
            </a:r>
            <a:r>
              <a:rPr lang="ko-KR" altLang="en-US" sz="1800" dirty="0" smtClean="0">
                <a:latin typeface="+mj-lt"/>
              </a:rPr>
              <a:t>왕성한 탄소 고정</a:t>
            </a:r>
            <a:r>
              <a:rPr lang="en-US" altLang="ko-KR" sz="1800" dirty="0" smtClean="0">
                <a:latin typeface="+mj-lt"/>
              </a:rPr>
              <a:t>)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벌채된 후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건축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가구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종이 등 다양한 생활자원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위스키통은 </a:t>
            </a:r>
            <a:r>
              <a:rPr lang="en-US" altLang="ko-KR" sz="1800" dirty="0" smtClean="0">
                <a:latin typeface="+mj-lt"/>
              </a:rPr>
              <a:t>50</a:t>
            </a:r>
            <a:r>
              <a:rPr lang="ko-KR" altLang="en-US" sz="1800" dirty="0" smtClean="0">
                <a:latin typeface="+mj-lt"/>
              </a:rPr>
              <a:t>년을 사용한 후 건축 또는 가구로 재사용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목질재료나 숯제조나 숯보드로 사용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소각 또는 매립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생분해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생명력이 없는 자원은 재생산이 일어나지 않음</a:t>
            </a:r>
            <a:r>
              <a:rPr lang="en-US" altLang="ko-KR" sz="1800" dirty="0" smtClean="0">
                <a:latin typeface="+mj-lt"/>
              </a:rPr>
              <a:t>.</a:t>
            </a:r>
            <a:r>
              <a:rPr lang="ko-KR" altLang="en-US" sz="1800" dirty="0" smtClean="0">
                <a:latin typeface="+mj-lt"/>
              </a:rPr>
              <a:t>  </a:t>
            </a:r>
            <a:endParaRPr lang="en-US" altLang="ko-KR" sz="1800" dirty="0">
              <a:latin typeface="+mj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1785926"/>
            <a:ext cx="300039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지구 </a:t>
            </a:r>
            <a:r>
              <a:rPr lang="ko-KR" altLang="en-US" sz="3600" b="1" smtClean="0"/>
              <a:t>환경 파수꾼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643998" cy="58895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쓰레기가 흙이 되는 분해시간</a:t>
            </a:r>
            <a:endParaRPr lang="en-US" altLang="ko-KR" sz="18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714488"/>
            <a:ext cx="6286544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점과 선">
  <a:themeElements>
    <a:clrScheme name="점과 선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점과 선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점과 선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점과 선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점과 선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Dots</Template>
  <TotalTime>2535</TotalTime>
  <Words>464</Words>
  <Application>Microsoft Office PowerPoint</Application>
  <PresentationFormat>화면 슬라이드 쇼(4:3)</PresentationFormat>
  <Paragraphs>45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점과 선</vt:lpstr>
      <vt:lpstr>환경재료학 개론 </vt:lpstr>
      <vt:lpstr>지구온난화의 해결 재료</vt:lpstr>
      <vt:lpstr>지구온난화의 해결 재료</vt:lpstr>
      <vt:lpstr>제품제조 에너지</vt:lpstr>
      <vt:lpstr>제품제조 에너지</vt:lpstr>
      <vt:lpstr>지구 환경 파수꾼</vt:lpstr>
      <vt:lpstr>지구 환경 파수꾼</vt:lpstr>
      <vt:lpstr>지구 환경 파수꾼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목질재료학 및 실험</dc:title>
  <dc:creator>In</dc:creator>
  <cp:lastModifiedBy>Danial Yang</cp:lastModifiedBy>
  <cp:revision>173</cp:revision>
  <dcterms:created xsi:type="dcterms:W3CDTF">2005-09-01T06:05:51Z</dcterms:created>
  <dcterms:modified xsi:type="dcterms:W3CDTF">2012-04-04T04:59:58Z</dcterms:modified>
</cp:coreProperties>
</file>