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310" r:id="rId2"/>
    <p:sldId id="279" r:id="rId3"/>
    <p:sldId id="323" r:id="rId4"/>
    <p:sldId id="324" r:id="rId5"/>
    <p:sldId id="317" r:id="rId6"/>
    <p:sldId id="325" r:id="rId7"/>
    <p:sldId id="326" r:id="rId8"/>
    <p:sldId id="327" r:id="rId9"/>
    <p:sldId id="318" r:id="rId10"/>
    <p:sldId id="328" r:id="rId11"/>
    <p:sldId id="329" r:id="rId12"/>
    <p:sldId id="319" r:id="rId13"/>
    <p:sldId id="330" r:id="rId14"/>
    <p:sldId id="331" r:id="rId15"/>
    <p:sldId id="320" r:id="rId16"/>
    <p:sldId id="322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etv.sbs.co.kr/sbox/sbox_index.jsp?uccid=10000261354&amp;st=0&amp;cooper=NAV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2</a:t>
            </a:r>
            <a:r>
              <a:rPr lang="ko-KR" altLang="en-US" sz="2800" dirty="0" smtClean="0">
                <a:effectLst/>
              </a:rPr>
              <a:t>장 목질 폐기물의 재활용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고체 연료</a:t>
            </a:r>
            <a:endParaRPr lang="en-US" altLang="ko-KR" sz="2000" dirty="0" smtClean="0">
              <a:latin typeface="+mj-lt"/>
            </a:endParaRPr>
          </a:p>
        </p:txBody>
      </p:sp>
      <p:pic>
        <p:nvPicPr>
          <p:cNvPr id="7" name="Picture 7" descr="UNI000008dc00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581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목질폐기물 연료화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액체 연료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옥수수 전분을 사용하여 알콜 제조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발열량</a:t>
            </a:r>
            <a:r>
              <a:rPr lang="en-US" altLang="ko-KR" sz="1800" dirty="0" smtClean="0"/>
              <a:t>: 6,400~7,100kcal/kg)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가솔린 발열량</a:t>
            </a:r>
            <a:r>
              <a:rPr lang="en-US" altLang="ko-KR" sz="1800" dirty="0" smtClean="0">
                <a:latin typeface="+mj-lt"/>
              </a:rPr>
              <a:t>: 11,000kcal/kg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목재에서 알콜 제조 방법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다음 술라이드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주성분인 셀룰로오스의 글루코스를 알코올 발효 효모를 사용하여 간단히 알코올로 변환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 자체에 직접 반응을 시키면 매우 느려 목질 폐기물을 폭쇄처리 함</a:t>
            </a:r>
            <a:r>
              <a:rPr lang="en-US" altLang="ko-KR" sz="1800" dirty="0" smtClean="0">
                <a:latin typeface="+mj-lt"/>
              </a:rPr>
              <a:t>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목재를 이용한 바이오에탄올 제조 방안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 재료로 이용 가능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셀룰로오스를 이용하여 섬유 제조 </a:t>
            </a:r>
            <a:r>
              <a:rPr lang="en-US" altLang="ko-KR" sz="1800" dirty="0" smtClean="0"/>
              <a:t>(DuPont</a:t>
            </a:r>
            <a:r>
              <a:rPr lang="ko-KR" altLang="en-US" sz="1800" dirty="0" smtClean="0"/>
              <a:t>사 </a:t>
            </a:r>
            <a:r>
              <a:rPr lang="en-US" altLang="ko-KR" sz="1800" dirty="0" smtClean="0"/>
              <a:t>– </a:t>
            </a:r>
            <a:r>
              <a:rPr lang="ko-KR" altLang="en-US" sz="1800" dirty="0" smtClean="0"/>
              <a:t>케블라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방탄조끼로 사용되고 있는 고성능 분자 재료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경량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셀룰로오스와 같은 다당류의 한 해 생산되는 양은 플라스틱 또는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합성섬유의 전체량보다 많음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나무에 포함되어 있는 다당류로부터 식품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올리고당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만드는 연구 진행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숯보드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생활 목질폐기물 숯보드의 에틸렌가스 흡착</a:t>
            </a:r>
            <a:endParaRPr lang="en-US" altLang="ko-K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213" y="2098675"/>
            <a:ext cx="52339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17522" cy="44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 온난화 방지 및 지구환경 보전에 대한 관심으로 폐기물에 대한 환경 문제에 대하여도 많은 관심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사업장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건설계에서 발생하는 폐기물 처리방안에 대한 관심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인간 생활 전반에서 발생하는 폐기물의 감량화와 재활용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쾌적한 주거문화 창출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자원과 에너지 절약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사전적 의미에서 인간의 생활이나 사회활동으로부터 발생하는 쓰레기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연소재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오니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폐알칼리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동물의 사체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기타 오물 또는 불용물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고형상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액상으로써 사용하지 않는 것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환경오염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인간활동에 의해 발생하는 대기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토양오염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및 소음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진동 등오로 자연환경이나 생활환경을 손상시키는 현상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농경중심 사회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폐기물이 발생되어도 자연의 자정작용에 의하여 분해되어 환원이 되면서 생태계에 큰 영향을 주지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현재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과학기술의 발달과 산업화에 의한 인구의 도시 집중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대량생산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대량소비로 환경성을 고려하지 않음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회용품 등이 자연생태계 내에서 폐기되어 많은 환경 오염 야기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자연생태계에서 자정할 수 없는 폐기물은 퇴비화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혐기성 분해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소각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등에 의하여 감량 및 재활용시키고 최종적으로 매립을 통해 자연계로 되돌림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소각처리는 다이옥신을 발생 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 발생현황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lt"/>
              </a:rPr>
              <a:t>개요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- 2004</a:t>
            </a:r>
            <a:r>
              <a:rPr lang="ko-KR" altLang="en-US" sz="1800" dirty="0" smtClean="0">
                <a:latin typeface="+mj-lt"/>
              </a:rPr>
              <a:t>년 연간 목재 수용량</a:t>
            </a:r>
            <a:r>
              <a:rPr lang="en-US" altLang="ko-KR" sz="1800" dirty="0" smtClean="0">
                <a:latin typeface="+mj-lt"/>
              </a:rPr>
              <a:t>: 28,276,000m</a:t>
            </a:r>
            <a:r>
              <a:rPr lang="en-US" altLang="ko-KR" sz="1800" baseline="30000" dirty="0" smtClean="0">
                <a:latin typeface="+mj-lt"/>
              </a:rPr>
              <a:t>3</a:t>
            </a:r>
            <a:r>
              <a:rPr lang="en-US" altLang="ko-KR" sz="1800" dirty="0" smtClean="0">
                <a:latin typeface="+mj-lt"/>
              </a:rPr>
              <a:t> (</a:t>
            </a:r>
            <a:r>
              <a:rPr lang="ko-KR" altLang="en-US" sz="1800" dirty="0" smtClean="0">
                <a:latin typeface="+mj-lt"/>
              </a:rPr>
              <a:t>수입재</a:t>
            </a:r>
            <a:r>
              <a:rPr lang="en-US" altLang="ko-KR" sz="1800" dirty="0" smtClean="0">
                <a:latin typeface="+mj-lt"/>
              </a:rPr>
              <a:t>: 93.7%, </a:t>
            </a:r>
            <a:r>
              <a:rPr lang="ko-KR" altLang="en-US" sz="1800" dirty="0" smtClean="0">
                <a:latin typeface="+mj-lt"/>
              </a:rPr>
              <a:t>국내재</a:t>
            </a:r>
            <a:r>
              <a:rPr lang="en-US" altLang="ko-KR" sz="1800" dirty="0" smtClean="0">
                <a:latin typeface="+mj-lt"/>
              </a:rPr>
              <a:t>: 6.3%)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목재 소비량</a:t>
            </a:r>
            <a:r>
              <a:rPr lang="en-US" altLang="ko-KR" sz="1800" dirty="0" smtClean="0">
                <a:latin typeface="+mj-lt"/>
              </a:rPr>
              <a:t>: 43 (30</a:t>
            </a:r>
            <a:r>
              <a:rPr lang="ko-KR" altLang="en-US" sz="1800" dirty="0" smtClean="0">
                <a:latin typeface="+mj-lt"/>
              </a:rPr>
              <a:t>년생 높이 </a:t>
            </a:r>
            <a:r>
              <a:rPr lang="en-US" altLang="ko-KR" sz="1800" dirty="0" smtClean="0">
                <a:latin typeface="+mj-lt"/>
              </a:rPr>
              <a:t>18</a:t>
            </a:r>
            <a:r>
              <a:rPr lang="en-US" altLang="ko-KR" sz="1800" dirty="0" smtClean="0"/>
              <a:t>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소나무 </a:t>
            </a:r>
            <a:r>
              <a:rPr lang="en-US" altLang="ko-KR" sz="1800" dirty="0" smtClean="0">
                <a:latin typeface="+mj-lt"/>
              </a:rPr>
              <a:t>237</a:t>
            </a:r>
            <a:r>
              <a:rPr lang="ko-KR" altLang="en-US" sz="1800" dirty="0" smtClean="0">
                <a:latin typeface="+mj-lt"/>
              </a:rPr>
              <a:t>그루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년간 평균 </a:t>
            </a:r>
            <a:r>
              <a:rPr lang="en-US" altLang="ko-KR" sz="1800" dirty="0" smtClean="0">
                <a:latin typeface="+mj-lt"/>
              </a:rPr>
              <a:t>3.2</a:t>
            </a:r>
            <a:r>
              <a:rPr lang="ko-KR" altLang="en-US" sz="1800" dirty="0" smtClean="0">
                <a:latin typeface="+mj-lt"/>
              </a:rPr>
              <a:t>그루 </a:t>
            </a:r>
            <a:r>
              <a:rPr lang="en-US" altLang="ko-KR" sz="1800" dirty="0" smtClean="0">
                <a:latin typeface="+mj-lt"/>
              </a:rPr>
              <a:t>(1</a:t>
            </a:r>
            <a:r>
              <a:rPr lang="en-US" altLang="ko-KR" sz="1800" dirty="0" smtClean="0"/>
              <a:t>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</a:t>
            </a:r>
            <a:r>
              <a:rPr lang="ko-KR" altLang="en-US" sz="1800" dirty="0" smtClean="0">
                <a:latin typeface="+mj-lt"/>
              </a:rPr>
              <a:t>인당 종이 소비량</a:t>
            </a:r>
            <a:r>
              <a:rPr lang="en-US" altLang="ko-KR" sz="1800" dirty="0" smtClean="0">
                <a:latin typeface="+mj-lt"/>
              </a:rPr>
              <a:t>: 143kg (1.2</a:t>
            </a:r>
            <a:r>
              <a:rPr lang="ko-KR" altLang="en-US" sz="1800" dirty="0" smtClean="0">
                <a:latin typeface="+mj-lt"/>
              </a:rPr>
              <a:t>그루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로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년 전보다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목재의 임업 생산과 산업가공과정에서 발생하는 목질 폐기물 </a:t>
            </a:r>
            <a:r>
              <a:rPr lang="en-US" altLang="ko-KR" sz="1800" dirty="0" smtClean="0">
                <a:latin typeface="+mj-lt"/>
              </a:rPr>
              <a:t>(100% </a:t>
            </a:r>
            <a:r>
              <a:rPr lang="ko-KR" altLang="en-US" sz="1800" dirty="0" smtClean="0">
                <a:latin typeface="+mj-lt"/>
              </a:rPr>
              <a:t>재활용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과 건설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유통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생활과정에서 사용 후 폐기되는 목질폐기물 </a:t>
            </a:r>
            <a:r>
              <a:rPr lang="en-US" altLang="ko-KR" sz="1800" dirty="0" smtClean="0">
                <a:latin typeface="+mj-lt"/>
              </a:rPr>
              <a:t>(37% </a:t>
            </a:r>
            <a:r>
              <a:rPr lang="ko-KR" altLang="en-US" sz="1800" dirty="0" smtClean="0">
                <a:latin typeface="+mj-lt"/>
              </a:rPr>
              <a:t>재활용되고 나머지는 소각 또는 매립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로 구분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소각에 다른 심각한 환경 오염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  <a:hlinkClick r:id="rId2"/>
              </a:rPr>
              <a:t>http://netv.sbs.co.kr/sbox/sbox_index.jsp?uccid=10000261354&amp;st=0&amp;cooper=NAVER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 폐기물 발생현황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목질폐기물 처리 현황과 재종별 처리 현황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목질재료 제조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- </a:t>
            </a:r>
            <a:r>
              <a:rPr lang="ko-KR" altLang="en-US" sz="1800" dirty="0" smtClean="0">
                <a:latin typeface="+mj-lt"/>
              </a:rPr>
              <a:t>목질폐기물을 원료로 활용하여 만드는 제품으로는 파티클보드가 가장 많고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물류 윤반용 파티클 활용 타입의 팔레트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학생용 책상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수명이 다한 목재 파레트는 파티클보드의 아주 좋은 원료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목질폐기물 연료</a:t>
            </a:r>
            <a:endParaRPr lang="en-US" altLang="ko-KR" sz="20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 - </a:t>
            </a:r>
            <a:r>
              <a:rPr lang="ko-KR" altLang="en-US" sz="1800" dirty="0" smtClean="0"/>
              <a:t>석유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석탄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알루미늄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아연과 같은 광물자원 고갈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보속생산이 가능하고 재활용이 가능한 목재 및 목질 폐기물의 중요성 부각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알본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화석연료 의존도 </a:t>
            </a:r>
            <a:r>
              <a:rPr lang="en-US" altLang="ko-KR" sz="1800" dirty="0" smtClean="0">
                <a:latin typeface="+mj-lt"/>
              </a:rPr>
              <a:t>1988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85%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2010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73.5%</a:t>
            </a:r>
            <a:r>
              <a:rPr lang="ko-KR" altLang="en-US" sz="1800" dirty="0" smtClean="0">
                <a:latin typeface="+mj-lt"/>
              </a:rPr>
              <a:t>로 감소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태양에너지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땔나무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숯 등 새로운 에너지 비율이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배 정도 상승할 것으로 예측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EU: </a:t>
            </a:r>
            <a:r>
              <a:rPr lang="ko-KR" altLang="en-US" sz="1800" dirty="0" smtClean="0">
                <a:latin typeface="+mj-lt"/>
              </a:rPr>
              <a:t>화석연료를 목질 바이오매스로 전환 실시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열공급 연료 중에 </a:t>
            </a:r>
            <a:r>
              <a:rPr lang="en-US" altLang="ko-KR" sz="1800" dirty="0" smtClean="0">
                <a:latin typeface="+mj-lt"/>
              </a:rPr>
              <a:t>50%</a:t>
            </a:r>
            <a:r>
              <a:rPr lang="ko-KR" altLang="en-US" sz="1800" dirty="0" smtClean="0">
                <a:latin typeface="+mj-lt"/>
              </a:rPr>
              <a:t>는 목재 이용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핀란드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스웨덴 등</a:t>
            </a:r>
            <a:r>
              <a:rPr lang="en-US" altLang="ko-KR" sz="1800" dirty="0" smtClean="0">
                <a:latin typeface="+mj-lt"/>
              </a:rPr>
              <a:t>)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목력 발전소</a:t>
            </a:r>
            <a:endParaRPr lang="en-US" altLang="ko-KR" sz="2000" dirty="0" smtClean="0">
              <a:latin typeface="+mj-lt"/>
            </a:endParaRPr>
          </a:p>
        </p:txBody>
      </p:sp>
      <p:pic>
        <p:nvPicPr>
          <p:cNvPr id="2052" name="Picture 4" descr="http://cfile236.uf.daum.net/image/1218C3424D4E8D441DC5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2762269" cy="2857520"/>
          </a:xfrm>
          <a:prstGeom prst="rect">
            <a:avLst/>
          </a:prstGeom>
          <a:noFill/>
        </p:spPr>
      </p:pic>
      <p:pic>
        <p:nvPicPr>
          <p:cNvPr id="2054" name="Picture 6" descr="http://cfile223.uf.daum.net/image/131BC2424D4E8D43136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357430"/>
            <a:ext cx="2786082" cy="2857520"/>
          </a:xfrm>
          <a:prstGeom prst="rect">
            <a:avLst/>
          </a:prstGeom>
          <a:noFill/>
        </p:spPr>
      </p:pic>
      <p:pic>
        <p:nvPicPr>
          <p:cNvPr id="2056" name="Picture 8" descr="http://file2.cbs.co.kr/newsroom/image/2010/05/12154702437_602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2786082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54467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목질폐기물 연료화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고체 연료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고체 연료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연료로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목질폐기물은 자체 그대로 사용할 수 있으나 화석연료와 비교하여 부피가 크고 단위 중량당 발열량이 적고 함수율에 다른 열량 변화가 심함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목질폐기물을 연소하여 발생하는 에너지를 이용하기 위해 함수율을 낮추어 연소 필요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숯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브리켓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펠릿 등이 대표적 고체 연료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발열량</a:t>
            </a:r>
            <a:r>
              <a:rPr lang="en-US" altLang="ko-KR" sz="1800" dirty="0" smtClean="0">
                <a:latin typeface="+mj-lt"/>
              </a:rPr>
              <a:t>: 3,600~4,100kcal/kg; </a:t>
            </a:r>
            <a:r>
              <a:rPr lang="ko-KR" altLang="en-US" sz="1800" dirty="0" smtClean="0">
                <a:latin typeface="+mj-lt"/>
              </a:rPr>
              <a:t>석유</a:t>
            </a:r>
            <a:r>
              <a:rPr lang="en-US" altLang="ko-KR" sz="1800" dirty="0" smtClean="0">
                <a:latin typeface="+mj-lt"/>
              </a:rPr>
              <a:t>: 8,000~12,000kcal/kg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플라스틱</a:t>
            </a:r>
            <a:r>
              <a:rPr lang="en-US" altLang="ko-KR" sz="1800" dirty="0" smtClean="0">
                <a:latin typeface="+mj-lt"/>
              </a:rPr>
              <a:t>+</a:t>
            </a:r>
            <a:r>
              <a:rPr lang="ko-KR" altLang="en-US" sz="1800" dirty="0" smtClean="0">
                <a:latin typeface="+mj-lt"/>
              </a:rPr>
              <a:t>목질 폐기물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목재의 발열량의 </a:t>
            </a:r>
            <a:r>
              <a:rPr lang="en-US" altLang="ko-KR" sz="1800" dirty="0" smtClean="0">
                <a:latin typeface="+mj-lt"/>
              </a:rPr>
              <a:t>1.5~2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활용되는 목질 폐기물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발열량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52864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2602</TotalTime>
  <Words>713</Words>
  <Application>Microsoft Office PowerPoint</Application>
  <PresentationFormat>화면 슬라이드 쇼(4:3)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점과 선</vt:lpstr>
      <vt:lpstr>환경재료학 개론 </vt:lpstr>
      <vt:lpstr>목질 폐기물</vt:lpstr>
      <vt:lpstr>환경오염</vt:lpstr>
      <vt:lpstr>목질 폐기물 발생현황</vt:lpstr>
      <vt:lpstr>목질 폐기물 발생현황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활용되는 목질 폐기물</vt:lpstr>
      <vt:lpstr>제품제조 에너지</vt:lpstr>
      <vt:lpstr>제품제조 에너지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185</cp:revision>
  <dcterms:created xsi:type="dcterms:W3CDTF">2005-09-01T06:05:51Z</dcterms:created>
  <dcterms:modified xsi:type="dcterms:W3CDTF">2012-04-04T04:59:06Z</dcterms:modified>
</cp:coreProperties>
</file>