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0"/>
  </p:notesMasterIdLst>
  <p:sldIdLst>
    <p:sldId id="315" r:id="rId2"/>
    <p:sldId id="257" r:id="rId3"/>
    <p:sldId id="259" r:id="rId4"/>
    <p:sldId id="261" r:id="rId5"/>
    <p:sldId id="260" r:id="rId6"/>
    <p:sldId id="305" r:id="rId7"/>
    <p:sldId id="278" r:id="rId8"/>
    <p:sldId id="279" r:id="rId9"/>
    <p:sldId id="280" r:id="rId10"/>
    <p:sldId id="277" r:id="rId11"/>
    <p:sldId id="310" r:id="rId12"/>
    <p:sldId id="313" r:id="rId13"/>
    <p:sldId id="311" r:id="rId14"/>
    <p:sldId id="314" r:id="rId15"/>
    <p:sldId id="312" r:id="rId16"/>
    <p:sldId id="302" r:id="rId17"/>
    <p:sldId id="303" r:id="rId18"/>
    <p:sldId id="306" r:id="rId19"/>
    <p:sldId id="307" r:id="rId20"/>
    <p:sldId id="273" r:id="rId21"/>
    <p:sldId id="274" r:id="rId22"/>
    <p:sldId id="308" r:id="rId23"/>
    <p:sldId id="289" r:id="rId24"/>
    <p:sldId id="301" r:id="rId25"/>
    <p:sldId id="309" r:id="rId26"/>
    <p:sldId id="287" r:id="rId27"/>
    <p:sldId id="288" r:id="rId28"/>
    <p:sldId id="291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 pyo" initials="j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877" autoAdjust="0"/>
    <p:restoredTop sz="83278" autoAdjust="0"/>
  </p:normalViewPr>
  <p:slideViewPr>
    <p:cSldViewPr>
      <p:cViewPr>
        <p:scale>
          <a:sx n="53" d="100"/>
          <a:sy n="53" d="100"/>
        </p:scale>
        <p:origin x="-163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BD3C7-9BB7-4D87-981C-E2502EF9351C}" type="doc">
      <dgm:prSet loTypeId="urn:microsoft.com/office/officeart/2005/8/layout/vList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884FFE15-6A8F-4877-BCE1-FB0A45319C2A}">
      <dgm:prSet phldrT="[텍스트]"/>
      <dgm:spPr>
        <a:ln>
          <a:noFill/>
        </a:ln>
      </dgm:spPr>
      <dgm:t>
        <a:bodyPr/>
        <a:lstStyle/>
        <a:p>
          <a:pPr latinLnBrk="1"/>
          <a:r>
            <a:rPr lang="ko-KR" altLang="en-US" b="1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염색체</a:t>
          </a:r>
          <a:r>
            <a:rPr lang="ko-KR" altLang="en-US" dirty="0" smtClean="0">
              <a:solidFill>
                <a:schemeClr val="bg1"/>
              </a:solidFill>
            </a:rPr>
            <a:t>는 유전정보의 기본단위인 유전자</a:t>
          </a:r>
          <a:r>
            <a:rPr lang="en-US" altLang="ko-KR" dirty="0" smtClean="0">
              <a:solidFill>
                <a:schemeClr val="bg1"/>
              </a:solidFill>
            </a:rPr>
            <a:t>(gene)</a:t>
          </a:r>
          <a:r>
            <a:rPr lang="ko-KR" altLang="en-US" dirty="0" smtClean="0">
              <a:solidFill>
                <a:schemeClr val="bg1"/>
              </a:solidFill>
            </a:rPr>
            <a:t>을 담고 있는 </a:t>
          </a:r>
          <a:endParaRPr lang="en-US" altLang="ko-KR" dirty="0" smtClean="0">
            <a:solidFill>
              <a:schemeClr val="bg1"/>
            </a:solidFill>
          </a:endParaRPr>
        </a:p>
        <a:p>
          <a:pPr latinLnBrk="1"/>
          <a:r>
            <a:rPr lang="en-US" altLang="ko-KR" b="1" dirty="0" smtClean="0">
              <a:solidFill>
                <a:schemeClr val="bg1"/>
              </a:solidFill>
            </a:rPr>
            <a:t>DNA</a:t>
          </a:r>
          <a:r>
            <a:rPr lang="ko-KR" altLang="en-US" b="1" dirty="0" smtClean="0">
              <a:solidFill>
                <a:schemeClr val="bg1"/>
              </a:solidFill>
            </a:rPr>
            <a:t>와 단백질</a:t>
          </a:r>
          <a:r>
            <a:rPr lang="ko-KR" altLang="en-US" dirty="0" smtClean="0">
              <a:solidFill>
                <a:schemeClr val="bg1"/>
              </a:solidFill>
            </a:rPr>
            <a:t>로 구성</a:t>
          </a:r>
          <a:endParaRPr lang="ko-KR" altLang="en-US" dirty="0">
            <a:solidFill>
              <a:schemeClr val="bg1"/>
            </a:solidFill>
          </a:endParaRPr>
        </a:p>
      </dgm:t>
    </dgm:pt>
    <dgm:pt modelId="{7033D8C4-E75F-4DAD-9D25-A4371F8FD557}" type="parTrans" cxnId="{BA88AE28-0AB1-4E60-90D8-9FE2BBC8F86C}">
      <dgm:prSet/>
      <dgm:spPr/>
      <dgm:t>
        <a:bodyPr/>
        <a:lstStyle/>
        <a:p>
          <a:pPr latinLnBrk="1"/>
          <a:endParaRPr lang="ko-KR" altLang="en-US"/>
        </a:p>
      </dgm:t>
    </dgm:pt>
    <dgm:pt modelId="{F62E2ED3-BA23-467D-A423-51F244CC8F14}" type="sibTrans" cxnId="{BA88AE28-0AB1-4E60-90D8-9FE2BBC8F86C}">
      <dgm:prSet/>
      <dgm:spPr/>
      <dgm:t>
        <a:bodyPr/>
        <a:lstStyle/>
        <a:p>
          <a:pPr latinLnBrk="1"/>
          <a:endParaRPr lang="ko-KR" altLang="en-US"/>
        </a:p>
      </dgm:t>
    </dgm:pt>
    <dgm:pt modelId="{1430EFDF-E206-4DD4-B9F6-7DAC1FFC136C}">
      <dgm:prSet phldrT="[텍스트]"/>
      <dgm:spPr/>
      <dgm:t>
        <a:bodyPr/>
        <a:lstStyle/>
        <a:p>
          <a:pPr algn="l" latinLnBrk="1"/>
          <a:r>
            <a:rPr lang="ko-KR" altLang="en-US" b="1" dirty="0" smtClean="0">
              <a:solidFill>
                <a:schemeClr val="bg1"/>
              </a:solidFill>
            </a:rPr>
            <a:t>분열기</a:t>
          </a:r>
          <a:r>
            <a:rPr lang="ko-KR" altLang="en-US" dirty="0" smtClean="0">
              <a:solidFill>
                <a:schemeClr val="bg1"/>
              </a:solidFill>
            </a:rPr>
            <a:t>가 되면 </a:t>
          </a:r>
          <a:r>
            <a:rPr lang="ko-KR" altLang="en-US" b="1" dirty="0" smtClean="0">
              <a:solidFill>
                <a:schemeClr val="bg1"/>
              </a:solidFill>
            </a:rPr>
            <a:t>염색사</a:t>
          </a:r>
          <a:r>
            <a:rPr lang="ko-KR" altLang="en-US" dirty="0" smtClean="0">
              <a:solidFill>
                <a:schemeClr val="bg1"/>
              </a:solidFill>
            </a:rPr>
            <a:t>가 꼬</a:t>
          </a:r>
          <a:r>
            <a:rPr lang="ko-KR" altLang="en-US" i="0" dirty="0" smtClean="0">
              <a:solidFill>
                <a:schemeClr val="bg1"/>
              </a:solidFill>
            </a:rPr>
            <a:t>이</a:t>
          </a:r>
          <a:r>
            <a:rPr lang="ko-KR" altLang="en-US" dirty="0" smtClean="0">
              <a:solidFill>
                <a:schemeClr val="bg1"/>
              </a:solidFill>
            </a:rPr>
            <a:t>고 응축되어 만들어진 </a:t>
          </a:r>
          <a:r>
            <a:rPr lang="ko-KR" altLang="en-US" b="1" dirty="0" smtClean="0">
              <a:solidFill>
                <a:schemeClr val="bg1"/>
              </a:solidFill>
            </a:rPr>
            <a:t>막대 모양의 </a:t>
          </a:r>
          <a:r>
            <a:rPr lang="ko-KR" altLang="en-US" dirty="0" smtClean="0">
              <a:solidFill>
                <a:schemeClr val="bg1"/>
              </a:solidFill>
            </a:rPr>
            <a:t>구조물</a:t>
          </a:r>
          <a:endParaRPr lang="ko-KR" altLang="en-US" dirty="0">
            <a:solidFill>
              <a:schemeClr val="bg1"/>
            </a:solidFill>
          </a:endParaRPr>
        </a:p>
      </dgm:t>
    </dgm:pt>
    <dgm:pt modelId="{0E6F545C-5D49-4653-B2D2-6778F1C3BE47}" type="parTrans" cxnId="{E760CA37-D2DC-458B-B282-3B0A5848120E}">
      <dgm:prSet/>
      <dgm:spPr/>
      <dgm:t>
        <a:bodyPr/>
        <a:lstStyle/>
        <a:p>
          <a:pPr latinLnBrk="1"/>
          <a:endParaRPr lang="ko-KR" altLang="en-US"/>
        </a:p>
      </dgm:t>
    </dgm:pt>
    <dgm:pt modelId="{FC3BBB28-0490-4321-8689-4C8618C4DFF5}" type="sibTrans" cxnId="{E760CA37-D2DC-458B-B282-3B0A5848120E}">
      <dgm:prSet/>
      <dgm:spPr/>
      <dgm:t>
        <a:bodyPr/>
        <a:lstStyle/>
        <a:p>
          <a:pPr latinLnBrk="1"/>
          <a:endParaRPr lang="ko-KR" altLang="en-US"/>
        </a:p>
      </dgm:t>
    </dgm:pt>
    <dgm:pt modelId="{136DC446-530A-405A-9BC6-89936E401AB4}">
      <dgm:prSet/>
      <dgm:spPr/>
      <dgm:t>
        <a:bodyPr/>
        <a:lstStyle/>
        <a:p>
          <a:pPr latinLnBrk="1"/>
          <a:r>
            <a:rPr lang="ko-KR" altLang="en-US" dirty="0" smtClean="0">
              <a:solidFill>
                <a:schemeClr val="bg1"/>
              </a:solidFill>
            </a:rPr>
            <a:t>사람의 염색체</a:t>
          </a:r>
          <a:r>
            <a:rPr lang="en-US" altLang="ko-KR" dirty="0" smtClean="0">
              <a:solidFill>
                <a:schemeClr val="bg1"/>
              </a:solidFill>
            </a:rPr>
            <a:t>:</a:t>
          </a:r>
          <a:r>
            <a:rPr lang="en-US" altLang="ko-KR" b="1" dirty="0" smtClean="0">
              <a:solidFill>
                <a:schemeClr val="bg1"/>
              </a:solidFill>
            </a:rPr>
            <a:t>23</a:t>
          </a:r>
          <a:r>
            <a:rPr lang="ko-KR" altLang="en-US" b="1" dirty="0" smtClean="0">
              <a:solidFill>
                <a:schemeClr val="bg1"/>
              </a:solidFill>
            </a:rPr>
            <a:t>쌍</a:t>
          </a:r>
          <a:r>
            <a:rPr lang="en-US" altLang="ko-KR" dirty="0" smtClean="0">
              <a:solidFill>
                <a:schemeClr val="bg1"/>
              </a:solidFill>
            </a:rPr>
            <a:t>(46</a:t>
          </a:r>
          <a:r>
            <a:rPr lang="ko-KR" altLang="en-US" dirty="0" smtClean="0">
              <a:solidFill>
                <a:schemeClr val="bg1"/>
              </a:solidFill>
            </a:rPr>
            <a:t>개</a:t>
          </a:r>
          <a:r>
            <a:rPr lang="en-US" altLang="ko-KR" dirty="0" smtClean="0">
              <a:solidFill>
                <a:schemeClr val="bg1"/>
              </a:solidFill>
            </a:rPr>
            <a:t>)</a:t>
          </a:r>
          <a:endParaRPr lang="ko-KR" altLang="en-US" dirty="0">
            <a:solidFill>
              <a:schemeClr val="bg1"/>
            </a:solidFill>
          </a:endParaRPr>
        </a:p>
      </dgm:t>
    </dgm:pt>
    <dgm:pt modelId="{1F0F4E54-18BC-4ADD-B751-35B758EE38F6}" type="parTrans" cxnId="{ABF90275-327F-4230-BDFD-F95F37524F49}">
      <dgm:prSet/>
      <dgm:spPr/>
      <dgm:t>
        <a:bodyPr/>
        <a:lstStyle/>
        <a:p>
          <a:pPr latinLnBrk="1"/>
          <a:endParaRPr lang="ko-KR" altLang="en-US"/>
        </a:p>
      </dgm:t>
    </dgm:pt>
    <dgm:pt modelId="{CEA9E2F8-922A-4B87-9328-04AFA335E795}" type="sibTrans" cxnId="{ABF90275-327F-4230-BDFD-F95F37524F49}">
      <dgm:prSet/>
      <dgm:spPr/>
      <dgm:t>
        <a:bodyPr/>
        <a:lstStyle/>
        <a:p>
          <a:pPr latinLnBrk="1"/>
          <a:endParaRPr lang="ko-KR" altLang="en-US"/>
        </a:p>
      </dgm:t>
    </dgm:pt>
    <dgm:pt modelId="{8BDCC053-038C-4B3B-B5EF-BB43796AE0E6}" type="pres">
      <dgm:prSet presAssocID="{4DEBD3C7-9BB7-4D87-981C-E2502EF93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AE89FF-D3F1-4621-89BA-FABFB798B351}" type="pres">
      <dgm:prSet presAssocID="{884FFE15-6A8F-4877-BCE1-FB0A45319C2A}" presName="parentText" presStyleLbl="node1" presStyleIdx="0" presStyleCnt="3" custAng="0" custScaleY="44509" custLinFactY="-5896" custLinFactNeighborX="9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7D1B70-E0BB-4622-BE3B-6A996155DD2D}" type="pres">
      <dgm:prSet presAssocID="{F62E2ED3-BA23-467D-A423-51F244CC8F14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1387E438-EEA4-4453-A2FB-D06C11A00518}" type="pres">
      <dgm:prSet presAssocID="{1430EFDF-E206-4DD4-B9F6-7DAC1FFC136C}" presName="parentText" presStyleLbl="node1" presStyleIdx="1" presStyleCnt="3" custScaleY="37233" custLinFactNeighborY="-3277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52E2D2-5F58-4BA0-A574-0C703C3AE25F}" type="pres">
      <dgm:prSet presAssocID="{FC3BBB28-0490-4321-8689-4C8618C4DFF5}" presName="spacer" presStyleCnt="0"/>
      <dgm:spPr/>
      <dgm:t>
        <a:bodyPr/>
        <a:lstStyle/>
        <a:p>
          <a:pPr latinLnBrk="1"/>
          <a:endParaRPr lang="ko-KR" altLang="en-US"/>
        </a:p>
      </dgm:t>
    </dgm:pt>
    <dgm:pt modelId="{5C927FE2-C1FE-46EC-BACB-B6E56DA90E4B}" type="pres">
      <dgm:prSet presAssocID="{136DC446-530A-405A-9BC6-89936E401AB4}" presName="parentText" presStyleLbl="node1" presStyleIdx="2" presStyleCnt="3" custScaleY="36836" custLinFactNeighborY="1840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88AE28-0AB1-4E60-90D8-9FE2BBC8F86C}" srcId="{4DEBD3C7-9BB7-4D87-981C-E2502EF9351C}" destId="{884FFE15-6A8F-4877-BCE1-FB0A45319C2A}" srcOrd="0" destOrd="0" parTransId="{7033D8C4-E75F-4DAD-9D25-A4371F8FD557}" sibTransId="{F62E2ED3-BA23-467D-A423-51F244CC8F14}"/>
    <dgm:cxn modelId="{4A55068E-B7C1-4C2D-A26F-7DD0369F2CEC}" type="presOf" srcId="{4DEBD3C7-9BB7-4D87-981C-E2502EF9351C}" destId="{8BDCC053-038C-4B3B-B5EF-BB43796AE0E6}" srcOrd="0" destOrd="0" presId="urn:microsoft.com/office/officeart/2005/8/layout/vList2"/>
    <dgm:cxn modelId="{AFC7CC05-9214-49F7-A1A9-61DE7F94DF04}" type="presOf" srcId="{136DC446-530A-405A-9BC6-89936E401AB4}" destId="{5C927FE2-C1FE-46EC-BACB-B6E56DA90E4B}" srcOrd="0" destOrd="0" presId="urn:microsoft.com/office/officeart/2005/8/layout/vList2"/>
    <dgm:cxn modelId="{E760CA37-D2DC-458B-B282-3B0A5848120E}" srcId="{4DEBD3C7-9BB7-4D87-981C-E2502EF9351C}" destId="{1430EFDF-E206-4DD4-B9F6-7DAC1FFC136C}" srcOrd="1" destOrd="0" parTransId="{0E6F545C-5D49-4653-B2D2-6778F1C3BE47}" sibTransId="{FC3BBB28-0490-4321-8689-4C8618C4DFF5}"/>
    <dgm:cxn modelId="{ABF90275-327F-4230-BDFD-F95F37524F49}" srcId="{4DEBD3C7-9BB7-4D87-981C-E2502EF9351C}" destId="{136DC446-530A-405A-9BC6-89936E401AB4}" srcOrd="2" destOrd="0" parTransId="{1F0F4E54-18BC-4ADD-B751-35B758EE38F6}" sibTransId="{CEA9E2F8-922A-4B87-9328-04AFA335E795}"/>
    <dgm:cxn modelId="{114AE5A1-D9FE-4E26-827A-D0D67E7FC1B6}" type="presOf" srcId="{884FFE15-6A8F-4877-BCE1-FB0A45319C2A}" destId="{2CAE89FF-D3F1-4621-89BA-FABFB798B351}" srcOrd="0" destOrd="0" presId="urn:microsoft.com/office/officeart/2005/8/layout/vList2"/>
    <dgm:cxn modelId="{A655A126-DA42-48E5-9998-83430186CEAF}" type="presOf" srcId="{1430EFDF-E206-4DD4-B9F6-7DAC1FFC136C}" destId="{1387E438-EEA4-4453-A2FB-D06C11A00518}" srcOrd="0" destOrd="0" presId="urn:microsoft.com/office/officeart/2005/8/layout/vList2"/>
    <dgm:cxn modelId="{AF64D5D6-4A3F-4195-AE65-A8A32B261BDD}" type="presParOf" srcId="{8BDCC053-038C-4B3B-B5EF-BB43796AE0E6}" destId="{2CAE89FF-D3F1-4621-89BA-FABFB798B351}" srcOrd="0" destOrd="0" presId="urn:microsoft.com/office/officeart/2005/8/layout/vList2"/>
    <dgm:cxn modelId="{9A453FE1-5807-4A64-AE30-91CA169730FC}" type="presParOf" srcId="{8BDCC053-038C-4B3B-B5EF-BB43796AE0E6}" destId="{677D1B70-E0BB-4622-BE3B-6A996155DD2D}" srcOrd="1" destOrd="0" presId="urn:microsoft.com/office/officeart/2005/8/layout/vList2"/>
    <dgm:cxn modelId="{80AA35AD-68B7-4661-BF6A-32F093F41875}" type="presParOf" srcId="{8BDCC053-038C-4B3B-B5EF-BB43796AE0E6}" destId="{1387E438-EEA4-4453-A2FB-D06C11A00518}" srcOrd="2" destOrd="0" presId="urn:microsoft.com/office/officeart/2005/8/layout/vList2"/>
    <dgm:cxn modelId="{1F8C41F5-4477-4B26-BAA2-1CDE224C4E13}" type="presParOf" srcId="{8BDCC053-038C-4B3B-B5EF-BB43796AE0E6}" destId="{6452E2D2-5F58-4BA0-A574-0C703C3AE25F}" srcOrd="3" destOrd="0" presId="urn:microsoft.com/office/officeart/2005/8/layout/vList2"/>
    <dgm:cxn modelId="{A1942CF4-2CB7-426C-8EBB-88FDF13C0AB2}" type="presParOf" srcId="{8BDCC053-038C-4B3B-B5EF-BB43796AE0E6}" destId="{5C927FE2-C1FE-46EC-BACB-B6E56DA90E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564F5-E95C-439A-B73C-D469E746B76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B3C0C83-38B6-46E3-B08F-0426D39DAF72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디옥시리보오스</a:t>
          </a:r>
          <a:endParaRPr lang="ko-KR" altLang="en-US" dirty="0"/>
        </a:p>
      </dgm:t>
    </dgm:pt>
    <dgm:pt modelId="{0FB7905C-CD65-45B6-B1B1-325AC738EFD2}" type="parTrans" cxnId="{4F8CB261-A6E0-488F-BD95-1F961BEBFE8E}">
      <dgm:prSet/>
      <dgm:spPr/>
      <dgm:t>
        <a:bodyPr/>
        <a:lstStyle/>
        <a:p>
          <a:pPr latinLnBrk="1"/>
          <a:endParaRPr lang="ko-KR" altLang="en-US"/>
        </a:p>
      </dgm:t>
    </dgm:pt>
    <dgm:pt modelId="{6EAD5B04-5F62-4C3F-B0A7-41465EF1964E}" type="sibTrans" cxnId="{4F8CB261-A6E0-488F-BD95-1F961BEBFE8E}">
      <dgm:prSet/>
      <dgm:spPr/>
      <dgm:t>
        <a:bodyPr/>
        <a:lstStyle/>
        <a:p>
          <a:pPr latinLnBrk="1"/>
          <a:endParaRPr lang="ko-KR" altLang="en-US"/>
        </a:p>
      </dgm:t>
    </dgm:pt>
    <dgm:pt modelId="{29CD0CB9-0205-4EC2-84CD-C3756AE9D164}">
      <dgm:prSet phldrT="[텍스트]"/>
      <dgm:spPr/>
      <dgm:t>
        <a:bodyPr/>
        <a:lstStyle/>
        <a:p>
          <a:pPr latinLnBrk="1"/>
          <a:r>
            <a:rPr lang="ko-KR" altLang="en-US" dirty="0" smtClean="0"/>
            <a:t>리보오스</a:t>
          </a:r>
          <a:endParaRPr lang="ko-KR" altLang="en-US" dirty="0"/>
        </a:p>
      </dgm:t>
    </dgm:pt>
    <dgm:pt modelId="{9D325BDD-6EF1-412A-AF1E-11B14140D393}" type="parTrans" cxnId="{60CB2492-330F-4AF6-B038-D03069E3ED7C}">
      <dgm:prSet/>
      <dgm:spPr/>
      <dgm:t>
        <a:bodyPr/>
        <a:lstStyle/>
        <a:p>
          <a:pPr latinLnBrk="1"/>
          <a:endParaRPr lang="ko-KR" altLang="en-US"/>
        </a:p>
      </dgm:t>
    </dgm:pt>
    <dgm:pt modelId="{AD7B27B2-7D93-4B8C-BFC8-08BAEADFCFD8}" type="sibTrans" cxnId="{60CB2492-330F-4AF6-B038-D03069E3ED7C}">
      <dgm:prSet/>
      <dgm:spPr/>
      <dgm:t>
        <a:bodyPr/>
        <a:lstStyle/>
        <a:p>
          <a:pPr latinLnBrk="1"/>
          <a:endParaRPr lang="ko-KR" altLang="en-US"/>
        </a:p>
      </dgm:t>
    </dgm:pt>
    <dgm:pt modelId="{FB395B85-E2CE-4F0C-9510-EF4556EE4739}" type="pres">
      <dgm:prSet presAssocID="{E0C564F5-E95C-439A-B73C-D469E746B76C}" presName="diagram" presStyleCnt="0">
        <dgm:presLayoutVars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34BD9C-66C6-4C06-B4BF-A9E8191886EA}" type="pres">
      <dgm:prSet presAssocID="{7B3C0C83-38B6-46E3-B08F-0426D39DAF72}" presName="composite" presStyleCnt="0"/>
      <dgm:spPr/>
    </dgm:pt>
    <dgm:pt modelId="{02992FBC-A472-4797-8532-6E4EFC6796D8}" type="pres">
      <dgm:prSet presAssocID="{7B3C0C83-38B6-46E3-B08F-0426D39DAF72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D7B6037B-F50C-4BAB-B8BB-73F6D1F41AC7}" type="pres">
      <dgm:prSet presAssocID="{7B3C0C83-38B6-46E3-B08F-0426D39DAF72}" presName="Parent" presStyleLbl="node0" presStyleIdx="0" presStyleCnt="2" custLinFactNeighborX="-23618" custLinFactNeighborY="72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1A216-C6F7-416E-8A15-7D39A9D9EEC9}" type="pres">
      <dgm:prSet presAssocID="{6EAD5B04-5F62-4C3F-B0A7-41465EF1964E}" presName="sibTrans" presStyleCnt="0"/>
      <dgm:spPr/>
    </dgm:pt>
    <dgm:pt modelId="{D7CBDB3D-AFC0-4D82-8112-6DE76697D20B}" type="pres">
      <dgm:prSet presAssocID="{29CD0CB9-0205-4EC2-84CD-C3756AE9D164}" presName="composite" presStyleCnt="0"/>
      <dgm:spPr/>
    </dgm:pt>
    <dgm:pt modelId="{6A030BDE-138A-48B7-831D-DCABA11C07A1}" type="pres">
      <dgm:prSet presAssocID="{29CD0CB9-0205-4EC2-84CD-C3756AE9D164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A89F1626-684D-4140-940D-F9C8A164FCFE}" type="pres">
      <dgm:prSet presAssocID="{29CD0CB9-0205-4EC2-84CD-C3756AE9D164}" presName="Parent" presStyleLbl="node0" presStyleIdx="1" presStyleCnt="2" custScaleX="111598" custScaleY="91914" custLinFactNeighborX="-24728" custLinFactNeighborY="1432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0CB2492-330F-4AF6-B038-D03069E3ED7C}" srcId="{E0C564F5-E95C-439A-B73C-D469E746B76C}" destId="{29CD0CB9-0205-4EC2-84CD-C3756AE9D164}" srcOrd="1" destOrd="0" parTransId="{9D325BDD-6EF1-412A-AF1E-11B14140D393}" sibTransId="{AD7B27B2-7D93-4B8C-BFC8-08BAEADFCFD8}"/>
    <dgm:cxn modelId="{2823AAF9-B54E-45B6-9346-31414A60D67B}" type="presOf" srcId="{29CD0CB9-0205-4EC2-84CD-C3756AE9D164}" destId="{A89F1626-684D-4140-940D-F9C8A164FCFE}" srcOrd="0" destOrd="0" presId="urn:microsoft.com/office/officeart/2008/layout/BendingPictureCaption"/>
    <dgm:cxn modelId="{CDDA2CEA-9114-4591-A4D8-40FF9A4AC69B}" type="presOf" srcId="{7B3C0C83-38B6-46E3-B08F-0426D39DAF72}" destId="{D7B6037B-F50C-4BAB-B8BB-73F6D1F41AC7}" srcOrd="0" destOrd="0" presId="urn:microsoft.com/office/officeart/2008/layout/BendingPictureCaption"/>
    <dgm:cxn modelId="{461CDF26-651E-46D5-BD1D-8938FCC9F023}" type="presOf" srcId="{E0C564F5-E95C-439A-B73C-D469E746B76C}" destId="{FB395B85-E2CE-4F0C-9510-EF4556EE4739}" srcOrd="0" destOrd="0" presId="urn:microsoft.com/office/officeart/2008/layout/BendingPictureCaption"/>
    <dgm:cxn modelId="{4F8CB261-A6E0-488F-BD95-1F961BEBFE8E}" srcId="{E0C564F5-E95C-439A-B73C-D469E746B76C}" destId="{7B3C0C83-38B6-46E3-B08F-0426D39DAF72}" srcOrd="0" destOrd="0" parTransId="{0FB7905C-CD65-45B6-B1B1-325AC738EFD2}" sibTransId="{6EAD5B04-5F62-4C3F-B0A7-41465EF1964E}"/>
    <dgm:cxn modelId="{1AB3A61F-82DE-4080-85F3-96F02A4B985D}" type="presParOf" srcId="{FB395B85-E2CE-4F0C-9510-EF4556EE4739}" destId="{E434BD9C-66C6-4C06-B4BF-A9E8191886EA}" srcOrd="0" destOrd="0" presId="urn:microsoft.com/office/officeart/2008/layout/BendingPictureCaption"/>
    <dgm:cxn modelId="{D77A9593-F50F-490D-AA9B-AB584A50F0AD}" type="presParOf" srcId="{E434BD9C-66C6-4C06-B4BF-A9E8191886EA}" destId="{02992FBC-A472-4797-8532-6E4EFC6796D8}" srcOrd="0" destOrd="0" presId="urn:microsoft.com/office/officeart/2008/layout/BendingPictureCaption"/>
    <dgm:cxn modelId="{93C52663-053B-4205-9389-8EB27CB12491}" type="presParOf" srcId="{E434BD9C-66C6-4C06-B4BF-A9E8191886EA}" destId="{D7B6037B-F50C-4BAB-B8BB-73F6D1F41AC7}" srcOrd="1" destOrd="0" presId="urn:microsoft.com/office/officeart/2008/layout/BendingPictureCaption"/>
    <dgm:cxn modelId="{8C571464-8E5C-4727-A011-6B0EB29611C4}" type="presParOf" srcId="{FB395B85-E2CE-4F0C-9510-EF4556EE4739}" destId="{9DB1A216-C6F7-416E-8A15-7D39A9D9EEC9}" srcOrd="1" destOrd="0" presId="urn:microsoft.com/office/officeart/2008/layout/BendingPictureCaption"/>
    <dgm:cxn modelId="{2E630AE9-847D-44BA-824B-0923E0F53D98}" type="presParOf" srcId="{FB395B85-E2CE-4F0C-9510-EF4556EE4739}" destId="{D7CBDB3D-AFC0-4D82-8112-6DE76697D20B}" srcOrd="2" destOrd="0" presId="urn:microsoft.com/office/officeart/2008/layout/BendingPictureCaption"/>
    <dgm:cxn modelId="{89143CFF-7D33-4CA7-8F73-BF82842AACEF}" type="presParOf" srcId="{D7CBDB3D-AFC0-4D82-8112-6DE76697D20B}" destId="{6A030BDE-138A-48B7-831D-DCABA11C07A1}" srcOrd="0" destOrd="0" presId="urn:microsoft.com/office/officeart/2008/layout/BendingPictureCaption"/>
    <dgm:cxn modelId="{A5ABB016-79D2-431E-ADBF-9C5D557C14B8}" type="presParOf" srcId="{D7CBDB3D-AFC0-4D82-8112-6DE76697D20B}" destId="{A89F1626-684D-4140-940D-F9C8A164FCF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E89FF-D3F1-4621-89BA-FABFB798B351}">
      <dsp:nvSpPr>
        <dsp:cNvPr id="0" name=""/>
        <dsp:cNvSpPr/>
      </dsp:nvSpPr>
      <dsp:spPr>
        <a:xfrm>
          <a:off x="0" y="0"/>
          <a:ext cx="7643866" cy="14997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염색체</a:t>
          </a:r>
          <a:r>
            <a:rPr lang="ko-KR" altLang="en-US" sz="2100" kern="1200" dirty="0" smtClean="0">
              <a:solidFill>
                <a:schemeClr val="bg1"/>
              </a:solidFill>
            </a:rPr>
            <a:t>는 유전정보의 기본단위인 유전자</a:t>
          </a:r>
          <a:r>
            <a:rPr lang="en-US" altLang="ko-KR" sz="2100" kern="1200" dirty="0" smtClean="0">
              <a:solidFill>
                <a:schemeClr val="bg1"/>
              </a:solidFill>
            </a:rPr>
            <a:t>(gene)</a:t>
          </a:r>
          <a:r>
            <a:rPr lang="ko-KR" altLang="en-US" sz="2100" kern="1200" dirty="0" smtClean="0">
              <a:solidFill>
                <a:schemeClr val="bg1"/>
              </a:solidFill>
            </a:rPr>
            <a:t>을 담고 있는 </a:t>
          </a:r>
          <a:endParaRPr lang="en-US" altLang="ko-KR" sz="2100" kern="1200" dirty="0" smtClean="0">
            <a:solidFill>
              <a:schemeClr val="bg1"/>
            </a:solidFill>
          </a:endParaRPr>
        </a:p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100" b="1" kern="1200" dirty="0" smtClean="0">
              <a:solidFill>
                <a:schemeClr val="bg1"/>
              </a:solidFill>
            </a:rPr>
            <a:t>DNA</a:t>
          </a:r>
          <a:r>
            <a:rPr lang="ko-KR" altLang="en-US" sz="2100" b="1" kern="1200" dirty="0" smtClean="0">
              <a:solidFill>
                <a:schemeClr val="bg1"/>
              </a:solidFill>
            </a:rPr>
            <a:t>와 단백질</a:t>
          </a:r>
          <a:r>
            <a:rPr lang="ko-KR" altLang="en-US" sz="2100" kern="1200" dirty="0" smtClean="0">
              <a:solidFill>
                <a:schemeClr val="bg1"/>
              </a:solidFill>
            </a:rPr>
            <a:t>로 구성</a:t>
          </a:r>
          <a:endParaRPr lang="ko-KR" altLang="en-US" sz="2100" kern="1200" dirty="0">
            <a:solidFill>
              <a:schemeClr val="bg1"/>
            </a:solidFill>
          </a:endParaRPr>
        </a:p>
      </dsp:txBody>
      <dsp:txXfrm>
        <a:off x="73213" y="73213"/>
        <a:ext cx="7497440" cy="1353349"/>
      </dsp:txXfrm>
    </dsp:sp>
    <dsp:sp modelId="{1387E438-EEA4-4453-A2FB-D06C11A00518}">
      <dsp:nvSpPr>
        <dsp:cNvPr id="0" name=""/>
        <dsp:cNvSpPr/>
      </dsp:nvSpPr>
      <dsp:spPr>
        <a:xfrm>
          <a:off x="0" y="1643075"/>
          <a:ext cx="7643866" cy="12546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b="1" kern="1200" dirty="0" smtClean="0">
              <a:solidFill>
                <a:schemeClr val="bg1"/>
              </a:solidFill>
            </a:rPr>
            <a:t>분열기</a:t>
          </a:r>
          <a:r>
            <a:rPr lang="ko-KR" altLang="en-US" sz="2100" kern="1200" dirty="0" smtClean="0">
              <a:solidFill>
                <a:schemeClr val="bg1"/>
              </a:solidFill>
            </a:rPr>
            <a:t>가 되면 </a:t>
          </a:r>
          <a:r>
            <a:rPr lang="ko-KR" altLang="en-US" sz="2100" b="1" kern="1200" dirty="0" smtClean="0">
              <a:solidFill>
                <a:schemeClr val="bg1"/>
              </a:solidFill>
            </a:rPr>
            <a:t>염색사</a:t>
          </a:r>
          <a:r>
            <a:rPr lang="ko-KR" altLang="en-US" sz="2100" kern="1200" dirty="0" smtClean="0">
              <a:solidFill>
                <a:schemeClr val="bg1"/>
              </a:solidFill>
            </a:rPr>
            <a:t>가 꼬</a:t>
          </a:r>
          <a:r>
            <a:rPr lang="ko-KR" altLang="en-US" sz="2100" i="0" kern="1200" dirty="0" smtClean="0">
              <a:solidFill>
                <a:schemeClr val="bg1"/>
              </a:solidFill>
            </a:rPr>
            <a:t>이</a:t>
          </a:r>
          <a:r>
            <a:rPr lang="ko-KR" altLang="en-US" sz="2100" kern="1200" dirty="0" smtClean="0">
              <a:solidFill>
                <a:schemeClr val="bg1"/>
              </a:solidFill>
            </a:rPr>
            <a:t>고 응축되어 만들어진 </a:t>
          </a:r>
          <a:r>
            <a:rPr lang="ko-KR" altLang="en-US" sz="2100" b="1" kern="1200" dirty="0" smtClean="0">
              <a:solidFill>
                <a:schemeClr val="bg1"/>
              </a:solidFill>
            </a:rPr>
            <a:t>막대 모양의 </a:t>
          </a:r>
          <a:r>
            <a:rPr lang="ko-KR" altLang="en-US" sz="2100" kern="1200" dirty="0" smtClean="0">
              <a:solidFill>
                <a:schemeClr val="bg1"/>
              </a:solidFill>
            </a:rPr>
            <a:t>구조물</a:t>
          </a:r>
          <a:endParaRPr lang="ko-KR" altLang="en-US" sz="2100" kern="1200" dirty="0">
            <a:solidFill>
              <a:schemeClr val="bg1"/>
            </a:solidFill>
          </a:endParaRPr>
        </a:p>
      </dsp:txBody>
      <dsp:txXfrm>
        <a:off x="61245" y="1704320"/>
        <a:ext cx="7521376" cy="1132113"/>
      </dsp:txXfrm>
    </dsp:sp>
    <dsp:sp modelId="{5C927FE2-C1FE-46EC-BACB-B6E56DA90E4B}">
      <dsp:nvSpPr>
        <dsp:cNvPr id="0" name=""/>
        <dsp:cNvSpPr/>
      </dsp:nvSpPr>
      <dsp:spPr>
        <a:xfrm>
          <a:off x="0" y="3071834"/>
          <a:ext cx="7643866" cy="12412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>
              <a:solidFill>
                <a:schemeClr val="bg1"/>
              </a:solidFill>
            </a:rPr>
            <a:t>사람의 염색체</a:t>
          </a:r>
          <a:r>
            <a:rPr lang="en-US" altLang="ko-KR" sz="2100" kern="1200" dirty="0" smtClean="0">
              <a:solidFill>
                <a:schemeClr val="bg1"/>
              </a:solidFill>
            </a:rPr>
            <a:t>:</a:t>
          </a:r>
          <a:r>
            <a:rPr lang="en-US" altLang="ko-KR" sz="2100" b="1" kern="1200" dirty="0" smtClean="0">
              <a:solidFill>
                <a:schemeClr val="bg1"/>
              </a:solidFill>
            </a:rPr>
            <a:t>23</a:t>
          </a:r>
          <a:r>
            <a:rPr lang="ko-KR" altLang="en-US" sz="2100" b="1" kern="1200" dirty="0" smtClean="0">
              <a:solidFill>
                <a:schemeClr val="bg1"/>
              </a:solidFill>
            </a:rPr>
            <a:t>쌍</a:t>
          </a:r>
          <a:r>
            <a:rPr lang="en-US" altLang="ko-KR" sz="2100" kern="1200" dirty="0" smtClean="0">
              <a:solidFill>
                <a:schemeClr val="bg1"/>
              </a:solidFill>
            </a:rPr>
            <a:t>(46</a:t>
          </a:r>
          <a:r>
            <a:rPr lang="ko-KR" altLang="en-US" sz="2100" kern="1200" dirty="0" smtClean="0">
              <a:solidFill>
                <a:schemeClr val="bg1"/>
              </a:solidFill>
            </a:rPr>
            <a:t>개</a:t>
          </a:r>
          <a:r>
            <a:rPr lang="en-US" altLang="ko-KR" sz="2100" kern="1200" dirty="0" smtClean="0">
              <a:solidFill>
                <a:schemeClr val="bg1"/>
              </a:solidFill>
            </a:rPr>
            <a:t>)</a:t>
          </a:r>
          <a:endParaRPr lang="ko-KR" altLang="en-US" sz="2100" kern="1200" dirty="0">
            <a:solidFill>
              <a:schemeClr val="bg1"/>
            </a:solidFill>
          </a:endParaRPr>
        </a:p>
      </dsp:txBody>
      <dsp:txXfrm>
        <a:off x="60592" y="3132426"/>
        <a:ext cx="7522682" cy="1120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92FBC-A472-4797-8532-6E4EFC6796D8}">
      <dsp:nvSpPr>
        <dsp:cNvPr id="0" name=""/>
        <dsp:cNvSpPr/>
      </dsp:nvSpPr>
      <dsp:spPr>
        <a:xfrm>
          <a:off x="149202" y="902"/>
          <a:ext cx="2775161" cy="20508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6037B-F50C-4BAB-B8BB-73F6D1F41AC7}">
      <dsp:nvSpPr>
        <dsp:cNvPr id="0" name=""/>
        <dsp:cNvSpPr/>
      </dsp:nvSpPr>
      <dsp:spPr>
        <a:xfrm>
          <a:off x="145347" y="1721563"/>
          <a:ext cx="2391362" cy="574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ko-KR" altLang="en-US" sz="2100" kern="1200" dirty="0" err="1" smtClean="0"/>
            <a:t>디옥시리보오스</a:t>
          </a:r>
          <a:endParaRPr lang="ko-KR" altLang="en-US" sz="2100" kern="1200" dirty="0"/>
        </a:p>
      </dsp:txBody>
      <dsp:txXfrm>
        <a:off x="145347" y="1721563"/>
        <a:ext cx="2391362" cy="574684"/>
      </dsp:txXfrm>
    </dsp:sp>
    <dsp:sp modelId="{6A030BDE-138A-48B7-831D-DCABA11C07A1}">
      <dsp:nvSpPr>
        <dsp:cNvPr id="0" name=""/>
        <dsp:cNvSpPr/>
      </dsp:nvSpPr>
      <dsp:spPr>
        <a:xfrm>
          <a:off x="79864" y="2549796"/>
          <a:ext cx="2775161" cy="205083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F1626-684D-4140-940D-F9C8A164FCFE}">
      <dsp:nvSpPr>
        <dsp:cNvPr id="0" name=""/>
        <dsp:cNvSpPr/>
      </dsp:nvSpPr>
      <dsp:spPr>
        <a:xfrm>
          <a:off x="0" y="4252912"/>
          <a:ext cx="2668712" cy="528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ko-KR" altLang="en-US" sz="2100" kern="1200" dirty="0" smtClean="0"/>
            <a:t>리보오스</a:t>
          </a:r>
          <a:endParaRPr lang="ko-KR" altLang="en-US" sz="2100" kern="1200" dirty="0"/>
        </a:p>
      </dsp:txBody>
      <dsp:txXfrm>
        <a:off x="0" y="4252912"/>
        <a:ext cx="2668712" cy="528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E8231-318B-462F-917F-76D03ED6135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75573-5C55-42B7-93D3-28704CF487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993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t.purdue.edu/hort/courses/HORT250/pict.gif%20images/l4%20rna%20transcription%20pict.gi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tificpsychic.com/fitness/transcription.gif" TargetMode="External"/><Relationship Id="rId4" Type="http://schemas.openxmlformats.org/officeDocument/2006/relationships/hyperlink" Target="http://www.plantgdb.org/AtGDB/Interns/spring2004/transcription.gif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00.naver.com/100.nhn?docid=82883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100.naver.com/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안녕하십니까 저희 </a:t>
            </a:r>
            <a:r>
              <a:rPr lang="en-US" altLang="ko-KR" dirty="0" smtClean="0"/>
              <a:t>5</a:t>
            </a:r>
            <a:r>
              <a:rPr lang="ko-KR" altLang="en-US" dirty="0" smtClean="0"/>
              <a:t>조는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와 염색체에 대해 조사해왔습니다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저희 조는 김세호 류정석 배성학 우승국 장은미 황재현 홍준표로 구성되어있습니다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endParaRPr lang="en-US" altLang="ko-KR" dirty="0" smtClean="0"/>
          </a:p>
          <a:p>
            <a:r>
              <a:rPr lang="ko-KR" altLang="en-US" dirty="0" err="1" smtClean="0"/>
              <a:t>첫번째</a:t>
            </a:r>
            <a:r>
              <a:rPr lang="ko-KR" altLang="en-US" dirty="0" smtClean="0"/>
              <a:t> 발표를 맡은 </a:t>
            </a:r>
            <a:r>
              <a:rPr lang="en-US" altLang="ko-KR" dirty="0" smtClean="0"/>
              <a:t>000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DNA</a:t>
            </a:r>
            <a:r>
              <a:rPr lang="ko-KR" altLang="en-US" dirty="0" smtClean="0"/>
              <a:t>가 모두 </a:t>
            </a:r>
            <a:r>
              <a:rPr lang="en-US" altLang="ko-KR" dirty="0" smtClean="0"/>
              <a:t>15N</a:t>
            </a:r>
            <a:r>
              <a:rPr lang="ko-KR" altLang="en-US" dirty="0" smtClean="0"/>
              <a:t>동위원소로 </a:t>
            </a:r>
            <a:r>
              <a:rPr lang="ko-KR" altLang="en-US" dirty="0" err="1" smtClean="0"/>
              <a:t>표지되도록</a:t>
            </a:r>
            <a:r>
              <a:rPr lang="ko-KR" altLang="en-US" dirty="0" smtClean="0"/>
              <a:t> 만들었다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대장균을 </a:t>
            </a:r>
            <a:r>
              <a:rPr lang="en-US" altLang="ko-KR" dirty="0" smtClean="0"/>
              <a:t>14NH4Cl</a:t>
            </a:r>
            <a:r>
              <a:rPr lang="ko-KR" altLang="en-US" dirty="0" smtClean="0"/>
              <a:t>로 된 배지로 옮겨 새로 합성되는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분자에 </a:t>
            </a:r>
            <a:r>
              <a:rPr lang="en-US" altLang="ko-KR" dirty="0" smtClean="0"/>
              <a:t>14N</a:t>
            </a:r>
            <a:r>
              <a:rPr lang="ko-KR" altLang="en-US" dirty="0" smtClean="0"/>
              <a:t>가 들어가게 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 번 분열할 때마다 대장균을 취하여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추출하여  측정한 결과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세대가 계속될수록 채취한 시료에서 발견되는 낮은 밀도의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의 양이 증가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5248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메셀슨과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스탈에의해</a:t>
            </a:r>
            <a:r>
              <a:rPr lang="ko-KR" altLang="en-US" dirty="0" smtClean="0"/>
              <a:t>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복제가 반보존적으로 이루어진다는 것을 최초로 증명한 실험</a:t>
            </a:r>
            <a:r>
              <a:rPr lang="en-US" altLang="ko-KR" dirty="0" smtClean="0"/>
              <a:t>(1958).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latin typeface="Cambria Math"/>
              </a:rPr>
              <a:t>한 번 분열할 때마다 대장균을 취하여 </a:t>
            </a:r>
            <a:r>
              <a:rPr lang="en-US" altLang="ko-KR" dirty="0" smtClean="0">
                <a:latin typeface="Cambria Math"/>
              </a:rPr>
              <a:t>DNA</a:t>
            </a:r>
            <a:r>
              <a:rPr lang="ko-KR" altLang="en-US" dirty="0" smtClean="0">
                <a:latin typeface="Cambria Math"/>
              </a:rPr>
              <a:t>를 추출하여  측정한 결과</a:t>
            </a:r>
            <a:r>
              <a:rPr lang="en-US" altLang="ko-KR" dirty="0" smtClean="0">
                <a:latin typeface="Cambria Math"/>
              </a:rPr>
              <a:t>, </a:t>
            </a:r>
            <a:r>
              <a:rPr lang="ko-KR" altLang="en-US" dirty="0" smtClean="0">
                <a:latin typeface="Cambria Math"/>
              </a:rPr>
              <a:t>세대가 계속될수록 채취한 시료에서 발견되는 낮은 밀도의 </a:t>
            </a:r>
            <a:r>
              <a:rPr lang="en-US" altLang="ko-KR" dirty="0" smtClean="0">
                <a:latin typeface="Cambria Math"/>
              </a:rPr>
              <a:t>DNA</a:t>
            </a:r>
            <a:r>
              <a:rPr lang="ko-KR" altLang="en-US" dirty="0" smtClean="0">
                <a:latin typeface="Cambria Math"/>
              </a:rPr>
              <a:t>의 양이 증가 </a:t>
            </a:r>
            <a:r>
              <a:rPr lang="en-US" altLang="ko-KR" dirty="0" smtClean="0">
                <a:latin typeface="Cambria Math"/>
              </a:rPr>
              <a:t>(14N</a:t>
            </a:r>
            <a:r>
              <a:rPr lang="ko-KR" altLang="en-US" dirty="0" smtClean="0">
                <a:latin typeface="Cambria Math"/>
              </a:rPr>
              <a:t>의 </a:t>
            </a:r>
            <a:r>
              <a:rPr lang="en-US" altLang="ko-KR" dirty="0" smtClean="0">
                <a:latin typeface="Cambria Math"/>
              </a:rPr>
              <a:t>DNA</a:t>
            </a:r>
            <a:r>
              <a:rPr lang="ko-KR" altLang="en-US" dirty="0" smtClean="0">
                <a:latin typeface="Cambria Math"/>
              </a:rPr>
              <a:t>량이 증가</a:t>
            </a:r>
            <a:r>
              <a:rPr lang="en-US" altLang="ko-KR" dirty="0" smtClean="0">
                <a:latin typeface="Cambria Math"/>
              </a:rPr>
              <a:t>)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4149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ECE6-0D10-4548-A612-94AD4DB5B5D5}" type="slidenum">
              <a:rPr lang="ko-KR" altLang="en-US"/>
              <a:pPr/>
              <a:t>13</a:t>
            </a:fld>
            <a:endParaRPr lang="en-US" altLang="ko-K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DNA</a:t>
            </a:r>
            <a:r>
              <a:rPr lang="ko-KR" altLang="en-US" dirty="0" smtClean="0">
                <a:ea typeface="굴림" charset="-127"/>
              </a:rPr>
              <a:t>의 반보존적 복제</a:t>
            </a:r>
            <a:endParaRPr lang="en-US" altLang="ko-KR" dirty="0" smtClean="0">
              <a:ea typeface="굴림" charset="-127"/>
            </a:endParaRPr>
          </a:p>
          <a:p>
            <a:r>
              <a:rPr lang="ko-KR" altLang="en-US" dirty="0" smtClean="0">
                <a:ea typeface="굴림" charset="-127"/>
              </a:rPr>
              <a:t>→ 원래 </a:t>
            </a:r>
            <a:r>
              <a:rPr lang="en-US" altLang="ko-KR" dirty="0" smtClean="0">
                <a:ea typeface="굴림" charset="-127"/>
              </a:rPr>
              <a:t>DNA</a:t>
            </a:r>
            <a:r>
              <a:rPr lang="ko-KR" altLang="en-US" dirty="0" smtClean="0">
                <a:ea typeface="굴림" charset="-127"/>
              </a:rPr>
              <a:t>의 두 가닥의 사슬 중 하나는 보존되어 새로운 </a:t>
            </a:r>
            <a:r>
              <a:rPr lang="en-US" altLang="ko-KR" dirty="0" smtClean="0">
                <a:ea typeface="굴림" charset="-127"/>
              </a:rPr>
              <a:t>DNA</a:t>
            </a:r>
            <a:r>
              <a:rPr lang="ko-KR" altLang="en-US" dirty="0" smtClean="0">
                <a:ea typeface="굴림" charset="-127"/>
              </a:rPr>
              <a:t>에 남아 있고</a:t>
            </a:r>
            <a:r>
              <a:rPr lang="en-US" altLang="ko-KR" dirty="0" smtClean="0">
                <a:ea typeface="굴림" charset="-127"/>
              </a:rPr>
              <a:t>, </a:t>
            </a:r>
            <a:r>
              <a:rPr lang="ko-KR" altLang="en-US" dirty="0" smtClean="0">
                <a:ea typeface="굴림" charset="-127"/>
              </a:rPr>
              <a:t>나머지 한 가닥의 사슬만 새로 합성되는 것</a:t>
            </a:r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DNA</a:t>
            </a:r>
            <a:r>
              <a:rPr lang="ko-KR" altLang="en-US" dirty="0" smtClean="0">
                <a:ea typeface="굴림" charset="-127"/>
              </a:rPr>
              <a:t>는 반보존적 복제를 한다</a:t>
            </a:r>
            <a:r>
              <a:rPr lang="en-US" altLang="ko-KR" dirty="0" smtClean="0">
                <a:ea typeface="굴림" charset="-127"/>
              </a:rPr>
              <a:t>.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※</a:t>
            </a:r>
            <a:r>
              <a:rPr lang="ko-KR" altLang="en-US" dirty="0" smtClean="0">
                <a:ea typeface="굴림" charset="-127"/>
              </a:rPr>
              <a:t>보존적 복제</a:t>
            </a:r>
            <a:r>
              <a:rPr lang="en-US" altLang="ko-KR" dirty="0" smtClean="0">
                <a:ea typeface="굴림" charset="-127"/>
              </a:rPr>
              <a:t>,</a:t>
            </a:r>
            <a:r>
              <a:rPr lang="en-US" altLang="ko-KR" baseline="0" dirty="0" smtClean="0">
                <a:ea typeface="굴림" charset="-127"/>
              </a:rPr>
              <a:t> </a:t>
            </a:r>
            <a:r>
              <a:rPr lang="ko-KR" altLang="en-US" baseline="0" dirty="0" smtClean="0">
                <a:ea typeface="굴림" charset="-127"/>
              </a:rPr>
              <a:t>분산적 복제도 있지만 </a:t>
            </a:r>
            <a:r>
              <a:rPr lang="en-US" altLang="ko-KR" baseline="0" dirty="0" smtClean="0">
                <a:ea typeface="굴림" charset="-127"/>
              </a:rPr>
              <a:t>DNA</a:t>
            </a:r>
            <a:r>
              <a:rPr lang="ko-KR" altLang="en-US" baseline="0" dirty="0" smtClean="0">
                <a:ea typeface="굴림" charset="-127"/>
              </a:rPr>
              <a:t>가 반보존적 복제를 </a:t>
            </a:r>
            <a:r>
              <a:rPr lang="ko-KR" altLang="en-US" baseline="0" dirty="0" err="1" smtClean="0">
                <a:ea typeface="굴림" charset="-127"/>
              </a:rPr>
              <a:t>한다라고</a:t>
            </a:r>
            <a:r>
              <a:rPr lang="ko-KR" altLang="en-US" baseline="0" dirty="0" smtClean="0">
                <a:ea typeface="굴림" charset="-127"/>
              </a:rPr>
              <a:t> 밝혀짐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전사 </a:t>
            </a:r>
            <a:r>
              <a:rPr lang="en-US" altLang="ko-K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(Transcription)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‧ D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에서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RNA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를 만드는 과정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으로 모두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nucleotide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사용하므로 전사라고 한다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는 전사의 주형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(template)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으로 이용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되며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b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두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 가닥 중 한 가닥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(anti-sense strand)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을 이용하여 전사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한다 </a:t>
            </a:r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71550" lvl="1" indent="-514350">
              <a:buFont typeface="+mj-ea"/>
              <a:buAutoNum type="circleNumDbPlain"/>
            </a:pPr>
            <a:r>
              <a:rPr lang="en-US" altLang="ko-KR" dirty="0" smtClean="0"/>
              <a:t>TNA </a:t>
            </a:r>
            <a:r>
              <a:rPr lang="ko-KR" altLang="en-US" dirty="0" smtClean="0"/>
              <a:t>중합 효소의 결합 </a:t>
            </a:r>
            <a:r>
              <a:rPr lang="en-US" altLang="ko-KR" dirty="0" smtClean="0"/>
              <a:t>: DNA</a:t>
            </a:r>
            <a:r>
              <a:rPr lang="ko-KR" altLang="en-US" dirty="0" smtClean="0"/>
              <a:t>의 특정 부위에 </a:t>
            </a:r>
            <a:r>
              <a:rPr lang="en-US" altLang="ko-KR" dirty="0" smtClean="0"/>
              <a:t>RNA </a:t>
            </a:r>
            <a:r>
              <a:rPr lang="ko-KR" altLang="en-US" dirty="0" smtClean="0"/>
              <a:t>중합 효소가 붙어 </a:t>
            </a:r>
            <a:r>
              <a:rPr lang="en-US" altLang="ko-KR" dirty="0" smtClean="0"/>
              <a:t>DNA 2</a:t>
            </a:r>
            <a:r>
              <a:rPr lang="ko-KR" altLang="en-US" dirty="0" smtClean="0"/>
              <a:t>중 나선을 이루는 염기 사이의 수소 결합이 끊어져 </a:t>
            </a:r>
            <a:r>
              <a:rPr lang="en-US" altLang="ko-KR" dirty="0" smtClean="0"/>
              <a:t>DNA </a:t>
            </a:r>
            <a:r>
              <a:rPr lang="ko-KR" altLang="en-US" dirty="0" smtClean="0"/>
              <a:t>사슬이 부분적으로 풀어진다</a:t>
            </a:r>
            <a:r>
              <a:rPr lang="en-US" altLang="ko-KR" dirty="0" smtClean="0"/>
              <a:t>.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ko-KR" dirty="0" smtClean="0"/>
              <a:t>RNA </a:t>
            </a:r>
            <a:r>
              <a:rPr lang="ko-KR" altLang="en-US" dirty="0" smtClean="0"/>
              <a:t>합성 </a:t>
            </a:r>
            <a:r>
              <a:rPr lang="en-US" altLang="ko-KR" dirty="0" smtClean="0"/>
              <a:t>: DNA</a:t>
            </a:r>
            <a:r>
              <a:rPr lang="ko-KR" altLang="en-US" dirty="0" smtClean="0"/>
              <a:t>의 한쪽 가닥을 주형으로 하여 </a:t>
            </a:r>
            <a:r>
              <a:rPr lang="en-US" altLang="ko-KR" dirty="0" smtClean="0"/>
              <a:t>RNA </a:t>
            </a:r>
            <a:r>
              <a:rPr lang="ko-KR" altLang="en-US" dirty="0" smtClean="0"/>
              <a:t>중합 효소의 작용으로 상보적인 염기를 가진 </a:t>
            </a:r>
            <a:r>
              <a:rPr lang="ko-KR" altLang="en-US" dirty="0" err="1" smtClean="0"/>
              <a:t>뉴클레오티드가</a:t>
            </a:r>
            <a:r>
              <a:rPr lang="ko-KR" altLang="en-US" dirty="0" smtClean="0"/>
              <a:t> 결합하여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가 만들어진다</a:t>
            </a:r>
            <a:r>
              <a:rPr lang="en-US" altLang="ko-KR" dirty="0" smtClean="0"/>
              <a:t>.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ko-KR" altLang="en-US" dirty="0" smtClean="0"/>
              <a:t>전사 완료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전사가 완료되면 </a:t>
            </a:r>
            <a:r>
              <a:rPr lang="en-US" altLang="ko-KR" dirty="0" smtClean="0"/>
              <a:t>RNA </a:t>
            </a:r>
            <a:r>
              <a:rPr lang="ko-KR" altLang="en-US" dirty="0" smtClean="0"/>
              <a:t>중합 효소와 </a:t>
            </a:r>
            <a:r>
              <a:rPr lang="en-US" altLang="ko-KR" dirty="0" smtClean="0"/>
              <a:t>RNA </a:t>
            </a:r>
            <a:r>
              <a:rPr lang="ko-KR" altLang="en-US" dirty="0" smtClean="0"/>
              <a:t>사슬이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로부터 떨어져 나오고 풀어져 있던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는 다시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중 나선 구조를 이룬다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DNA</a:t>
            </a:r>
            <a:r>
              <a:rPr lang="ko-KR" altLang="en-US" dirty="0" smtClean="0"/>
              <a:t>의 한쪽 가닥을 주형으로 하여 </a:t>
            </a:r>
            <a:r>
              <a:rPr lang="en-US" altLang="ko-KR" dirty="0" smtClean="0"/>
              <a:t>RNA </a:t>
            </a:r>
            <a:r>
              <a:rPr lang="ko-KR" altLang="en-US" dirty="0" smtClean="0"/>
              <a:t>중합 효소의 작용으로 </a:t>
            </a:r>
            <a:r>
              <a:rPr lang="ko-KR" altLang="en-US" b="1" dirty="0" smtClean="0"/>
              <a:t>상보적인 염기를 가진 </a:t>
            </a:r>
            <a:r>
              <a:rPr lang="ko-KR" altLang="en-US" b="1" dirty="0" err="1" smtClean="0"/>
              <a:t>뉴클레오티드가</a:t>
            </a:r>
            <a:r>
              <a:rPr lang="ko-KR" altLang="en-US" b="1" dirty="0" smtClean="0"/>
              <a:t> 결합하여</a:t>
            </a:r>
            <a:r>
              <a:rPr lang="ko-KR" altLang="en-US" dirty="0" smtClean="0"/>
              <a:t>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가 만들어진다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16410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DNA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3`</a:t>
            </a:r>
            <a:r>
              <a:rPr lang="ko-KR" altLang="en-US" dirty="0" smtClean="0"/>
              <a:t>→</a:t>
            </a:r>
            <a:r>
              <a:rPr lang="en-US" altLang="ko-KR" dirty="0" smtClean="0"/>
              <a:t>5`</a:t>
            </a:r>
            <a:r>
              <a:rPr lang="ko-KR" altLang="en-US" dirty="0" smtClean="0"/>
              <a:t>가 주형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5`</a:t>
            </a:r>
            <a:r>
              <a:rPr lang="ko-KR" altLang="en-US" dirty="0" smtClean="0"/>
              <a:t>→</a:t>
            </a:r>
            <a:r>
              <a:rPr lang="en-US" altLang="ko-KR" dirty="0" smtClean="0"/>
              <a:t>3`</a:t>
            </a:r>
            <a:r>
              <a:rPr lang="ko-KR" altLang="en-US" dirty="0" smtClean="0"/>
              <a:t>가 주형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2750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RNA</a:t>
            </a:r>
            <a:r>
              <a:rPr lang="ko-KR" altLang="en-US" dirty="0" smtClean="0"/>
              <a:t>는 단일나선</a:t>
            </a:r>
            <a:r>
              <a:rPr lang="en-US" altLang="ko-KR" dirty="0" smtClean="0"/>
              <a:t>, DNA</a:t>
            </a:r>
            <a:r>
              <a:rPr lang="ko-KR" altLang="en-US" dirty="0" smtClean="0"/>
              <a:t>는 이중나선</a:t>
            </a:r>
            <a:endParaRPr lang="en-US" altLang="ko-KR" dirty="0" smtClean="0"/>
          </a:p>
          <a:p>
            <a:r>
              <a:rPr lang="en-US" altLang="ko-KR" dirty="0" smtClean="0"/>
              <a:t>DNA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는 염기를 </a:t>
            </a:r>
            <a:r>
              <a:rPr lang="ko-KR" altLang="en-US" dirty="0" err="1" smtClean="0"/>
              <a:t>가지고있는데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시토신</a:t>
            </a:r>
            <a:r>
              <a:rPr lang="en-US" altLang="ko-KR" dirty="0" smtClean="0"/>
              <a:t>,</a:t>
            </a:r>
            <a:r>
              <a:rPr lang="ko-KR" altLang="en-US" dirty="0" smtClean="0"/>
              <a:t>구아닌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아데닌은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둘다</a:t>
            </a:r>
            <a:r>
              <a:rPr lang="ko-KR" altLang="en-US" dirty="0" smtClean="0"/>
              <a:t> 공통 적이지만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티민을</a:t>
            </a:r>
            <a:r>
              <a:rPr lang="ko-KR" altLang="en-US" dirty="0" smtClean="0"/>
              <a:t> 가지고</a:t>
            </a:r>
            <a:r>
              <a:rPr lang="ko-KR" altLang="en-US" baseline="0" dirty="0" smtClean="0"/>
              <a:t> 있고</a:t>
            </a:r>
            <a:r>
              <a:rPr lang="ko-KR" altLang="en-US" dirty="0" smtClean="0"/>
              <a:t>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는</a:t>
            </a:r>
            <a:r>
              <a:rPr lang="ko-KR" altLang="en-US" baseline="0" dirty="0" smtClean="0"/>
              <a:t> </a:t>
            </a:r>
            <a:r>
              <a:rPr lang="ko-KR" altLang="en-US" dirty="0" err="1" smtClean="0"/>
              <a:t>우라실을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가지고있다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9780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앞의 내용 보충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7996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ko-KR" dirty="0" smtClean="0"/>
              <a:t>※OH</a:t>
            </a:r>
            <a:r>
              <a:rPr lang="ko-KR" altLang="en-US" dirty="0" smtClean="0"/>
              <a:t>기가 </a:t>
            </a:r>
            <a:r>
              <a:rPr lang="en-US" altLang="ko-KR" dirty="0" smtClean="0"/>
              <a:t>H</a:t>
            </a:r>
            <a:r>
              <a:rPr lang="ko-KR" altLang="en-US" dirty="0" smtClean="0"/>
              <a:t>기 보다 </a:t>
            </a:r>
            <a:r>
              <a:rPr lang="ko-KR" altLang="en-US" dirty="0" err="1" smtClean="0"/>
              <a:t>반응성이</a:t>
            </a:r>
            <a:r>
              <a:rPr lang="ko-KR" altLang="en-US" dirty="0" smtClean="0"/>
              <a:t> 커서 리보오스가 더 불안정적이다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lvl="0"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1125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단백질 합성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0645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목차입니다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염색체에 대해서는 염색체의 구조와 연관과 교차에 대해 알아보겠습니다</a:t>
            </a:r>
            <a:endParaRPr lang="en-US" altLang="ko-KR" dirty="0" smtClean="0"/>
          </a:p>
          <a:p>
            <a:r>
              <a:rPr lang="ko-KR" altLang="en-US" dirty="0" smtClean="0"/>
              <a:t>그리고 차례대로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의 구조 </a:t>
            </a:r>
            <a:r>
              <a:rPr lang="en-US" altLang="ko-KR" dirty="0" err="1" smtClean="0"/>
              <a:t>dna</a:t>
            </a:r>
            <a:r>
              <a:rPr lang="ko-KR" altLang="en-US" baseline="0" dirty="0" smtClean="0"/>
              <a:t> 복제와 전사 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단백질 합성 순서로 준비했습니다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앞에서도 말했듯이 </a:t>
            </a:r>
            <a:r>
              <a:rPr lang="en-US" altLang="ko-KR" b="1" dirty="0" smtClean="0"/>
              <a:t>DNA</a:t>
            </a:r>
            <a:r>
              <a:rPr lang="ko-KR" altLang="en-US" b="1" dirty="0" smtClean="0"/>
              <a:t>에서 </a:t>
            </a:r>
            <a:r>
              <a:rPr lang="en-US" altLang="ko-KR" b="1" dirty="0" smtClean="0"/>
              <a:t>mRNA</a:t>
            </a:r>
            <a:r>
              <a:rPr lang="ko-KR" altLang="en-US" b="1" dirty="0" smtClean="0"/>
              <a:t>가 전사 되어서 </a:t>
            </a:r>
            <a:r>
              <a:rPr lang="en-US" altLang="ko-KR" b="1" dirty="0" err="1" smtClean="0"/>
              <a:t>rRNA</a:t>
            </a:r>
            <a:r>
              <a:rPr lang="ko-KR" altLang="en-US" b="1" dirty="0" smtClean="0"/>
              <a:t>가 리보솜에</a:t>
            </a:r>
            <a:r>
              <a:rPr lang="ko-KR" altLang="en-US" b="1" baseline="0" dirty="0" smtClean="0"/>
              <a:t> 붙기 쉽게 해주고 </a:t>
            </a:r>
            <a:r>
              <a:rPr lang="en-US" altLang="ko-KR" b="1" baseline="0" dirty="0" err="1" smtClean="0"/>
              <a:t>tRNA</a:t>
            </a:r>
            <a:r>
              <a:rPr lang="ko-KR" altLang="en-US" b="1" baseline="0" dirty="0" smtClean="0"/>
              <a:t>가 </a:t>
            </a:r>
            <a:r>
              <a:rPr lang="en-US" altLang="ko-KR" b="1" baseline="0" dirty="0" smtClean="0"/>
              <a:t>mRNA</a:t>
            </a:r>
            <a:r>
              <a:rPr lang="ko-KR" altLang="en-US" b="1" baseline="0" dirty="0" smtClean="0"/>
              <a:t>에서 온 염기서열에 대응하는 아미노산으로 바꾸어주고 리보솜에서 그것을 번역하여 </a:t>
            </a:r>
            <a:r>
              <a:rPr lang="en-US" altLang="ko-KR" b="1" baseline="0" dirty="0" smtClean="0"/>
              <a:t>mRNA</a:t>
            </a:r>
            <a:r>
              <a:rPr lang="ko-KR" altLang="en-US" b="1" baseline="0" dirty="0" smtClean="0"/>
              <a:t>의 복사본을 합성하기 시작한다</a:t>
            </a:r>
            <a:r>
              <a:rPr lang="en-US" altLang="ko-KR" b="1" baseline="0" dirty="0" smtClean="0"/>
              <a:t>.</a:t>
            </a:r>
          </a:p>
          <a:p>
            <a:endParaRPr lang="en-US" altLang="ko-KR" b="1" baseline="0" dirty="0" smtClean="0"/>
          </a:p>
          <a:p>
            <a:r>
              <a:rPr lang="en-US" altLang="ko-KR" b="1" baseline="0" dirty="0" smtClean="0"/>
              <a:t>※</a:t>
            </a:r>
            <a:r>
              <a:rPr lang="ko-KR" altLang="en-US" b="1" baseline="0" dirty="0" smtClean="0"/>
              <a:t>부가적으로 </a:t>
            </a:r>
            <a:r>
              <a:rPr lang="en-US" altLang="ko-KR" b="1" baseline="0" dirty="0" smtClean="0"/>
              <a:t>mRNA</a:t>
            </a:r>
            <a:r>
              <a:rPr lang="ko-KR" altLang="en-US" b="1" baseline="0" dirty="0" smtClean="0"/>
              <a:t>와 리보솜이 결합할때 효소와 에너지가 필요하며 </a:t>
            </a:r>
            <a:r>
              <a:rPr lang="en-US" altLang="ko-KR" b="1" baseline="0" dirty="0" smtClean="0"/>
              <a:t>AUG[(</a:t>
            </a:r>
            <a:r>
              <a:rPr lang="ko-KR" altLang="en-US" b="1" baseline="0" dirty="0" err="1" smtClean="0"/>
              <a:t>개시코돈</a:t>
            </a:r>
            <a:r>
              <a:rPr lang="en-US" altLang="ko-KR" b="1" baseline="0" dirty="0" smtClean="0"/>
              <a:t>)</a:t>
            </a:r>
            <a:r>
              <a:rPr lang="ko-KR" altLang="en-US" b="1" baseline="0" dirty="0" err="1" smtClean="0"/>
              <a:t>시작하는염기서열</a:t>
            </a:r>
            <a:r>
              <a:rPr lang="en-US" altLang="ko-KR" b="1" baseline="0" dirty="0" smtClean="0"/>
              <a:t>]</a:t>
            </a:r>
            <a:r>
              <a:rPr lang="ko-KR" altLang="en-US" b="1" baseline="0" dirty="0" smtClean="0"/>
              <a:t>가 있는곳부터 단백질의 합성이 시작된다</a:t>
            </a:r>
            <a:r>
              <a:rPr lang="en-US" altLang="ko-KR" b="1" baseline="0" dirty="0" smtClean="0"/>
              <a:t>. </a:t>
            </a:r>
            <a:r>
              <a:rPr lang="ko-KR" altLang="en-US" b="1" baseline="0" dirty="0" smtClean="0"/>
              <a:t>그리고 종결 </a:t>
            </a:r>
            <a:r>
              <a:rPr lang="ko-KR" altLang="en-US" b="1" baseline="0" dirty="0" err="1" smtClean="0"/>
              <a:t>코돈인</a:t>
            </a:r>
            <a:r>
              <a:rPr lang="ko-KR" altLang="en-US" b="1" baseline="0" dirty="0" smtClean="0"/>
              <a:t> </a:t>
            </a:r>
            <a:r>
              <a:rPr lang="en-US" altLang="ko-KR" b="1" baseline="0" dirty="0" smtClean="0"/>
              <a:t>UGA,UGG,UAA,UAG</a:t>
            </a:r>
            <a:r>
              <a:rPr lang="ko-KR" altLang="en-US" b="1" baseline="0" dirty="0" smtClean="0"/>
              <a:t>에서 단백질의 합성이 끝나고 단백질이 나오게 된다</a:t>
            </a:r>
            <a:r>
              <a:rPr lang="en-US" altLang="ko-KR" b="1" baseline="0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DNA</a:t>
            </a:r>
            <a:r>
              <a:rPr lang="ko-KR" altLang="en-US" dirty="0" smtClean="0"/>
              <a:t>는 중요하기</a:t>
            </a:r>
            <a:r>
              <a:rPr lang="ko-KR" altLang="en-US" baseline="0" dirty="0" smtClean="0"/>
              <a:t> 때문에 직접 나오지 않고 </a:t>
            </a:r>
            <a:r>
              <a:rPr lang="en-US" altLang="ko-KR" baseline="0" dirty="0" smtClean="0"/>
              <a:t>RNA</a:t>
            </a:r>
            <a:r>
              <a:rPr lang="ko-KR" altLang="en-US" baseline="0" dirty="0" smtClean="0"/>
              <a:t>가 유전정보를 가지고 </a:t>
            </a:r>
            <a:r>
              <a:rPr lang="ko-KR" altLang="en-US" baseline="0" dirty="0" err="1" smtClean="0"/>
              <a:t>핵속을</a:t>
            </a:r>
            <a:r>
              <a:rPr lang="ko-KR" altLang="en-US" baseline="0" dirty="0" smtClean="0"/>
              <a:t> 나오는 과정이 전사과정이다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RNA</a:t>
            </a:r>
            <a:r>
              <a:rPr lang="ko-KR" altLang="en-US" baseline="0" dirty="0" smtClean="0"/>
              <a:t>가 </a:t>
            </a:r>
            <a:r>
              <a:rPr lang="ko-KR" altLang="en-US" baseline="0" dirty="0" err="1" smtClean="0"/>
              <a:t>핵속에서</a:t>
            </a:r>
            <a:r>
              <a:rPr lang="ko-KR" altLang="en-US" baseline="0" dirty="0" smtClean="0"/>
              <a:t> 나와서 리보솜은 </a:t>
            </a:r>
            <a:r>
              <a:rPr lang="en-US" altLang="ko-KR" baseline="0" dirty="0" smtClean="0"/>
              <a:t>mRNA</a:t>
            </a:r>
            <a:r>
              <a:rPr lang="ko-KR" altLang="en-US" baseline="0" dirty="0" smtClean="0"/>
              <a:t>에 암호화된 지시에 따라 단백질을 조립한다</a:t>
            </a:r>
            <a:r>
              <a:rPr lang="en-US" altLang="ko-KR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6420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baseline="0" dirty="0" smtClean="0"/>
              <a:t>복제 </a:t>
            </a:r>
            <a:r>
              <a:rPr lang="en-US" altLang="ko-KR" b="1" baseline="0" dirty="0" smtClean="0"/>
              <a:t>– DNA</a:t>
            </a:r>
            <a:r>
              <a:rPr lang="ko-KR" altLang="en-US" b="1" baseline="0" dirty="0" smtClean="0"/>
              <a:t>가 복제를 통해 정보를 복사한다</a:t>
            </a:r>
            <a:r>
              <a:rPr lang="en-US" altLang="ko-KR" b="1" baseline="0" dirty="0" smtClean="0"/>
              <a:t>.</a:t>
            </a:r>
          </a:p>
          <a:p>
            <a:r>
              <a:rPr lang="ko-KR" altLang="en-US" b="1" baseline="0" dirty="0" smtClean="0"/>
              <a:t>전사 </a:t>
            </a:r>
            <a:r>
              <a:rPr lang="en-US" altLang="ko-KR" b="1" baseline="0" dirty="0" smtClean="0"/>
              <a:t>– RNA  </a:t>
            </a:r>
            <a:r>
              <a:rPr lang="ko-KR" altLang="en-US" b="1" baseline="0" dirty="0" smtClean="0"/>
              <a:t>합성 </a:t>
            </a:r>
            <a:r>
              <a:rPr lang="en-US" altLang="ko-KR" b="1" baseline="0" dirty="0" smtClean="0"/>
              <a:t>: </a:t>
            </a:r>
            <a:r>
              <a:rPr lang="ko-KR" altLang="en-US" b="1" baseline="0" dirty="0" smtClean="0"/>
              <a:t>정보가 전사과정을 통해 </a:t>
            </a:r>
            <a:r>
              <a:rPr lang="en-US" altLang="ko-KR" b="1" baseline="0" dirty="0" smtClean="0"/>
              <a:t>RNA</a:t>
            </a:r>
            <a:r>
              <a:rPr lang="ko-KR" altLang="en-US" b="1" baseline="0" dirty="0" smtClean="0"/>
              <a:t>로 이동한다</a:t>
            </a:r>
            <a:r>
              <a:rPr lang="en-US" altLang="ko-KR" b="1" baseline="0" dirty="0" smtClean="0"/>
              <a:t>.</a:t>
            </a:r>
          </a:p>
          <a:p>
            <a:r>
              <a:rPr lang="ko-KR" altLang="en-US" b="1" baseline="0" dirty="0" smtClean="0"/>
              <a:t>번역 </a:t>
            </a:r>
            <a:r>
              <a:rPr lang="en-US" altLang="ko-KR" b="1" baseline="0" dirty="0" smtClean="0"/>
              <a:t>– mRNA</a:t>
            </a:r>
            <a:r>
              <a:rPr lang="ko-KR" altLang="en-US" b="1" baseline="0" dirty="0" smtClean="0"/>
              <a:t>가 단백질 합성 과정 중에 정보를 리보솜으로 이동시킨다</a:t>
            </a:r>
            <a:r>
              <a:rPr lang="en-US" altLang="ko-KR" b="1" baseline="0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6386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먼저 염색체에 대해 간단히 알아보겠습니다</a:t>
            </a:r>
            <a:r>
              <a:rPr lang="en-US" altLang="ko-KR" dirty="0" smtClean="0"/>
              <a:t>.</a:t>
            </a:r>
          </a:p>
          <a:p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염색체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감아 구슬에 꿰인 실과 같은 구조를 만드는 수동적인 역할을 하는 </a:t>
            </a:r>
            <a:r>
              <a:rPr lang="ko-KR" altLang="en-US" dirty="0" err="1" smtClean="0"/>
              <a:t>히스톤</a:t>
            </a:r>
            <a:r>
              <a:rPr lang="ko-KR" altLang="en-US" dirty="0" smtClean="0"/>
              <a:t> 단백질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이라고 부가설명</a:t>
            </a:r>
            <a:endParaRPr lang="en-US" altLang="ko-KR" dirty="0" smtClean="0"/>
          </a:p>
          <a:p>
            <a:r>
              <a:rPr lang="ko-KR" altLang="en-US" dirty="0" err="1" smtClean="0"/>
              <a:t>분열기는</a:t>
            </a:r>
            <a:r>
              <a:rPr lang="ko-KR" altLang="en-US" dirty="0" smtClean="0"/>
              <a:t> 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둘로 쪼개지는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이라고 부가설명 </a:t>
            </a:r>
            <a:endParaRPr lang="en-US" altLang="ko-KR" dirty="0" smtClean="0"/>
          </a:p>
          <a:p>
            <a:r>
              <a:rPr lang="ko-KR" altLang="en-US" dirty="0" err="1" smtClean="0"/>
              <a:t>염색사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와 히스톤단백질이 꼬여 실처럼 풀어져 있는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염색사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ko-KR" alt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부가설명함</a:t>
            </a:r>
            <a:endParaRPr lang="en-US" altLang="ko-K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사람의 염색체는 상동염색체인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쌍과 성염색체인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쌍으로 총 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쌍으로 구성되어있습니다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E16EB-FA44-4F03-976C-1D4443F54EE4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사람의 몸은 세포라는 작은 단위가 모여 형성되어있습니다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염색체는 세포의 </a:t>
            </a:r>
            <a:r>
              <a:rPr lang="ko-KR" altLang="en-US" dirty="0" err="1" smtClean="0"/>
              <a:t>핵속에</a:t>
            </a:r>
            <a:r>
              <a:rPr lang="ko-KR" altLang="en-US" dirty="0" smtClean="0"/>
              <a:t> 들어있고 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염색사가</a:t>
            </a:r>
            <a:r>
              <a:rPr lang="ko-KR" altLang="en-US" dirty="0" smtClean="0"/>
              <a:t> 응축되고 꼬여서 염색체가 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세포 </a:t>
            </a:r>
            <a:r>
              <a:rPr lang="ko-KR" altLang="en-US" dirty="0" err="1" smtClean="0"/>
              <a:t>분열기에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볼수있다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왜냐하면 </a:t>
            </a:r>
            <a:r>
              <a:rPr lang="ko-KR" altLang="en-US" dirty="0" err="1" smtClean="0"/>
              <a:t>분열기에는</a:t>
            </a:r>
            <a:r>
              <a:rPr lang="ko-KR" altLang="en-US" dirty="0" smtClean="0"/>
              <a:t> 평소에 </a:t>
            </a:r>
            <a:r>
              <a:rPr lang="ko-KR" altLang="en-US" dirty="0" err="1" smtClean="0"/>
              <a:t>핵속에</a:t>
            </a:r>
            <a:r>
              <a:rPr lang="ko-KR" altLang="en-US" dirty="0" smtClean="0"/>
              <a:t> 풀려있던 </a:t>
            </a:r>
            <a:r>
              <a:rPr lang="ko-KR" altLang="en-US" dirty="0" err="1" smtClean="0"/>
              <a:t>염색사가</a:t>
            </a:r>
            <a:r>
              <a:rPr lang="ko-KR" altLang="en-US" dirty="0" smtClean="0"/>
              <a:t> 응축되고 꼬이기 때문이다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염색체는 앞서 말했듯이 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와 히스톤 단백질로 구성되어있습니다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염색분체</a:t>
            </a:r>
            <a:r>
              <a:rPr lang="ko-KR" altLang="en-US" dirty="0" smtClean="0"/>
              <a:t>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염색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체는 항상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딸</a:t>
            </a:r>
            <a:r>
              <a:rPr lang="ko-KR" alt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염색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구성되어 있는데 이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개의 딸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염색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체 각각 의 가닥</a:t>
            </a:r>
            <a:endParaRPr lang="en-US" altLang="ko-KR" dirty="0" smtClean="0"/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동원체는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염색분체를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이어주는 역할을 하는 염색체의 일정부분을 의미합니다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071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뉴글레오티드</a:t>
            </a:r>
            <a:r>
              <a:rPr lang="ko-KR" altLang="en-US" dirty="0" smtClean="0"/>
              <a:t> 염기들은 </a:t>
            </a:r>
            <a:r>
              <a:rPr lang="en-US" altLang="ko-KR" dirty="0" smtClean="0"/>
              <a:t>DNA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이중나선 사이에 수소결합을 이루며 정보를 암호화하고 유지한다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r>
              <a:rPr lang="en-US" altLang="ko-KR" dirty="0" smtClean="0">
                <a:solidFill>
                  <a:prstClr val="black"/>
                </a:solidFill>
              </a:rPr>
              <a:t>1.2</a:t>
            </a:r>
            <a:r>
              <a:rPr lang="ko-KR" altLang="en-US" dirty="0" err="1" smtClean="0">
                <a:solidFill>
                  <a:prstClr val="black"/>
                </a:solidFill>
              </a:rPr>
              <a:t>중나선</a:t>
            </a:r>
            <a:r>
              <a:rPr lang="ko-KR" altLang="en-US" dirty="0" smtClean="0">
                <a:solidFill>
                  <a:prstClr val="black"/>
                </a:solidFill>
              </a:rPr>
              <a:t> 꼬임 현상으로 유전정보를 암호화하는 염기부분의 노출 최소</a:t>
            </a:r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prstClr val="black"/>
                </a:solidFill>
              </a:rPr>
              <a:t>2.</a:t>
            </a:r>
            <a:r>
              <a:rPr lang="ko-KR" altLang="en-US" dirty="0" err="1" smtClean="0">
                <a:solidFill>
                  <a:prstClr val="black"/>
                </a:solidFill>
              </a:rPr>
              <a:t>디옥시리보오스를</a:t>
            </a:r>
            <a:r>
              <a:rPr lang="ko-KR" altLang="en-US" dirty="0" smtClean="0">
                <a:solidFill>
                  <a:prstClr val="black"/>
                </a:solidFill>
              </a:rPr>
              <a:t> 이용하기 때문에 </a:t>
            </a:r>
            <a:r>
              <a:rPr lang="en-US" altLang="ko-KR" dirty="0" smtClean="0">
                <a:solidFill>
                  <a:prstClr val="black"/>
                </a:solidFill>
              </a:rPr>
              <a:t>RNA</a:t>
            </a:r>
            <a:r>
              <a:rPr lang="ko-KR" altLang="en-US" dirty="0" smtClean="0">
                <a:solidFill>
                  <a:prstClr val="black"/>
                </a:solidFill>
              </a:rPr>
              <a:t>보다 안정하며 수용액 상태에서 쉽게 분해되지 않는다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5B429-9465-48AD-8ADB-66B79AE1E9C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694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그림에서와 같이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는 염기의 수소결합에 의한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중 나선 구조를 하고 있는데 </a:t>
            </a:r>
            <a:r>
              <a:rPr lang="en-US" altLang="ko-KR" dirty="0" smtClean="0"/>
              <a:t>AT</a:t>
            </a:r>
            <a:r>
              <a:rPr lang="ko-KR" altLang="en-US" dirty="0" smtClean="0"/>
              <a:t>의 이중수소결합과 </a:t>
            </a:r>
            <a:r>
              <a:rPr lang="en-US" altLang="ko-KR" dirty="0" smtClean="0"/>
              <a:t>CG</a:t>
            </a:r>
            <a:r>
              <a:rPr lang="ko-KR" altLang="en-US" dirty="0" smtClean="0"/>
              <a:t>의 삼중수소결합으로 붙어 있으며</a:t>
            </a:r>
            <a:r>
              <a:rPr lang="en-US" altLang="ko-KR" baseline="0" dirty="0" smtClean="0"/>
              <a:t> </a:t>
            </a:r>
            <a:r>
              <a:rPr lang="ko-KR" altLang="en-US" dirty="0" err="1" smtClean="0"/>
              <a:t>그림과같이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중나선구조가</a:t>
            </a:r>
            <a:r>
              <a:rPr lang="ko-KR" altLang="en-US" dirty="0" smtClean="0"/>
              <a:t> 나타납니다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4731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상보적 결합 </a:t>
            </a:r>
            <a:r>
              <a:rPr lang="en-US" altLang="ko-KR" dirty="0" smtClean="0"/>
              <a:t>-&gt; </a:t>
            </a:r>
            <a:r>
              <a:rPr lang="ko-KR" altLang="en-US" dirty="0" smtClean="0"/>
              <a:t>서로 모자란 부분을 채워주는 결합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effectLst/>
              </a:rPr>
              <a:t>서로 다른 물질이 상호 결합할 때 비특이적으로 결합하지 않고 특이적으로 상대방의 물질과 결합 </a:t>
            </a:r>
            <a:r>
              <a:rPr lang="en-US" altLang="ko-KR" dirty="0" smtClean="0">
                <a:effectLst/>
              </a:rPr>
              <a:t>[</a:t>
            </a:r>
            <a:r>
              <a:rPr lang="ko-KR" altLang="en-US" dirty="0" smtClean="0">
                <a:effectLst/>
              </a:rPr>
              <a:t>출처</a:t>
            </a:r>
            <a:r>
              <a:rPr lang="en-US" altLang="ko-KR" dirty="0" smtClean="0">
                <a:effectLst/>
              </a:rPr>
              <a:t>] </a:t>
            </a:r>
            <a:r>
              <a:rPr lang="ko-KR" altLang="en-US" u="none" strike="noStrike" dirty="0" smtClean="0">
                <a:effectLst/>
                <a:hlinkClick r:id="rId3"/>
              </a:rPr>
              <a:t>상보적 결합 </a:t>
            </a:r>
            <a:r>
              <a:rPr lang="en-US" altLang="ko-KR" u="none" strike="noStrike" dirty="0" smtClean="0">
                <a:effectLst/>
                <a:hlinkClick r:id="rId3"/>
              </a:rPr>
              <a:t>[</a:t>
            </a:r>
            <a:r>
              <a:rPr lang="ko-KR" altLang="en-US" u="none" strike="noStrike" dirty="0" err="1" smtClean="0">
                <a:effectLst/>
                <a:hlinkClick r:id="rId3"/>
              </a:rPr>
              <a:t>相補的結合</a:t>
            </a:r>
            <a:r>
              <a:rPr lang="ko-KR" altLang="en-US" u="none" strike="noStrike" dirty="0" smtClean="0">
                <a:effectLst/>
                <a:hlinkClick r:id="rId3"/>
              </a:rPr>
              <a:t> </a:t>
            </a:r>
            <a:r>
              <a:rPr lang="en-US" altLang="ko-KR" u="none" strike="noStrike" dirty="0" smtClean="0">
                <a:effectLst/>
                <a:hlinkClick r:id="rId3"/>
              </a:rPr>
              <a:t>]</a:t>
            </a:r>
            <a:r>
              <a:rPr lang="ko-KR" altLang="en-US" dirty="0" smtClean="0">
                <a:effectLst/>
              </a:rPr>
              <a:t> </a:t>
            </a:r>
            <a:r>
              <a:rPr lang="en-US" altLang="ko-KR" dirty="0" smtClean="0">
                <a:effectLst/>
              </a:rPr>
              <a:t>| </a:t>
            </a:r>
            <a:r>
              <a:rPr lang="ko-KR" altLang="en-US" u="none" strike="noStrike" dirty="0" err="1" smtClean="0">
                <a:effectLst/>
                <a:hlinkClick r:id="rId4"/>
              </a:rPr>
              <a:t>네이버</a:t>
            </a:r>
            <a:r>
              <a:rPr lang="ko-KR" altLang="en-US" u="none" strike="noStrike" dirty="0" smtClean="0">
                <a:effectLst/>
                <a:hlinkClick r:id="rId4"/>
              </a:rPr>
              <a:t> 백과사전</a:t>
            </a:r>
            <a:endParaRPr lang="en-US" altLang="ko-KR" u="none" strike="noStrike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u="none" strike="noStrike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u="none" strike="noStrike" dirty="0" smtClean="0">
                <a:effectLst/>
              </a:rPr>
              <a:t>쉽게 말해 서로 짝끼리 결합</a:t>
            </a:r>
            <a:endParaRPr lang="en-US" altLang="ko-KR" u="none" strike="noStrike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u="none" strike="noStrike" dirty="0" smtClean="0">
              <a:effectLst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DNA</a:t>
            </a:r>
            <a:r>
              <a:rPr lang="ko-KR" alt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의 유전 정보 </a:t>
            </a:r>
            <a:r>
              <a:rPr lang="en-US" altLang="ko-KR" dirty="0" smtClean="0"/>
              <a:t>: </a:t>
            </a:r>
            <a:r>
              <a:rPr lang="en-US" altLang="ko-KR" sz="1200" dirty="0" smtClean="0"/>
              <a:t>DNA</a:t>
            </a:r>
            <a:r>
              <a:rPr lang="ko-KR" altLang="en-US" sz="1200" dirty="0" smtClean="0"/>
              <a:t>는 아데닌</a:t>
            </a:r>
            <a:r>
              <a:rPr lang="en-US" altLang="ko-KR" sz="1200" dirty="0" smtClean="0"/>
              <a:t>(A), </a:t>
            </a:r>
            <a:r>
              <a:rPr lang="ko-KR" altLang="en-US" sz="1200" dirty="0" err="1" smtClean="0"/>
              <a:t>티민</a:t>
            </a:r>
            <a:r>
              <a:rPr lang="en-US" altLang="ko-KR" sz="1200" dirty="0" smtClean="0"/>
              <a:t>(T), </a:t>
            </a:r>
            <a:r>
              <a:rPr lang="ko-KR" altLang="en-US" sz="1200" dirty="0" smtClean="0"/>
              <a:t>구아닌</a:t>
            </a:r>
            <a:r>
              <a:rPr lang="en-US" altLang="ko-KR" sz="1200" dirty="0" smtClean="0"/>
              <a:t>(G), </a:t>
            </a:r>
            <a:r>
              <a:rPr lang="ko-KR" altLang="en-US" sz="1200" dirty="0" err="1" smtClean="0"/>
              <a:t>시토닌</a:t>
            </a:r>
            <a:r>
              <a:rPr lang="en-US" altLang="ko-KR" sz="1200" dirty="0" smtClean="0"/>
              <a:t>(C)</a:t>
            </a:r>
            <a:r>
              <a:rPr lang="ko-KR" altLang="en-US" sz="1200" dirty="0" smtClean="0"/>
              <a:t>의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가지 염기로 이루어져 있으며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이 염기들이 어떻게 배열되는가에 따라 유전 정보가 달라진다</a:t>
            </a:r>
            <a:r>
              <a:rPr lang="en-US" altLang="ko-KR" sz="1200" dirty="0" smtClean="0"/>
              <a:t>.</a:t>
            </a:r>
            <a:endParaRPr lang="en-US" altLang="ko-KR" sz="11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34459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는 생물이 갖는 유전물질 중에 하나로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ko-K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인산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 골격과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염기로 이루어진 물질입니다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에서 유전 정보를 저장하는 물질을 염기라고 부르는데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atinLnBrk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시토신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티민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구아닌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아데닌은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를 이루는 염기의 종류입니다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atinLnBrk="1"/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atinLnBrk="1"/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뉴클레오티드는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의 염기서열을 구성하는 최소의 단위이며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각각의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뉴클레오티드는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바로 이 염기 하나 하나를 포함합니다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endParaRPr lang="en-US" altLang="ko-K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염기의 바깥에는 염기를 보호하는 인산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당 골격이 존재합니다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75573-5C55-42B7-93D3-28704CF487E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7A2B-D47A-4D91-BCAF-5E87A3C6CD45}" type="datetimeFigureOut">
              <a:rPr lang="ko-KR" altLang="en-US" smtClean="0"/>
              <a:pPr/>
              <a:t>2011-12-07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DA53-7449-48C6-8594-455FD75662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t&amp;rct=j&amp;q=%EC%97%BC%EC%83%89%EC%B2%B4%EC%99%80%20%EC%9C%A0%EC%A0%84%ED%98%95%EC%A7%88&amp;source=web&amp;cd=7&amp;ved=0CGAQFjAG&amp;url=http://namsigi.tistory.com/attachment/cfile23.uf@175E2A3B4DDF22F730D371.ppt&amp;ei=PUTfTpCzB8meiQew5LWyBQ&amp;usg=AFQjCNFM91QI4o-kjATghdgIk2OjV0eX-A&amp;cad=rjt" TargetMode="External"/><Relationship Id="rId2" Type="http://schemas.openxmlformats.org/officeDocument/2006/relationships/hyperlink" Target="http://ssejool.hihome.com/7b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.kr/url?sa=t&amp;rct=j&amp;q=%EB%B0%98%EB%B3%B4%EC%A1%B4%EC%A0%81%20%EB%B3%B5%EC%A0%9C&amp;source=web&amp;cd=28&amp;ved=0CE0QFjAHOBQ&amp;url=http://sadya.tistory.com/attachment/jk150000000000.ppt&amp;ei=8GPfTr3HO420iQfvxsWgBQ&amp;usg=AFQjCNGo7lzXM6NUwWx9nhkSPHdJZIrmJA&amp;cad=rjt" TargetMode="External"/><Relationship Id="rId4" Type="http://schemas.openxmlformats.org/officeDocument/2006/relationships/hyperlink" Target="http://www.google.co.kr/url?sa=t&amp;rct=j&amp;q=%EC%A7%84%ED%95%B5%EC%83%9D%EB%AC%BC%20%EC%A0%84%EC%82%AC&amp;source=web&amp;cd=19&amp;ved=0CGMQFjAIOAo&amp;url=http://bs.kaist.ac.kr/~jkchung/down/basicbiology1_mid/Chapter%2011&amp;ei=iVffTsmuB6nBiQebvc2nBQ&amp;usg=AFQjCNFSwPtODS0bKg_XVsfXhV4YC6Aq3w&amp;cad=rj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염색체와 </a:t>
            </a:r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DNA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ln w="3175" cmpd="dbl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5</a:t>
            </a:r>
            <a:r>
              <a:rPr lang="ko-KR" altLang="en-US" sz="2400" b="1" dirty="0" smtClean="0">
                <a:ln w="3175" cmpd="dbl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조 </a:t>
            </a:r>
            <a:r>
              <a:rPr lang="en-US" altLang="ko-KR" sz="2400" b="1" dirty="0" smtClean="0">
                <a:ln w="3175" cmpd="dbl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endParaRPr lang="en-US" altLang="ko-KR" sz="2400" b="1" dirty="0" smtClean="0">
              <a:ln w="3175" cmpd="dbl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김세호 류정석 배성학 </a:t>
            </a:r>
            <a:endParaRPr lang="en-US" altLang="ko-KR" sz="16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우승국 장은미 황재현 홍준표</a:t>
            </a:r>
            <a:endParaRPr lang="ko-KR" altLang="en-US" sz="16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682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1214434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1) DNA Structure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그림 5" descr="d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56792"/>
            <a:ext cx="3714766" cy="43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7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en-US" altLang="ko-KR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1) DNA </a:t>
            </a:r>
            <a:r>
              <a:rPr lang="en-US" altLang="ko-KR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Replication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334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err="1" smtClean="0">
                <a:ln w="31750" cmpd="tri">
                  <a:solidFill>
                    <a:schemeClr val="tx1"/>
                  </a:solidFill>
                </a:ln>
                <a:latin typeface="+mn-ea"/>
              </a:rPr>
              <a:t>메셀슨</a:t>
            </a:r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latin typeface="+mn-ea"/>
              </a:rPr>
              <a:t>-</a:t>
            </a:r>
            <a:r>
              <a:rPr lang="ko-KR" altLang="en-US" sz="3600" dirty="0" smtClean="0">
                <a:ln w="31750" cmpd="tri">
                  <a:solidFill>
                    <a:schemeClr val="tx1"/>
                  </a:solidFill>
                </a:ln>
                <a:latin typeface="+mn-ea"/>
              </a:rPr>
              <a:t>스탈 실험</a:t>
            </a:r>
            <a:endParaRPr lang="ko-KR" altLang="en-US" sz="3600" dirty="0"/>
          </a:p>
        </p:txBody>
      </p:sp>
      <p:pic>
        <p:nvPicPr>
          <p:cNvPr id="13" name="내용 개체 틀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21278"/>
            <a:ext cx="4038600" cy="3683807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내용 개체 틀 1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27984" y="1600200"/>
                <a:ext cx="4608512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ko-KR" dirty="0" smtClean="0">
                    <a:latin typeface="Cambria Math"/>
                  </a:rPr>
                  <a:t>DNA</a:t>
                </a:r>
                <a:r>
                  <a:rPr lang="ko-KR" altLang="en-US" dirty="0">
                    <a:latin typeface="Cambria Math"/>
                  </a:rPr>
                  <a:t>가 모두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15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dirty="0">
                    <a:latin typeface="Cambria Math"/>
                  </a:rPr>
                  <a:t>동위원소로 </a:t>
                </a:r>
                <a:r>
                  <a:rPr lang="ko-KR" altLang="en-US" dirty="0" err="1">
                    <a:latin typeface="Cambria Math"/>
                  </a:rPr>
                  <a:t>표지되도록</a:t>
                </a:r>
                <a:r>
                  <a:rPr lang="ko-KR" altLang="en-US" dirty="0">
                    <a:latin typeface="Cambria Math"/>
                  </a:rPr>
                  <a:t> 만들었다</a:t>
                </a:r>
                <a:r>
                  <a:rPr lang="en-US" altLang="ko-KR" dirty="0">
                    <a:latin typeface="Cambria Math"/>
                  </a:rPr>
                  <a:t>. </a:t>
                </a:r>
                <a:endParaRPr lang="en-US" altLang="ko-KR" dirty="0" smtClean="0">
                  <a:latin typeface="Cambria Math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ko-KR" altLang="en-US" dirty="0" smtClean="0">
                    <a:latin typeface="Cambria Math"/>
                  </a:rPr>
                  <a:t>이 </a:t>
                </a:r>
                <a:r>
                  <a:rPr lang="en-US" altLang="ko-KR" dirty="0" smtClean="0">
                    <a:latin typeface="Cambria Math"/>
                  </a:rPr>
                  <a:t>DNA</a:t>
                </a:r>
                <a:r>
                  <a:rPr lang="ko-KR" altLang="en-US" dirty="0" smtClean="0">
                    <a:latin typeface="Cambria Math"/>
                  </a:rPr>
                  <a:t>를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dirty="0" err="1" smtClean="0">
                    <a:latin typeface="Cambria Math"/>
                  </a:rPr>
                  <a:t>로</a:t>
                </a:r>
                <a:r>
                  <a:rPr lang="ko-KR" altLang="en-US" dirty="0" smtClean="0">
                    <a:latin typeface="Cambria Math"/>
                  </a:rPr>
                  <a:t> </a:t>
                </a:r>
                <a:r>
                  <a:rPr lang="ko-KR" altLang="en-US" dirty="0">
                    <a:latin typeface="Cambria Math"/>
                  </a:rPr>
                  <a:t>된 배지로 옮겨 새로 합성되는 </a:t>
                </a:r>
                <a:r>
                  <a:rPr lang="en-US" altLang="ko-KR" dirty="0">
                    <a:latin typeface="Cambria Math"/>
                  </a:rPr>
                  <a:t>DNA </a:t>
                </a:r>
                <a:r>
                  <a:rPr lang="ko-KR" altLang="en-US" dirty="0">
                    <a:latin typeface="Cambria Math"/>
                  </a:rPr>
                  <a:t>분자에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ko-KR" i="1" dirty="0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14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𝑁</m:t>
                        </m:r>
                      </m:e>
                    </m:sPre>
                  </m:oMath>
                </a14:m>
                <a:r>
                  <a:rPr lang="ko-KR" altLang="en-US" dirty="0">
                    <a:latin typeface="Cambria Math"/>
                  </a:rPr>
                  <a:t>가 들어가게 했다</a:t>
                </a:r>
                <a:r>
                  <a:rPr lang="en-US" altLang="ko-KR" dirty="0" smtClean="0">
                    <a:latin typeface="Cambria Math"/>
                  </a:rPr>
                  <a:t>.</a:t>
                </a:r>
              </a:p>
            </p:txBody>
          </p:sp>
        </mc:Choice>
        <mc:Fallback>
          <p:sp>
            <p:nvSpPr>
              <p:cNvPr id="12" name="내용 개체 틀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27984" y="1600200"/>
                <a:ext cx="4608512" cy="4525963"/>
              </a:xfrm>
              <a:blipFill rotWithShape="1">
                <a:blip r:embed="rId4"/>
                <a:stretch>
                  <a:fillRect l="-2646" t="-4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556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굴림" charset="-127"/>
              </a:rPr>
              <a:t>06_04_</a:t>
            </a:r>
            <a:r>
              <a:rPr lang="en-US" altLang="ko-KR">
                <a:ea typeface="굴림" charset="-127"/>
              </a:rPr>
              <a:t>replic.rounds.jpg</a:t>
            </a:r>
          </a:p>
        </p:txBody>
      </p:sp>
      <p:pic>
        <p:nvPicPr>
          <p:cNvPr id="9219" name="Picture 3" descr="c:\Documents and Settings\Michael  Kusie\My Documents\studio\garland\raster\ecb2ed\renaming\Chapter06\06_04_replic.r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993" y="0"/>
            <a:ext cx="92239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583460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sz="1800" dirty="0">
                <a:ea typeface="굴림" charset="-127"/>
              </a:rPr>
              <a:t>DNA</a:t>
            </a:r>
            <a:r>
              <a:rPr lang="ko-KR" altLang="en-US" sz="1800" dirty="0">
                <a:ea typeface="굴림" charset="-127"/>
              </a:rPr>
              <a:t>의 반보존적 복제 (</a:t>
            </a:r>
            <a:r>
              <a:rPr lang="en-US" altLang="ko-KR" sz="1800" dirty="0">
                <a:ea typeface="굴림" charset="-127"/>
              </a:rPr>
              <a:t>semi-conservative replication)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6316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DNA </a:t>
            </a:r>
            <a:r>
              <a:rPr lang="en-US" altLang="ko-KR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Replication</a:t>
            </a:r>
            <a:endParaRPr lang="ko-KR" altLang="en-US" dirty="0"/>
          </a:p>
        </p:txBody>
      </p:sp>
    </p:spTree>
    <p:controls>
      <p:control spid="3075" name="ShockwaveFlash1" r:id="rId2" imgW="9142857" imgH="5329449"/>
    </p:controls>
    <p:extLst>
      <p:ext uri="{BB962C8B-B14F-4D97-AF65-F5344CB8AC3E}">
        <p14:creationId xmlns:p14="http://schemas.microsoft.com/office/powerpoint/2010/main" xmlns="" val="1760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en-US" altLang="ko-KR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</a:rPr>
              <a:t>3)RNA Transcription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739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2786058"/>
            <a:ext cx="4658290" cy="3568725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</a:rPr>
              <a:t>3</a:t>
            </a:r>
            <a:r>
              <a:rPr lang="en-US" altLang="ko-KR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</a:rPr>
              <a:t>)RNA Transcription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ko-KR" altLang="en-US" sz="2800" b="1" dirty="0" smtClean="0"/>
              <a:t>전사</a:t>
            </a:r>
            <a:endParaRPr lang="en-US" altLang="ko-KR" sz="2800" b="1" dirty="0" smtClean="0"/>
          </a:p>
          <a:p>
            <a:pPr marL="400050" lvl="1" indent="0">
              <a:buNone/>
            </a:pPr>
            <a:r>
              <a:rPr lang="en-US" altLang="ko-KR" sz="2400" dirty="0" smtClean="0"/>
              <a:t>-</a:t>
            </a:r>
            <a:r>
              <a:rPr lang="ko-KR" altLang="en-US" sz="2400" dirty="0" smtClean="0"/>
              <a:t>유전자 발현의 </a:t>
            </a:r>
            <a:r>
              <a:rPr lang="ko-KR" altLang="en-US" sz="2400" dirty="0" err="1" smtClean="0"/>
              <a:t>첫단계로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DNA</a:t>
            </a:r>
            <a:r>
              <a:rPr lang="ko-KR" altLang="en-US" sz="2400" dirty="0" smtClean="0"/>
              <a:t>의 유전 정보를 </a:t>
            </a:r>
            <a:r>
              <a:rPr lang="en-US" altLang="ko-KR" sz="2400" dirty="0" smtClean="0"/>
              <a:t>RNA</a:t>
            </a:r>
            <a:r>
              <a:rPr lang="ko-KR" altLang="en-US" sz="2400" dirty="0" smtClean="0"/>
              <a:t>로 전달하는 과정</a:t>
            </a:r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715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ko-KR" sz="3200" dirty="0" smtClean="0"/>
              <a:t>RNA</a:t>
            </a:r>
            <a:r>
              <a:rPr lang="ko-KR" altLang="en-US" sz="3200" dirty="0" smtClean="0"/>
              <a:t>의 종류</a:t>
            </a:r>
            <a:endParaRPr lang="ko-KR" altLang="en-US" sz="32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714348" y="2571744"/>
          <a:ext cx="8229600" cy="35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143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RNA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mRN</a:t>
                      </a:r>
                      <a:r>
                        <a:rPr lang="en-US" altLang="ko-KR" baseline="0" dirty="0" smtClean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rRNA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tRNA</a:t>
                      </a:r>
                      <a:endParaRPr lang="ko-KR" altLang="en-US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기능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DNA</a:t>
                      </a:r>
                      <a:r>
                        <a:rPr lang="ko-KR" altLang="en-US" baseline="0" dirty="0" smtClean="0"/>
                        <a:t>의 유전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정보를 리보솜에 전달</a:t>
                      </a:r>
                      <a:endParaRPr lang="en-US" altLang="ko-KR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단백질과 결합하여 리보솜을 구성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아미노산을 리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err="1" smtClean="0"/>
                        <a:t>보솜으로</a:t>
                      </a:r>
                      <a:r>
                        <a:rPr lang="ko-KR" altLang="en-US" dirty="0" smtClean="0"/>
                        <a:t> 운반</a:t>
                      </a:r>
                      <a:endParaRPr lang="en-US" altLang="ko-KR" dirty="0" smtClean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종류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많다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50~60</a:t>
                      </a:r>
                      <a:r>
                        <a:rPr lang="ko-KR" altLang="en-US" dirty="0" smtClean="0"/>
                        <a:t>종</a:t>
                      </a:r>
                      <a:endParaRPr lang="ko-KR" altLang="en-US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크기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err="1" smtClean="0"/>
                        <a:t>뉴클레오티드의</a:t>
                      </a:r>
                      <a:r>
                        <a:rPr lang="ko-KR" altLang="en-US" dirty="0" smtClean="0"/>
                        <a:t> 수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300~10000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120~4800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75~90</a:t>
                      </a: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전체 </a:t>
                      </a:r>
                      <a:r>
                        <a:rPr lang="en-US" altLang="ko-KR" dirty="0" smtClean="0"/>
                        <a:t>RNA</a:t>
                      </a:r>
                      <a:r>
                        <a:rPr lang="ko-KR" altLang="en-US" dirty="0" smtClean="0"/>
                        <a:t>에서의 비율</a:t>
                      </a:r>
                      <a:r>
                        <a:rPr lang="en-US" altLang="ko-KR" dirty="0" smtClean="0"/>
                        <a:t>(%)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3~5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5~7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2" y="178592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DNA</a:t>
            </a:r>
            <a:r>
              <a:rPr lang="ko-KR" altLang="en-US" dirty="0" smtClean="0"/>
              <a:t>를 주형으로 하여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가 전사될때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가지의 </a:t>
            </a:r>
            <a:r>
              <a:rPr lang="en-US" altLang="ko-KR" dirty="0" smtClean="0"/>
              <a:t>RNA</a:t>
            </a:r>
            <a:r>
              <a:rPr lang="ko-KR" altLang="en-US" dirty="0" smtClean="0"/>
              <a:t>가 만들어진다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ko-KR" altLang="en-US" b="1" dirty="0"/>
              <a:t>전사 </a:t>
            </a:r>
            <a:r>
              <a:rPr lang="ko-KR" altLang="en-US" b="1" dirty="0" smtClean="0"/>
              <a:t>과정</a:t>
            </a:r>
            <a:endParaRPr lang="en-US" altLang="ko-KR" b="1" dirty="0" smtClean="0"/>
          </a:p>
          <a:p>
            <a:pPr marL="514350" indent="-514350">
              <a:buFont typeface="+mj-lt"/>
              <a:buAutoNum type="arabicParenR"/>
            </a:pPr>
            <a:endParaRPr lang="en-US" altLang="ko-KR" dirty="0"/>
          </a:p>
          <a:p>
            <a:pPr marL="971550" lvl="1" indent="-514350">
              <a:buFont typeface="+mj-ea"/>
              <a:buAutoNum type="circleNumDbPlain"/>
            </a:pPr>
            <a:r>
              <a:rPr lang="en-US" altLang="ko-KR" dirty="0"/>
              <a:t>RNA </a:t>
            </a:r>
            <a:r>
              <a:rPr lang="ko-KR" altLang="en-US" dirty="0"/>
              <a:t>합성 </a:t>
            </a:r>
            <a:r>
              <a:rPr lang="en-US" altLang="ko-KR" dirty="0"/>
              <a:t>: DNA</a:t>
            </a:r>
            <a:r>
              <a:rPr lang="ko-KR" altLang="en-US" dirty="0"/>
              <a:t>의 한쪽 가닥을 주형으로 하여 </a:t>
            </a:r>
            <a:r>
              <a:rPr lang="en-US" altLang="ko-KR" dirty="0"/>
              <a:t>RNA </a:t>
            </a:r>
            <a:r>
              <a:rPr lang="ko-KR" altLang="en-US" dirty="0"/>
              <a:t>중합 효소의 작용으로 </a:t>
            </a:r>
            <a:r>
              <a:rPr lang="en-US" altLang="ko-KR" dirty="0" smtClean="0"/>
              <a:t>RNA</a:t>
            </a:r>
            <a:r>
              <a:rPr lang="ko-KR" altLang="en-US" dirty="0"/>
              <a:t>가 만들어진다</a:t>
            </a:r>
            <a:r>
              <a:rPr lang="en-US" altLang="ko-KR" dirty="0" smtClean="0"/>
              <a:t>.</a:t>
            </a:r>
          </a:p>
          <a:p>
            <a:pPr marL="971550" lvl="1" indent="-514350">
              <a:buFont typeface="+mj-ea"/>
              <a:buAutoNum type="circleNumDbPlain"/>
            </a:pPr>
            <a:endParaRPr lang="en-US" altLang="ko-KR" dirty="0"/>
          </a:p>
          <a:p>
            <a:pPr marL="971550" lvl="1" indent="-514350">
              <a:buFont typeface="+mj-ea"/>
              <a:buAutoNum type="circleNumDbPlain"/>
            </a:pPr>
            <a:r>
              <a:rPr lang="ko-KR" altLang="en-US" dirty="0"/>
              <a:t>전사 완료 </a:t>
            </a:r>
            <a:r>
              <a:rPr lang="en-US" altLang="ko-KR" dirty="0"/>
              <a:t>: </a:t>
            </a:r>
            <a:r>
              <a:rPr lang="ko-KR" altLang="en-US" dirty="0"/>
              <a:t>전사가 완료되면 </a:t>
            </a:r>
            <a:r>
              <a:rPr lang="en-US" altLang="ko-KR" dirty="0"/>
              <a:t>RNA </a:t>
            </a:r>
            <a:r>
              <a:rPr lang="ko-KR" altLang="en-US" dirty="0"/>
              <a:t>중합 효소와 </a:t>
            </a:r>
            <a:r>
              <a:rPr lang="en-US" altLang="ko-KR" dirty="0"/>
              <a:t>RNA </a:t>
            </a:r>
            <a:r>
              <a:rPr lang="ko-KR" altLang="en-US" dirty="0"/>
              <a:t>사슬이 </a:t>
            </a:r>
            <a:r>
              <a:rPr lang="en-US" altLang="ko-KR" dirty="0"/>
              <a:t>DNA</a:t>
            </a:r>
            <a:r>
              <a:rPr lang="ko-KR" altLang="en-US" dirty="0"/>
              <a:t>로부터 떨어져 나오고 풀어져 있던 </a:t>
            </a:r>
            <a:r>
              <a:rPr lang="en-US" altLang="ko-KR" dirty="0"/>
              <a:t>DNA</a:t>
            </a:r>
            <a:r>
              <a:rPr lang="ko-KR" altLang="en-US" dirty="0"/>
              <a:t>는 다시 </a:t>
            </a:r>
            <a:r>
              <a:rPr lang="en-US" altLang="ko-KR" dirty="0"/>
              <a:t>2</a:t>
            </a:r>
            <a:r>
              <a:rPr lang="ko-KR" altLang="en-US" dirty="0"/>
              <a:t>중 나선 구조를 이룬다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216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8" name="ShockwaveFlash1" r:id="rId2" imgW="6914286" imgH="4897830"/>
    </p:controls>
    <p:extLst>
      <p:ext uri="{BB962C8B-B14F-4D97-AF65-F5344CB8AC3E}">
        <p14:creationId xmlns:p14="http://schemas.microsoft.com/office/powerpoint/2010/main" xmlns="" val="182659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목차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4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염색체</a:t>
            </a:r>
            <a:endParaRPr lang="en-US" altLang="ko-KR" sz="2400" b="1" dirty="0" smtClean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염색체의 구성</a:t>
            </a:r>
            <a:endParaRPr lang="en-US" altLang="ko-KR" sz="2400" dirty="0"/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2400" dirty="0" smtClean="0"/>
              <a:t>염색체와 성 결정</a:t>
            </a:r>
            <a:endParaRPr lang="en-US" altLang="ko-K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DNA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DNA 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구조</a:t>
            </a:r>
            <a:endParaRPr lang="en-US" altLang="ko-K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DNA 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복제</a:t>
            </a:r>
            <a:endParaRPr lang="en-US" altLang="ko-K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914400" lvl="1" indent="-514350">
              <a:buFont typeface="+mj-lt"/>
              <a:buAutoNum type="arabicParenR"/>
            </a:pP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RNA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전사</a:t>
            </a:r>
            <a:endParaRPr lang="en-US" altLang="ko-KR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085850" lvl="2" indent="-285750"/>
            <a:r>
              <a:rPr lang="en-US" altLang="ko-KR" sz="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RNA</a:t>
            </a:r>
          </a:p>
          <a:p>
            <a:pPr marL="914400" lvl="1" indent="-514350">
              <a:buFont typeface="+mj-lt"/>
              <a:buAutoNum type="arabicParenR"/>
            </a:pP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번역 과정</a:t>
            </a:r>
            <a:endParaRPr lang="en-US" altLang="ko-KR" sz="2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>
            <a:noAutofit/>
          </a:bodyPr>
          <a:lstStyle/>
          <a:p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DNA </a:t>
            </a:r>
            <a:r>
              <a:rPr lang="en-US" altLang="ko-KR" sz="3600" dirty="0" err="1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vs</a:t>
            </a:r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 RNA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44034" name="Picture 2" descr="http://postfiles14.naver.net/20110502_221/hoebok_13043207169880vxTR_JPEG/%C3%A2%C1%B6%B7%D039.jpg?type=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5286412" cy="555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3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cs typeface="Arial" pitchFamily="34" charset="0"/>
              </a:rPr>
              <a:t>DNA vs RNA</a:t>
            </a:r>
          </a:p>
        </p:txBody>
      </p:sp>
      <p:grpSp>
        <p:nvGrpSpPr>
          <p:cNvPr id="3" name="그룹 14"/>
          <p:cNvGrpSpPr>
            <a:grpSpLocks/>
          </p:cNvGrpSpPr>
          <p:nvPr/>
        </p:nvGrpSpPr>
        <p:grpSpPr bwMode="auto">
          <a:xfrm rot="5400000">
            <a:off x="3786187" y="1643063"/>
            <a:ext cx="5857875" cy="4286250"/>
            <a:chOff x="392946" y="2161010"/>
            <a:chExt cx="2321666" cy="1267990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92946" y="2161010"/>
              <a:ext cx="2321666" cy="1267990"/>
            </a:xfrm>
            <a:prstGeom prst="roundRect">
              <a:avLst>
                <a:gd name="adj" fmla="val 8540"/>
              </a:avLst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439505" y="2229575"/>
              <a:ext cx="2215335" cy="1142130"/>
            </a:xfrm>
            <a:prstGeom prst="roundRect">
              <a:avLst>
                <a:gd name="adj" fmla="val 746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grpSp>
        <p:nvGrpSpPr>
          <p:cNvPr id="6" name="그룹 23"/>
          <p:cNvGrpSpPr>
            <a:grpSpLocks/>
          </p:cNvGrpSpPr>
          <p:nvPr/>
        </p:nvGrpSpPr>
        <p:grpSpPr bwMode="auto">
          <a:xfrm rot="5400000">
            <a:off x="-678656" y="1678781"/>
            <a:ext cx="5857875" cy="4214813"/>
            <a:chOff x="392946" y="2161010"/>
            <a:chExt cx="2321666" cy="126799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92946" y="2161010"/>
              <a:ext cx="2321666" cy="1267990"/>
            </a:xfrm>
            <a:prstGeom prst="roundRect">
              <a:avLst>
                <a:gd name="adj" fmla="val 8540"/>
              </a:avLst>
            </a:prstGeom>
            <a:solidFill>
              <a:srgbClr val="56AFE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439505" y="2225484"/>
              <a:ext cx="2215335" cy="1142385"/>
            </a:xfrm>
            <a:prstGeom prst="roundRect">
              <a:avLst>
                <a:gd name="adj" fmla="val 7463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500188" y="1143000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b="1" dirty="0">
                <a:solidFill>
                  <a:srgbClr val="7030A0"/>
                </a:solidFill>
                <a:latin typeface="나눔고딕 ExtraBold" pitchFamily="50" charset="-127"/>
                <a:ea typeface="나눔고딕 ExtraBold" pitchFamily="50" charset="-127"/>
              </a:rPr>
              <a:t>DNA</a:t>
            </a:r>
            <a:endParaRPr lang="ko-KR" altLang="en-US" sz="3600" b="1" dirty="0">
              <a:solidFill>
                <a:srgbClr val="7030A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072188" y="1143000"/>
            <a:ext cx="121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b="1" dirty="0">
                <a:solidFill>
                  <a:srgbClr val="C00000"/>
                </a:solidFill>
                <a:latin typeface="나눔고딕 ExtraBold" pitchFamily="50" charset="-127"/>
                <a:ea typeface="나눔고딕 ExtraBold" pitchFamily="50" charset="-127"/>
              </a:rPr>
              <a:t>RNA</a:t>
            </a:r>
            <a:endParaRPr lang="ko-KR" altLang="en-US" sz="3600" b="1" dirty="0">
              <a:solidFill>
                <a:srgbClr val="C0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" name="그룹 33"/>
          <p:cNvGrpSpPr>
            <a:grpSpLocks/>
          </p:cNvGrpSpPr>
          <p:nvPr/>
        </p:nvGrpSpPr>
        <p:grpSpPr bwMode="auto">
          <a:xfrm>
            <a:off x="500034" y="2071678"/>
            <a:ext cx="3429000" cy="588962"/>
            <a:chOff x="500034" y="2071678"/>
            <a:chExt cx="3429024" cy="588961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00034" y="207167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48" name="TextBox 21"/>
            <p:cNvSpPr txBox="1">
              <a:spLocks noChangeArrowheads="1"/>
            </p:cNvSpPr>
            <p:nvPr/>
          </p:nvSpPr>
          <p:spPr bwMode="auto">
            <a:xfrm>
              <a:off x="642910" y="2143116"/>
              <a:ext cx="30718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dirty="0"/>
                <a:t>디옥시리보오스</a:t>
              </a:r>
            </a:p>
          </p:txBody>
        </p:sp>
      </p:grpSp>
      <p:grpSp>
        <p:nvGrpSpPr>
          <p:cNvPr id="10" name="그룹 34"/>
          <p:cNvGrpSpPr>
            <a:grpSpLocks/>
          </p:cNvGrpSpPr>
          <p:nvPr/>
        </p:nvGrpSpPr>
        <p:grpSpPr bwMode="auto">
          <a:xfrm>
            <a:off x="5000625" y="2071688"/>
            <a:ext cx="3429000" cy="588962"/>
            <a:chOff x="5000628" y="2071678"/>
            <a:chExt cx="3429024" cy="588961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000628" y="207167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46" name="TextBox 22"/>
            <p:cNvSpPr txBox="1">
              <a:spLocks noChangeArrowheads="1"/>
            </p:cNvSpPr>
            <p:nvPr/>
          </p:nvSpPr>
          <p:spPr bwMode="auto">
            <a:xfrm>
              <a:off x="5715008" y="2143116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dirty="0"/>
                <a:t>리보오스</a:t>
              </a:r>
            </a:p>
          </p:txBody>
        </p:sp>
      </p:grpSp>
      <p:grpSp>
        <p:nvGrpSpPr>
          <p:cNvPr id="12" name="그룹 35"/>
          <p:cNvGrpSpPr>
            <a:grpSpLocks/>
          </p:cNvGrpSpPr>
          <p:nvPr/>
        </p:nvGrpSpPr>
        <p:grpSpPr bwMode="auto">
          <a:xfrm>
            <a:off x="500063" y="2786063"/>
            <a:ext cx="3429000" cy="588962"/>
            <a:chOff x="500034" y="2786058"/>
            <a:chExt cx="3429024" cy="588961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00034" y="278605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44" name="TextBox 23"/>
            <p:cNvSpPr txBox="1">
              <a:spLocks noChangeArrowheads="1"/>
            </p:cNvSpPr>
            <p:nvPr/>
          </p:nvSpPr>
          <p:spPr bwMode="auto">
            <a:xfrm>
              <a:off x="571472" y="2857496"/>
              <a:ext cx="3214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dirty="0"/>
                <a:t>A, G, T, C</a:t>
              </a:r>
              <a:endParaRPr lang="ko-KR" altLang="en-US" dirty="0"/>
            </a:p>
          </p:txBody>
        </p:sp>
      </p:grpSp>
      <p:grpSp>
        <p:nvGrpSpPr>
          <p:cNvPr id="22" name="그룹 36"/>
          <p:cNvGrpSpPr>
            <a:grpSpLocks/>
          </p:cNvGrpSpPr>
          <p:nvPr/>
        </p:nvGrpSpPr>
        <p:grpSpPr bwMode="auto">
          <a:xfrm>
            <a:off x="5000625" y="2786063"/>
            <a:ext cx="3429000" cy="588962"/>
            <a:chOff x="5000628" y="2786058"/>
            <a:chExt cx="3429024" cy="588961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000628" y="278605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42" name="TextBox 24"/>
            <p:cNvSpPr txBox="1">
              <a:spLocks noChangeArrowheads="1"/>
            </p:cNvSpPr>
            <p:nvPr/>
          </p:nvSpPr>
          <p:spPr bwMode="auto">
            <a:xfrm>
              <a:off x="5072066" y="2857496"/>
              <a:ext cx="3214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dirty="0"/>
                <a:t>A, G, U, C</a:t>
              </a:r>
              <a:endParaRPr lang="ko-KR" altLang="en-US" dirty="0"/>
            </a:p>
          </p:txBody>
        </p:sp>
      </p:grpSp>
      <p:grpSp>
        <p:nvGrpSpPr>
          <p:cNvPr id="23" name="그룹 37"/>
          <p:cNvGrpSpPr>
            <a:grpSpLocks/>
          </p:cNvGrpSpPr>
          <p:nvPr/>
        </p:nvGrpSpPr>
        <p:grpSpPr bwMode="auto">
          <a:xfrm>
            <a:off x="500063" y="3500438"/>
            <a:ext cx="3429000" cy="588962"/>
            <a:chOff x="500034" y="3500438"/>
            <a:chExt cx="3429024" cy="588961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00034" y="350043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40" name="TextBox 25"/>
            <p:cNvSpPr txBox="1">
              <a:spLocks noChangeArrowheads="1"/>
            </p:cNvSpPr>
            <p:nvPr/>
          </p:nvSpPr>
          <p:spPr bwMode="auto">
            <a:xfrm>
              <a:off x="571472" y="3643314"/>
              <a:ext cx="3214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dirty="0"/>
                <a:t>이중나선</a:t>
              </a:r>
            </a:p>
          </p:txBody>
        </p:sp>
      </p:grpSp>
      <p:grpSp>
        <p:nvGrpSpPr>
          <p:cNvPr id="24" name="그룹 38"/>
          <p:cNvGrpSpPr>
            <a:grpSpLocks/>
          </p:cNvGrpSpPr>
          <p:nvPr/>
        </p:nvGrpSpPr>
        <p:grpSpPr bwMode="auto">
          <a:xfrm>
            <a:off x="5000625" y="3500438"/>
            <a:ext cx="3429000" cy="588962"/>
            <a:chOff x="5000628" y="3500438"/>
            <a:chExt cx="3429024" cy="588961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000628" y="350043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38" name="TextBox 26"/>
            <p:cNvSpPr txBox="1">
              <a:spLocks noChangeArrowheads="1"/>
            </p:cNvSpPr>
            <p:nvPr/>
          </p:nvSpPr>
          <p:spPr bwMode="auto">
            <a:xfrm>
              <a:off x="5072066" y="3643314"/>
              <a:ext cx="32861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1600" b="1" dirty="0"/>
                <a:t>단일나선 </a:t>
              </a:r>
              <a:r>
                <a:rPr lang="en-US" altLang="ko-KR" sz="1600" b="1" dirty="0"/>
                <a:t>(</a:t>
              </a:r>
              <a:r>
                <a:rPr lang="ko-KR" altLang="en-US" sz="1600" b="1" dirty="0"/>
                <a:t>예외 </a:t>
              </a:r>
              <a:r>
                <a:rPr lang="en-US" altLang="ko-KR" sz="1600" b="1" dirty="0"/>
                <a:t>:</a:t>
              </a:r>
              <a:r>
                <a:rPr lang="ko-KR" altLang="en-US" sz="1600" b="1" dirty="0"/>
                <a:t>바이러스 유전자</a:t>
              </a:r>
              <a:r>
                <a:rPr lang="en-US" altLang="ko-KR" sz="1600" b="1" dirty="0"/>
                <a:t>)</a:t>
              </a:r>
              <a:endParaRPr lang="ko-KR" altLang="en-US" sz="1600" b="1" dirty="0"/>
            </a:p>
          </p:txBody>
        </p:sp>
      </p:grpSp>
      <p:grpSp>
        <p:nvGrpSpPr>
          <p:cNvPr id="25" name="그룹 39"/>
          <p:cNvGrpSpPr>
            <a:grpSpLocks/>
          </p:cNvGrpSpPr>
          <p:nvPr/>
        </p:nvGrpSpPr>
        <p:grpSpPr bwMode="auto">
          <a:xfrm>
            <a:off x="500063" y="4214813"/>
            <a:ext cx="3429000" cy="1285875"/>
            <a:chOff x="500034" y="4214818"/>
            <a:chExt cx="3429024" cy="1285884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00034" y="4214818"/>
              <a:ext cx="3429024" cy="1285884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36" name="TextBox 28"/>
            <p:cNvSpPr txBox="1">
              <a:spLocks noChangeArrowheads="1"/>
            </p:cNvSpPr>
            <p:nvPr/>
          </p:nvSpPr>
          <p:spPr bwMode="auto">
            <a:xfrm>
              <a:off x="642910" y="4643446"/>
              <a:ext cx="3143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dirty="0"/>
                <a:t>매우 안정하다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26" name="그룹 40"/>
          <p:cNvGrpSpPr>
            <a:grpSpLocks/>
          </p:cNvGrpSpPr>
          <p:nvPr/>
        </p:nvGrpSpPr>
        <p:grpSpPr bwMode="auto">
          <a:xfrm>
            <a:off x="5000625" y="4214813"/>
            <a:ext cx="3429000" cy="1285875"/>
            <a:chOff x="5000628" y="4214818"/>
            <a:chExt cx="3429024" cy="1285884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000628" y="4214818"/>
              <a:ext cx="3429024" cy="1285884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34" name="TextBox 29"/>
            <p:cNvSpPr txBox="1">
              <a:spLocks noChangeArrowheads="1"/>
            </p:cNvSpPr>
            <p:nvPr/>
          </p:nvSpPr>
          <p:spPr bwMode="auto">
            <a:xfrm>
              <a:off x="5072066" y="4357694"/>
              <a:ext cx="328614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dirty="0"/>
                <a:t>불안정</a:t>
              </a:r>
              <a:r>
                <a:rPr lang="en-US" altLang="ko-KR" dirty="0"/>
                <a:t>(mRNA</a:t>
              </a:r>
              <a:r>
                <a:rPr lang="ko-KR" altLang="en-US" dirty="0"/>
                <a:t>의 경우 </a:t>
              </a:r>
              <a:r>
                <a:rPr lang="en-US" altLang="ko-KR" dirty="0"/>
                <a:t>: tRNA</a:t>
              </a:r>
              <a:r>
                <a:rPr lang="ko-KR" altLang="en-US" dirty="0"/>
                <a:t>와 </a:t>
              </a:r>
              <a:r>
                <a:rPr lang="en-US" altLang="ko-KR" dirty="0"/>
                <a:t>rRNA</a:t>
              </a:r>
              <a:r>
                <a:rPr lang="ko-KR" altLang="en-US" dirty="0"/>
                <a:t>의 경우는 상대적으로 조금 더 안정하다</a:t>
              </a:r>
              <a:r>
                <a:rPr lang="en-US" altLang="ko-KR" dirty="0"/>
                <a:t>.)</a:t>
              </a:r>
              <a:endParaRPr lang="ko-KR" altLang="en-US" dirty="0"/>
            </a:p>
          </p:txBody>
        </p:sp>
      </p:grpSp>
      <p:grpSp>
        <p:nvGrpSpPr>
          <p:cNvPr id="27" name="그룹 41"/>
          <p:cNvGrpSpPr>
            <a:grpSpLocks/>
          </p:cNvGrpSpPr>
          <p:nvPr/>
        </p:nvGrpSpPr>
        <p:grpSpPr bwMode="auto">
          <a:xfrm>
            <a:off x="500063" y="5643563"/>
            <a:ext cx="3429000" cy="588962"/>
            <a:chOff x="500034" y="5643578"/>
            <a:chExt cx="3429024" cy="588961"/>
          </a:xfrm>
        </p:grpSpPr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00034" y="564357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32" name="TextBox 30"/>
            <p:cNvSpPr txBox="1">
              <a:spLocks noChangeArrowheads="1"/>
            </p:cNvSpPr>
            <p:nvPr/>
          </p:nvSpPr>
          <p:spPr bwMode="auto">
            <a:xfrm>
              <a:off x="571472" y="5715016"/>
              <a:ext cx="32147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dirty="0"/>
                <a:t>핵</a:t>
              </a:r>
              <a:r>
                <a:rPr lang="en-US" altLang="ko-KR" dirty="0"/>
                <a:t>, </a:t>
              </a:r>
              <a:r>
                <a:rPr lang="ko-KR" altLang="en-US" dirty="0"/>
                <a:t>미토콘드리아</a:t>
              </a:r>
              <a:r>
                <a:rPr lang="en-US" altLang="ko-KR" dirty="0"/>
                <a:t>, </a:t>
              </a:r>
              <a:r>
                <a:rPr lang="ko-KR" altLang="en-US" dirty="0"/>
                <a:t>엽록체</a:t>
              </a:r>
            </a:p>
          </p:txBody>
        </p:sp>
      </p:grpSp>
      <p:grpSp>
        <p:nvGrpSpPr>
          <p:cNvPr id="28" name="그룹 42"/>
          <p:cNvGrpSpPr>
            <a:grpSpLocks/>
          </p:cNvGrpSpPr>
          <p:nvPr/>
        </p:nvGrpSpPr>
        <p:grpSpPr bwMode="auto">
          <a:xfrm>
            <a:off x="5000625" y="5643563"/>
            <a:ext cx="3429000" cy="588962"/>
            <a:chOff x="5000628" y="5643578"/>
            <a:chExt cx="3429024" cy="588961"/>
          </a:xfrm>
        </p:grpSpPr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5000628" y="5643578"/>
              <a:ext cx="3429024" cy="588961"/>
            </a:xfrm>
            <a:prstGeom prst="rect">
              <a:avLst/>
            </a:prstGeom>
            <a:gradFill flip="none" rotWithShape="1">
              <a:gsLst>
                <a:gs pos="0">
                  <a:srgbClr val="D3D3D3"/>
                </a:gs>
                <a:gs pos="34000">
                  <a:schemeClr val="bg1"/>
                </a:gs>
                <a:gs pos="100000">
                  <a:srgbClr val="B8B8B8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dirty="0">
                <a:latin typeface="+mn-lt"/>
                <a:ea typeface="+mn-ea"/>
              </a:endParaRPr>
            </a:p>
          </p:txBody>
        </p:sp>
        <p:sp>
          <p:nvSpPr>
            <p:cNvPr id="13330" name="TextBox 31"/>
            <p:cNvSpPr txBox="1">
              <a:spLocks noChangeArrowheads="1"/>
            </p:cNvSpPr>
            <p:nvPr/>
          </p:nvSpPr>
          <p:spPr bwMode="auto">
            <a:xfrm>
              <a:off x="5072066" y="5715016"/>
              <a:ext cx="32861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dirty="0"/>
                <a:t>핵</a:t>
              </a:r>
              <a:r>
                <a:rPr lang="en-US" altLang="ko-KR" dirty="0"/>
                <a:t>, </a:t>
              </a:r>
              <a:r>
                <a:rPr lang="ko-KR" altLang="en-US" dirty="0"/>
                <a:t>세포질</a:t>
              </a:r>
              <a:r>
                <a:rPr lang="en-US" altLang="ko-KR" dirty="0"/>
                <a:t>, </a:t>
              </a:r>
              <a:r>
                <a:rPr lang="ko-KR" altLang="en-US" dirty="0"/>
                <a:t>리보솜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18353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DNA </a:t>
            </a:r>
            <a:r>
              <a:rPr lang="en-US" altLang="ko-KR" dirty="0" err="1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vs</a:t>
            </a:r>
            <a:r>
              <a:rPr lang="en-US" altLang="ko-KR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RNA</a:t>
            </a:r>
            <a:endParaRPr lang="ko-KR" altLang="en-US" dirty="0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58720187"/>
              </p:ext>
            </p:extLst>
          </p:nvPr>
        </p:nvGraphicFramePr>
        <p:xfrm>
          <a:off x="457200" y="1600200"/>
          <a:ext cx="3250704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>
          <a:xfrm>
            <a:off x="3995936" y="1772816"/>
            <a:ext cx="4038600" cy="439248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20000"/>
              </a:lnSpc>
            </a:pPr>
            <a:r>
              <a:rPr lang="ko-KR" altLang="en-US" sz="3600" b="1" dirty="0" err="1" smtClean="0"/>
              <a:t>디옥시리보오스</a:t>
            </a:r>
            <a:r>
              <a:rPr lang="en-US" altLang="ko-KR" sz="3600" b="1" dirty="0" smtClean="0"/>
              <a:t>(DNA)</a:t>
            </a:r>
            <a:endParaRPr lang="en-US" altLang="ko-KR" sz="3600" b="1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H</a:t>
            </a:r>
            <a:r>
              <a:rPr lang="ko-KR" altLang="en-US" dirty="0"/>
              <a:t>기를 가지고 있어서 이중 나선구조를 </a:t>
            </a:r>
            <a:r>
              <a:rPr lang="ko-KR" altLang="en-US" dirty="0" err="1"/>
              <a:t>이루고있으므로</a:t>
            </a:r>
            <a:r>
              <a:rPr lang="ko-KR" altLang="en-US" dirty="0"/>
              <a:t> 인해 </a:t>
            </a:r>
            <a:r>
              <a:rPr lang="en-US" altLang="ko-KR" dirty="0"/>
              <a:t>OH</a:t>
            </a:r>
            <a:r>
              <a:rPr lang="ko-KR" altLang="en-US" dirty="0"/>
              <a:t>기를 </a:t>
            </a:r>
            <a:r>
              <a:rPr lang="ko-KR" altLang="en-US" dirty="0" err="1"/>
              <a:t>가지고있는</a:t>
            </a:r>
            <a:r>
              <a:rPr lang="ko-KR" altLang="en-US" dirty="0"/>
              <a:t> 리보오스보다 안정적이다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 lvl="0">
              <a:lnSpc>
                <a:spcPct val="120000"/>
              </a:lnSpc>
            </a:pPr>
            <a:r>
              <a:rPr lang="ko-KR" altLang="en-US" sz="3600" b="1" dirty="0" smtClean="0"/>
              <a:t>리보오스</a:t>
            </a:r>
            <a:r>
              <a:rPr lang="en-US" altLang="ko-KR" sz="3600" b="1" dirty="0" smtClean="0"/>
              <a:t>(RNA)</a:t>
            </a:r>
            <a:endParaRPr lang="en-US" altLang="ko-KR" sz="3600" b="1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H</a:t>
            </a:r>
            <a:r>
              <a:rPr lang="ko-KR" altLang="en-US" dirty="0"/>
              <a:t>기 보다 큰 </a:t>
            </a:r>
            <a:r>
              <a:rPr lang="en-US" altLang="ko-KR" dirty="0"/>
              <a:t>OH</a:t>
            </a:r>
            <a:r>
              <a:rPr lang="ko-KR" altLang="en-US" dirty="0"/>
              <a:t>기를 </a:t>
            </a:r>
            <a:r>
              <a:rPr lang="ko-KR" altLang="en-US" dirty="0" err="1"/>
              <a:t>가지고있어서</a:t>
            </a:r>
            <a:r>
              <a:rPr lang="ko-KR" altLang="en-US" dirty="0"/>
              <a:t> 이중나선 구조가 되지 못하며 </a:t>
            </a:r>
            <a:r>
              <a:rPr lang="en-US" altLang="ko-KR" dirty="0"/>
              <a:t>H</a:t>
            </a:r>
            <a:r>
              <a:rPr lang="ko-KR" altLang="en-US" dirty="0"/>
              <a:t>기를 </a:t>
            </a:r>
            <a:r>
              <a:rPr lang="ko-KR" altLang="en-US" dirty="0" err="1"/>
              <a:t>가지고있는</a:t>
            </a:r>
            <a:r>
              <a:rPr lang="ko-KR" altLang="en-US" dirty="0"/>
              <a:t> 리보오스보다 불안정적이다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899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3)RNA Translation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6152157"/>
              </p:ext>
            </p:extLst>
          </p:nvPr>
        </p:nvGraphicFramePr>
        <p:xfrm>
          <a:off x="0" y="3573016"/>
          <a:ext cx="9087750" cy="2002019"/>
        </p:xfrm>
        <a:graphic>
          <a:graphicData uri="http://schemas.openxmlformats.org/drawingml/2006/table">
            <a:tbl>
              <a:tblPr/>
              <a:tblGrid>
                <a:gridCol w="9087750"/>
              </a:tblGrid>
              <a:tr h="785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ko-KR" altLang="en-US" sz="600" dirty="0">
                        <a:solidFill>
                          <a:srgbClr val="000000"/>
                        </a:solidFill>
                        <a:latin typeface="굴림"/>
                      </a:endParaRPr>
                    </a:p>
                  </a:txBody>
                  <a:tcPr marL="14985" marR="14985" marT="14985" marB="14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7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600"/>
                    </a:p>
                  </a:txBody>
                  <a:tcPr marL="14985" marR="14985" marT="14985" marB="14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774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    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mRNA: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핵 → 세포질의 리보솜으로 이동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    </a:t>
                      </a:r>
                      <a:r>
                        <a:rPr lang="en-US" altLang="ko-KR" sz="1200" dirty="0" err="1">
                          <a:solidFill>
                            <a:srgbClr val="000000"/>
                          </a:solidFill>
                          <a:latin typeface="굴림"/>
                        </a:rPr>
                        <a:t>tRNA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: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아미노산을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mRNA-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리보솜 복합체에 운반하는 수용체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    아미노산이 결합하는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/>
                        </a:rPr>
                        <a:t>부분과 </a:t>
                      </a:r>
                      <a:r>
                        <a:rPr lang="ko-KR" altLang="en-US" sz="1200" dirty="0" err="1" smtClean="0">
                          <a:solidFill>
                            <a:srgbClr val="000000"/>
                          </a:solidFill>
                          <a:latin typeface="굴림"/>
                        </a:rPr>
                        <a:t>티코돈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존재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  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    </a:t>
                      </a:r>
                      <a:r>
                        <a:rPr lang="en-US" altLang="ko-KR" sz="1200" dirty="0" err="1">
                          <a:solidFill>
                            <a:srgbClr val="000000"/>
                          </a:solidFill>
                          <a:latin typeface="굴림"/>
                        </a:rPr>
                        <a:t>tRNA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종류마다 운반하는 아미노산이 정해져 있음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종류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: 40~60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굴림"/>
                        </a:rPr>
                        <a:t>종류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굴림"/>
                        </a:rPr>
                        <a:t>)</a:t>
                      </a:r>
                    </a:p>
                  </a:txBody>
                  <a:tcPr marL="14985" marR="14985" marT="14985" marB="14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700" dirty="0"/>
                        <a:t> </a:t>
                      </a:r>
                    </a:p>
                  </a:txBody>
                  <a:tcPr marL="14985" marR="14985" marT="14985" marB="14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http://user.chollian.net/~dgran/bio2/text-images/image4-3-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9087751" cy="1933564"/>
          </a:xfrm>
          <a:prstGeom prst="rect">
            <a:avLst/>
          </a:prstGeom>
          <a:noFill/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3)RNA Translation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857232"/>
            <a:ext cx="2987824" cy="1066601"/>
          </a:xfrm>
        </p:spPr>
        <p:txBody>
          <a:bodyPr vert="horz">
            <a:normAutofit/>
          </a:bodyPr>
          <a:lstStyle/>
          <a:p>
            <a:pPr algn="l"/>
            <a:r>
              <a:rPr lang="ko-KR" altLang="en-US" sz="4800" dirty="0" smtClean="0">
                <a:ln w="31750" cmpd="tri">
                  <a:solidFill>
                    <a:schemeClr val="tx1"/>
                  </a:solidFill>
                </a:ln>
              </a:rPr>
              <a:t>번역 과정</a:t>
            </a:r>
            <a:endParaRPr lang="ko-KR" altLang="en-US" dirty="0"/>
          </a:p>
        </p:txBody>
      </p:sp>
      <p:pic>
        <p:nvPicPr>
          <p:cNvPr id="2049" name="내용 개체 틀 204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674" y="69831"/>
            <a:ext cx="3876724" cy="6759611"/>
          </a:xfrm>
        </p:spPr>
      </p:pic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152232" y="3161506"/>
            <a:ext cx="6439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Cap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4331494" y="3417737"/>
            <a:ext cx="96058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00" b="1" dirty="0">
                <a:latin typeface="Arial" charset="0"/>
                <a:ea typeface="굴림" charset="-127"/>
              </a:rPr>
              <a:t>NUCLEUS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4065587" y="3623269"/>
            <a:ext cx="180941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Flow</a:t>
            </a:r>
            <a:br>
              <a:rPr lang="en-US" altLang="ko-KR" sz="1200" b="1" dirty="0">
                <a:latin typeface="Arial" charset="0"/>
                <a:ea typeface="굴림" charset="-127"/>
              </a:rPr>
            </a:br>
            <a:r>
              <a:rPr lang="en-US" altLang="ko-KR" sz="1200" b="1" dirty="0">
                <a:latin typeface="Arial" charset="0"/>
                <a:ea typeface="굴림" charset="-127"/>
              </a:rPr>
              <a:t>through</a:t>
            </a:r>
            <a:br>
              <a:rPr lang="en-US" altLang="ko-KR" sz="1200" b="1" dirty="0">
                <a:latin typeface="Arial" charset="0"/>
                <a:ea typeface="굴림" charset="-127"/>
              </a:rPr>
            </a:br>
            <a:r>
              <a:rPr lang="en-US" altLang="ko-KR" sz="1200" b="1" dirty="0">
                <a:latin typeface="Arial" charset="0"/>
                <a:ea typeface="굴림" charset="-127"/>
              </a:rPr>
              <a:t>nuclear envelope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242197" y="4268192"/>
            <a:ext cx="1315244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CYTOPLASM</a:t>
            </a:r>
            <a:endParaRPr lang="en-US" altLang="ko-KR" sz="900" b="1" dirty="0">
              <a:latin typeface="Arial" charset="0"/>
              <a:ea typeface="굴림" charset="-127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4048918" y="4653136"/>
            <a:ext cx="1747218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Breakdown of mRNA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3912394" y="5085184"/>
            <a:ext cx="1006558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Translation</a:t>
            </a: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899520" y="5997376"/>
            <a:ext cx="1861407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Cleavage/modification/</a:t>
            </a:r>
            <a:br>
              <a:rPr lang="en-US" altLang="ko-KR" sz="1200" b="1" dirty="0">
                <a:latin typeface="Arial" charset="0"/>
                <a:ea typeface="굴림" charset="-127"/>
              </a:rPr>
            </a:br>
            <a:r>
              <a:rPr lang="en-US" altLang="ko-KR" sz="1200" b="1" dirty="0">
                <a:latin typeface="Arial" charset="0"/>
                <a:ea typeface="굴림" charset="-127"/>
              </a:rPr>
              <a:t>activation</a:t>
            </a: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3891558" y="661192"/>
            <a:ext cx="132510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DNA unpacking</a:t>
            </a:r>
            <a:br>
              <a:rPr lang="en-US" altLang="ko-KR" sz="1200" b="1" dirty="0">
                <a:latin typeface="Arial" charset="0"/>
                <a:ea typeface="굴림" charset="-127"/>
              </a:rPr>
            </a:br>
            <a:r>
              <a:rPr lang="en-US" altLang="ko-KR" sz="1200" b="1" dirty="0">
                <a:latin typeface="Arial" charset="0"/>
                <a:ea typeface="굴림" charset="-127"/>
              </a:rPr>
              <a:t>Other changes </a:t>
            </a:r>
            <a:br>
              <a:rPr lang="en-US" altLang="ko-KR" sz="1200" b="1" dirty="0">
                <a:latin typeface="Arial" charset="0"/>
                <a:ea typeface="굴림" charset="-127"/>
              </a:rPr>
            </a:br>
            <a:r>
              <a:rPr lang="en-US" altLang="ko-KR" sz="1200" b="1" dirty="0">
                <a:latin typeface="Arial" charset="0"/>
                <a:ea typeface="굴림" charset="-127"/>
              </a:rPr>
              <a:t>to DNA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906044" y="1615281"/>
            <a:ext cx="1449436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TRANSCRIPTION</a:t>
            </a:r>
            <a:endParaRPr lang="en-US" altLang="ko-KR" sz="900" b="1" dirty="0">
              <a:latin typeface="Arial" charset="0"/>
              <a:ea typeface="굴림" charset="-127"/>
            </a:endParaRP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3927872" y="2424112"/>
            <a:ext cx="104387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Addition of </a:t>
            </a:r>
            <a:br>
              <a:rPr lang="en-US" altLang="ko-KR" sz="1200" b="1" dirty="0">
                <a:latin typeface="Arial" charset="0"/>
                <a:ea typeface="굴림" charset="-127"/>
              </a:rPr>
            </a:br>
            <a:r>
              <a:rPr lang="en-US" altLang="ko-KR" sz="1200" b="1" dirty="0">
                <a:latin typeface="Arial" charset="0"/>
                <a:ea typeface="굴림" charset="-127"/>
              </a:rPr>
              <a:t>cap and tail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3927872" y="2959893"/>
            <a:ext cx="785793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200" b="1" dirty="0">
                <a:latin typeface="Arial" charset="0"/>
                <a:ea typeface="굴림" charset="-127"/>
              </a:rPr>
              <a:t>Splicing</a:t>
            </a:r>
            <a:endParaRPr lang="en-US" altLang="ko-KR" sz="900" b="1" dirty="0">
              <a:latin typeface="Arial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7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48" grpId="0"/>
      <p:bldP spid="49" grpId="0"/>
      <p:bldP spid="50" grpId="0"/>
      <p:bldP spid="51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spc="-15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참고자료</a:t>
            </a:r>
            <a:endParaRPr lang="ko-KR" altLang="en-US" sz="3600" spc="-15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ko-KR" altLang="en-US" sz="2400" b="1" dirty="0" smtClean="0">
                <a:latin typeface="+mn-ea"/>
              </a:rPr>
              <a:t>생명과학 길라잡이</a:t>
            </a:r>
            <a:r>
              <a:rPr lang="en-US" altLang="ko-KR" sz="2400" b="1" dirty="0" smtClean="0">
                <a:latin typeface="+mn-ea"/>
              </a:rPr>
              <a:t>(189~230)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400" b="1" dirty="0" smtClean="0">
                <a:latin typeface="+mn-ea"/>
                <a:hlinkClick r:id="rId2"/>
              </a:rPr>
              <a:t>http://ssejool.hihome.com/7b8.htm</a:t>
            </a:r>
            <a:endParaRPr lang="en-US" altLang="ko-KR" sz="2400" b="1" dirty="0" smtClean="0">
              <a:latin typeface="+mn-ea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400" dirty="0">
                <a:hlinkClick r:id="rId3"/>
              </a:rPr>
              <a:t>http://www.google.co.kr/url?sa=t&amp;rct=j&amp;q=%</a:t>
            </a:r>
            <a:r>
              <a:rPr lang="en-US" altLang="ko-KR" sz="1400" dirty="0" smtClean="0">
                <a:hlinkClick r:id="rId3"/>
              </a:rPr>
              <a:t>EC%97%BC%EC%83%89%EC%B2%B4%EC%99%80%20%EC%9C%A0%EC%A0%84%ED%98%95%EC%A7%88&amp;source=web&amp;cd=7&amp;ved=0CGAQFjAG&amp;url=http%3A%2F%2Fnamsigi.tistory.com%2Fattachment%2Fcfile23.uf%40175E2A3B4DDF22F730D371.ppt&amp;ei=PUTfTpCzB8meiQew5LWyBQ&amp;usg=AFQjCNFM91QI4o-kjATghdgIk2OjV0eX-A&amp;cad=rjt</a:t>
            </a:r>
            <a:endParaRPr lang="en-US" altLang="ko-KR" sz="1400" dirty="0" smtClean="0"/>
          </a:p>
          <a:p>
            <a:pPr>
              <a:buFont typeface="Wingdings" pitchFamily="2" charset="2"/>
              <a:buChar char="§"/>
            </a:pPr>
            <a:r>
              <a:rPr lang="ko-KR" altLang="en-US" sz="1800" b="1" dirty="0" err="1" smtClean="0">
                <a:latin typeface="+mn-ea"/>
              </a:rPr>
              <a:t>봉샘의</a:t>
            </a:r>
            <a:r>
              <a:rPr lang="ko-KR" altLang="en-US" sz="1800" b="1" dirty="0" smtClean="0">
                <a:latin typeface="+mn-ea"/>
              </a:rPr>
              <a:t> 플래시 생물</a:t>
            </a:r>
            <a:endParaRPr lang="en-US" altLang="ko-KR" sz="1800" b="1" dirty="0" smtClean="0">
              <a:latin typeface="+mn-ea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sz="1400" dirty="0">
                <a:hlinkClick r:id="rId4"/>
              </a:rPr>
              <a:t>http://www.google.co.kr/url?sa=t&amp;rct=j&amp;q=%</a:t>
            </a:r>
            <a:r>
              <a:rPr lang="en-US" altLang="ko-KR" sz="1400" dirty="0" smtClean="0">
                <a:hlinkClick r:id="rId4"/>
              </a:rPr>
              <a:t>EC%A7%84%ED%95%B5%EC%83%9D%EB%AC%BC%20%EC%A0%84%EC%82%AC&amp;source=web&amp;cd=19&amp;ved=0CGMQFjAIOAo&amp;url=http%3A%2F%2Fbs.kaist.ac.kr%2F~jkchung%2Fdown%2Fbasicbiology1_mid%2FChapter%252011&amp;ei=iVffTsmuB6nBiQebvc2nBQ&amp;usg=AFQjCNFSwPtODS0bKg_XVsfXhV4YC6Aq3w&amp;cad=rja</a:t>
            </a:r>
            <a:endParaRPr lang="en-US" altLang="ko-KR" sz="1400" dirty="0" smtClean="0"/>
          </a:p>
          <a:p>
            <a:pPr>
              <a:buFont typeface="Wingdings" pitchFamily="2" charset="2"/>
              <a:buChar char="§"/>
            </a:pPr>
            <a:r>
              <a:rPr lang="en-US" altLang="ko-KR" sz="1400" dirty="0">
                <a:hlinkClick r:id="rId5"/>
              </a:rPr>
              <a:t>http://www.google.co.kr/url?sa=t&amp;rct=j&amp;q=%EB%B0%98%EB%B3%B4%EC%A1%B4%EC%A0%81%20%EB%B3%B5%EC%A0%9C&amp;source=web&amp;cd=28&amp;ved=0CE0QFjAHOBQ&amp;url=http%3A%2F%2Fsadya.tistory.com%2Fattachment%2Fjk150000000000.ppt&amp;ei=8GPfTr3HO420iQfvxsWgBQ&amp;usg=AFQjCNGo7lzXM6NUwWx9nhkSPHdJZIrmJA&amp;cad=rjt</a:t>
            </a:r>
            <a:endParaRPr lang="en-US" altLang="ko-KR" sz="1400" dirty="0" smtClean="0"/>
          </a:p>
          <a:p>
            <a:pPr>
              <a:buFont typeface="Wingdings" pitchFamily="2" charset="2"/>
              <a:buChar char="§"/>
            </a:pPr>
            <a:r>
              <a:rPr lang="en-US" altLang="ko-KR" sz="1400" b="1" dirty="0">
                <a:latin typeface="+mn-ea"/>
              </a:rPr>
              <a:t>http://terms.naver.com/entry.nhn?docId=425940</a:t>
            </a:r>
            <a:endParaRPr lang="en-US" altLang="ko-KR" sz="1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7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3600" b="1" dirty="0" smtClean="0">
                <a:ln w="31750" cmpd="tri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감사합니다</a:t>
            </a:r>
            <a:endParaRPr lang="ko-KR" altLang="en-US" sz="3600" b="1" dirty="0">
              <a:ln w="31750" cmpd="tri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G\Desktop\캡처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4664"/>
            <a:ext cx="8352928" cy="6240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2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1.</a:t>
            </a:r>
            <a:r>
              <a:rPr lang="ko-KR" altLang="en-US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염색체란</a:t>
            </a:r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?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4" name="다이어그램 3"/>
          <p:cNvGraphicFramePr/>
          <p:nvPr/>
        </p:nvGraphicFramePr>
        <p:xfrm>
          <a:off x="785786" y="1571612"/>
          <a:ext cx="764386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596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E89FF-D3F1-4621-89BA-FABFB798B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CAE89FF-D3F1-4621-89BA-FABFB798B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7E438-EEA4-4453-A2FB-D06C11A00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387E438-EEA4-4453-A2FB-D06C11A00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27FE2-C1FE-46EC-BACB-B6E56DA90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C927FE2-C1FE-46EC-BACB-B6E56DA90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n w="31750" cmpd="tri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1-1 </a:t>
            </a:r>
            <a:r>
              <a:rPr lang="en-US" altLang="ko-KR" sz="3600" i="1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r>
              <a:rPr lang="en-US" sz="3600" i="1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hromosome </a:t>
            </a:r>
            <a:r>
              <a:rPr lang="en-US" sz="3600" i="1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</a:t>
            </a:r>
            <a:r>
              <a:rPr lang="en-US" sz="3600" i="1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omposition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내용 개체 틀 3" descr="캡처z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643050"/>
            <a:ext cx="8692736" cy="42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371475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latin typeface="+mn-ea"/>
              </a:rPr>
              <a:t>동원체</a:t>
            </a:r>
            <a:endParaRPr lang="ko-KR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739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96752"/>
            <a:ext cx="7922390" cy="420848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ea"/>
                <a:ea typeface="+mn-ea"/>
              </a:rPr>
              <a:t>1-2 </a:t>
            </a:r>
            <a:r>
              <a:rPr lang="en-US" altLang="ko-KR" sz="3600" i="1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Chromosome </a:t>
            </a:r>
            <a:r>
              <a:rPr lang="en-US" altLang="ko-KR" sz="3600" i="1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Composition</a:t>
            </a:r>
            <a:endParaRPr lang="ko-KR" altLang="en-US" sz="36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5429239"/>
            <a:ext cx="9036496" cy="1428761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성염색체 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: 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암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,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수의 성별을 결정해주는 </a:t>
            </a:r>
            <a:r>
              <a:rPr lang="ko-KR" alt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염색체 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→ 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1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쌍</a:t>
            </a:r>
            <a:r>
              <a:rPr lang="en-US" altLang="ko-K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(</a:t>
            </a:r>
            <a:r>
              <a:rPr lang="ko-KR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남</a:t>
            </a:r>
            <a:r>
              <a:rPr lang="en-US" altLang="ko-K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:XY,</a:t>
            </a:r>
            <a:r>
              <a:rPr lang="ko-KR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여</a:t>
            </a:r>
            <a:r>
              <a:rPr lang="en-US" altLang="ko-K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:XX)</a:t>
            </a:r>
          </a:p>
          <a:p>
            <a:r>
              <a:rPr lang="ko-KR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상염색체 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: 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암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,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수 공통으로 가지고 있는 염색체 →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22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쌍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(1~22</a:t>
            </a:r>
            <a:r>
              <a:rPr lang="ko-KR" alt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번 염색체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)</a:t>
            </a:r>
            <a:endParaRPr lang="en-US" altLang="ko-KR" sz="2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상동염색체</a:t>
            </a:r>
            <a:r>
              <a:rPr lang="en-US" altLang="ko-KR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: </a:t>
            </a:r>
            <a:r>
              <a:rPr lang="ko-KR" altLang="en-US" sz="2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일반 생물의 체세포에 있는</a:t>
            </a:r>
            <a:r>
              <a:rPr lang="en-US" altLang="ko-KR" sz="2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, </a:t>
            </a:r>
            <a:r>
              <a:rPr lang="ko-KR" altLang="en-US" sz="21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모양도 같고 크기도 같은 한 쌍의 염색체</a:t>
            </a:r>
            <a:endParaRPr lang="en-US" altLang="ko-KR" sz="21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en-US" altLang="ko-KR" b="1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DNA </a:t>
            </a:r>
            <a:r>
              <a:rPr lang="en-US" altLang="ko-KR" b="1" dirty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Structure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32"/>
            <a:ext cx="5000660" cy="5000660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1)DNA Structure</a:t>
            </a:r>
            <a:endParaRPr lang="ko-KR" altLang="en-US" sz="3600" b="1" dirty="0">
              <a:ln w="28575" cmpd="tri">
                <a:solidFill>
                  <a:schemeClr val="tx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429124" y="2391626"/>
            <a:ext cx="1953644" cy="879283"/>
            <a:chOff x="6887187" y="2693733"/>
            <a:chExt cx="1953644" cy="879283"/>
          </a:xfrm>
        </p:grpSpPr>
        <p:sp>
          <p:nvSpPr>
            <p:cNvPr id="7" name="TextBox 6"/>
            <p:cNvSpPr txBox="1"/>
            <p:nvPr/>
          </p:nvSpPr>
          <p:spPr>
            <a:xfrm>
              <a:off x="7359953" y="2941115"/>
              <a:ext cx="14808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/>
                <a:t>상보적 결합</a:t>
              </a:r>
              <a:endParaRPr lang="en-US" altLang="ko-KR" b="1" dirty="0" smtClean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H="1" flipV="1">
              <a:off x="6887187" y="2693733"/>
              <a:ext cx="472766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H="1">
              <a:off x="6887187" y="3125781"/>
              <a:ext cx="472766" cy="4472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000496" y="3500438"/>
            <a:ext cx="2357454" cy="3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1. 2</a:t>
            </a:r>
            <a:r>
              <a:rPr lang="ko-KR" altLang="en-US" dirty="0" err="1" smtClean="0">
                <a:solidFill>
                  <a:prstClr val="black"/>
                </a:solidFill>
              </a:rPr>
              <a:t>중나선</a:t>
            </a:r>
            <a:r>
              <a:rPr lang="ko-KR" altLang="en-US" dirty="0" smtClean="0">
                <a:solidFill>
                  <a:prstClr val="black"/>
                </a:solidFill>
              </a:rPr>
              <a:t> 꼬임 현상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  <a:endParaRPr lang="ko-KR" altLang="en-US" dirty="0" smtClean="0">
              <a:solidFill>
                <a:prstClr val="black"/>
              </a:solidFill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857620" y="3857628"/>
            <a:ext cx="3071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  2. </a:t>
            </a:r>
            <a:r>
              <a:rPr lang="ko-KR" altLang="en-US" dirty="0" err="1" smtClean="0">
                <a:solidFill>
                  <a:prstClr val="black"/>
                </a:solidFill>
              </a:rPr>
              <a:t>디옥시리보오스를</a:t>
            </a:r>
            <a:r>
              <a:rPr lang="ko-KR" altLang="en-US" dirty="0" smtClean="0">
                <a:solidFill>
                  <a:prstClr val="black"/>
                </a:solidFill>
              </a:rPr>
              <a:t> 이용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929058" y="4286256"/>
            <a:ext cx="47863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solidFill>
                  <a:prstClr val="black"/>
                </a:solidFill>
              </a:rPr>
              <a:t>3. DNA</a:t>
            </a:r>
            <a:r>
              <a:rPr lang="ko-KR" altLang="en-US" dirty="0" smtClean="0">
                <a:solidFill>
                  <a:prstClr val="black"/>
                </a:solidFill>
              </a:rPr>
              <a:t>는 </a:t>
            </a:r>
            <a:r>
              <a:rPr lang="en-US" altLang="ko-KR" dirty="0" smtClean="0">
                <a:solidFill>
                  <a:prstClr val="black"/>
                </a:solidFill>
              </a:rPr>
              <a:t>(+) </a:t>
            </a:r>
            <a:r>
              <a:rPr lang="ko-KR" altLang="en-US" dirty="0" smtClean="0">
                <a:solidFill>
                  <a:prstClr val="black"/>
                </a:solidFill>
              </a:rPr>
              <a:t>전하의 금속 이온 및 단백질에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o-KR" altLang="en-US" dirty="0" smtClean="0">
                <a:solidFill>
                  <a:prstClr val="black"/>
                </a:solidFill>
              </a:rPr>
              <a:t>의해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안정화</a:t>
            </a:r>
          </a:p>
        </p:txBody>
      </p:sp>
    </p:spTree>
    <p:extLst>
      <p:ext uri="{BB962C8B-B14F-4D97-AF65-F5344CB8AC3E}">
        <p14:creationId xmlns:p14="http://schemas.microsoft.com/office/powerpoint/2010/main" xmlns="" val="33879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1)DNA </a:t>
            </a:r>
            <a:r>
              <a:rPr lang="en-US" altLang="ko-KR" sz="4000" b="1" dirty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Structure</a:t>
            </a:r>
            <a:r>
              <a:rPr lang="en-US" altLang="ko-KR" sz="3600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3600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ko-KR" sz="3600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27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DNA</a:t>
            </a:r>
            <a:r>
              <a:rPr lang="ko-KR" altLang="en-US" sz="2700" dirty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의 간단한 </a:t>
            </a:r>
            <a:r>
              <a:rPr lang="ko-KR" altLang="en-US" sz="27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구조</a:t>
            </a:r>
            <a:r>
              <a:rPr lang="en-US" altLang="ko-KR" sz="2700" dirty="0" smtClean="0">
                <a:ln w="31750" cmpd="tri">
                  <a:solidFill>
                    <a:schemeClr val="tx1"/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)</a:t>
            </a:r>
            <a:endParaRPr lang="ko-KR" altLang="en-US" sz="2700" dirty="0">
              <a:ln w="31750" cmpd="tri">
                <a:solidFill>
                  <a:schemeClr val="tx1"/>
                </a:solidFill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9460" name="Picture 4" descr="DNAstruct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260602"/>
            <a:ext cx="3929090" cy="55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0541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3"/>
          <p:cNvSpPr txBox="1">
            <a:spLocks noChangeArrowheads="1"/>
          </p:cNvSpPr>
          <p:nvPr/>
        </p:nvSpPr>
        <p:spPr bwMode="auto">
          <a:xfrm>
            <a:off x="0" y="428604"/>
            <a:ext cx="91705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600" b="1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1)DNA </a:t>
            </a:r>
            <a:r>
              <a:rPr lang="en-US" altLang="ko-KR" sz="3600" b="1" dirty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Structure </a:t>
            </a:r>
            <a:endParaRPr lang="en-US" altLang="ko-KR" sz="3600" b="1" dirty="0" smtClean="0">
              <a:ln w="28575" cmpd="tri">
                <a:solidFill>
                  <a:schemeClr val="tx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defRPr/>
            </a:pPr>
            <a:r>
              <a:rPr lang="en-US" altLang="ko-KR" sz="2400" b="1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2400" b="1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상보적 결합</a:t>
            </a:r>
            <a:r>
              <a:rPr lang="en-US" altLang="ko-KR" sz="2400" b="1" dirty="0" smtClean="0">
                <a:ln w="28575" cmpd="tri">
                  <a:solidFill>
                    <a:schemeClr val="tx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altLang="ko-KR" sz="2400" b="1" dirty="0">
              <a:ln w="28575" cmpd="tri">
                <a:solidFill>
                  <a:schemeClr val="tx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1" descr="C:\Documents and Settings\ghi5656gfu8\바탕 화면\상보적결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9144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428750" y="2714625"/>
            <a:ext cx="1000125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72188" y="2714625"/>
            <a:ext cx="1000125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28750" y="3500438"/>
            <a:ext cx="1000125" cy="357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143625" y="4286250"/>
            <a:ext cx="1000125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72188" y="3500438"/>
            <a:ext cx="1000125" cy="357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6"/>
          <p:cNvGrpSpPr>
            <a:grpSpLocks/>
          </p:cNvGrpSpPr>
          <p:nvPr/>
        </p:nvGrpSpPr>
        <p:grpSpPr bwMode="auto">
          <a:xfrm>
            <a:off x="3214688" y="5500688"/>
            <a:ext cx="2786062" cy="461962"/>
            <a:chOff x="2357422" y="5500702"/>
            <a:chExt cx="2786082" cy="461665"/>
          </a:xfrm>
        </p:grpSpPr>
        <p:sp>
          <p:nvSpPr>
            <p:cNvPr id="14" name="직사각형 13"/>
            <p:cNvSpPr/>
            <p:nvPr/>
          </p:nvSpPr>
          <p:spPr>
            <a:xfrm>
              <a:off x="2357422" y="5572093"/>
              <a:ext cx="1000132" cy="3569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683" name="TextBox 15"/>
            <p:cNvSpPr txBox="1">
              <a:spLocks noChangeArrowheads="1"/>
            </p:cNvSpPr>
            <p:nvPr/>
          </p:nvSpPr>
          <p:spPr bwMode="auto">
            <a:xfrm>
              <a:off x="3428992" y="5500702"/>
              <a:ext cx="1714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smtClean="0">
                  <a:solidFill>
                    <a:prstClr val="black"/>
                  </a:solidFill>
                </a:rPr>
                <a:t>: </a:t>
              </a:r>
              <a:r>
                <a:rPr lang="ko-KR" altLang="en-US" sz="2400" smtClean="0">
                  <a:solidFill>
                    <a:prstClr val="black"/>
                  </a:solidFill>
                </a:rPr>
                <a:t>수소결합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596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3|0.1|0.2|0.2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1169</Words>
  <Application>Microsoft Office PowerPoint</Application>
  <PresentationFormat>화면 슬라이드 쇼(4:3)</PresentationFormat>
  <Paragraphs>238</Paragraphs>
  <Slides>28</Slides>
  <Notes>22</Notes>
  <HiddenSlides>1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염색체와 DNA</vt:lpstr>
      <vt:lpstr>목차</vt:lpstr>
      <vt:lpstr>1.염색체란?</vt:lpstr>
      <vt:lpstr>1-1 Chromosome Composition</vt:lpstr>
      <vt:lpstr>1-2 Chromosome Composition</vt:lpstr>
      <vt:lpstr>DNA Structure</vt:lpstr>
      <vt:lpstr>1)DNA Structure</vt:lpstr>
      <vt:lpstr>1)DNA Structure (DNA의 간단한 구조)</vt:lpstr>
      <vt:lpstr>슬라이드 9</vt:lpstr>
      <vt:lpstr>1) DNA Structure</vt:lpstr>
      <vt:lpstr>1) DNA Replication</vt:lpstr>
      <vt:lpstr>메셀슨-스탈 실험</vt:lpstr>
      <vt:lpstr>06_04_replic.rounds.jpg</vt:lpstr>
      <vt:lpstr>DNA Replication</vt:lpstr>
      <vt:lpstr>3)RNA Transcription</vt:lpstr>
      <vt:lpstr>3)RNA Transcription</vt:lpstr>
      <vt:lpstr>RNA의 종류</vt:lpstr>
      <vt:lpstr>슬라이드 18</vt:lpstr>
      <vt:lpstr>슬라이드 19</vt:lpstr>
      <vt:lpstr>DNA vs RNA</vt:lpstr>
      <vt:lpstr>슬라이드 21</vt:lpstr>
      <vt:lpstr>DNA vs RNA</vt:lpstr>
      <vt:lpstr>3)RNA Translation</vt:lpstr>
      <vt:lpstr>3)RNA Translation</vt:lpstr>
      <vt:lpstr>번역 과정</vt:lpstr>
      <vt:lpstr>참고자료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and Chromosome</dc:title>
  <dc:creator>jea pyo</dc:creator>
  <cp:lastModifiedBy>LG</cp:lastModifiedBy>
  <cp:revision>144</cp:revision>
  <dcterms:created xsi:type="dcterms:W3CDTF">2011-11-29T11:02:51Z</dcterms:created>
  <dcterms:modified xsi:type="dcterms:W3CDTF">2011-12-07T14:42:38Z</dcterms:modified>
</cp:coreProperties>
</file>