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82" r:id="rId12"/>
    <p:sldId id="283" r:id="rId13"/>
    <p:sldId id="267" r:id="rId14"/>
    <p:sldId id="269" r:id="rId15"/>
    <p:sldId id="276" r:id="rId16"/>
    <p:sldId id="270" r:id="rId17"/>
    <p:sldId id="277" r:id="rId18"/>
    <p:sldId id="271" r:id="rId19"/>
    <p:sldId id="272" r:id="rId20"/>
    <p:sldId id="273" r:id="rId21"/>
    <p:sldId id="286" r:id="rId22"/>
    <p:sldId id="285" r:id="rId23"/>
    <p:sldId id="287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87302" autoAdjust="0"/>
  </p:normalViewPr>
  <p:slideViewPr>
    <p:cSldViewPr>
      <p:cViewPr>
        <p:scale>
          <a:sx n="78" d="100"/>
          <a:sy n="78" d="100"/>
        </p:scale>
        <p:origin x="-26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F1297A4-A3B3-4D99-BC39-EC07626257B5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6339724-601B-4223-AF90-C2880829F7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5220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/>
              <a:t>바이올린</a:t>
            </a:r>
            <a:r>
              <a:rPr lang="en-US" altLang="ko-KR" smtClean="0"/>
              <a:t>-’</a:t>
            </a:r>
            <a:r>
              <a:rPr lang="ko-KR" altLang="en-US" smtClean="0"/>
              <a:t>레이디테넌트</a:t>
            </a:r>
            <a:r>
              <a:rPr lang="en-US" altLang="ko-KR" smtClean="0"/>
              <a:t>’</a:t>
            </a:r>
            <a:r>
              <a:rPr lang="ko-KR" altLang="en-US" smtClean="0"/>
              <a:t> </a:t>
            </a:r>
            <a:r>
              <a:rPr lang="en-US" altLang="ko-KR" smtClean="0"/>
              <a:t>2</a:t>
            </a:r>
            <a:r>
              <a:rPr lang="ko-KR" altLang="en-US" smtClean="0"/>
              <a:t>백만달러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ko-KR" altLang="en-US" smtClean="0"/>
              <a:t>기타 </a:t>
            </a:r>
            <a:r>
              <a:rPr lang="en-US" altLang="ko-KR" smtClean="0"/>
              <a:t>– </a:t>
            </a:r>
            <a:r>
              <a:rPr lang="ko-KR" altLang="en-US" smtClean="0"/>
              <a:t>비틀즈의 조지 헤리슨이쓰던 기타 </a:t>
            </a:r>
            <a:r>
              <a:rPr lang="en-US" altLang="ko-KR" smtClean="0"/>
              <a:t>56,7500</a:t>
            </a:r>
            <a:r>
              <a:rPr lang="ko-KR" altLang="en-US" smtClean="0"/>
              <a:t>달러</a:t>
            </a:r>
            <a:endParaRPr lang="en-US" altLang="ko-KR" smtClean="0"/>
          </a:p>
          <a:p>
            <a:pPr>
              <a:spcBef>
                <a:spcPct val="0"/>
              </a:spcBef>
            </a:pPr>
            <a:r>
              <a:rPr lang="ko-KR" altLang="en-US" smtClean="0"/>
              <a:t>피아노 </a:t>
            </a:r>
            <a:r>
              <a:rPr lang="en-US" altLang="ko-KR" smtClean="0"/>
              <a:t>– ‘</a:t>
            </a:r>
            <a:r>
              <a:rPr lang="ko-KR" altLang="en-US" smtClean="0"/>
              <a:t>알머 </a:t>
            </a:r>
            <a:r>
              <a:rPr lang="en-US" altLang="ko-KR" smtClean="0"/>
              <a:t>– </a:t>
            </a:r>
            <a:r>
              <a:rPr lang="ko-KR" altLang="en-US" smtClean="0"/>
              <a:t>타데마 스타인웨이</a:t>
            </a:r>
            <a:r>
              <a:rPr lang="en-US" altLang="ko-KR" smtClean="0"/>
              <a:t>- 1200</a:t>
            </a:r>
            <a:r>
              <a:rPr lang="ko-KR" altLang="en-US" smtClean="0"/>
              <a:t>만 달러</a:t>
            </a:r>
            <a:endParaRPr lang="en-US" altLang="ko-KR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1A8318-E0E2-4111-AD6F-9F6C929DEAF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0E689-C3E9-4DEB-B951-8DF28BBD094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*</a:t>
            </a:r>
            <a:r>
              <a:rPr lang="ko-KR" altLang="en-US" smtClean="0"/>
              <a:t>음건 </a:t>
            </a:r>
            <a:r>
              <a:rPr lang="en-US" altLang="ko-KR" smtClean="0"/>
              <a:t>- </a:t>
            </a:r>
            <a:r>
              <a:rPr lang="ko-KR" altLang="en-US" smtClean="0"/>
              <a:t>응달건조</a:t>
            </a:r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A69838-3304-41A2-A61D-537F4E0CFD6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1.</a:t>
            </a:r>
            <a:r>
              <a:rPr lang="ko-KR" altLang="en-US" dirty="0" err="1" smtClean="0"/>
              <a:t>전밀도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=</a:t>
            </a:r>
            <a:r>
              <a:rPr lang="ko-KR" altLang="en-US" dirty="0" smtClean="0"/>
              <a:t> 함수목재의 무게 와 부피를 구한 밀도</a:t>
            </a:r>
            <a:endParaRPr lang="en-US" altLang="ko-KR" dirty="0" smtClean="0"/>
          </a:p>
          <a:p>
            <a:pPr>
              <a:spcBef>
                <a:spcPct val="0"/>
              </a:spcBef>
            </a:pPr>
            <a:r>
              <a:rPr lang="en-US" altLang="ko-KR" dirty="0" smtClean="0"/>
              <a:t>2.</a:t>
            </a:r>
            <a:r>
              <a:rPr lang="ko-KR" altLang="en-US" dirty="0" smtClean="0"/>
              <a:t>음속</a:t>
            </a:r>
            <a:r>
              <a:rPr lang="en-US" altLang="ko-KR" dirty="0" smtClean="0"/>
              <a:t>= </a:t>
            </a:r>
            <a:r>
              <a:rPr lang="ko-KR" altLang="en-US" dirty="0" smtClean="0"/>
              <a:t>탄성계수가 크고 </a:t>
            </a:r>
            <a:r>
              <a:rPr lang="ko-KR" altLang="en-US" dirty="0" err="1" smtClean="0"/>
              <a:t>전밀도</a:t>
            </a:r>
            <a:r>
              <a:rPr lang="ko-KR" altLang="en-US" dirty="0" smtClean="0"/>
              <a:t> 낮을수록 증가 한다</a:t>
            </a:r>
            <a:r>
              <a:rPr lang="en-US" altLang="ko-KR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3.</a:t>
            </a:r>
            <a:r>
              <a:rPr lang="ko-KR" altLang="en-US" dirty="0" smtClean="0"/>
              <a:t>일반적으로 섬유방향의 음속은 횡단방향의 음속 보다 </a:t>
            </a:r>
            <a:r>
              <a:rPr lang="en-US" altLang="ko-KR" dirty="0" smtClean="0"/>
              <a:t>4</a:t>
            </a:r>
            <a:r>
              <a:rPr lang="ko-KR" altLang="en-US" dirty="0" smtClean="0"/>
              <a:t>배 정도 더 크다</a:t>
            </a:r>
            <a:r>
              <a:rPr lang="en-US" altLang="ko-KR" dirty="0" smtClean="0"/>
              <a:t>.</a:t>
            </a:r>
          </a:p>
          <a:p>
            <a:pPr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C4C52C-89C9-4BC3-B73A-932488DE1F85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/>
              <a:t>악기용재로는 탄성계수 대 밀도의 비율이 가장 크기 때문에 가장 적당하다</a:t>
            </a:r>
            <a:endParaRPr lang="en-US" altLang="ko-KR" smtClean="0"/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00B04A-E44D-4F4A-9F86-0FFEB240376E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smtClean="0"/>
              <a:t>목재의 음향적 성질은 목재의 결점의 영향을 크게 받는다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3C7BE-DFDE-40BB-80DF-8C1DC0428FB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목재는 흡습성 재료이기 때문에 주위 공기의 습도와 온도가 변화함에 따라 </a:t>
            </a:r>
            <a:r>
              <a:rPr lang="ko-KR" altLang="en-US" dirty="0" err="1" smtClean="0"/>
              <a:t>흡습과</a:t>
            </a:r>
            <a:r>
              <a:rPr lang="ko-KR" altLang="en-US" dirty="0" smtClean="0"/>
              <a:t> 방습에 의해 </a:t>
            </a:r>
            <a:r>
              <a:rPr lang="ko-KR" altLang="en-US" dirty="0" err="1" smtClean="0"/>
              <a:t>팽윤</a:t>
            </a:r>
            <a:r>
              <a:rPr lang="ko-KR" altLang="en-US" dirty="0" smtClean="0"/>
              <a:t>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수축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39724-601B-4223-AF90-C2880829F731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8611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o-KR" altLang="en-US" dirty="0" smtClean="0"/>
              <a:t>내적으로는 </a:t>
            </a:r>
            <a:r>
              <a:rPr lang="ko-KR" altLang="en-US" dirty="0" err="1" smtClean="0"/>
              <a:t>음향판의</a:t>
            </a:r>
            <a:r>
              <a:rPr lang="ko-KR" altLang="en-US" dirty="0" smtClean="0"/>
              <a:t> 흡습성을 낮추고 치수 안정성을 높인다</a:t>
            </a:r>
            <a:r>
              <a:rPr lang="en-US" altLang="ko-KR" dirty="0" smtClean="0"/>
              <a:t>.</a:t>
            </a:r>
          </a:p>
          <a:p>
            <a:pPr>
              <a:spcBef>
                <a:spcPct val="0"/>
              </a:spcBef>
            </a:pPr>
            <a:r>
              <a:rPr lang="ko-KR" altLang="en-US" dirty="0" smtClean="0"/>
              <a:t>서양악기의 경우 방수처리를 하여 오랫동안 음질을 유지 하는 반면 전통악기의 경우 미흡한 방수처리로 제작 후 수년이 지나면 음질이 저하 된다</a:t>
            </a:r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00AE30-42B5-4228-8EF7-D79832D8A61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/>
              <a:t>외력을 받은 목재는 받지 않은 목재보다 더 큰 변형을 일으키고 악기수명 단축</a:t>
            </a:r>
            <a:endParaRPr lang="en-US" altLang="ko-KR" sz="12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39724-601B-4223-AF90-C2880829F731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CCE3-BC4A-463B-820F-C989B93CA7B7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586F-D138-4A5A-87E8-06F0F50000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826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CDEC-659A-4050-83AF-ACC20995F5EF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FAD8-5C3A-432B-A55A-9EF11FE1DB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1577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7D9D-9233-4D23-8ABF-847BE0092D8C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98AA-F7E1-40F9-A861-E6371BDFE84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258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2BD6-99DE-49DE-8867-12D538133510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514B-B8F2-4217-930A-A946230B90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3614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013F-A710-44E8-A59D-DFFF75AA3302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4F35-B960-40D8-A70D-622E4EF0CFF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9870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107F-0FAA-4673-B370-8D97F7DD4580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E4DA-1105-4AF6-A0BA-B01E368542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3515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D777-6C85-46C1-A2B1-6F950E96C61F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3F9D4-2E78-4F50-9D46-9E460226DC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7985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0BDF-0F11-4132-8977-1F624919BFA2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3337-E9FD-42C9-ACB1-5BDF3320EB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9481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6660-3333-4A9C-8733-AD50583C32EB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837E-018B-42B5-B46E-7EC2762D9E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738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7D76-8497-4F68-B84F-89127187E74D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400D-F7FC-42AC-9272-888639AA19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33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D28B-034D-4219-A051-6C314009C6AB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A25C-68C2-4983-A59B-D97D3048FA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19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0956CD-08DA-49D1-8520-049C3DD1E054}" type="datetimeFigureOut">
              <a:rPr lang="ko-KR" altLang="en-US"/>
              <a:pPr>
                <a:defRPr/>
              </a:pPr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DF8117-B95F-4B1E-8E0D-473E440E1B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9700" y="4508500"/>
            <a:ext cx="3382963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8</a:t>
            </a:r>
            <a:r>
              <a:rPr kumimoji="0"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조</a:t>
            </a:r>
            <a:endParaRPr kumimoji="0"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김한영</a:t>
            </a:r>
            <a:r>
              <a:rPr kumimoji="0"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손중선</a:t>
            </a:r>
            <a:r>
              <a:rPr kumimoji="0"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임광현</a:t>
            </a:r>
            <a:r>
              <a:rPr kumimoji="0"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HY나무B" pitchFamily="18" charset="-127"/>
                <a:ea typeface="HY나무B" pitchFamily="18" charset="-127"/>
              </a:rPr>
              <a:t>황재현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608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악기와 관련된 음향학적 성질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84200" y="1268413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200" dirty="0">
                <a:latin typeface="HY엽서M" pitchFamily="18" charset="-127"/>
                <a:ea typeface="HY엽서M" pitchFamily="18" charset="-127"/>
              </a:rPr>
              <a:t>공명</a:t>
            </a:r>
            <a:endParaRPr kumimoji="0" lang="en-US" altLang="ko-KR" sz="320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8" name="사각형 설명선 7"/>
          <p:cNvSpPr/>
          <p:nvPr/>
        </p:nvSpPr>
        <p:spPr>
          <a:xfrm>
            <a:off x="5508625" y="5445125"/>
            <a:ext cx="3167063" cy="792163"/>
          </a:xfrm>
          <a:prstGeom prst="wedgeRectCallout">
            <a:avLst>
              <a:gd name="adj1" fmla="val 28137"/>
              <a:gd name="adj2" fmla="val -8500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1988840"/>
            <a:ext cx="3970101" cy="3057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5867400" y="5516563"/>
            <a:ext cx="2574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인도네시아 족자카르타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지방의 나무 종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99592" y="3212976"/>
            <a:ext cx="2520280" cy="86409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진동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9592" y="2060848"/>
            <a:ext cx="2520280" cy="86409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주기적인 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힘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9592" y="4365104"/>
            <a:ext cx="2520280" cy="86409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9592" y="5517232"/>
            <a:ext cx="2520280" cy="86409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진폭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이 커짐 현상</a:t>
            </a:r>
          </a:p>
        </p:txBody>
      </p:sp>
      <p:sp>
        <p:nvSpPr>
          <p:cNvPr id="16" name="아래쪽 화살표 15"/>
          <p:cNvSpPr/>
          <p:nvPr/>
        </p:nvSpPr>
        <p:spPr>
          <a:xfrm>
            <a:off x="1584325" y="2990850"/>
            <a:ext cx="1150938" cy="21590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7" name="아래쪽 화살표 16"/>
          <p:cNvSpPr/>
          <p:nvPr/>
        </p:nvSpPr>
        <p:spPr>
          <a:xfrm>
            <a:off x="1547813" y="4149725"/>
            <a:ext cx="1152525" cy="21590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1547813" y="5300663"/>
            <a:ext cx="1152525" cy="21590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1286" name="TextBox 18"/>
          <p:cNvSpPr txBox="1">
            <a:spLocks noChangeArrowheads="1"/>
          </p:cNvSpPr>
          <p:nvPr/>
        </p:nvSpPr>
        <p:spPr bwMode="auto">
          <a:xfrm>
            <a:off x="1331913" y="4581525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주기적인 </a:t>
            </a:r>
            <a:r>
              <a:rPr kumimoji="0" lang="ko-KR" altLang="en-US" b="1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충격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84213" y="12684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>
                <a:latin typeface="HY나무B" pitchFamily="18" charset="-127"/>
                <a:ea typeface="HY나무B" pitchFamily="18" charset="-127"/>
              </a:rPr>
              <a:t>목탁</a:t>
            </a:r>
            <a:endParaRPr kumimoji="0" lang="en-US" altLang="ko-KR" sz="240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64088" y="2465839"/>
            <a:ext cx="3517877" cy="230425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258888" y="1844675"/>
            <a:ext cx="412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재료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대추나무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살구나무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홍박달나무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684213" y="2349500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>
                <a:latin typeface="HY나무B" pitchFamily="18" charset="-127"/>
                <a:ea typeface="HY나무B" pitchFamily="18" charset="-127"/>
              </a:rPr>
              <a:t>제작 방법</a:t>
            </a:r>
            <a:endParaRPr kumimoji="0" lang="en-US" altLang="ko-KR" sz="24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1331913" y="2852738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1.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목탁의 형태로 깎음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1331913" y="3213100"/>
            <a:ext cx="367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2.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물 속에서 삶아 장기간 음건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1331913" y="3573463"/>
            <a:ext cx="381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3.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속을 파내고 손잡이를 만듬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1331913" y="3941763"/>
            <a:ext cx="367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4.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연마 후 들기름을 칠함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8" name="TextBox 16"/>
          <p:cNvSpPr txBox="1">
            <a:spLocks noChangeArrowheads="1"/>
          </p:cNvSpPr>
          <p:nvPr/>
        </p:nvSpPr>
        <p:spPr bwMode="auto">
          <a:xfrm>
            <a:off x="755650" y="45085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>
                <a:latin typeface="HY나무B" pitchFamily="18" charset="-127"/>
                <a:ea typeface="HY나무B" pitchFamily="18" charset="-127"/>
              </a:rPr>
              <a:t>특징</a:t>
            </a:r>
            <a:endParaRPr kumimoji="0" lang="en-US" altLang="ko-KR" sz="24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2299" name="TextBox 17"/>
          <p:cNvSpPr txBox="1">
            <a:spLocks noChangeArrowheads="1"/>
          </p:cNvSpPr>
          <p:nvPr/>
        </p:nvSpPr>
        <p:spPr bwMode="auto">
          <a:xfrm>
            <a:off x="1187450" y="5013325"/>
            <a:ext cx="4314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 크기에 따라 음정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음색이 각기 다름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몸통이 큰 것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=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 무겁고 낮은 소리가 남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몸통이 작은 것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=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 맑고 높은 소리가 남</a:t>
            </a:r>
          </a:p>
        </p:txBody>
      </p:sp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323850" y="333375"/>
            <a:ext cx="608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악기와 관련된 음향학적 성질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95300" y="126365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200" dirty="0">
                <a:latin typeface="HY엽서M" pitchFamily="18" charset="-127"/>
                <a:ea typeface="HY엽서M" pitchFamily="18" charset="-127"/>
              </a:rPr>
              <a:t>음속</a:t>
            </a:r>
            <a:endParaRPr kumimoji="0" lang="en-US" altLang="ko-KR" sz="320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31913" y="2276475"/>
            <a:ext cx="585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목재의 음속은 탄성계수 및 전밀도와 밀접한 관계</a:t>
            </a:r>
            <a:endParaRPr kumimoji="0" lang="en-US" altLang="ko-KR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331913" y="2781300"/>
            <a:ext cx="4903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탄성계수가 크고 전밀도가 낮을수록 증가</a:t>
            </a:r>
            <a:endParaRPr kumimoji="0" lang="en-US" altLang="ko-KR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331913" y="3284538"/>
            <a:ext cx="753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전밀도 동일시 </a:t>
            </a:r>
            <a:r>
              <a:rPr kumimoji="0" lang="en-US" altLang="ko-KR" sz="2000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섬유방향 탄성계수가 횡단방향 탄성계수보다 큼</a:t>
            </a:r>
            <a:endParaRPr kumimoji="0" lang="en-US" altLang="ko-KR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258888" y="3860800"/>
            <a:ext cx="130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 함수율</a:t>
            </a:r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↑</a:t>
            </a:r>
            <a:endParaRPr kumimoji="0" lang="en-US" altLang="ko-KR" sz="2000" b="1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555776" y="3933056"/>
            <a:ext cx="360040" cy="2880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2916238" y="3860800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탄성계수</a:t>
            </a:r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↓</a:t>
            </a:r>
            <a:r>
              <a:rPr kumimoji="0" lang="en-US" altLang="ko-KR" sz="2000">
                <a:latin typeface="HY나무B" pitchFamily="18" charset="-127"/>
                <a:ea typeface="HY나무B" pitchFamily="18" charset="-127"/>
              </a:rPr>
              <a:t>,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  전밀도</a:t>
            </a:r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↑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 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6011863" y="38608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음속↓</a:t>
            </a:r>
            <a:endParaRPr kumimoji="0" lang="en-US" altLang="ko-KR" sz="2000" b="1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5652120" y="3933056"/>
            <a:ext cx="360040" cy="2880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1331913" y="4437063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음속      온도</a:t>
            </a:r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↑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     </a:t>
            </a:r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약간 감소 </a:t>
            </a:r>
          </a:p>
        </p:txBody>
      </p:sp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1331913" y="4941888"/>
            <a:ext cx="500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섬유방향</a:t>
            </a:r>
            <a:r>
              <a:rPr kumimoji="0" lang="en-US" altLang="ko-KR" sz="2000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방사방향</a:t>
            </a:r>
            <a:r>
              <a:rPr kumimoji="0" lang="en-US" altLang="ko-KR" sz="2000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접선방향 </a:t>
            </a:r>
            <a:r>
              <a:rPr kumimoji="0" lang="en-US" altLang="ko-KR" sz="2000">
                <a:latin typeface="HY나무B" pitchFamily="18" charset="-127"/>
                <a:ea typeface="HY나무B" pitchFamily="18" charset="-127"/>
              </a:rPr>
              <a:t>= </a:t>
            </a:r>
            <a:r>
              <a:rPr kumimoji="0" lang="en-US" altLang="ko-KR" sz="2000" b="1">
                <a:latin typeface="HY나무B" pitchFamily="18" charset="-127"/>
                <a:ea typeface="HY나무B" pitchFamily="18" charset="-127"/>
              </a:rPr>
              <a:t>15 : 5 : 3</a:t>
            </a:r>
            <a:endParaRPr kumimoji="0" lang="ko-KR" altLang="en-US" sz="2000" b="1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19458" name="Picture 2" descr="http://user.chol.com/~roparktc/2005/2005image6/sound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957388"/>
            <a:ext cx="83693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30" name="TextBox 16"/>
          <p:cNvSpPr txBox="1">
            <a:spLocks noChangeArrowheads="1"/>
          </p:cNvSpPr>
          <p:nvPr/>
        </p:nvSpPr>
        <p:spPr bwMode="auto">
          <a:xfrm>
            <a:off x="323850" y="333375"/>
            <a:ext cx="608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악기와 관련된 음향학적 성질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051720" y="4493151"/>
            <a:ext cx="360040" cy="2880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3275856" y="4493151"/>
            <a:ext cx="360040" cy="2880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62000" y="1412875"/>
            <a:ext cx="1826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200" dirty="0">
                <a:latin typeface="HY엽서M" pitchFamily="18" charset="-127"/>
                <a:ea typeface="HY엽서M" pitchFamily="18" charset="-127"/>
              </a:rPr>
              <a:t>음파저항</a:t>
            </a:r>
            <a:endParaRPr kumimoji="0" lang="en-US" altLang="ko-KR" sz="320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331913" y="2195513"/>
            <a:ext cx="684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건조목재의 섬유방향 음속은 강철 및 대부분의 </a:t>
            </a:r>
            <a:r>
              <a:rPr kumimoji="0" lang="ko-KR" altLang="en-US" dirty="0" err="1">
                <a:latin typeface="HY나무B" pitchFamily="18" charset="-127"/>
                <a:ea typeface="HY나무B" pitchFamily="18" charset="-127"/>
              </a:rPr>
              <a:t>금속가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 거의 같음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331913" y="3071813"/>
            <a:ext cx="3581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목재밀도는 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금속의 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5~10%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에 불과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1331913" y="3933825"/>
            <a:ext cx="439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목재는 음파저항이 매우 작음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(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목재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&lt;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강철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)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331913" y="4724400"/>
            <a:ext cx="560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공명현상을 크게 하고 소리를 공기 중으로 쉽게 방사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323850" y="333375"/>
            <a:ext cx="608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악기와 관련된 음향학적 성질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5219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4000" b="1">
                <a:latin typeface="HY바다M" pitchFamily="18" charset="-127"/>
                <a:ea typeface="HY바다M" pitchFamily="18" charset="-127"/>
              </a:rPr>
              <a:t>악기 용재의 구비 조건</a:t>
            </a:r>
            <a:endParaRPr kumimoji="0" lang="en-US" altLang="ko-KR" sz="40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900113" y="2060575"/>
            <a:ext cx="303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다른 재료에 비해 가볍고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6375" y="2636838"/>
            <a:ext cx="680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재료의 강성도를 나타내는 값이며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응력과 변형도의 비율로 정의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14750" y="2060575"/>
            <a:ext cx="119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탄성계수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4773613" y="2060575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가 큼</a:t>
            </a:r>
          </a:p>
        </p:txBody>
      </p:sp>
      <p:sp>
        <p:nvSpPr>
          <p:cNvPr id="13" name="타원 12"/>
          <p:cNvSpPr/>
          <p:nvPr/>
        </p:nvSpPr>
        <p:spPr>
          <a:xfrm>
            <a:off x="755650" y="3933825"/>
            <a:ext cx="1584325" cy="15113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탄성계수</a:t>
            </a:r>
          </a:p>
        </p:txBody>
      </p:sp>
      <p:sp>
        <p:nvSpPr>
          <p:cNvPr id="14" name="타원 13"/>
          <p:cNvSpPr/>
          <p:nvPr/>
        </p:nvSpPr>
        <p:spPr>
          <a:xfrm>
            <a:off x="3295650" y="3933825"/>
            <a:ext cx="1584325" cy="15113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밀도의 비율 ↑</a:t>
            </a:r>
          </a:p>
        </p:txBody>
      </p:sp>
      <p:sp>
        <p:nvSpPr>
          <p:cNvPr id="15" name="타원 14"/>
          <p:cNvSpPr/>
          <p:nvPr/>
        </p:nvSpPr>
        <p:spPr>
          <a:xfrm>
            <a:off x="6588125" y="3933825"/>
            <a:ext cx="1584325" cy="15113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악기용재</a:t>
            </a:r>
          </a:p>
        </p:txBody>
      </p:sp>
      <p:sp>
        <p:nvSpPr>
          <p:cNvPr id="15370" name="TextBox 15"/>
          <p:cNvSpPr txBox="1">
            <a:spLocks noChangeArrowheads="1"/>
          </p:cNvSpPr>
          <p:nvPr/>
        </p:nvSpPr>
        <p:spPr bwMode="auto">
          <a:xfrm>
            <a:off x="2635250" y="4273550"/>
            <a:ext cx="319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4800"/>
              <a:t>:</a:t>
            </a:r>
            <a:endParaRPr kumimoji="0" lang="ko-KR" altLang="en-US" sz="4800"/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5543550" y="4279900"/>
            <a:ext cx="61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4800"/>
              <a:t>=</a:t>
            </a:r>
            <a:endParaRPr kumimoji="0" lang="ko-KR" altLang="en-US" sz="4800"/>
          </a:p>
        </p:txBody>
      </p:sp>
      <p:sp>
        <p:nvSpPr>
          <p:cNvPr id="15372" name="TextBox 17"/>
          <p:cNvSpPr txBox="1">
            <a:spLocks noChangeArrowheads="1"/>
          </p:cNvSpPr>
          <p:nvPr/>
        </p:nvSpPr>
        <p:spPr bwMode="auto">
          <a:xfrm>
            <a:off x="900113" y="1557338"/>
            <a:ext cx="596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음향적 성질은 밀도와 탄성계수의 영향을 크게 받음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39750" y="4797425"/>
            <a:ext cx="792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 b="1">
                <a:latin typeface="HY나무B" pitchFamily="18" charset="-127"/>
                <a:ea typeface="HY나무B" pitchFamily="18" charset="-127"/>
              </a:rPr>
              <a:t>나무의 재질</a:t>
            </a:r>
            <a:r>
              <a:rPr kumimoji="0" lang="en-US" altLang="ko-KR" sz="2400" b="1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sz="2400" b="1">
                <a:latin typeface="HY나무B" pitchFamily="18" charset="-127"/>
                <a:ea typeface="HY나무B" pitchFamily="18" charset="-127"/>
              </a:rPr>
              <a:t>강도</a:t>
            </a:r>
            <a:r>
              <a:rPr kumimoji="0" lang="en-US" altLang="ko-KR" sz="2400" b="1">
                <a:latin typeface="HY나무B" pitchFamily="18" charset="-127"/>
                <a:ea typeface="HY나무B" pitchFamily="18" charset="-127"/>
              </a:rPr>
              <a:t>,</a:t>
            </a:r>
            <a:r>
              <a:rPr kumimoji="0" lang="ko-KR" altLang="en-US" sz="2400" b="1">
                <a:latin typeface="HY나무B" pitchFamily="18" charset="-127"/>
                <a:ea typeface="HY나무B" pitchFamily="18" charset="-127"/>
              </a:rPr>
              <a:t> 섬유질과의 관계로 소리값의 변화가 큼</a:t>
            </a:r>
            <a:endParaRPr kumimoji="0" lang="en-US" altLang="ko-KR" sz="2400" b="1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23850" y="333375"/>
            <a:ext cx="5219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4000" b="1">
                <a:latin typeface="HY바다M" pitchFamily="18" charset="-127"/>
                <a:ea typeface="HY바다M" pitchFamily="18" charset="-127"/>
              </a:rPr>
              <a:t>악기 용재의 구비 조건</a:t>
            </a:r>
            <a:endParaRPr kumimoji="0" lang="en-US" altLang="ko-KR" sz="40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39750" y="1341438"/>
            <a:ext cx="989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200" b="1">
                <a:latin typeface="HY엽서M" pitchFamily="18" charset="-127"/>
                <a:ea typeface="HY엽서M" pitchFamily="18" charset="-127"/>
              </a:rPr>
              <a:t>조건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150938" y="2060575"/>
            <a:ext cx="2655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연륜폭이 좁으면서 비슷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150938" y="2544763"/>
            <a:ext cx="343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균일한 조직에 결점이 없어야함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150938" y="3068638"/>
            <a:ext cx="420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음향판 전체는 균일한 성질을 가져야함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150938" y="3573463"/>
            <a:ext cx="481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좁은 연륜에 춘재와 추재 간의 밀도차이가 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5219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4000" b="1">
                <a:latin typeface="HY바다M" pitchFamily="18" charset="-127"/>
                <a:ea typeface="HY바다M" pitchFamily="18" charset="-127"/>
              </a:rPr>
              <a:t>악기 용재의 구비 조건</a:t>
            </a:r>
            <a:endParaRPr kumimoji="0" lang="en-US" altLang="ko-KR" sz="40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492500" y="3011488"/>
            <a:ext cx="1943100" cy="1800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latin typeface="HY엽서M" pitchFamily="18" charset="-127"/>
                <a:ea typeface="HY엽서M" pitchFamily="18" charset="-127"/>
              </a:rPr>
              <a:t>영향인자</a:t>
            </a:r>
          </a:p>
        </p:txBody>
      </p:sp>
      <p:sp>
        <p:nvSpPr>
          <p:cNvPr id="12" name="타원 11"/>
          <p:cNvSpPr/>
          <p:nvPr/>
        </p:nvSpPr>
        <p:spPr>
          <a:xfrm>
            <a:off x="3708400" y="1341438"/>
            <a:ext cx="1511300" cy="13827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HY나무B" pitchFamily="18" charset="-127"/>
                <a:ea typeface="HY나무B" pitchFamily="18" charset="-127"/>
              </a:rPr>
              <a:t>옹이</a:t>
            </a:r>
          </a:p>
        </p:txBody>
      </p:sp>
      <p:sp>
        <p:nvSpPr>
          <p:cNvPr id="13" name="타원 12"/>
          <p:cNvSpPr/>
          <p:nvPr/>
        </p:nvSpPr>
        <p:spPr>
          <a:xfrm>
            <a:off x="5795963" y="3221038"/>
            <a:ext cx="1512887" cy="13827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Y나무B" pitchFamily="18" charset="-127"/>
                <a:ea typeface="HY나무B" pitchFamily="18" charset="-127"/>
              </a:rPr>
              <a:t>부후</a:t>
            </a:r>
            <a:endParaRPr kumimoji="0" lang="ko-KR" altLang="en-US" dirty="0">
              <a:solidFill>
                <a:schemeClr val="tx2">
                  <a:lumMod val="20000"/>
                  <a:lumOff val="8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708400" y="5084763"/>
            <a:ext cx="1511300" cy="13827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HY나무B" pitchFamily="18" charset="-127"/>
                <a:ea typeface="HY나무B" pitchFamily="18" charset="-127"/>
              </a:rPr>
              <a:t>윤할</a:t>
            </a:r>
          </a:p>
        </p:txBody>
      </p:sp>
      <p:sp>
        <p:nvSpPr>
          <p:cNvPr id="15" name="타원 14"/>
          <p:cNvSpPr/>
          <p:nvPr/>
        </p:nvSpPr>
        <p:spPr>
          <a:xfrm>
            <a:off x="1619250" y="3221038"/>
            <a:ext cx="1512888" cy="13827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Y나무B" pitchFamily="18" charset="-127"/>
                <a:ea typeface="HY나무B" pitchFamily="18" charset="-127"/>
              </a:rPr>
              <a:t>할렬</a:t>
            </a:r>
            <a:endParaRPr kumimoji="0" lang="ko-KR" altLang="en-US" dirty="0">
              <a:solidFill>
                <a:schemeClr val="tx2">
                  <a:lumMod val="20000"/>
                  <a:lumOff val="80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" name="빗면 1"/>
          <p:cNvSpPr/>
          <p:nvPr/>
        </p:nvSpPr>
        <p:spPr>
          <a:xfrm>
            <a:off x="5570538" y="1301750"/>
            <a:ext cx="2376487" cy="1816100"/>
          </a:xfrm>
          <a:prstGeom prst="bevel">
            <a:avLst>
              <a:gd name="adj" fmla="val 4513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빗면 8"/>
          <p:cNvSpPr/>
          <p:nvPr/>
        </p:nvSpPr>
        <p:spPr>
          <a:xfrm>
            <a:off x="6518275" y="4783138"/>
            <a:ext cx="2374900" cy="1814512"/>
          </a:xfrm>
          <a:prstGeom prst="bevel">
            <a:avLst>
              <a:gd name="adj" fmla="val 4513"/>
            </a:avLst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빗면 15"/>
          <p:cNvSpPr/>
          <p:nvPr/>
        </p:nvSpPr>
        <p:spPr>
          <a:xfrm>
            <a:off x="250825" y="1341438"/>
            <a:ext cx="2376488" cy="1814512"/>
          </a:xfrm>
          <a:prstGeom prst="bevel">
            <a:avLst>
              <a:gd name="adj" fmla="val 4513"/>
            </a:avLst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빗면 16"/>
          <p:cNvSpPr/>
          <p:nvPr/>
        </p:nvSpPr>
        <p:spPr>
          <a:xfrm>
            <a:off x="900113" y="4811713"/>
            <a:ext cx="2376487" cy="1814512"/>
          </a:xfrm>
          <a:prstGeom prst="bevel">
            <a:avLst>
              <a:gd name="adj" fmla="val 4513"/>
            </a:avLst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 animBg="1"/>
      <p:bldP spid="9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719138" y="4724400"/>
            <a:ext cx="842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우리나라 전통악기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-&gt;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 수년간 </a:t>
            </a:r>
            <a:r>
              <a:rPr kumimoji="0" lang="ko-KR" altLang="en-US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천연건조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를 실시하여 숙성 후 사용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23850" y="333375"/>
            <a:ext cx="5219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4000" b="1">
                <a:latin typeface="HY바다M" pitchFamily="18" charset="-127"/>
                <a:ea typeface="HY바다M" pitchFamily="18" charset="-127"/>
              </a:rPr>
              <a:t>악기 용재의 구비 조건</a:t>
            </a:r>
            <a:endParaRPr kumimoji="0" lang="en-US" altLang="ko-KR" sz="40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55650" y="1700213"/>
            <a:ext cx="6288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200" b="1" dirty="0" err="1">
                <a:latin typeface="HY나무B" pitchFamily="18" charset="-127"/>
                <a:ea typeface="HY나무B" pitchFamily="18" charset="-127"/>
              </a:rPr>
              <a:t>부후된</a:t>
            </a:r>
            <a:r>
              <a:rPr kumimoji="0" lang="ko-KR" altLang="en-US" sz="2200" b="1" dirty="0">
                <a:latin typeface="HY나무B" pitchFamily="18" charset="-127"/>
                <a:ea typeface="HY나무B" pitchFamily="18" charset="-127"/>
              </a:rPr>
              <a:t> 목재보다 건전한 목재가 또렷한 소리를 냄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55650" y="2559050"/>
            <a:ext cx="7555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확인 방법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벌목하기 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전 </a:t>
            </a:r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도끼로 줄기 밑을 쳐서 울리는 소리를 듣고 평가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758825" y="3975100"/>
            <a:ext cx="418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제재후 건조결함이 발생치 않도록 주의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23850" y="404813"/>
            <a:ext cx="517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음향판의 칠과 화학 가공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434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latin typeface="HY나무B" pitchFamily="18" charset="-127"/>
                <a:ea typeface="HY나무B" pitchFamily="18" charset="-127"/>
              </a:rPr>
              <a:t>악기는 다양한 기상조건에서 사용</a:t>
            </a:r>
            <a:endParaRPr lang="ko-KR" altLang="en-US" sz="2200" b="1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4152" y="2060848"/>
            <a:ext cx="808029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 smtClean="0">
                <a:latin typeface="HY나무B" pitchFamily="18" charset="-127"/>
                <a:ea typeface="HY나무B" pitchFamily="18" charset="-127"/>
              </a:rPr>
              <a:t>목재의 따른 </a:t>
            </a:r>
            <a:r>
              <a:rPr lang="ko-KR" altLang="en-US" b="1" dirty="0" err="1" smtClean="0">
                <a:latin typeface="HY나무B" pitchFamily="18" charset="-127"/>
                <a:ea typeface="HY나무B" pitchFamily="18" charset="-127"/>
              </a:rPr>
              <a:t>수축률</a:t>
            </a:r>
            <a:endParaRPr lang="en-US" altLang="ko-KR" b="1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목재의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수축률은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종방향에서는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0.1~0.2%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의 수분이며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접선방향의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수축률은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방사방향의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수축률보다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1.5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배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~3.0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배에 이른다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.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792" y="3602986"/>
            <a:ext cx="7704856" cy="259228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5" name="TextBox 6"/>
          <p:cNvSpPr txBox="1"/>
          <p:nvPr/>
        </p:nvSpPr>
        <p:spPr>
          <a:xfrm>
            <a:off x="548480" y="3085314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HY나무B" pitchFamily="18" charset="-127"/>
                <a:ea typeface="HY나무B" pitchFamily="18" charset="-127"/>
              </a:rPr>
              <a:t>-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대표적인 목재의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수축률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39552" y="1340768"/>
            <a:ext cx="72009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200" dirty="0" err="1">
                <a:latin typeface="HY나무B" pitchFamily="18" charset="-127"/>
                <a:ea typeface="HY나무B" pitchFamily="18" charset="-127"/>
              </a:rPr>
              <a:t>음향판의</a:t>
            </a:r>
            <a:r>
              <a:rPr kumimoji="0" lang="ko-KR" altLang="en-US" sz="2200" dirty="0">
                <a:latin typeface="HY나무B" pitchFamily="18" charset="-127"/>
                <a:ea typeface="HY나무B" pitchFamily="18" charset="-127"/>
              </a:rPr>
              <a:t> 도장처리</a:t>
            </a:r>
            <a:endParaRPr kumimoji="0" lang="en-US" altLang="ko-KR" sz="2200" dirty="0">
              <a:latin typeface="HY나무B" pitchFamily="18" charset="-127"/>
              <a:ea typeface="HY나무B" pitchFamily="18" charset="-127"/>
            </a:endParaRPr>
          </a:p>
          <a:p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-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외적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외관을 아름답게 하고 표면을 보호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  <a:p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-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내적</a:t>
            </a:r>
            <a:r>
              <a:rPr kumimoji="0" lang="en-US" altLang="ko-KR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 dirty="0" err="1" smtClean="0">
                <a:latin typeface="HY나무B" pitchFamily="18" charset="-127"/>
                <a:ea typeface="HY나무B" pitchFamily="18" charset="-127"/>
              </a:rPr>
              <a:t>음향판의</a:t>
            </a:r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흡습성을 ↓ 치수안정성을 ↑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 dirty="0" smtClean="0">
                <a:latin typeface="HY나무B" pitchFamily="18" charset="-127"/>
                <a:ea typeface="HY나무B" pitchFamily="18" charset="-127"/>
              </a:rPr>
              <a:t>             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  <a:p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             -&gt;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도장처리는 음향적 경제적 측면에 있어서 중요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  <a:p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517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음향판의 칠과 화학 가공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9612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355976" y="522920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325" y="1762125"/>
            <a:ext cx="2576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kumimoji="0" lang="ko-KR" altLang="en-US" b="1" dirty="0">
                <a:latin typeface="MD개성체" pitchFamily="18" charset="-127"/>
                <a:ea typeface="MD개성체" pitchFamily="18" charset="-127"/>
              </a:rPr>
              <a:t>악기의 종류와 목재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3538" y="2638425"/>
            <a:ext cx="35433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D개성체" pitchFamily="18" charset="-127"/>
                <a:ea typeface="MD개성체" pitchFamily="18" charset="-127"/>
              </a:rPr>
              <a:t>2. </a:t>
            </a:r>
            <a:r>
              <a:rPr kumimoji="0" lang="ko-KR" altLang="en-US" b="1" dirty="0">
                <a:latin typeface="MD개성체" pitchFamily="18" charset="-127"/>
                <a:ea typeface="MD개성체" pitchFamily="18" charset="-127"/>
              </a:rPr>
              <a:t>악기와 관련된 음향학적 성질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538" y="3573463"/>
            <a:ext cx="26844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D개성체" pitchFamily="18" charset="-127"/>
                <a:ea typeface="MD개성체" pitchFamily="18" charset="-127"/>
              </a:rPr>
              <a:t>3. </a:t>
            </a:r>
            <a:r>
              <a:rPr kumimoji="0" lang="ko-KR" altLang="en-US" b="1" dirty="0">
                <a:latin typeface="MD개성체" pitchFamily="18" charset="-127"/>
                <a:ea typeface="MD개성체" pitchFamily="18" charset="-127"/>
              </a:rPr>
              <a:t>악기용재의 구비조건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218" y="4508500"/>
            <a:ext cx="3005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D개성체" pitchFamily="18" charset="-127"/>
                <a:ea typeface="MD개성체" pitchFamily="18" charset="-127"/>
              </a:rPr>
              <a:t>4. </a:t>
            </a:r>
            <a:r>
              <a:rPr kumimoji="0" lang="ko-KR" altLang="en-US" b="1" dirty="0" err="1">
                <a:latin typeface="MD개성체" pitchFamily="18" charset="-127"/>
                <a:ea typeface="MD개성체" pitchFamily="18" charset="-127"/>
              </a:rPr>
              <a:t>음향판의</a:t>
            </a:r>
            <a:r>
              <a:rPr kumimoji="0" lang="ko-KR" altLang="en-US" b="1" dirty="0">
                <a:latin typeface="MD개성체" pitchFamily="18" charset="-127"/>
                <a:ea typeface="MD개성체" pitchFamily="18" charset="-127"/>
              </a:rPr>
              <a:t> 칠과 </a:t>
            </a:r>
            <a:r>
              <a:rPr kumimoji="0" lang="ko-KR" altLang="en-US" b="1" dirty="0" smtClean="0">
                <a:latin typeface="MD개성체" pitchFamily="18" charset="-127"/>
                <a:ea typeface="MD개성체" pitchFamily="18" charset="-127"/>
              </a:rPr>
              <a:t>화학가공</a:t>
            </a:r>
            <a:endParaRPr kumimoji="0" lang="ko-KR" altLang="en-US" b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338763" y="3357563"/>
            <a:ext cx="46037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4500563" y="3357563"/>
            <a:ext cx="44450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643438" y="3357563"/>
            <a:ext cx="46037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787900" y="3357563"/>
            <a:ext cx="46038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32363" y="3357563"/>
            <a:ext cx="46037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076825" y="3357563"/>
            <a:ext cx="44450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219700" y="3357563"/>
            <a:ext cx="46038" cy="44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/>
        </p:nvSpPr>
        <p:spPr>
          <a:xfrm>
            <a:off x="445400" y="1412776"/>
            <a:ext cx="8229600" cy="4133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latin typeface="HY엽서M" pitchFamily="18" charset="-127"/>
                <a:ea typeface="HY엽서M" pitchFamily="18" charset="-127"/>
              </a:rPr>
              <a:t>화학 가공</a:t>
            </a:r>
            <a:endParaRPr lang="en-US" altLang="ko-KR" sz="2800" dirty="0">
              <a:latin typeface="HY엽서M" pitchFamily="18" charset="-127"/>
              <a:ea typeface="HY엽서M" pitchFamily="18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목적</a:t>
            </a:r>
            <a:r>
              <a:rPr lang="en-US" altLang="ko-KR" sz="1800" dirty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1800" dirty="0">
                <a:latin typeface="HY나무B" pitchFamily="18" charset="-127"/>
                <a:ea typeface="HY나무B" pitchFamily="18" charset="-127"/>
              </a:rPr>
              <a:t> 도장 처리</a:t>
            </a:r>
            <a:r>
              <a:rPr lang="en-US" altLang="ko-KR" sz="1800" dirty="0">
                <a:latin typeface="HY나무B" pitchFamily="18" charset="-127"/>
                <a:ea typeface="HY나무B" pitchFamily="18" charset="-127"/>
              </a:rPr>
              <a:t>-&gt; </a:t>
            </a:r>
            <a:r>
              <a:rPr lang="ko-KR" altLang="en-US" sz="1800" dirty="0">
                <a:latin typeface="HY나무B" pitchFamily="18" charset="-127"/>
                <a:ea typeface="HY나무B" pitchFamily="18" charset="-127"/>
              </a:rPr>
              <a:t>한시적인 것으로 영구적 효과를 볼 수 없음</a:t>
            </a:r>
            <a:r>
              <a:rPr lang="en-US" altLang="ko-KR" sz="1800" dirty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800" dirty="0">
                <a:latin typeface="HY나무B" pitchFamily="18" charset="-127"/>
                <a:ea typeface="HY나무B" pitchFamily="18" charset="-127"/>
              </a:rPr>
              <a:t>약제 주입 처리에 의한 흡습성 예방</a:t>
            </a:r>
            <a:r>
              <a:rPr lang="en-US" altLang="ko-KR" sz="18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800" dirty="0">
                <a:latin typeface="HY나무B" pitchFamily="18" charset="-127"/>
                <a:ea typeface="HY나무B" pitchFamily="18" charset="-127"/>
              </a:rPr>
              <a:t>치수안정성 및 음향성의 개량이 이루어짐</a:t>
            </a:r>
            <a:endParaRPr lang="en-US" altLang="ko-KR" sz="1800" dirty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현악기의 경우 현에 의해 타악기의 경우 가죽에 의해 고정 되어 있기 때문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HY나무B" pitchFamily="18" charset="-127"/>
                <a:ea typeface="HY나무B" pitchFamily="18" charset="-127"/>
              </a:rPr>
              <a:t>-&gt; 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치수안정화가 필요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517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음향판의 칠과 화학 가공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517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 dirty="0" err="1">
                <a:latin typeface="HY바다M" pitchFamily="18" charset="-127"/>
                <a:ea typeface="HY바다M" pitchFamily="18" charset="-127"/>
              </a:rPr>
              <a:t>음향판의</a:t>
            </a:r>
            <a:r>
              <a:rPr kumimoji="0" lang="ko-KR" altLang="en-US" sz="3600" b="1" dirty="0">
                <a:latin typeface="HY바다M" pitchFamily="18" charset="-127"/>
                <a:ea typeface="HY바다M" pitchFamily="18" charset="-127"/>
              </a:rPr>
              <a:t> 칠과 화학 가공</a:t>
            </a:r>
            <a:endParaRPr kumimoji="0" lang="en-US" altLang="ko-KR" sz="3600" b="1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52584" y="4149080"/>
            <a:ext cx="6616895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음질을 개량하는 방법에 관심이 모아짐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  <a:endParaRPr lang="en-US" altLang="ko-KR" sz="22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녹음한 소리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39200" y="6619104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55679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엽서M" pitchFamily="18" charset="-127"/>
                <a:ea typeface="HY엽서M" pitchFamily="18" charset="-127"/>
              </a:rPr>
              <a:t>결과</a:t>
            </a:r>
            <a:endParaRPr lang="ko-KR" altLang="en-US" sz="320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40" y="2605778"/>
            <a:ext cx="69589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>
                <a:latin typeface="HY나무B" pitchFamily="18" charset="-127"/>
                <a:ea typeface="HY나무B" pitchFamily="18" charset="-127"/>
              </a:rPr>
              <a:t>목재에 포름알데히드나 </a:t>
            </a:r>
            <a:r>
              <a:rPr lang="ko-KR" altLang="en-US" sz="2200" dirty="0" err="1">
                <a:latin typeface="HY나무B" pitchFamily="18" charset="-127"/>
                <a:ea typeface="HY나무B" pitchFamily="18" charset="-127"/>
              </a:rPr>
              <a:t>아세틸</a:t>
            </a:r>
            <a:r>
              <a:rPr lang="ko-KR" altLang="en-US" sz="2200" dirty="0">
                <a:latin typeface="HY나무B" pitchFamily="18" charset="-127"/>
                <a:ea typeface="HY나무B" pitchFamily="18" charset="-127"/>
              </a:rPr>
              <a:t> 등으로 화학 처리하여 </a:t>
            </a:r>
            <a:endParaRPr lang="en-US" altLang="ko-KR" sz="22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279" y="3358153"/>
            <a:ext cx="8141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>
                <a:latin typeface="HY나무B" pitchFamily="18" charset="-127"/>
                <a:ea typeface="HY나무B" pitchFamily="18" charset="-127"/>
              </a:rPr>
              <a:t>내습성 부여</a:t>
            </a:r>
            <a:r>
              <a:rPr lang="en-US" altLang="ko-KR" sz="2200" dirty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200" dirty="0">
                <a:latin typeface="HY나무B" pitchFamily="18" charset="-127"/>
                <a:ea typeface="HY나무B" pitchFamily="18" charset="-127"/>
              </a:rPr>
              <a:t> 목재의 탄성 ↑</a:t>
            </a:r>
            <a:r>
              <a:rPr lang="en-US" altLang="ko-KR" sz="22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>
                <a:latin typeface="HY나무B" pitchFamily="18" charset="-127"/>
                <a:ea typeface="HY나무B" pitchFamily="18" charset="-127"/>
              </a:rPr>
              <a:t>진동의 효율 ↑</a:t>
            </a:r>
            <a:r>
              <a:rPr lang="en-US" altLang="ko-KR" sz="2200" dirty="0">
                <a:latin typeface="HY나무B" pitchFamily="18" charset="-127"/>
                <a:ea typeface="HY나무B" pitchFamily="18" charset="-127"/>
              </a:rPr>
              <a:t>,</a:t>
            </a:r>
            <a:r>
              <a:rPr lang="ko-KR" altLang="en-US" sz="2200" dirty="0">
                <a:latin typeface="HY나무B" pitchFamily="18" charset="-127"/>
                <a:ea typeface="HY나무B" pitchFamily="18" charset="-127"/>
              </a:rPr>
              <a:t>내부마찰 을 감소 </a:t>
            </a:r>
            <a:endParaRPr lang="ko-KR" alt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312660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23850" y="404813"/>
            <a:ext cx="517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 dirty="0" err="1">
                <a:latin typeface="HY바다M" pitchFamily="18" charset="-127"/>
                <a:ea typeface="HY바다M" pitchFamily="18" charset="-127"/>
              </a:rPr>
              <a:t>음향판의</a:t>
            </a:r>
            <a:r>
              <a:rPr kumimoji="0" lang="ko-KR" altLang="en-US" sz="3600" b="1" dirty="0">
                <a:latin typeface="HY바다M" pitchFamily="18" charset="-127"/>
                <a:ea typeface="HY바다M" pitchFamily="18" charset="-127"/>
              </a:rPr>
              <a:t> 칠과 화학 가공</a:t>
            </a:r>
            <a:endParaRPr kumimoji="0" lang="en-US" altLang="ko-KR" sz="3600" b="1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457200" y="1916832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옛날 우리나라 </a:t>
            </a:r>
            <a:r>
              <a:rPr lang="ko-KR" altLang="en-US" sz="2200" dirty="0" err="1" smtClean="0">
                <a:latin typeface="HY나무B" pitchFamily="18" charset="-127"/>
                <a:ea typeface="HY나무B" pitchFamily="18" charset="-127"/>
              </a:rPr>
              <a:t>악기장들은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목재를 수십 년간 외기에 노출</a:t>
            </a: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HY나무B" pitchFamily="18" charset="-127"/>
                <a:ea typeface="HY나무B" pitchFamily="18" charset="-127"/>
              </a:rPr>
              <a:t>-&gt; </a:t>
            </a:r>
            <a:r>
              <a:rPr lang="ko-KR" altLang="en-US" sz="1800" dirty="0" err="1" smtClean="0">
                <a:latin typeface="HY나무B" pitchFamily="18" charset="-127"/>
                <a:ea typeface="HY나무B" pitchFamily="18" charset="-127"/>
              </a:rPr>
              <a:t>흡습과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 방습이 여러 번 반복된 이력현상에 의해 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800" dirty="0" smtClean="0">
                <a:latin typeface="HY나무B" pitchFamily="18" charset="-127"/>
                <a:ea typeface="HY나무B" pitchFamily="18" charset="-127"/>
              </a:rPr>
              <a:t>   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수분에 둔해진 목재 </a:t>
            </a:r>
            <a:r>
              <a:rPr lang="en-US" altLang="ko-KR" sz="1800" dirty="0" smtClean="0">
                <a:latin typeface="HY나무B" pitchFamily="18" charset="-127"/>
                <a:ea typeface="HY나무B" pitchFamily="18" charset="-127"/>
              </a:rPr>
              <a:t>or 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바닷물에 장기간 침수시킨 목재 사용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endParaRPr lang="en-US" altLang="ko-KR" sz="1800" dirty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요즘의 경우 건조 시 천연건조를 거치지 않고 </a:t>
            </a:r>
            <a:r>
              <a:rPr lang="ko-KR" altLang="en-US" sz="1800" dirty="0">
                <a:latin typeface="HY나무B" pitchFamily="18" charset="-127"/>
                <a:ea typeface="HY나무B" pitchFamily="18" charset="-127"/>
              </a:rPr>
              <a:t>생산성 제고를 </a:t>
            </a:r>
            <a:r>
              <a:rPr lang="ko-KR" altLang="en-US" sz="1800" dirty="0" smtClean="0">
                <a:latin typeface="HY나무B" pitchFamily="18" charset="-127"/>
                <a:ea typeface="HY나무B" pitchFamily="18" charset="-127"/>
              </a:rPr>
              <a:t>위해</a:t>
            </a:r>
            <a:endParaRPr lang="en-US" altLang="ko-KR" sz="1800" dirty="0" smtClean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929066"/>
            <a:ext cx="734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생재를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건조 시키기 때문에 악기의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음향성이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외기의 영향을 많이 받음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-&gt;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악기의 수명 단축 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09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80"/>
            <a:ext cx="69127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LISTNING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9563" y="333375"/>
            <a:ext cx="4333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800" b="1">
                <a:latin typeface="HY바다M" pitchFamily="18" charset="-127"/>
                <a:ea typeface="HY바다M" pitchFamily="18" charset="-127"/>
              </a:rPr>
              <a:t>악기의 종류와 목재</a:t>
            </a:r>
            <a:endParaRPr kumimoji="0" lang="en-US" altLang="ko-KR" sz="38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0425" y="2082800"/>
            <a:ext cx="15696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4000" b="1" dirty="0">
                <a:latin typeface="HY엽서M" pitchFamily="18" charset="-127"/>
                <a:ea typeface="HY엽서M" pitchFamily="18" charset="-127"/>
              </a:rPr>
              <a:t>Why?</a:t>
            </a:r>
            <a:endParaRPr kumimoji="0" lang="ko-KR" altLang="en-US" sz="40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17650" y="3213100"/>
            <a:ext cx="735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진동체의 재질과 상태</a:t>
            </a:r>
            <a:r>
              <a:rPr kumimoji="0" lang="en-US" altLang="ko-KR" sz="2000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발진 수법 등에 따라 </a:t>
            </a:r>
            <a:r>
              <a:rPr kumimoji="0" lang="ko-KR" altLang="en-US" sz="200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다양한 소리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를 냄</a:t>
            </a:r>
            <a:endParaRPr kumimoji="0" lang="en-US" altLang="ko-KR" sz="20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517650" y="4076700"/>
            <a:ext cx="671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다양한 재료 중에서 목재는 </a:t>
            </a:r>
            <a:r>
              <a:rPr kumimoji="0" lang="ko-KR" altLang="en-US" sz="200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특유한 음향성</a:t>
            </a:r>
            <a:r>
              <a:rPr kumimoji="0" lang="ko-KR" altLang="en-US" sz="2000">
                <a:latin typeface="HY나무B" pitchFamily="18" charset="-127"/>
                <a:ea typeface="HY나무B" pitchFamily="18" charset="-127"/>
              </a:rPr>
              <a:t>을 지니고 있음</a:t>
            </a:r>
            <a:endParaRPr kumimoji="0" lang="en-US" altLang="ko-KR" sz="2000">
              <a:latin typeface="HY나무B" pitchFamily="18" charset="-127"/>
              <a:ea typeface="HY나무B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928688" y="2708275"/>
            <a:ext cx="8572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54200"/>
            <a:ext cx="206375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19275"/>
            <a:ext cx="2063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51025"/>
            <a:ext cx="292893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09563" y="333375"/>
            <a:ext cx="4333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800" b="1">
                <a:latin typeface="HY바다M" pitchFamily="18" charset="-127"/>
                <a:ea typeface="HY바다M" pitchFamily="18" charset="-127"/>
              </a:rPr>
              <a:t>악기의 종류와 목재</a:t>
            </a:r>
            <a:endParaRPr kumimoji="0" lang="en-US" altLang="ko-KR" sz="38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395288" y="1196975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200" dirty="0">
                <a:latin typeface="HY엽서M" pitchFamily="18" charset="-127"/>
                <a:ea typeface="HY엽서M" pitchFamily="18" charset="-127"/>
              </a:rPr>
              <a:t>종류</a:t>
            </a:r>
            <a:endParaRPr kumimoji="0" lang="ko-KR" altLang="en-US" sz="280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873125" y="479742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바이올린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552825" y="4797425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기타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6389688" y="4797425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피아노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766763" y="1412875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>
                <a:latin typeface="HY나무B" pitchFamily="18" charset="-127"/>
                <a:ea typeface="HY나무B" pitchFamily="18" charset="-127"/>
              </a:rPr>
              <a:t>바이올린</a:t>
            </a:r>
            <a:endParaRPr kumimoji="0" lang="en-US" altLang="ko-KR" sz="24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331913" y="2065338"/>
            <a:ext cx="206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재료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앞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속나무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979613" y="2489200"/>
            <a:ext cx="159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뒤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-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단풍나무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79613" y="2924175"/>
            <a:ext cx="254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버팀막대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가문비나무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04963" y="4300538"/>
            <a:ext cx="4262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긴 겨울과 서늘한 여름이 계속되는 </a:t>
            </a:r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기후</a:t>
            </a:r>
            <a:endParaRPr kumimoji="0"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1604963" y="4868863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느린 성장으로 인한 조밀한 </a:t>
            </a:r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나이테</a:t>
            </a:r>
            <a:endParaRPr kumimoji="0"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331913" y="3860800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특징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309563" y="333375"/>
            <a:ext cx="4333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800" b="1">
                <a:latin typeface="HY바다M" pitchFamily="18" charset="-127"/>
                <a:ea typeface="HY바다M" pitchFamily="18" charset="-127"/>
              </a:rPr>
              <a:t>악기의 종류와 목재</a:t>
            </a:r>
            <a:endParaRPr kumimoji="0" lang="en-US" altLang="ko-KR" sz="3800" b="1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766763" y="14128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>
                <a:latin typeface="HY나무B" pitchFamily="18" charset="-127"/>
                <a:ea typeface="HY나무B" pitchFamily="18" charset="-127"/>
              </a:rPr>
              <a:t>기타</a:t>
            </a:r>
            <a:endParaRPr kumimoji="0" lang="en-US" altLang="ko-KR" sz="24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331913" y="2065338"/>
            <a:ext cx="6569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재료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앞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북미산 엥겔만스프루스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유럽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캐나다산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가문비나무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979613" y="2541588"/>
            <a:ext cx="4567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옆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배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(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뒤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)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브라질리안로즈우드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단풍나무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331913" y="5045075"/>
            <a:ext cx="64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특징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1979613" y="5414963"/>
            <a:ext cx="288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나뭇결은 통직하거나 교착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1979613" y="5910263"/>
            <a:ext cx="2425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목재조직은 곱고 치밀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1979613" y="2997200"/>
            <a:ext cx="159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브리지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-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자단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1979613" y="3429000"/>
            <a:ext cx="262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넥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혼두라스 마호가니</a:t>
            </a:r>
          </a:p>
        </p:txBody>
      </p:sp>
      <p:sp>
        <p:nvSpPr>
          <p:cNvPr id="7178" name="TextBox 16"/>
          <p:cNvSpPr txBox="1">
            <a:spLocks noChangeArrowheads="1"/>
          </p:cNvSpPr>
          <p:nvPr/>
        </p:nvSpPr>
        <p:spPr bwMode="auto">
          <a:xfrm>
            <a:off x="1979613" y="3933825"/>
            <a:ext cx="429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지판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아프리칸에보니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인디언로즈우드</a:t>
            </a:r>
          </a:p>
        </p:txBody>
      </p:sp>
      <p:sp>
        <p:nvSpPr>
          <p:cNvPr id="7179" name="TextBox 17"/>
          <p:cNvSpPr txBox="1">
            <a:spLocks noChangeArrowheads="1"/>
          </p:cNvSpPr>
          <p:nvPr/>
        </p:nvSpPr>
        <p:spPr bwMode="auto">
          <a:xfrm>
            <a:off x="1979613" y="4437063"/>
            <a:ext cx="327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바인딩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자단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부빙가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아발론</a:t>
            </a: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309563" y="333375"/>
            <a:ext cx="4333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800" b="1">
                <a:latin typeface="HY바다M" pitchFamily="18" charset="-127"/>
                <a:ea typeface="HY바다M" pitchFamily="18" charset="-127"/>
              </a:rPr>
              <a:t>악기의 종류와 목재</a:t>
            </a:r>
            <a:endParaRPr kumimoji="0" lang="en-US" altLang="ko-KR" sz="3800" b="1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766763" y="1412875"/>
            <a:ext cx="110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>
                <a:latin typeface="HY나무B" pitchFamily="18" charset="-127"/>
                <a:ea typeface="HY나무B" pitchFamily="18" charset="-127"/>
              </a:rPr>
              <a:t>피아노</a:t>
            </a:r>
            <a:endParaRPr kumimoji="0" lang="en-US" altLang="ko-KR" sz="240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1331913" y="2065338"/>
            <a:ext cx="4154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재료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: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브리지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액션부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핀판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 -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단풍나무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979613" y="2489200"/>
            <a:ext cx="411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 err="1">
                <a:latin typeface="HY나무B" pitchFamily="18" charset="-127"/>
                <a:ea typeface="HY나무B" pitchFamily="18" charset="-127"/>
              </a:rPr>
              <a:t>향판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dirty="0" err="1">
                <a:latin typeface="HY나무B" pitchFamily="18" charset="-127"/>
                <a:ea typeface="HY나무B" pitchFamily="18" charset="-127"/>
              </a:rPr>
              <a:t>향봉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건반 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– </a:t>
            </a:r>
            <a:r>
              <a:rPr kumimoji="0" lang="ko-KR" altLang="en-US" dirty="0" smtClean="0">
                <a:latin typeface="HY나무B" pitchFamily="18" charset="-127"/>
                <a:ea typeface="HY나무B" pitchFamily="18" charset="-127"/>
              </a:rPr>
              <a:t>가문비나무</a:t>
            </a:r>
            <a:r>
              <a:rPr kumimoji="0"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전나무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1979613" y="2936875"/>
            <a:ext cx="379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외장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장식용  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-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마호가니</a:t>
            </a:r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, 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호두나무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1331913" y="3573463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특징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1978025" y="3941763"/>
            <a:ext cx="3579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>
                <a:latin typeface="HY나무B" pitchFamily="18" charset="-127"/>
                <a:ea typeface="HY나무B" pitchFamily="18" charset="-127"/>
              </a:rPr>
              <a:t>150</a:t>
            </a:r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년생 가문비나무를 주로 사용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1979613" y="5345113"/>
            <a:ext cx="5522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>
                <a:latin typeface="HY나무B" pitchFamily="18" charset="-127"/>
                <a:ea typeface="HY나무B" pitchFamily="18" charset="-127"/>
              </a:rPr>
              <a:t>건조가 잘되어야 수년의 세월이 지난후에 명품 가치</a:t>
            </a:r>
            <a:endParaRPr kumimoji="0" lang="en-US" altLang="ko-KR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979613" y="4683919"/>
            <a:ext cx="4814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1</a:t>
            </a:r>
            <a:r>
              <a:rPr kumimoji="0" lang="ko-KR" altLang="en-US" dirty="0" err="1">
                <a:latin typeface="HY나무B" pitchFamily="18" charset="-127"/>
                <a:ea typeface="HY나무B" pitchFamily="18" charset="-127"/>
              </a:rPr>
              <a:t>년동안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 안쪽까지 수분을 </a:t>
            </a:r>
            <a:r>
              <a:rPr kumimoji="0" lang="en-US" altLang="ko-KR" dirty="0">
                <a:latin typeface="HY나무B" pitchFamily="18" charset="-127"/>
                <a:ea typeface="HY나무B" pitchFamily="18" charset="-127"/>
              </a:rPr>
              <a:t>80%-&gt;10%</a:t>
            </a:r>
            <a:r>
              <a:rPr kumimoji="0" lang="ko-KR" altLang="en-US" dirty="0">
                <a:latin typeface="HY나무B" pitchFamily="18" charset="-127"/>
                <a:ea typeface="HY나무B" pitchFamily="18" charset="-127"/>
              </a:rPr>
              <a:t>까지 제거</a:t>
            </a:r>
            <a:endParaRPr kumimoji="0" lang="en-US" altLang="ko-KR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203" name="TextBox 14"/>
          <p:cNvSpPr txBox="1">
            <a:spLocks noChangeArrowheads="1"/>
          </p:cNvSpPr>
          <p:nvPr/>
        </p:nvSpPr>
        <p:spPr bwMode="auto">
          <a:xfrm>
            <a:off x="309563" y="333375"/>
            <a:ext cx="4333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800" b="1">
                <a:latin typeface="HY바다M" pitchFamily="18" charset="-127"/>
                <a:ea typeface="HY바다M" pitchFamily="18" charset="-127"/>
              </a:rPr>
              <a:t>악기의 종류와 목재</a:t>
            </a:r>
            <a:endParaRPr kumimoji="0" lang="en-US" altLang="ko-KR" sz="3800" b="1"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309563" y="333375"/>
            <a:ext cx="43338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800" b="1">
                <a:latin typeface="HY바다M" pitchFamily="18" charset="-127"/>
                <a:ea typeface="HY바다M" pitchFamily="18" charset="-127"/>
              </a:rPr>
              <a:t>악기의 종류와 목재</a:t>
            </a:r>
            <a:endParaRPr kumimoji="0" lang="en-US" altLang="ko-KR" sz="3800" b="1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9219" name="TextBox 11"/>
          <p:cNvSpPr txBox="1">
            <a:spLocks noChangeArrowheads="1"/>
          </p:cNvSpPr>
          <p:nvPr/>
        </p:nvSpPr>
        <p:spPr bwMode="auto">
          <a:xfrm>
            <a:off x="395288" y="1268413"/>
            <a:ext cx="5545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800" b="1" dirty="0">
                <a:latin typeface="HY엽서M" pitchFamily="18" charset="-127"/>
                <a:ea typeface="HY엽서M" pitchFamily="18" charset="-127"/>
              </a:rPr>
              <a:t>플라스틱  리코더 </a:t>
            </a:r>
            <a:r>
              <a:rPr kumimoji="0" lang="en-US" altLang="ko-KR" sz="2800" b="1" dirty="0">
                <a:latin typeface="HY엽서M" pitchFamily="18" charset="-127"/>
                <a:ea typeface="HY엽서M" pitchFamily="18" charset="-127"/>
              </a:rPr>
              <a:t>VS </a:t>
            </a:r>
            <a:r>
              <a:rPr kumimoji="0" lang="ko-KR" altLang="en-US" sz="2800" b="1" dirty="0">
                <a:latin typeface="HY엽서M" pitchFamily="18" charset="-127"/>
                <a:ea typeface="HY엽서M" pitchFamily="18" charset="-127"/>
              </a:rPr>
              <a:t>목재 리코더</a:t>
            </a:r>
            <a:endParaRPr kumimoji="0" lang="en-US" altLang="ko-KR" sz="28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9500" y="1844675"/>
            <a:ext cx="1223963" cy="1655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latin typeface="HY나무B" pitchFamily="18" charset="-127"/>
                <a:ea typeface="HY나무B" pitchFamily="18" charset="-127"/>
              </a:rPr>
              <a:t>플라스틱 </a:t>
            </a:r>
            <a:endParaRPr kumimoji="0" lang="en-US" altLang="ko-KR" sz="2000" dirty="0">
              <a:latin typeface="HY나무B" pitchFamily="18" charset="-127"/>
              <a:ea typeface="HY나무B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latin typeface="HY나무B" pitchFamily="18" charset="-127"/>
                <a:ea typeface="HY나무B" pitchFamily="18" charset="-127"/>
              </a:rPr>
              <a:t>리코더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76600" y="1844675"/>
            <a:ext cx="5111750" cy="16557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HY나무B" pitchFamily="18" charset="-127"/>
                <a:ea typeface="HY나무B" pitchFamily="18" charset="-127"/>
              </a:rPr>
              <a:t>· 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소리가 멀리 가지 못함</a:t>
            </a:r>
            <a:endParaRPr kumimoji="0"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HY나무B" pitchFamily="18" charset="-127"/>
                <a:ea typeface="HY나무B" pitchFamily="18" charset="-127"/>
              </a:rPr>
              <a:t>· 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공명이 작다</a:t>
            </a:r>
            <a:endParaRPr kumimoji="0"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06475" y="4221163"/>
            <a:ext cx="1223963" cy="1655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latin typeface="HY나무B" pitchFamily="18" charset="-127"/>
                <a:ea typeface="HY나무B" pitchFamily="18" charset="-127"/>
              </a:rPr>
              <a:t>목재 </a:t>
            </a:r>
            <a:endParaRPr kumimoji="0" lang="en-US" altLang="ko-KR" sz="2000" dirty="0">
              <a:latin typeface="HY나무B" pitchFamily="18" charset="-127"/>
              <a:ea typeface="HY나무B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latin typeface="HY나무B" pitchFamily="18" charset="-127"/>
                <a:ea typeface="HY나무B" pitchFamily="18" charset="-127"/>
              </a:rPr>
              <a:t>리코더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76600" y="4154488"/>
            <a:ext cx="5111750" cy="1800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HY나무B" pitchFamily="18" charset="-127"/>
                <a:ea typeface="HY나무B" pitchFamily="18" charset="-127"/>
              </a:rPr>
              <a:t>· 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목재의 세포배열이 </a:t>
            </a:r>
            <a:r>
              <a:rPr kumimoji="0" lang="ko-KR" altLang="en-US" b="1" dirty="0" smtClean="0">
                <a:latin typeface="HY나무B" pitchFamily="18" charset="-127"/>
                <a:ea typeface="HY나무B" pitchFamily="18" charset="-127"/>
              </a:rPr>
              <a:t>균일</a:t>
            </a:r>
            <a:endParaRPr kumimoji="0"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HY나무B" pitchFamily="18" charset="-127"/>
                <a:ea typeface="HY나무B" pitchFamily="18" charset="-127"/>
              </a:rPr>
              <a:t>· </a:t>
            </a:r>
            <a:r>
              <a:rPr kumimoji="0" lang="ko-KR" altLang="en-US" b="1" dirty="0" err="1">
                <a:latin typeface="HY나무B" pitchFamily="18" charset="-127"/>
                <a:ea typeface="HY나무B" pitchFamily="18" charset="-127"/>
              </a:rPr>
              <a:t>연륜폭이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 일정하고 뚜렷함</a:t>
            </a:r>
            <a:endParaRPr kumimoji="0"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HY나무B" pitchFamily="18" charset="-127"/>
                <a:ea typeface="HY나무B" pitchFamily="18" charset="-127"/>
              </a:rPr>
              <a:t>· 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밀도가 높고 탄력성이 뛰어남</a:t>
            </a:r>
            <a:endParaRPr kumimoji="0"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HY나무B" pitchFamily="18" charset="-127"/>
                <a:ea typeface="HY나무B" pitchFamily="18" charset="-127"/>
              </a:rPr>
              <a:t>· </a:t>
            </a:r>
            <a:r>
              <a:rPr kumimoji="0" lang="ko-KR" altLang="en-US" b="1" dirty="0">
                <a:latin typeface="HY나무B" pitchFamily="18" charset="-127"/>
                <a:ea typeface="HY나무B" pitchFamily="18" charset="-127"/>
              </a:rPr>
              <a:t>맑고 목가적인 음색과 소리를 느낄 수 있음</a:t>
            </a:r>
            <a:endParaRPr kumimoji="0" lang="en-US" altLang="ko-KR" b="1" dirty="0">
              <a:latin typeface="HY나무B" pitchFamily="18" charset="-127"/>
              <a:ea typeface="HY나무B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2447925" y="2133600"/>
            <a:ext cx="684213" cy="115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447925" y="4508500"/>
            <a:ext cx="684213" cy="115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608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3600" b="1">
                <a:latin typeface="HY바다M" pitchFamily="18" charset="-127"/>
                <a:ea typeface="HY바다M" pitchFamily="18" charset="-127"/>
              </a:rPr>
              <a:t>악기와 관련된 음향학적 성질</a:t>
            </a:r>
            <a:endParaRPr kumimoji="0" lang="en-US" altLang="ko-KR" sz="3600" b="1">
              <a:latin typeface="HY바다M" pitchFamily="18" charset="-127"/>
              <a:ea typeface="HY바다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268538" y="2500313"/>
            <a:ext cx="42068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268538" y="3716338"/>
            <a:ext cx="42068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268538" y="4941888"/>
            <a:ext cx="42068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2266950" y="2070100"/>
            <a:ext cx="420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공 명</a:t>
            </a: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2268538" y="3284538"/>
            <a:ext cx="420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음 속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266950" y="4519613"/>
            <a:ext cx="420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 sz="2000" b="1">
                <a:latin typeface="HY나무B" pitchFamily="18" charset="-127"/>
                <a:ea typeface="HY나무B" pitchFamily="18" charset="-127"/>
              </a:rPr>
              <a:t>음파 저항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856</Words>
  <Application>Microsoft Office PowerPoint</Application>
  <PresentationFormat>화면 슬라이드 쇼(4:3)</PresentationFormat>
  <Paragraphs>185</Paragraphs>
  <Slides>23</Slides>
  <Notes>9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</dc:creator>
  <cp:lastModifiedBy>sec</cp:lastModifiedBy>
  <cp:revision>81</cp:revision>
  <dcterms:created xsi:type="dcterms:W3CDTF">2011-11-14T05:22:09Z</dcterms:created>
  <dcterms:modified xsi:type="dcterms:W3CDTF">2011-11-22T04:19:32Z</dcterms:modified>
</cp:coreProperties>
</file>