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58" r:id="rId6"/>
    <p:sldId id="276" r:id="rId7"/>
    <p:sldId id="259" r:id="rId8"/>
    <p:sldId id="277" r:id="rId9"/>
    <p:sldId id="260" r:id="rId10"/>
    <p:sldId id="262" r:id="rId11"/>
    <p:sldId id="263" r:id="rId12"/>
    <p:sldId id="261" r:id="rId13"/>
    <p:sldId id="321" r:id="rId14"/>
    <p:sldId id="264" r:id="rId15"/>
    <p:sldId id="275" r:id="rId16"/>
    <p:sldId id="278" r:id="rId17"/>
    <p:sldId id="265" r:id="rId18"/>
    <p:sldId id="290" r:id="rId19"/>
    <p:sldId id="286" r:id="rId20"/>
    <p:sldId id="335" r:id="rId21"/>
    <p:sldId id="292" r:id="rId22"/>
    <p:sldId id="336" r:id="rId23"/>
    <p:sldId id="293" r:id="rId24"/>
    <p:sldId id="337" r:id="rId25"/>
    <p:sldId id="294" r:id="rId26"/>
    <p:sldId id="338" r:id="rId27"/>
    <p:sldId id="296" r:id="rId28"/>
    <p:sldId id="297" r:id="rId29"/>
    <p:sldId id="315" r:id="rId30"/>
    <p:sldId id="340" r:id="rId31"/>
    <p:sldId id="307" r:id="rId32"/>
    <p:sldId id="322" r:id="rId33"/>
    <p:sldId id="324" r:id="rId34"/>
    <p:sldId id="325" r:id="rId35"/>
    <p:sldId id="326" r:id="rId36"/>
    <p:sldId id="329" r:id="rId37"/>
    <p:sldId id="330" r:id="rId38"/>
    <p:sldId id="332" r:id="rId39"/>
    <p:sldId id="279" r:id="rId40"/>
    <p:sldId id="316" r:id="rId41"/>
    <p:sldId id="319" r:id="rId42"/>
    <p:sldId id="317" r:id="rId43"/>
    <p:sldId id="31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4660"/>
  </p:normalViewPr>
  <p:slideViewPr>
    <p:cSldViewPr>
      <p:cViewPr varScale="1">
        <p:scale>
          <a:sx n="102" d="100"/>
          <a:sy n="102" d="100"/>
        </p:scale>
        <p:origin x="-9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</a:lstStyle>
          <a:p>
            <a:fld id="{010A63A4-3572-4B27-B383-84D7D9E3D83F}" type="datetimeFigureOut">
              <a:rPr lang="en-US" altLang="ko-KR" smtClean="0"/>
              <a:pPr/>
              <a:t>11/23/2011</a:t>
            </a:fld>
            <a:endParaRPr lang="ko-K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</a:lstStyle>
          <a:p>
            <a:fld id="{E10D0F4D-A9BC-4899-8372-3ED277D83E2A}" type="slidenum">
              <a:rPr lang="ko-KR" smtClean="0"/>
              <a:pPr/>
              <a:t>‹#›</a:t>
            </a:fld>
            <a:endParaRPr 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1">
              <a:defRPr lang="ko-KR" sz="1200"/>
            </a:lvl1pPr>
          </a:lstStyle>
          <a:p>
            <a:fld id="{FE58EE69-A876-4E74-86C2-628494CDF3AA}" type="datetimeFigureOut">
              <a:rPr/>
              <a:pPr/>
              <a:t>2006-09-06</a:t>
            </a:fld>
            <a:endParaRPr lang="ko-K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ko-K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ko-KR"/>
              <a:t>마스터 텍스트 스타일을 편집합니다</a:t>
            </a:r>
          </a:p>
          <a:p>
            <a:pPr lvl="1"/>
            <a:r>
              <a:rPr lang="ko-KR"/>
              <a:t>둘째 수준</a:t>
            </a:r>
          </a:p>
          <a:p>
            <a:pPr lvl="2"/>
            <a:r>
              <a:rPr lang="ko-KR"/>
              <a:t>셋째 수준</a:t>
            </a:r>
          </a:p>
          <a:p>
            <a:pPr lvl="3"/>
            <a:r>
              <a:rPr lang="ko-KR"/>
              <a:t>넷째 수준</a:t>
            </a:r>
          </a:p>
          <a:p>
            <a:pPr lvl="4"/>
            <a:r>
              <a:rPr lang="ko-KR"/>
              <a:t>다섯째 수준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1">
              <a:defRPr lang="ko-KR" sz="1200"/>
            </a:lvl1pPr>
          </a:lstStyle>
          <a:p>
            <a:fld id="{FE16532C-7DFC-4EC2-AFA5-3731AA0E8AFA}" type="slidenum">
              <a:rPr/>
              <a:pPr/>
              <a:t>‹#›</a:t>
            </a:fld>
            <a:endParaRPr 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ko-KR" smtClean="0"/>
              <a:pPr/>
              <a:t>1</a:t>
            </a:fld>
            <a:endParaRPr 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10</a:t>
            </a:fld>
            <a:endParaRPr 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11</a:t>
            </a:fld>
            <a:endParaRPr 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12</a:t>
            </a:fld>
            <a:endParaRPr 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13</a:t>
            </a:fld>
            <a:endParaRPr 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14</a:t>
            </a:fld>
            <a:endParaRPr 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15</a:t>
            </a:fld>
            <a:endParaRPr 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16</a:t>
            </a:fld>
            <a:endParaRPr 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17</a:t>
            </a:fld>
            <a:endParaRPr 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18</a:t>
            </a:fld>
            <a:endParaRPr 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19</a:t>
            </a:fld>
            <a:endParaRPr 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ko-KR" smtClean="0"/>
              <a:pPr/>
              <a:t>2</a:t>
            </a:fld>
            <a:endParaRPr 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20</a:t>
            </a:fld>
            <a:endParaRPr 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21</a:t>
            </a:fld>
            <a:endParaRPr 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22</a:t>
            </a:fld>
            <a:endParaRPr 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23</a:t>
            </a:fld>
            <a:endParaRPr lang="ko-K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24</a:t>
            </a:fld>
            <a:endParaRPr 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25</a:t>
            </a:fld>
            <a:endParaRPr lang="ko-K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26</a:t>
            </a:fld>
            <a:endParaRPr lang="ko-K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27</a:t>
            </a:fld>
            <a:endParaRPr lang="ko-K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28</a:t>
            </a:fld>
            <a:endParaRPr lang="ko-K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29</a:t>
            </a:fld>
            <a:endParaRPr 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3</a:t>
            </a:fld>
            <a:endParaRPr lang="ko-K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30</a:t>
            </a:fld>
            <a:endParaRPr lang="ko-K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31</a:t>
            </a:fld>
            <a:endParaRPr lang="ko-K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32</a:t>
            </a:fld>
            <a:endParaRPr lang="ko-K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33</a:t>
            </a:fld>
            <a:endParaRPr lang="ko-K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34</a:t>
            </a:fld>
            <a:endParaRPr lang="ko-K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35</a:t>
            </a:fld>
            <a:endParaRPr lang="ko-K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36</a:t>
            </a:fld>
            <a:endParaRPr lang="ko-K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37</a:t>
            </a:fld>
            <a:endParaRPr lang="ko-K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38</a:t>
            </a:fld>
            <a:endParaRPr lang="ko-K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39</a:t>
            </a:fld>
            <a:endParaRPr 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4</a:t>
            </a:fld>
            <a:endParaRPr lang="ko-K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40</a:t>
            </a:fld>
            <a:endParaRPr 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5</a:t>
            </a:fld>
            <a:endParaRPr 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6</a:t>
            </a:fld>
            <a:endParaRPr 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7</a:t>
            </a:fld>
            <a:endParaRPr 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8</a:t>
            </a:fld>
            <a:endParaRPr 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altLang="ko-KR" smtClean="0"/>
              <a:pPr/>
              <a:t>9</a:t>
            </a:fld>
            <a:endParaRPr 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 latinLnBrk="1">
              <a:defRPr lang="ko-KR" sz="720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 latinLnBrk="1">
              <a:spcAft>
                <a:spcPts val="0"/>
              </a:spcAft>
              <a:buNone/>
              <a:defRPr lang="ko-KR"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ko-K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/>
              <a:pPr/>
              <a:t>2006-09-06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/>
              <a:pPr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 latinLnBrk="1">
              <a:defRPr lang="ko-KR"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 latinLnBrk="1">
              <a:buNone/>
              <a:defRPr lang="ko-KR" sz="2000">
                <a:solidFill>
                  <a:schemeClr val="tx1"/>
                </a:solidFill>
              </a:defRPr>
            </a:lvl1pPr>
            <a:lvl2pPr marL="457200" indent="0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ko-K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/>
              <a:pPr/>
              <a:t>2006-09-06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/>
              <a:pPr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 latinLnBrk="1">
              <a:defRPr lang="ko-KR" sz="2800"/>
            </a:lvl1pPr>
            <a:lvl2pPr>
              <a:defRPr lang="ko-KR" sz="2400"/>
            </a:lvl2pPr>
            <a:lvl3pPr>
              <a:defRPr lang="ko-KR" sz="2000"/>
            </a:lvl3pPr>
            <a:lvl4pPr>
              <a:defRPr lang="ko-KR" sz="1800"/>
            </a:lvl4pPr>
            <a:lvl5pPr>
              <a:defRPr lang="ko-KR" sz="1800"/>
            </a:lvl5pPr>
            <a:lvl6pPr>
              <a:defRPr lang="ko-KR" sz="1800"/>
            </a:lvl6pPr>
            <a:lvl7pPr>
              <a:defRPr lang="ko-KR" sz="1800"/>
            </a:lvl7pPr>
            <a:lvl8pPr>
              <a:defRPr lang="ko-KR" sz="1800"/>
            </a:lvl8pPr>
            <a:lvl9pPr>
              <a:defRPr lang="ko-KR"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 latinLnBrk="1">
              <a:defRPr lang="ko-KR" sz="2800"/>
            </a:lvl1pPr>
            <a:lvl2pPr>
              <a:defRPr lang="ko-KR" sz="2400"/>
            </a:lvl2pPr>
            <a:lvl3pPr>
              <a:defRPr lang="ko-KR" sz="2000"/>
            </a:lvl3pPr>
            <a:lvl4pPr>
              <a:defRPr lang="ko-KR" sz="1800"/>
            </a:lvl4pPr>
            <a:lvl5pPr>
              <a:defRPr lang="ko-KR" sz="1800"/>
            </a:lvl5pPr>
            <a:lvl6pPr>
              <a:defRPr lang="ko-KR" sz="1800"/>
            </a:lvl6pPr>
            <a:lvl7pPr>
              <a:defRPr lang="ko-KR" sz="1800"/>
            </a:lvl7pPr>
            <a:lvl8pPr>
              <a:defRPr lang="ko-KR" sz="1800"/>
            </a:lvl8pPr>
            <a:lvl9pPr>
              <a:defRPr lang="ko-KR"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/>
              <a:pPr/>
              <a:t>2006-09-06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/>
              <a:pPr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1">
              <a:defRPr lang="ko-KR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 latinLnBrk="1">
              <a:buNone/>
              <a:defRPr lang="ko-KR" sz="2400" b="1"/>
            </a:lvl1pPr>
            <a:lvl2pPr marL="457200" indent="0">
              <a:buNone/>
              <a:defRPr lang="ko-KR" sz="2000" b="1"/>
            </a:lvl2pPr>
            <a:lvl3pPr marL="914400" indent="0">
              <a:buNone/>
              <a:defRPr lang="ko-KR" sz="1800" b="1"/>
            </a:lvl3pPr>
            <a:lvl4pPr marL="1371600" indent="0">
              <a:buNone/>
              <a:defRPr lang="ko-KR" sz="1600" b="1"/>
            </a:lvl4pPr>
            <a:lvl5pPr marL="1828800" indent="0">
              <a:buNone/>
              <a:defRPr lang="ko-KR" sz="1600" b="1"/>
            </a:lvl5pPr>
            <a:lvl6pPr marL="2286000" indent="0">
              <a:buNone/>
              <a:defRPr lang="ko-KR" sz="1600" b="1"/>
            </a:lvl6pPr>
            <a:lvl7pPr marL="2743200" indent="0">
              <a:buNone/>
              <a:defRPr lang="ko-KR" sz="1600" b="1"/>
            </a:lvl7pPr>
            <a:lvl8pPr marL="3200400" indent="0">
              <a:buNone/>
              <a:defRPr lang="ko-KR" sz="1600" b="1"/>
            </a:lvl8pPr>
            <a:lvl9pPr marL="3657600" indent="0">
              <a:buNone/>
              <a:defRPr lang="ko-KR"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 latinLnBrk="1">
              <a:defRPr lang="ko-KR" sz="2400"/>
            </a:lvl1pPr>
            <a:lvl2pPr>
              <a:defRPr lang="ko-KR" sz="2000"/>
            </a:lvl2pPr>
            <a:lvl3pPr>
              <a:defRPr lang="ko-KR" sz="1800"/>
            </a:lvl3pPr>
            <a:lvl4pPr>
              <a:defRPr lang="ko-KR" sz="1600"/>
            </a:lvl4pPr>
            <a:lvl5pPr>
              <a:defRPr lang="ko-KR" sz="1600"/>
            </a:lvl5pPr>
            <a:lvl6pPr>
              <a:defRPr lang="ko-KR" sz="1600"/>
            </a:lvl6pPr>
            <a:lvl7pPr>
              <a:defRPr lang="ko-KR" sz="1600"/>
            </a:lvl7pPr>
            <a:lvl8pPr>
              <a:defRPr lang="ko-KR" sz="1600"/>
            </a:lvl8pPr>
            <a:lvl9pPr>
              <a:defRPr lang="ko-KR"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 latinLnBrk="1">
              <a:buNone/>
              <a:defRPr lang="ko-KR" sz="2400" b="1"/>
            </a:lvl1pPr>
            <a:lvl2pPr marL="457200" indent="0">
              <a:buNone/>
              <a:defRPr lang="ko-KR" sz="2000" b="1"/>
            </a:lvl2pPr>
            <a:lvl3pPr marL="914400" indent="0">
              <a:buNone/>
              <a:defRPr lang="ko-KR" sz="1800" b="1"/>
            </a:lvl3pPr>
            <a:lvl4pPr marL="1371600" indent="0">
              <a:buNone/>
              <a:defRPr lang="ko-KR" sz="1600" b="1"/>
            </a:lvl4pPr>
            <a:lvl5pPr marL="1828800" indent="0">
              <a:buNone/>
              <a:defRPr lang="ko-KR" sz="1600" b="1"/>
            </a:lvl5pPr>
            <a:lvl6pPr marL="2286000" indent="0">
              <a:buNone/>
              <a:defRPr lang="ko-KR" sz="1600" b="1"/>
            </a:lvl6pPr>
            <a:lvl7pPr marL="2743200" indent="0">
              <a:buNone/>
              <a:defRPr lang="ko-KR" sz="1600" b="1"/>
            </a:lvl7pPr>
            <a:lvl8pPr marL="3200400" indent="0">
              <a:buNone/>
              <a:defRPr lang="ko-KR" sz="1600" b="1"/>
            </a:lvl8pPr>
            <a:lvl9pPr marL="3657600" indent="0">
              <a:buNone/>
              <a:defRPr lang="ko-KR"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 latinLnBrk="1">
              <a:defRPr lang="ko-KR" sz="2400"/>
            </a:lvl1pPr>
            <a:lvl2pPr>
              <a:defRPr lang="ko-KR" sz="2000"/>
            </a:lvl2pPr>
            <a:lvl3pPr>
              <a:defRPr lang="ko-KR" sz="1800"/>
            </a:lvl3pPr>
            <a:lvl4pPr>
              <a:defRPr lang="ko-KR" sz="1600"/>
            </a:lvl4pPr>
            <a:lvl5pPr>
              <a:defRPr lang="ko-KR" sz="1600"/>
            </a:lvl5pPr>
            <a:lvl6pPr>
              <a:defRPr lang="ko-KR" sz="1600"/>
            </a:lvl6pPr>
            <a:lvl7pPr>
              <a:defRPr lang="ko-KR" sz="1600"/>
            </a:lvl7pPr>
            <a:lvl8pPr>
              <a:defRPr lang="ko-KR" sz="1600"/>
            </a:lvl8pPr>
            <a:lvl9pPr>
              <a:defRPr lang="ko-KR"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/>
              <a:pPr/>
              <a:t>2006-09-06</a:t>
            </a:fld>
            <a:endParaRPr 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/>
              <a:pPr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/>
              <a:pPr/>
              <a:t>2006-09-06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/>
              <a:pPr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내용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1">
              <a:defRPr lang="ko-KR"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1">
              <a:defRPr lang="ko-KR" sz="3200"/>
            </a:lvl1pPr>
            <a:lvl2pPr>
              <a:defRPr lang="ko-KR" sz="2800"/>
            </a:lvl2pPr>
            <a:lvl3pPr>
              <a:defRPr lang="ko-KR" sz="2400"/>
            </a:lvl3pPr>
            <a:lvl4pPr>
              <a:defRPr lang="ko-KR" sz="2000"/>
            </a:lvl4pPr>
            <a:lvl5pPr>
              <a:defRPr lang="ko-KR" sz="2000"/>
            </a:lvl5pPr>
            <a:lvl6pPr>
              <a:defRPr lang="ko-KR" sz="2000"/>
            </a:lvl6pPr>
            <a:lvl7pPr>
              <a:defRPr lang="ko-KR" sz="2000"/>
            </a:lvl7pPr>
            <a:lvl8pPr>
              <a:defRPr lang="ko-KR" sz="2000"/>
            </a:lvl8pPr>
            <a:lvl9pPr>
              <a:defRPr lang="ko-KR"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1">
              <a:buNone/>
              <a:defRPr lang="ko-KR" sz="1400"/>
            </a:lvl1pPr>
            <a:lvl2pPr marL="457200" indent="0">
              <a:buNone/>
              <a:defRPr lang="ko-KR" sz="1200"/>
            </a:lvl2pPr>
            <a:lvl3pPr marL="914400" indent="0">
              <a:buNone/>
              <a:defRPr lang="ko-KR" sz="1000"/>
            </a:lvl3pPr>
            <a:lvl4pPr marL="1371600" indent="0">
              <a:buNone/>
              <a:defRPr lang="ko-KR" sz="900"/>
            </a:lvl4pPr>
            <a:lvl5pPr marL="1828800" indent="0">
              <a:buNone/>
              <a:defRPr lang="ko-KR" sz="900"/>
            </a:lvl5pPr>
            <a:lvl6pPr marL="2286000" indent="0">
              <a:buNone/>
              <a:defRPr lang="ko-KR" sz="900"/>
            </a:lvl6pPr>
            <a:lvl7pPr marL="2743200" indent="0">
              <a:buNone/>
              <a:defRPr lang="ko-KR" sz="900"/>
            </a:lvl7pPr>
            <a:lvl8pPr marL="3200400" indent="0">
              <a:buNone/>
              <a:defRPr lang="ko-KR" sz="900"/>
            </a:lvl8pPr>
            <a:lvl9pPr marL="3657600" indent="0">
              <a:buNone/>
              <a:defRPr lang="ko-KR"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/>
              <a:pPr/>
              <a:t>2006-09-06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/>
              <a:pPr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그림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1">
              <a:defRPr lang="ko-KR"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1">
              <a:buNone/>
              <a:defRPr lang="ko-KR" sz="3200"/>
            </a:lvl1pPr>
            <a:lvl2pPr marL="457200" indent="0">
              <a:buNone/>
              <a:defRPr lang="ko-KR" sz="2800"/>
            </a:lvl2pPr>
            <a:lvl3pPr marL="914400" indent="0">
              <a:buNone/>
              <a:defRPr lang="ko-KR" sz="2400"/>
            </a:lvl3pPr>
            <a:lvl4pPr marL="1371600" indent="0">
              <a:buNone/>
              <a:defRPr lang="ko-KR" sz="2000"/>
            </a:lvl4pPr>
            <a:lvl5pPr marL="1828800" indent="0">
              <a:buNone/>
              <a:defRPr lang="ko-KR" sz="2000"/>
            </a:lvl5pPr>
            <a:lvl6pPr marL="2286000" indent="0">
              <a:buNone/>
              <a:defRPr lang="ko-KR" sz="2000"/>
            </a:lvl6pPr>
            <a:lvl7pPr marL="2743200" indent="0">
              <a:buNone/>
              <a:defRPr lang="ko-KR" sz="2000"/>
            </a:lvl7pPr>
            <a:lvl8pPr marL="3200400" indent="0">
              <a:buNone/>
              <a:defRPr lang="ko-KR" sz="2000"/>
            </a:lvl8pPr>
            <a:lvl9pPr marL="3657600" indent="0">
              <a:buNone/>
              <a:defRPr lang="ko-KR"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1">
              <a:buNone/>
              <a:defRPr lang="ko-KR" sz="1400"/>
            </a:lvl1pPr>
            <a:lvl2pPr marL="457200" indent="0">
              <a:buNone/>
              <a:defRPr lang="ko-KR" sz="1200"/>
            </a:lvl2pPr>
            <a:lvl3pPr marL="914400" indent="0">
              <a:buNone/>
              <a:defRPr lang="ko-KR" sz="1000"/>
            </a:lvl3pPr>
            <a:lvl4pPr marL="1371600" indent="0">
              <a:buNone/>
              <a:defRPr lang="ko-KR" sz="900"/>
            </a:lvl4pPr>
            <a:lvl5pPr marL="1828800" indent="0">
              <a:buNone/>
              <a:defRPr lang="ko-KR" sz="900"/>
            </a:lvl5pPr>
            <a:lvl6pPr marL="2286000" indent="0">
              <a:buNone/>
              <a:defRPr lang="ko-KR" sz="900"/>
            </a:lvl6pPr>
            <a:lvl7pPr marL="2743200" indent="0">
              <a:buNone/>
              <a:defRPr lang="ko-KR" sz="900"/>
            </a:lvl7pPr>
            <a:lvl8pPr marL="3200400" indent="0">
              <a:buNone/>
              <a:defRPr lang="ko-KR" sz="900"/>
            </a:lvl8pPr>
            <a:lvl9pPr marL="3657600" indent="0">
              <a:buNone/>
              <a:defRPr lang="ko-KR"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/>
              <a:pPr/>
              <a:t>2006-09-06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/>
              <a:pPr/>
              <a:t>‹#›</a:t>
            </a:fld>
            <a:endParaRPr 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ko-KR"/>
              <a:t>마스터 텍스트 스타일을 편집합니다</a:t>
            </a:r>
          </a:p>
          <a:p>
            <a:pPr lvl="1"/>
            <a:r>
              <a:rPr lang="ko-KR"/>
              <a:t>둘째 수준</a:t>
            </a:r>
          </a:p>
          <a:p>
            <a:pPr lvl="2"/>
            <a:r>
              <a:rPr lang="ko-KR"/>
              <a:t>셋째 수준</a:t>
            </a:r>
          </a:p>
          <a:p>
            <a:pPr lvl="3"/>
            <a:r>
              <a:rPr lang="ko-KR"/>
              <a:t>넷째 수준</a:t>
            </a:r>
          </a:p>
          <a:p>
            <a:pPr lvl="4"/>
            <a:r>
              <a:rPr lang="ko-KR"/>
              <a:t>다섯째 수준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1">
              <a:defRPr lang="ko-KR" sz="1200">
                <a:solidFill>
                  <a:schemeClr val="tx1"/>
                </a:solidFill>
              </a:defRPr>
            </a:lvl1pPr>
          </a:lstStyle>
          <a:p>
            <a:fld id="{F0C22852-A508-4967-A48D-48354254F1AE}" type="datetimeFigureOut">
              <a:rPr lang="en-US" altLang="ko-KR">
                <a:solidFill>
                  <a:schemeClr val="tx1"/>
                </a:solidFill>
              </a:rPr>
              <a:pPr/>
              <a:t>11/23/2011</a:t>
            </a:fld>
            <a:endParaRPr lang="ko-KR">
              <a:solidFill>
                <a:schemeClr val="tx1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1">
              <a:defRPr lang="ko-KR" sz="1200">
                <a:solidFill>
                  <a:schemeClr val="tx1"/>
                </a:solidFill>
              </a:defRPr>
            </a:lvl1pPr>
          </a:lstStyle>
          <a:p>
            <a:endParaRPr lang="ko-KR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1">
              <a:defRPr lang="ko-KR" sz="1200">
                <a:solidFill>
                  <a:schemeClr val="tx1"/>
                </a:solidFill>
              </a:defRPr>
            </a:lvl1pPr>
          </a:lstStyle>
          <a:p>
            <a:fld id="{4B6EAAFC-84C7-4BE1-BC5E-CE208EE20C26}" type="slidenum">
              <a:rPr lang="ko-KR">
                <a:solidFill>
                  <a:schemeClr val="tx1"/>
                </a:solidFill>
              </a:rPr>
              <a:pPr/>
              <a:t>‹#›</a:t>
            </a:fld>
            <a:endParaRPr lang="ko-KR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1" hangingPunct="1">
        <a:spcBef>
          <a:spcPct val="0"/>
        </a:spcBef>
        <a:buNone/>
        <a:defRPr lang="ko-KR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1" hangingPunct="1">
        <a:spcBef>
          <a:spcPts val="600"/>
        </a:spcBef>
        <a:spcAft>
          <a:spcPts val="600"/>
        </a:spcAft>
        <a:buFont typeface="Arial"/>
        <a:buChar char="•"/>
        <a:defRPr lang="ko-K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ts val="600"/>
        </a:spcBef>
        <a:spcAft>
          <a:spcPts val="600"/>
        </a:spcAft>
        <a:buFont typeface="Arial"/>
        <a:buChar char="–"/>
        <a:defRPr lang="ko-K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ts val="600"/>
        </a:spcBef>
        <a:spcAft>
          <a:spcPts val="600"/>
        </a:spcAft>
        <a:buFont typeface="Arial"/>
        <a:buChar char="•"/>
        <a:defRPr lang="ko-K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ts val="600"/>
        </a:spcBef>
        <a:spcAft>
          <a:spcPts val="600"/>
        </a:spcAft>
        <a:buFont typeface="Arial"/>
        <a:buChar char="–"/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ts val="600"/>
        </a:spcBef>
        <a:spcAft>
          <a:spcPts val="600"/>
        </a:spcAft>
        <a:buFont typeface="Arial"/>
        <a:buChar char="»"/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Font typeface="Arial"/>
        <a:buChar char="•"/>
        <a:defRPr lang="ko-K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Font typeface="Arial"/>
        <a:buChar char="•"/>
        <a:defRPr lang="ko-K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Font typeface="Arial"/>
        <a:buChar char="•"/>
        <a:defRPr lang="ko-K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Font typeface="Arial"/>
        <a:buChar char="•"/>
        <a:defRPr lang="ko-K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lang="ko-K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339752" y="2444872"/>
            <a:ext cx="4536504" cy="1200152"/>
          </a:xfrm>
        </p:spPr>
        <p:txBody>
          <a:bodyPr>
            <a:noAutofit/>
          </a:bodyPr>
          <a:lstStyle/>
          <a:p>
            <a:pPr algn="ctr"/>
            <a:r>
              <a:rPr lang="ko-KR" altLang="en-US" sz="8000" b="1" spc="500" dirty="0" smtClean="0">
                <a:latin typeface="HY강B" pitchFamily="18" charset="-127"/>
                <a:ea typeface="HY강B" pitchFamily="18" charset="-127"/>
              </a:rPr>
              <a:t>도막방수</a:t>
            </a:r>
            <a:endParaRPr lang="ko-KR" sz="8000" b="1" spc="5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121224" y="5157192"/>
            <a:ext cx="5022776" cy="1152128"/>
          </a:xfrm>
        </p:spPr>
        <p:txBody>
          <a:bodyPr/>
          <a:lstStyle/>
          <a:p>
            <a:r>
              <a:rPr lang="en-US" altLang="ko-KR" sz="3200" b="1" dirty="0" smtClean="0">
                <a:latin typeface="HY강B" pitchFamily="18" charset="-127"/>
                <a:ea typeface="HY강B" pitchFamily="18" charset="-127"/>
              </a:rPr>
              <a:t>              &lt;6</a:t>
            </a:r>
            <a:r>
              <a:rPr lang="ko-KR" altLang="en-US" sz="3200" b="1" dirty="0" smtClean="0">
                <a:latin typeface="HY강B" pitchFamily="18" charset="-127"/>
                <a:ea typeface="HY강B" pitchFamily="18" charset="-127"/>
              </a:rPr>
              <a:t>조</a:t>
            </a:r>
            <a:r>
              <a:rPr lang="en-US" altLang="ko-KR" sz="3200" b="1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정동진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신민석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백정기</a:t>
            </a:r>
            <a:r>
              <a:rPr lang="en-US" altLang="ko-KR" sz="2800" b="1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정지운</a:t>
            </a:r>
            <a:endParaRPr lang="ko-KR" sz="2800" b="1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467544" y="4293096"/>
            <a:ext cx="8460432" cy="1200152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도막방수의 장</a:t>
            </a:r>
            <a:r>
              <a:rPr kumimoji="0" lang="en-US" altLang="ko-KR" sz="66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·</a:t>
            </a:r>
            <a:r>
              <a:rPr kumimoji="0" lang="ko-KR" altLang="en-US" sz="66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단점</a:t>
            </a:r>
            <a:endParaRPr kumimoji="0" lang="ko-KR" sz="66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도막방수의 장단점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5626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장점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이음새 없는 연속피막을 형성할 수 있음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형상에 좌우됨이 없이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수밀성이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큰 방수    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층을 얻을 수 있음</a:t>
            </a:r>
          </a:p>
          <a:p>
            <a:pPr lvl="1"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상온시공이 가능</a:t>
            </a:r>
          </a:p>
          <a:p>
            <a:pPr lvl="1"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시공이 간편하고 속도가 빠름</a:t>
            </a:r>
          </a:p>
          <a:p>
            <a:pPr lvl="1"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바탕의 형상이 복잡하고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소단위의 현장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이 산재한 곳에 적합</a:t>
            </a:r>
          </a:p>
          <a:p>
            <a:pPr lvl="1">
              <a:buNone/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도막방수의 장단점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178768"/>
            <a:ext cx="8458200" cy="5562600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단점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현장에서 피막이 만들어져서 공장생산에 비해 피막의 신뢰성이 낮다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20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시공 중 화기와 용제증기에 의한 중독을 주의해야 함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용제형의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도막방수재료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FontTx/>
              <a:buChar char="-"/>
            </a:pPr>
            <a:endParaRPr lang="ko-KR" altLang="en-US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>
          <a:xfrm>
            <a:off x="899592" y="4293096"/>
            <a:ext cx="8460432" cy="1200152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도막방수의 시공법</a:t>
            </a:r>
            <a:endParaRPr kumimoji="0" lang="ko-KR" sz="66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폴리우레탄수지 방수도막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936104"/>
            <a:ext cx="8458200" cy="5013176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None/>
            </a:pP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흙손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솔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로울러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뿜칠기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등을 이용하여 우레탄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고무계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방수재를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도포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약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3㎜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정도의 두께로 연속적인 방수층을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만듬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폴리우레탄수지 방수도막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방수재를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도포할 때에는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바탕면의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함수 상태가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10%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이하의 건조된 상태이어야 함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그 이상의 상태에서 시공할 때에는 수분증발로 인한 압력으로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도막층이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들떠 오를 수 있음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폴리우레탄수지 시공과정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바탕면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작업</a:t>
            </a:r>
          </a:p>
          <a:p>
            <a:pPr lvl="1">
              <a:buBlip>
                <a:blip r:embed="rId3"/>
              </a:buBlip>
            </a:pP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바닥면의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구도막이나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이물질을 그라인더 또는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연삭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바닥면의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불순물 제거하고 진공청소함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균열부등은 그라인더로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V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커팅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충전재로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채운다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lvl="1">
              <a:buBlip>
                <a:blip r:embed="rId3"/>
              </a:buBlip>
            </a:pP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바탕면의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이물질이나 불순물이 너무 많을 경우 물청소를 병행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배수가 잘 되도록 하고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물이 고이는 부분은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고무칩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수지몰탈 또는 보수몰탈 등으로 미장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폴리우레탄수지 시공과정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Picture 4" descr="C:\Users\User\Downloads\새 폴더\우래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90" b="1322"/>
          <a:stretch>
            <a:fillRect/>
          </a:stretch>
        </p:blipFill>
        <p:spPr bwMode="auto">
          <a:xfrm>
            <a:off x="1187624" y="1196753"/>
            <a:ext cx="3600400" cy="2664296"/>
          </a:xfrm>
          <a:prstGeom prst="rect">
            <a:avLst/>
          </a:prstGeom>
          <a:noFill/>
        </p:spPr>
      </p:pic>
      <p:pic>
        <p:nvPicPr>
          <p:cNvPr id="5" name="Picture 3" descr="C:\Users\User\Documents\강의자료\목공이론및실습\도장발표\우레탄방수\1.jpg"/>
          <p:cNvPicPr>
            <a:picLocks noChangeAspect="1" noChangeArrowheads="1"/>
          </p:cNvPicPr>
          <p:nvPr/>
        </p:nvPicPr>
        <p:blipFill>
          <a:blip r:embed="rId4" cstate="print"/>
          <a:srcRect b="1322"/>
          <a:stretch>
            <a:fillRect/>
          </a:stretch>
        </p:blipFill>
        <p:spPr bwMode="auto">
          <a:xfrm>
            <a:off x="4860032" y="1196752"/>
            <a:ext cx="3595767" cy="2664296"/>
          </a:xfrm>
          <a:prstGeom prst="rect">
            <a:avLst/>
          </a:prstGeom>
          <a:noFill/>
        </p:spPr>
      </p:pic>
      <p:pic>
        <p:nvPicPr>
          <p:cNvPr id="6" name="그림 5" descr="진공청소.jpg"/>
          <p:cNvPicPr>
            <a:picLocks noChangeAspect="1"/>
          </p:cNvPicPr>
          <p:nvPr/>
        </p:nvPicPr>
        <p:blipFill>
          <a:blip r:embed="rId5" cstate="print"/>
          <a:srcRect l="23460" t="12469" r="8984" b="20362"/>
          <a:stretch>
            <a:fillRect/>
          </a:stretch>
        </p:blipFill>
        <p:spPr>
          <a:xfrm>
            <a:off x="4860032" y="3933057"/>
            <a:ext cx="3600000" cy="2520280"/>
          </a:xfrm>
          <a:prstGeom prst="rect">
            <a:avLst/>
          </a:prstGeom>
        </p:spPr>
      </p:pic>
      <p:pic>
        <p:nvPicPr>
          <p:cNvPr id="2050" name="Picture 2" descr="http://cfile226.uf.daum.net/original/152E171A4C1ECC6D26E6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3933056"/>
            <a:ext cx="360040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폴리우레탄수지 시공과정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하도 작업</a:t>
            </a:r>
          </a:p>
          <a:p>
            <a:pPr lvl="1">
              <a:buBlip>
                <a:blip r:embed="rId3"/>
              </a:buBlip>
            </a:pP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면작업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후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먼지등을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제거한 후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로울러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및 붓을 이용 투명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프라이머를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충분히 도장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물로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바닥면을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청소하였을 때에는 완전히 건조시킨 후 도장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주의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표면이 건조 됐더라도 내부에 수분이 흡수하였으므로 충분한 시간을 갖고 검토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표면온도에 따라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경화제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및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신너의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함량 비율을 맞추어야 하므로 전문가를 통하여 시공한다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폴리우레탄수지 시공과정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8" name="그림 7" descr="우레탄하도.jpg"/>
          <p:cNvPicPr>
            <a:picLocks noChangeAspect="1"/>
          </p:cNvPicPr>
          <p:nvPr/>
        </p:nvPicPr>
        <p:blipFill>
          <a:blip r:embed="rId3" cstate="print"/>
          <a:srcRect l="15569" b="23245"/>
          <a:stretch>
            <a:fillRect/>
          </a:stretch>
        </p:blipFill>
        <p:spPr>
          <a:xfrm>
            <a:off x="1187624" y="1340768"/>
            <a:ext cx="7258406" cy="494891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목   차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611560" y="1694581"/>
            <a:ext cx="6992888" cy="48307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Blip>
                <a:blip r:embed="rId4"/>
              </a:buBlip>
            </a:pP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 도막방수의 정의</a:t>
            </a: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70000"/>
              </a:lnSpc>
              <a:buBlip>
                <a:blip r:embed="rId4"/>
              </a:buBlip>
            </a:pPr>
            <a:r>
              <a:rPr lang="en-US" altLang="ko-KR" sz="4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도막방수의 종류</a:t>
            </a: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70000"/>
              </a:lnSpc>
              <a:buBlip>
                <a:blip r:embed="rId4"/>
              </a:buBlip>
            </a:pPr>
            <a:r>
              <a:rPr lang="en-US" altLang="ko-KR" sz="4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도막방수의 장단점</a:t>
            </a: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70000"/>
              </a:lnSpc>
              <a:buBlip>
                <a:blip r:embed="rId4"/>
              </a:buBlip>
            </a:pPr>
            <a:r>
              <a:rPr lang="en-US" altLang="ko-KR" sz="4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도막방수 시공법</a:t>
            </a: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70000"/>
              </a:lnSpc>
              <a:buBlip>
                <a:blip r:embed="rId4"/>
              </a:buBlip>
            </a:pP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도막방수의 하자와 발생원인</a:t>
            </a: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70000"/>
              </a:lnSpc>
              <a:buBlip>
                <a:blip r:embed="rId4"/>
              </a:buBlip>
            </a:pPr>
            <a:r>
              <a:rPr lang="en-US" altLang="ko-KR" sz="40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향후전망과 개선점</a:t>
            </a: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70000"/>
              </a:lnSpc>
              <a:buBlip>
                <a:blip r:embed="rId4"/>
              </a:buBlip>
            </a:pPr>
            <a:r>
              <a:rPr lang="ko-KR" altLang="en-US" sz="4000" dirty="0" smtClean="0">
                <a:latin typeface="HY강B" pitchFamily="18" charset="-127"/>
                <a:ea typeface="HY강B" pitchFamily="18" charset="-127"/>
              </a:rPr>
              <a:t> 참고문헌</a:t>
            </a:r>
            <a:endParaRPr lang="en-US" altLang="ko-KR" sz="4000" dirty="0" smtClean="0">
              <a:latin typeface="HY강B" pitchFamily="18" charset="-127"/>
              <a:ea typeface="HY강B" pitchFamily="18" charset="-127"/>
            </a:endParaRPr>
          </a:p>
          <a:p>
            <a:pPr>
              <a:buFont typeface="Wingdings" pitchFamily="2" charset="2"/>
              <a:buChar char="Ø"/>
            </a:pPr>
            <a:endParaRPr lang="ko-KR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폴리우레탄수지 시공과정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653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중도 작업</a:t>
            </a:r>
          </a:p>
          <a:p>
            <a:pPr lvl="1">
              <a:buBlip>
                <a:blip r:embed="rId3"/>
              </a:buBlip>
            </a:pP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프라이머가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경화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양생되면 중도우레탄 자재를 정해진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배합비에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따라 혼합한 후 전동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교반기로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충분히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교반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후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로라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또는 붓으로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바름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endParaRPr lang="en-US" altLang="ko-KR" sz="10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도출부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및 배관 파이프를 주변에 선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시공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endParaRPr lang="en-US" altLang="ko-KR" sz="10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주의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우레탄 방수공사의 생명은 중도공사에 있으며 하자가 발생하지 않도록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경화제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및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신너등의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배합비율을 날씨에 따라 철저히 지켜야 함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폴리우레탄수지 시공과정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그림 3" descr="우레탄중도1차.jpg"/>
          <p:cNvPicPr>
            <a:picLocks noChangeAspect="1"/>
          </p:cNvPicPr>
          <p:nvPr/>
        </p:nvPicPr>
        <p:blipFill>
          <a:blip r:embed="rId3" cstate="print"/>
          <a:srcRect l="16222" t="8180" r="4158" b="10324"/>
          <a:stretch>
            <a:fillRect/>
          </a:stretch>
        </p:blipFill>
        <p:spPr>
          <a:xfrm>
            <a:off x="1259632" y="1268759"/>
            <a:ext cx="6912768" cy="50689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폴리우레탄수지 시공과정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4.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상도작업</a:t>
            </a:r>
          </a:p>
          <a:p>
            <a:pPr lvl="1">
              <a:buBlip>
                <a:blip r:embed="rId3"/>
              </a:buBlip>
            </a:pP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표면층의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보호 및 내구성 부여를 위하여 실시함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상도작업은 중도작업의 상태를 점검하여 실시하되 반광용 도료 사용하여 철저히 하여야 함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우레탄 상도는 자외선차단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중도의 끈적임을 방지하고 전체적인 우레탄 방수의 표면을 보호함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폴리우레탄수지 시공과정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" name="그림 4" descr="1237803508_75.jpg"/>
          <p:cNvPicPr>
            <a:picLocks noChangeAspect="1"/>
          </p:cNvPicPr>
          <p:nvPr/>
        </p:nvPicPr>
        <p:blipFill>
          <a:blip r:embed="rId3" cstate="print"/>
          <a:srcRect l="39918"/>
          <a:stretch>
            <a:fillRect/>
          </a:stretch>
        </p:blipFill>
        <p:spPr>
          <a:xfrm>
            <a:off x="1187624" y="1413296"/>
            <a:ext cx="3749141" cy="4680000"/>
          </a:xfrm>
          <a:prstGeom prst="rect">
            <a:avLst/>
          </a:prstGeom>
        </p:spPr>
      </p:pic>
      <p:pic>
        <p:nvPicPr>
          <p:cNvPr id="6" name="그림 5" descr="1237803542_7.jpg"/>
          <p:cNvPicPr>
            <a:picLocks noChangeAspect="1"/>
          </p:cNvPicPr>
          <p:nvPr/>
        </p:nvPicPr>
        <p:blipFill>
          <a:blip r:embed="rId4" cstate="print"/>
          <a:srcRect l="21494" r="21847"/>
          <a:stretch>
            <a:fillRect/>
          </a:stretch>
        </p:blipFill>
        <p:spPr>
          <a:xfrm>
            <a:off x="5068532" y="1412776"/>
            <a:ext cx="3535916" cy="468052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폴리우레탄수지 시공과정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※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주의 사항</a:t>
            </a:r>
          </a:p>
          <a:p>
            <a:pPr lvl="1">
              <a:buBlip>
                <a:blip r:embed="rId3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용제를 잘못 사용하면 수지의 경화가 일어나지 않기 때문에 반드시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전용신너를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사용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중도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교반시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반드시 주제와 경화제의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배합비를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준수하여야 하며 충분한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교반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후 시공해야 함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3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하도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중도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상도 작업은 연속작업을 원칙으로 하나 작업 여건이 여의치 않을 경우에는 재차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프라이머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도포 후 작업재개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err="1" smtClean="0">
                <a:latin typeface="HY강B" pitchFamily="18" charset="-127"/>
                <a:ea typeface="HY강B" pitchFamily="18" charset="-127"/>
              </a:rPr>
              <a:t>에폭시</a:t>
            </a:r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 방수도막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11560" y="1052736"/>
            <a:ext cx="8458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내산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내알카리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내유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내수성이 뛰어남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무공해의 방수도막을 요하거나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내식성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고강도의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마감층을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얻고자 할 때 실시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에폭시는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접착제로 사용할 만큼 다양한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피착물에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대하여 강력한 접착력을 발휘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금속과 시멘트와 같은 이종물질 간의 접착도 가능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err="1" smtClean="0">
                <a:latin typeface="HY강B" pitchFamily="18" charset="-127"/>
                <a:ea typeface="HY강B" pitchFamily="18" charset="-127"/>
              </a:rPr>
              <a:t>에폭시</a:t>
            </a:r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 방수도막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11560" y="1196752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Blip>
                <a:blip r:embed="rId4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다양한 색채의 마감이 가능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70000"/>
              </a:lnSpc>
              <a:buBlip>
                <a:blip r:embed="rId4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청정한 환경을 요구하는 실내바닥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주차장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실내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),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공장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매장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복도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기타 다양한 실내 공간의 바닥 마감에 적용가능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170000"/>
              </a:lnSpc>
              <a:buBlip>
                <a:blip r:embed="rId4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방수성과 함께 콘크리트의 부식을 막고 구조물로부터의 유해성분을 차단하는 역할을 하기에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정수장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저수조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수영장등의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마감층으로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적당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err="1" smtClean="0">
                <a:latin typeface="HY강B" pitchFamily="18" charset="-127"/>
                <a:ea typeface="HY강B" pitchFamily="18" charset="-127"/>
              </a:rPr>
              <a:t>에폭시</a:t>
            </a:r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 방수도막의 시공과정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394792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에폭시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방수도막의 시공과정은 상기의 우레탄수지 방수도막의 시공과정과 같으며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다만 에폭시 자체의 광택이 있어 상도작업을 하지 않아도 된다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err="1" smtClean="0">
                <a:latin typeface="HY강B" pitchFamily="18" charset="-127"/>
                <a:ea typeface="HY강B" pitchFamily="18" charset="-127"/>
              </a:rPr>
              <a:t>에폭시</a:t>
            </a:r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 시공순서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5626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주의 사항</a:t>
            </a:r>
          </a:p>
          <a:p>
            <a:pPr lvl="1">
              <a:buBlip>
                <a:blip r:embed="rId4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피부접촉을 피하고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필요시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방독마스크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보호장갑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보안경 등을 착용한다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Blip>
                <a:blip r:embed="rId4"/>
              </a:buBlip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밀폐된 장소에서는 도장작업을 하지 않는다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부득이 밀폐된 장소에서 도장작업을 할 경우에는 동력 송풍기를 이용하여 밀폐공간에서 외부로 강제로 배기시키고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모든 작업자는 반드시 방독마스크를 착용해야 한다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3568" y="4149080"/>
            <a:ext cx="8460432" cy="2232248"/>
          </a:xfrm>
        </p:spPr>
        <p:txBody>
          <a:bodyPr>
            <a:noAutofit/>
          </a:bodyPr>
          <a:lstStyle/>
          <a:p>
            <a:r>
              <a:rPr lang="ko-KR" altLang="en-US" sz="6600" b="1" spc="200" dirty="0" smtClean="0">
                <a:latin typeface="HY강B" pitchFamily="18" charset="-127"/>
                <a:ea typeface="HY강B" pitchFamily="18" charset="-127"/>
              </a:rPr>
              <a:t>도막방수의 하자와 </a:t>
            </a:r>
            <a:r>
              <a:rPr lang="en-US" altLang="ko-KR" sz="6600" b="1" spc="200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6600" b="1" spc="200" dirty="0" smtClean="0">
                <a:latin typeface="HY강B" pitchFamily="18" charset="-127"/>
                <a:ea typeface="HY강B" pitchFamily="18" charset="-127"/>
              </a:rPr>
            </a:br>
            <a:r>
              <a:rPr lang="en-US" altLang="ko-KR" sz="6600" b="1" spc="200" dirty="0" smtClean="0">
                <a:latin typeface="HY강B" pitchFamily="18" charset="-127"/>
                <a:ea typeface="HY강B" pitchFamily="18" charset="-127"/>
              </a:rPr>
              <a:t>               </a:t>
            </a:r>
            <a:r>
              <a:rPr lang="ko-KR" altLang="en-US" sz="6600" b="1" spc="200" dirty="0" smtClean="0">
                <a:latin typeface="HY강B" pitchFamily="18" charset="-127"/>
                <a:ea typeface="HY강B" pitchFamily="18" charset="-127"/>
              </a:rPr>
              <a:t>발생원인</a:t>
            </a:r>
            <a:endParaRPr lang="ko-KR" sz="6600" b="1" spc="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296144" y="4293096"/>
            <a:ext cx="8460432" cy="1200152"/>
          </a:xfrm>
        </p:spPr>
        <p:txBody>
          <a:bodyPr>
            <a:noAutofit/>
          </a:bodyPr>
          <a:lstStyle/>
          <a:p>
            <a:r>
              <a:rPr lang="ko-KR" altLang="en-US" sz="6600" b="1" spc="200" dirty="0" smtClean="0">
                <a:latin typeface="HY강B" pitchFamily="18" charset="-127"/>
                <a:ea typeface="HY강B" pitchFamily="18" charset="-127"/>
              </a:rPr>
              <a:t>도막방수의 정의</a:t>
            </a:r>
            <a:endParaRPr lang="ko-KR" sz="6600" b="1" spc="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도막방수의 하자</a:t>
            </a:r>
            <a:endParaRPr lang="ko-KR" sz="48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583432"/>
            <a:ext cx="8278688" cy="4149824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altLang="ko-KR" spc="-1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pc="100" dirty="0" smtClean="0">
                <a:latin typeface="HY강B" pitchFamily="18" charset="-127"/>
                <a:ea typeface="HY강B" pitchFamily="18" charset="-127"/>
              </a:rPr>
              <a:t>도막방수를 시공하는 과정에서의 </a:t>
            </a:r>
            <a:r>
              <a:rPr lang="ko-KR" altLang="en-US" spc="-100" dirty="0" smtClean="0">
                <a:latin typeface="HY강B" pitchFamily="18" charset="-127"/>
                <a:ea typeface="HY강B" pitchFamily="18" charset="-127"/>
              </a:rPr>
              <a:t>문제와 환경적인 문제로 인하여 발생한다</a:t>
            </a:r>
            <a:r>
              <a:rPr lang="en-US" altLang="ko-KR" spc="-10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buNone/>
            </a:pPr>
            <a:r>
              <a:rPr lang="en-US" altLang="ko-KR" spc="-100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spc="100" dirty="0" smtClean="0">
                <a:latin typeface="HY강B" pitchFamily="18" charset="-127"/>
                <a:ea typeface="HY강B" pitchFamily="18" charset="-127"/>
              </a:rPr>
              <a:t>특히 우리나라의 계절적인 특성상 도막방수의 하자의 발생빈도가 높다</a:t>
            </a:r>
            <a:r>
              <a:rPr lang="en-US" altLang="ko-KR" spc="1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pc="100" dirty="0" smtClean="0">
                <a:latin typeface="HY강B" pitchFamily="18" charset="-127"/>
                <a:ea typeface="HY강B" pitchFamily="18" charset="-127"/>
              </a:rPr>
              <a:t>실제로 </a:t>
            </a:r>
            <a:r>
              <a:rPr lang="ko-KR" altLang="en-US" spc="100" dirty="0" smtClean="0">
                <a:ea typeface="HY강B" pitchFamily="18" charset="-127"/>
              </a:rPr>
              <a:t>건축물에서 발생하는 하자의 약 </a:t>
            </a:r>
            <a:r>
              <a:rPr lang="en-US" altLang="ko-KR" spc="100" dirty="0" smtClean="0">
                <a:ea typeface="HY강B" pitchFamily="18" charset="-127"/>
              </a:rPr>
              <a:t>30%</a:t>
            </a:r>
            <a:r>
              <a:rPr lang="ko-KR" altLang="en-US" spc="100" dirty="0" smtClean="0">
                <a:ea typeface="HY강B" pitchFamily="18" charset="-127"/>
              </a:rPr>
              <a:t>가 방수하자이며</a:t>
            </a:r>
            <a:r>
              <a:rPr lang="en-US" altLang="ko-KR" spc="100" dirty="0" smtClean="0">
                <a:ea typeface="HY강B" pitchFamily="18" charset="-127"/>
              </a:rPr>
              <a:t>, </a:t>
            </a:r>
            <a:r>
              <a:rPr lang="ko-KR" altLang="en-US" spc="100" dirty="0" smtClean="0">
                <a:ea typeface="HY강B" pitchFamily="18" charset="-127"/>
              </a:rPr>
              <a:t>재고주택이 수명기간 동안 누수로 인해 추가되는 비용 또한 초기 공사비의 약 </a:t>
            </a:r>
            <a:r>
              <a:rPr lang="en-US" altLang="ko-KR" spc="100" dirty="0" smtClean="0">
                <a:ea typeface="HY강B" pitchFamily="18" charset="-127"/>
              </a:rPr>
              <a:t>3</a:t>
            </a:r>
            <a:r>
              <a:rPr lang="ko-KR" altLang="en-US" spc="100" dirty="0" smtClean="0">
                <a:ea typeface="HY강B" pitchFamily="18" charset="-127"/>
              </a:rPr>
              <a:t>배 이상 소비되는 것으로 보고되었다</a:t>
            </a:r>
            <a:r>
              <a:rPr lang="en-US" altLang="ko-KR" spc="100" dirty="0" smtClean="0">
                <a:ea typeface="HY강B" pitchFamily="18" charset="-127"/>
              </a:rPr>
              <a:t>.</a:t>
            </a:r>
            <a:endParaRPr lang="ko-KR" altLang="en-US" spc="100" dirty="0" smtClean="0"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도막방수하자의 발생 원인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기포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핀홀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부풀음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현상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바탕면의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함수율이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높으면 도료가 습기와 반응하여 이산화탄소를 생성하고 그것이 빠져나가면서 기포와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핀홀이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발생한다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작업시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기온이 높으면 작업과정에서 발생한 기포가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파포되지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못하고 굳어 표면기포현상이 발생한다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도막방수하자의 발생 원인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548680"/>
            <a:ext cx="8458200" cy="5562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100" dirty="0" err="1" smtClean="0">
                <a:latin typeface="HY강B" pitchFamily="18" charset="-127"/>
                <a:ea typeface="HY강B" pitchFamily="18" charset="-127"/>
              </a:rPr>
              <a:t>부풀음</a:t>
            </a:r>
            <a:r>
              <a:rPr lang="ko-KR" altLang="en-US" sz="3100" dirty="0" smtClean="0">
                <a:latin typeface="HY강B" pitchFamily="18" charset="-127"/>
                <a:ea typeface="HY강B" pitchFamily="18" charset="-127"/>
              </a:rPr>
              <a:t> 현상은 콘크리트나 주변에 있던 수분이 직사광선을 받으면 표면으로 올라오는데 도막에 의해 배출되지 못하고 응축되었다 날씨가 추워지게 되면 얼었다 녹는 현상을 반복하여 표면이 부풀어 오르게 되고 결국 표면이 상하게 된다</a:t>
            </a:r>
            <a:r>
              <a:rPr lang="en-US" altLang="ko-KR" sz="31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lvl="1">
              <a:lnSpc>
                <a:spcPct val="150000"/>
              </a:lnSpc>
              <a:buNone/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        </a:t>
            </a:r>
            <a:endParaRPr lang="ko-KR" altLang="en-US" sz="3200" dirty="0" smtClean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그림 3" descr="jjj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861048"/>
            <a:ext cx="7632848" cy="25527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도막방수하자의 발생원인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95536" y="1556792"/>
          <a:ext cx="8496944" cy="48245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48472"/>
                <a:gridCol w="4248472"/>
              </a:tblGrid>
              <a:tr h="7816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기포</a:t>
                      </a:r>
                      <a:r>
                        <a:rPr kumimoji="0" lang="en-US" altLang="ko-KR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 </a:t>
                      </a:r>
                      <a:r>
                        <a:rPr kumimoji="0" lang="ko-KR" altLang="en-US" sz="4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핀홀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4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부풀음현상</a:t>
                      </a:r>
                      <a:endParaRPr lang="ko-KR" altLang="en-US" sz="2000" dirty="0"/>
                    </a:p>
                  </a:txBody>
                  <a:tcPr/>
                </a:tc>
              </a:tr>
              <a:tr h="4042914">
                <a:tc>
                  <a:txBody>
                    <a:bodyPr/>
                    <a:lstStyle/>
                    <a:p>
                      <a:pPr lvl="1" algn="l">
                        <a:lnSpc>
                          <a:spcPct val="250000"/>
                        </a:lnSpc>
                        <a:buFontTx/>
                        <a:buChar char="-"/>
                      </a:pPr>
                      <a:endParaRPr lang="ko-KR" altLang="en-US" spc="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250000"/>
                        </a:lnSpc>
                        <a:buFontTx/>
                        <a:buChar char="-"/>
                      </a:pPr>
                      <a:endParaRPr lang="ko-KR" altLang="en-US" sz="3200" spc="100" baseline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그림 3" descr="부풀음현상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564904"/>
            <a:ext cx="3816424" cy="3590925"/>
          </a:xfrm>
          <a:prstGeom prst="rect">
            <a:avLst/>
          </a:prstGeom>
        </p:spPr>
      </p:pic>
      <p:pic>
        <p:nvPicPr>
          <p:cNvPr id="6" name="그림 5" descr="lllllllll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495" y="2564904"/>
            <a:ext cx="3804489" cy="363905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도막방수하자의 발생 원인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경화 불량</a:t>
            </a:r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심한 끈적임 현상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en-US" altLang="ko-KR" spc="-1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pc="-100" dirty="0" smtClean="0">
                <a:latin typeface="HY강B" pitchFamily="18" charset="-127"/>
                <a:ea typeface="HY강B" pitchFamily="18" charset="-127"/>
              </a:rPr>
              <a:t>규정된 </a:t>
            </a:r>
            <a:r>
              <a:rPr lang="ko-KR" altLang="en-US" spc="-100" dirty="0" err="1" smtClean="0">
                <a:latin typeface="HY강B" pitchFamily="18" charset="-127"/>
                <a:ea typeface="HY강B" pitchFamily="18" charset="-127"/>
              </a:rPr>
              <a:t>배합비를</a:t>
            </a:r>
            <a:r>
              <a:rPr lang="ko-KR" altLang="en-US" spc="-100" dirty="0" smtClean="0">
                <a:latin typeface="HY강B" pitchFamily="18" charset="-127"/>
                <a:ea typeface="HY강B" pitchFamily="18" charset="-127"/>
              </a:rPr>
              <a:t> 사용하지 않을 경우 발생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규정된 희석제를 사용하지 않고 다른 희석제를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사용할 경우 발생한다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도막방수하자의 발생 원인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접착불량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en-US" altLang="ko-KR" spc="-1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pc="-100" dirty="0" smtClean="0">
                <a:latin typeface="HY강B" pitchFamily="18" charset="-127"/>
                <a:ea typeface="HY강B" pitchFamily="18" charset="-127"/>
              </a:rPr>
              <a:t>표면처리 과정에서 </a:t>
            </a:r>
            <a:r>
              <a:rPr lang="ko-KR" altLang="en-US" spc="-100" dirty="0" err="1" smtClean="0">
                <a:latin typeface="HY강B" pitchFamily="18" charset="-127"/>
                <a:ea typeface="HY강B" pitchFamily="18" charset="-127"/>
              </a:rPr>
              <a:t>레이턴스를</a:t>
            </a:r>
            <a:r>
              <a:rPr lang="ko-KR" altLang="en-US" spc="-100" dirty="0" smtClean="0">
                <a:latin typeface="HY강B" pitchFamily="18" charset="-127"/>
                <a:ea typeface="HY강B" pitchFamily="18" charset="-127"/>
              </a:rPr>
              <a:t> 제대로 제거하지 않거나 청소상태가 불량하면 접착 불량이 발생한다</a:t>
            </a:r>
            <a:r>
              <a:rPr lang="en-US" altLang="ko-KR" spc="-1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pc="-1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하도처리과정에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있어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프라이머도장후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비가 온다거나 습기가 있는데 표면에 물기만 제거 하고 다시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프라이머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도장 후 우레탄 시공 시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프라이머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과도막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및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프라이머의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아래층에 습기에 의해 접착불량 발생한다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864096" y="4461096"/>
            <a:ext cx="8460432" cy="1200152"/>
          </a:xfrm>
        </p:spPr>
        <p:txBody>
          <a:bodyPr>
            <a:noAutofit/>
          </a:bodyPr>
          <a:lstStyle/>
          <a:p>
            <a:r>
              <a:rPr lang="ko-KR" altLang="en-US" sz="6600" b="1" spc="200" dirty="0" smtClean="0">
                <a:latin typeface="HY강B" pitchFamily="18" charset="-127"/>
                <a:ea typeface="HY강B" pitchFamily="18" charset="-127"/>
              </a:rPr>
              <a:t>향후전망과 개선점</a:t>
            </a:r>
            <a:endParaRPr lang="ko-KR" sz="6600" b="1" spc="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spc="-1000" dirty="0" smtClean="0">
                <a:latin typeface="HY강B" pitchFamily="18" charset="-127"/>
                <a:ea typeface="HY강B" pitchFamily="18" charset="-127"/>
              </a:rPr>
              <a:t>우레탄 방수 작업으로 인한 피해사례</a:t>
            </a:r>
            <a:endParaRPr lang="ko-KR" sz="4800" spc="-1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720080" y="1124744"/>
            <a:ext cx="853244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n-US" altLang="ko-KR" spc="-200" dirty="0" smtClean="0">
                <a:latin typeface="HY강B" pitchFamily="18" charset="-127"/>
                <a:ea typeface="HY강B" pitchFamily="18" charset="-127"/>
              </a:rPr>
              <a:t> [</a:t>
            </a:r>
            <a:r>
              <a:rPr lang="ko-KR" altLang="en-US" spc="-200" dirty="0" smtClean="0">
                <a:latin typeface="HY강B" pitchFamily="18" charset="-127"/>
                <a:ea typeface="HY강B" pitchFamily="18" charset="-127"/>
              </a:rPr>
              <a:t>기사</a:t>
            </a:r>
            <a:r>
              <a:rPr lang="en-US" altLang="ko-KR" spc="-200" dirty="0" smtClean="0">
                <a:latin typeface="HY강B" pitchFamily="18" charset="-127"/>
                <a:ea typeface="HY강B" pitchFamily="18" charset="-127"/>
              </a:rPr>
              <a:t>] </a:t>
            </a:r>
            <a:r>
              <a:rPr lang="ko-KR" altLang="en-US" spc="-200" dirty="0" smtClean="0">
                <a:latin typeface="HY강B" pitchFamily="18" charset="-127"/>
                <a:ea typeface="HY강B" pitchFamily="18" charset="-127"/>
              </a:rPr>
              <a:t>방수페인트 작업하다 폐암발병</a:t>
            </a:r>
            <a:r>
              <a:rPr lang="en-US" altLang="ko-KR" spc="-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200" dirty="0" smtClean="0">
                <a:latin typeface="HY강B" pitchFamily="18" charset="-127"/>
                <a:ea typeface="HY강B" pitchFamily="18" charset="-127"/>
              </a:rPr>
              <a:t>산재 인정 받아</a:t>
            </a:r>
            <a:endParaRPr lang="en-US" altLang="ko-KR" spc="-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200000"/>
              </a:lnSpc>
              <a:buBlip>
                <a:blip r:embed="rId4"/>
              </a:buBlip>
            </a:pPr>
            <a:r>
              <a:rPr lang="en-US" altLang="ko-KR" spc="-200" dirty="0" smtClean="0">
                <a:latin typeface="HY강B" pitchFamily="18" charset="-127"/>
                <a:ea typeface="HY강B" pitchFamily="18" charset="-127"/>
              </a:rPr>
              <a:t>12</a:t>
            </a:r>
            <a:r>
              <a:rPr lang="ko-KR" altLang="en-US" spc="-200" dirty="0" smtClean="0">
                <a:latin typeface="HY강B" pitchFamily="18" charset="-127"/>
                <a:ea typeface="HY강B" pitchFamily="18" charset="-127"/>
              </a:rPr>
              <a:t>년간 우레탄 방수페인트 작업을 하다 폐암에 걸린 </a:t>
            </a:r>
            <a:r>
              <a:rPr lang="ko-KR" altLang="en-US" spc="-200" dirty="0" err="1" smtClean="0">
                <a:latin typeface="HY강B" pitchFamily="18" charset="-127"/>
                <a:ea typeface="HY강B" pitchFamily="18" charset="-127"/>
              </a:rPr>
              <a:t>페인트공이</a:t>
            </a:r>
            <a:r>
              <a:rPr lang="ko-KR" altLang="en-US" spc="-200" dirty="0" smtClean="0">
                <a:latin typeface="HY강B" pitchFamily="18" charset="-127"/>
                <a:ea typeface="HY강B" pitchFamily="18" charset="-127"/>
              </a:rPr>
              <a:t> 산업재해를 인정 받음</a:t>
            </a:r>
            <a:endParaRPr lang="en-US" altLang="ko-KR" spc="-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200000"/>
              </a:lnSpc>
              <a:buBlip>
                <a:blip r:embed="rId4"/>
              </a:buBlip>
            </a:pPr>
            <a:r>
              <a:rPr lang="ko-KR" altLang="en-US" spc="-200" dirty="0" smtClean="0">
                <a:latin typeface="HY강B" pitchFamily="18" charset="-127"/>
                <a:ea typeface="HY강B" pitchFamily="18" charset="-127"/>
              </a:rPr>
              <a:t>지하실</a:t>
            </a:r>
            <a:r>
              <a:rPr lang="en-US" altLang="ko-KR" spc="-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pc="-200" dirty="0" smtClean="0">
                <a:latin typeface="HY강B" pitchFamily="18" charset="-127"/>
                <a:ea typeface="HY강B" pitchFamily="18" charset="-127"/>
              </a:rPr>
              <a:t>지하 탱크 등 환기시설이 없거나 부족한 현장 등에서 </a:t>
            </a:r>
            <a:r>
              <a:rPr lang="ko-KR" altLang="en-US" u="sng" spc="-200" dirty="0" smtClean="0">
                <a:latin typeface="HY강B" pitchFamily="18" charset="-127"/>
                <a:ea typeface="HY강B" pitchFamily="18" charset="-127"/>
              </a:rPr>
              <a:t>발암성 물질인 </a:t>
            </a:r>
            <a:r>
              <a:rPr lang="en-US" altLang="ko-KR" u="sng" spc="-200" dirty="0" smtClean="0">
                <a:latin typeface="HY강B" pitchFamily="18" charset="-127"/>
                <a:ea typeface="HY강B" pitchFamily="18" charset="-127"/>
              </a:rPr>
              <a:t>`6</a:t>
            </a:r>
            <a:r>
              <a:rPr lang="ko-KR" altLang="en-US" u="sng" spc="-200" dirty="0" smtClean="0">
                <a:latin typeface="HY강B" pitchFamily="18" charset="-127"/>
                <a:ea typeface="HY강B" pitchFamily="18" charset="-127"/>
              </a:rPr>
              <a:t>가 크롬</a:t>
            </a:r>
            <a:r>
              <a:rPr lang="ko-KR" altLang="en-US" spc="-200" dirty="0" smtClean="0">
                <a:latin typeface="HY강B" pitchFamily="18" charset="-127"/>
                <a:ea typeface="HY강B" pitchFamily="18" charset="-127"/>
              </a:rPr>
              <a:t>’이 함유된 경화제가 다량으로 사용되는 우레탄 방수작업에 </a:t>
            </a:r>
            <a:r>
              <a:rPr lang="en-US" altLang="ko-KR" spc="-200" dirty="0" smtClean="0">
                <a:latin typeface="HY강B" pitchFamily="18" charset="-127"/>
                <a:ea typeface="HY강B" pitchFamily="18" charset="-127"/>
              </a:rPr>
              <a:t>10</a:t>
            </a:r>
            <a:r>
              <a:rPr lang="ko-KR" altLang="en-US" spc="-200" dirty="0" smtClean="0">
                <a:latin typeface="HY강B" pitchFamily="18" charset="-127"/>
                <a:ea typeface="HY강B" pitchFamily="18" charset="-127"/>
              </a:rPr>
              <a:t>여 년 넘게 투입돼 일하던 중 폐암이 발생</a:t>
            </a:r>
            <a:endParaRPr lang="en-US" altLang="ko-KR" spc="-200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spc="-1000" dirty="0" err="1" smtClean="0">
                <a:latin typeface="HY강B" pitchFamily="18" charset="-127"/>
                <a:ea typeface="HY강B" pitchFamily="18" charset="-127"/>
              </a:rPr>
              <a:t>향후전망</a:t>
            </a:r>
            <a:endParaRPr lang="ko-KR" sz="4800" spc="-1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3568" y="1124744"/>
            <a:ext cx="8244408" cy="5562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n-US" altLang="ko-KR" spc="-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pc="-200" dirty="0" smtClean="0">
                <a:latin typeface="HY강B" pitchFamily="18" charset="-127"/>
                <a:ea typeface="HY강B" pitchFamily="18" charset="-127"/>
              </a:rPr>
              <a:t>시공 시 환경조건에 따른 영향을 받기 때문에 작업의 제한이 있는 점을 개선 보완해야 할 것임</a:t>
            </a:r>
            <a:endParaRPr lang="en-US" altLang="ko-KR" spc="-2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ko-KR" altLang="en-US" spc="-200" dirty="0" smtClean="0">
                <a:latin typeface="HY강B" pitchFamily="18" charset="-127"/>
                <a:ea typeface="HY강B" pitchFamily="18" charset="-127"/>
              </a:rPr>
              <a:t> 점차 기술의 발달로 방수성분을 갖춘 건축재료의 등장으로 다양한 </a:t>
            </a:r>
            <a:r>
              <a:rPr lang="ko-KR" altLang="en-US" spc="-200" dirty="0" err="1" smtClean="0">
                <a:latin typeface="HY강B" pitchFamily="18" charset="-127"/>
                <a:ea typeface="HY강B" pitchFamily="18" charset="-127"/>
              </a:rPr>
              <a:t>다목적성</a:t>
            </a:r>
            <a:r>
              <a:rPr lang="ko-KR" altLang="en-US" spc="-200" dirty="0" smtClean="0">
                <a:latin typeface="HY강B" pitchFamily="18" charset="-127"/>
                <a:ea typeface="HY강B" pitchFamily="18" charset="-127"/>
              </a:rPr>
              <a:t> 방수재료의 개발을 요하고 있음</a:t>
            </a:r>
            <a:endParaRPr lang="en-US" altLang="ko-KR" spc="-200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800" spc="-1000" dirty="0" smtClean="0">
                <a:latin typeface="HY강B" pitchFamily="18" charset="-127"/>
                <a:ea typeface="HY강B" pitchFamily="18" charset="-127"/>
              </a:rPr>
              <a:t>참고문헌</a:t>
            </a:r>
            <a:endParaRPr lang="ko-KR" sz="4800" spc="-1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043608" y="1466800"/>
            <a:ext cx="8458200" cy="55626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호산록코리아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산업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블로그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>
              <a:buBlip>
                <a:blip r:embed="rId3"/>
              </a:buBlip>
            </a:pP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인사볼님의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블로그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바람따라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구름따라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…)</a:t>
            </a:r>
          </a:p>
          <a:p>
            <a:pPr>
              <a:buBlip>
                <a:blip r:embed="rId3"/>
              </a:buBlip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알기쉬운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건축공사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7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도장공사편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  (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공공건축협회 저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도장의 이론과 실제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송곡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수강 저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도장 실무 가이드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장순익 저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)</a:t>
            </a:r>
          </a:p>
          <a:p>
            <a:pPr>
              <a:buBlip>
                <a:blip r:embed="rId3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기능사를 위한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도장기술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이우성 저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)</a:t>
            </a:r>
            <a:endParaRPr lang="ko-KR" altLang="en-US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도막방수의 정의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3568" y="1196752"/>
            <a:ext cx="8001000" cy="5661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Blip>
                <a:blip r:embed="rId3"/>
              </a:buBlip>
            </a:pPr>
            <a:r>
              <a:rPr lang="ko-KR" altLang="en-US" sz="3600" dirty="0" smtClean="0">
                <a:ea typeface="HY강B" pitchFamily="18" charset="-127"/>
              </a:rPr>
              <a:t> </a:t>
            </a:r>
            <a:r>
              <a:rPr lang="en-US" altLang="ko-KR" sz="3600" dirty="0" smtClean="0">
                <a:ea typeface="HY강B" pitchFamily="18" charset="-127"/>
              </a:rPr>
              <a:t> </a:t>
            </a:r>
            <a:r>
              <a:rPr lang="ko-KR" altLang="en-US" sz="3600" dirty="0" smtClean="0">
                <a:ea typeface="HY강B" pitchFamily="18" charset="-127"/>
              </a:rPr>
              <a:t>방수바탕 위에 합성고무나 합성수지의 용액 혹은 </a:t>
            </a:r>
            <a:r>
              <a:rPr lang="en-US" altLang="ko-KR" sz="3600" dirty="0" smtClean="0">
                <a:ea typeface="HY강B" pitchFamily="18" charset="-127"/>
              </a:rPr>
              <a:t>Latex</a:t>
            </a:r>
            <a:r>
              <a:rPr lang="ko-KR" altLang="en-US" sz="3600" dirty="0" smtClean="0">
                <a:ea typeface="HY강B" pitchFamily="18" charset="-127"/>
              </a:rPr>
              <a:t>나 </a:t>
            </a:r>
            <a:r>
              <a:rPr lang="en-US" altLang="ko-KR" sz="3600" dirty="0" smtClean="0">
                <a:ea typeface="HY강B" pitchFamily="18" charset="-127"/>
              </a:rPr>
              <a:t>Emulsion </a:t>
            </a:r>
            <a:r>
              <a:rPr lang="ko-KR" altLang="en-US" sz="3600" dirty="0" smtClean="0">
                <a:ea typeface="HY강B" pitchFamily="18" charset="-127"/>
              </a:rPr>
              <a:t>같은 </a:t>
            </a:r>
            <a:r>
              <a:rPr lang="ko-KR" altLang="en-US" sz="3600" dirty="0" err="1" smtClean="0">
                <a:ea typeface="HY강B" pitchFamily="18" charset="-127"/>
              </a:rPr>
              <a:t>방수재를</a:t>
            </a:r>
            <a:r>
              <a:rPr lang="ko-KR" altLang="en-US" sz="3600" dirty="0" smtClean="0">
                <a:ea typeface="HY강B" pitchFamily="18" charset="-127"/>
              </a:rPr>
              <a:t> </a:t>
            </a:r>
            <a:r>
              <a:rPr lang="ko-KR" altLang="en-US" sz="3600" dirty="0" err="1" smtClean="0">
                <a:ea typeface="HY강B" pitchFamily="18" charset="-127"/>
              </a:rPr>
              <a:t>여러번</a:t>
            </a:r>
            <a:r>
              <a:rPr lang="ko-KR" altLang="en-US" sz="3600" dirty="0" smtClean="0">
                <a:ea typeface="HY강B" pitchFamily="18" charset="-127"/>
              </a:rPr>
              <a:t> 도포해서 적절한 두께의 </a:t>
            </a:r>
            <a:r>
              <a:rPr lang="ko-KR" altLang="en-US" sz="3600" dirty="0" err="1" smtClean="0">
                <a:ea typeface="HY강B" pitchFamily="18" charset="-127"/>
              </a:rPr>
              <a:t>방수막을</a:t>
            </a:r>
            <a:r>
              <a:rPr lang="ko-KR" altLang="en-US" sz="3600" dirty="0" smtClean="0">
                <a:ea typeface="HY강B" pitchFamily="18" charset="-127"/>
              </a:rPr>
              <a:t> 만드는 공법을 말하며 도포방수</a:t>
            </a:r>
            <a:r>
              <a:rPr lang="en-US" altLang="ko-KR" sz="3600" dirty="0" smtClean="0">
                <a:ea typeface="HY강B" pitchFamily="18" charset="-127"/>
              </a:rPr>
              <a:t>, </a:t>
            </a:r>
            <a:r>
              <a:rPr lang="ko-KR" altLang="en-US" sz="3600" dirty="0" smtClean="0">
                <a:ea typeface="HY강B" pitchFamily="18" charset="-127"/>
              </a:rPr>
              <a:t>수지방수 또는 고분자방수 등으로 불리기도 한다</a:t>
            </a:r>
            <a:r>
              <a:rPr lang="en-US" altLang="ko-KR" sz="3600" dirty="0" smtClean="0">
                <a:ea typeface="HY강B" pitchFamily="18" charset="-127"/>
              </a:rPr>
              <a:t>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691680" y="2708920"/>
            <a:ext cx="5904656" cy="1368152"/>
          </a:xfrm>
        </p:spPr>
        <p:txBody>
          <a:bodyPr>
            <a:noAutofit/>
          </a:bodyPr>
          <a:lstStyle/>
          <a:p>
            <a:r>
              <a:rPr lang="ko-KR" altLang="en-US" sz="8800" b="1" spc="200" dirty="0" smtClean="0">
                <a:latin typeface="HY강B" pitchFamily="18" charset="-127"/>
                <a:ea typeface="HY강B" pitchFamily="18" charset="-127"/>
              </a:rPr>
              <a:t>감사합니다</a:t>
            </a:r>
            <a:endParaRPr lang="ko-KR" sz="8800" b="1" spc="2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>
          <a:xfrm>
            <a:off x="1296144" y="4293096"/>
            <a:ext cx="8460432" cy="1200152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j-cs"/>
              </a:rPr>
              <a:t>도막방수의 종류</a:t>
            </a:r>
            <a:endParaRPr kumimoji="0" lang="ko-KR" sz="6600" b="1" i="0" u="none" strike="noStrike" kern="1200" cap="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j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도막방수의 종류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394792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유제형 도막방수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수지유제를 바탕콘크리트에 도포하여       방수막을 형성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크릴계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수지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아크릴스티렌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공중합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        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초산비닐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합성고무등</a:t>
            </a:r>
            <a:endParaRPr lang="ko-KR" altLang="en-US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buFont typeface="Wingdings" pitchFamily="2" charset="2"/>
              <a:buChar char="Ø"/>
            </a:pPr>
            <a:endParaRPr lang="ko-KR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도막방수의 종류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용제형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도막방수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합성고무를 휘발성 용제에 녹인 일종의           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고무도료를 도포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지붕용 도막 방수제로 주로 사용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클로로프렌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고무용액계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아크릴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고무계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</a:p>
          <a:p>
            <a:pPr lvl="1">
              <a:lnSpc>
                <a:spcPct val="150000"/>
              </a:lnSpc>
              <a:buNone/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  우레탄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고무계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고무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아스팔트계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등</a:t>
            </a:r>
          </a:p>
          <a:p>
            <a:pPr lvl="1">
              <a:buFontTx/>
              <a:buChar char="-"/>
            </a:pPr>
            <a:endParaRPr lang="ko-KR" altLang="en-US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도막방수의 종류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56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600" dirty="0" err="1" smtClean="0">
                <a:latin typeface="HY강B" pitchFamily="18" charset="-127"/>
                <a:ea typeface="HY강B" pitchFamily="18" charset="-127"/>
              </a:rPr>
              <a:t>에폭시계</a:t>
            </a:r>
            <a:r>
              <a:rPr lang="ko-KR" altLang="en-US" sz="3600" dirty="0" smtClean="0">
                <a:latin typeface="HY강B" pitchFamily="18" charset="-127"/>
                <a:ea typeface="HY강B" pitchFamily="18" charset="-127"/>
              </a:rPr>
              <a:t> 도막방수</a:t>
            </a:r>
            <a:endParaRPr lang="en-US" altLang="ko-KR" sz="36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에폭시수지로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방수막을 형성하는 공법</a:t>
            </a:r>
            <a:endParaRPr lang="en-US" altLang="ko-KR" sz="3200" dirty="0" smtClean="0">
              <a:latin typeface="HY강B" pitchFamily="18" charset="-127"/>
              <a:ea typeface="HY강B" pitchFamily="18" charset="-127"/>
            </a:endParaRP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내약품성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내마모성 우수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화학공장의 방수 및 바닥마감재로 이용</a:t>
            </a:r>
          </a:p>
          <a:p>
            <a:pPr lvl="1">
              <a:lnSpc>
                <a:spcPct val="150000"/>
              </a:lnSpc>
              <a:buBlip>
                <a:blip r:embed="rId4"/>
              </a:buBlip>
            </a:pP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경성이므로 유연성을 위해 변성 </a:t>
            </a:r>
            <a:r>
              <a:rPr lang="ko-KR" altLang="en-US" sz="3200" dirty="0" err="1" smtClean="0">
                <a:latin typeface="HY강B" pitchFamily="18" charset="-127"/>
                <a:ea typeface="HY강B" pitchFamily="18" charset="-127"/>
              </a:rPr>
              <a:t>에폭시를</a:t>
            </a:r>
            <a:r>
              <a:rPr lang="ko-KR" altLang="en-US" sz="3200" dirty="0" smtClean="0">
                <a:latin typeface="HY강B" pitchFamily="18" charset="-127"/>
                <a:ea typeface="HY강B" pitchFamily="18" charset="-127"/>
              </a:rPr>
              <a:t> 배합하여 사용하기도 함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8001000" cy="1112838"/>
          </a:xfrm>
        </p:spPr>
        <p:txBody>
          <a:bodyPr>
            <a:normAutofit/>
          </a:bodyPr>
          <a:lstStyle/>
          <a:p>
            <a:r>
              <a:rPr lang="ko-KR" altLang="en-US" sz="4400" dirty="0" smtClean="0">
                <a:latin typeface="HY강B" pitchFamily="18" charset="-127"/>
                <a:ea typeface="HY강B" pitchFamily="18" charset="-127"/>
              </a:rPr>
              <a:t>용도에 따른 분류</a:t>
            </a:r>
            <a:endParaRPr lang="ko-KR" sz="4400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95536" y="1556792"/>
          <a:ext cx="8496944" cy="48245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48472"/>
                <a:gridCol w="4248472"/>
              </a:tblGrid>
              <a:tr h="7816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4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노출용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4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비노출용</a:t>
                      </a:r>
                      <a:endParaRPr lang="ko-KR" altLang="en-US" sz="2000" dirty="0"/>
                    </a:p>
                  </a:txBody>
                  <a:tcPr/>
                </a:tc>
              </a:tr>
              <a:tr h="4042914">
                <a:tc>
                  <a:txBody>
                    <a:bodyPr/>
                    <a:lstStyle/>
                    <a:p>
                      <a:pPr lvl="1" algn="l">
                        <a:lnSpc>
                          <a:spcPct val="250000"/>
                        </a:lnSpc>
                        <a:buFontTx/>
                        <a:buChar char="-"/>
                      </a:pPr>
                      <a:r>
                        <a:rPr lang="ko-KR" altLang="en-US" sz="3200" spc="100" baseline="0" dirty="0" err="1" smtClean="0"/>
                        <a:t>우례탄고무계</a:t>
                      </a:r>
                      <a:r>
                        <a:rPr lang="ko-KR" altLang="en-US" sz="3200" spc="100" baseline="0" dirty="0" smtClean="0"/>
                        <a:t> </a:t>
                      </a:r>
                      <a:r>
                        <a:rPr lang="en-US" altLang="ko-KR" sz="3200" spc="100" baseline="0" dirty="0" smtClean="0"/>
                        <a:t>1</a:t>
                      </a:r>
                      <a:r>
                        <a:rPr lang="ko-KR" altLang="en-US" sz="3200" spc="100" baseline="0" dirty="0" smtClean="0"/>
                        <a:t>류</a:t>
                      </a:r>
                      <a:endParaRPr lang="en-US" altLang="ko-KR" sz="3200" spc="100" baseline="0" dirty="0" smtClean="0"/>
                    </a:p>
                    <a:p>
                      <a:pPr lvl="1" algn="l">
                        <a:lnSpc>
                          <a:spcPct val="250000"/>
                        </a:lnSpc>
                        <a:buFontTx/>
                        <a:buChar char="-"/>
                      </a:pPr>
                      <a:r>
                        <a:rPr lang="en-US" altLang="ko-KR" sz="3200" spc="100" baseline="0" dirty="0" smtClean="0"/>
                        <a:t> </a:t>
                      </a:r>
                      <a:r>
                        <a:rPr lang="ko-KR" altLang="en-US" sz="3200" spc="100" baseline="0" dirty="0" err="1" smtClean="0"/>
                        <a:t>아크릴고무계</a:t>
                      </a:r>
                      <a:endParaRPr lang="en-US" altLang="ko-KR" sz="3200" spc="100" baseline="0" dirty="0" smtClean="0"/>
                    </a:p>
                    <a:p>
                      <a:pPr lvl="1" algn="l">
                        <a:lnSpc>
                          <a:spcPct val="250000"/>
                        </a:lnSpc>
                        <a:buFontTx/>
                        <a:buChar char="-"/>
                      </a:pPr>
                      <a:r>
                        <a:rPr lang="ko-KR" altLang="en-US" sz="3200" spc="100" baseline="0" dirty="0" smtClean="0"/>
                        <a:t> </a:t>
                      </a:r>
                      <a:r>
                        <a:rPr lang="ko-KR" altLang="en-US" sz="3200" spc="100" baseline="0" dirty="0" err="1" smtClean="0"/>
                        <a:t>크로로프렌고무계</a:t>
                      </a:r>
                      <a:endParaRPr lang="ko-KR" altLang="en-US" spc="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250000"/>
                        </a:lnSpc>
                        <a:buFontTx/>
                        <a:buChar char="-"/>
                      </a:pPr>
                      <a:r>
                        <a:rPr lang="ko-KR" altLang="en-US" sz="3200" spc="100" baseline="0" dirty="0" err="1" smtClean="0"/>
                        <a:t>우례탄고무계</a:t>
                      </a:r>
                      <a:r>
                        <a:rPr lang="en-US" altLang="ko-KR" sz="3200" spc="100" baseline="0" dirty="0" smtClean="0"/>
                        <a:t>2</a:t>
                      </a:r>
                      <a:r>
                        <a:rPr lang="ko-KR" altLang="en-US" sz="3200" spc="100" baseline="0" dirty="0" smtClean="0"/>
                        <a:t>류</a:t>
                      </a:r>
                      <a:endParaRPr lang="en-US" altLang="ko-KR" sz="3200" spc="100" baseline="0" dirty="0" smtClean="0"/>
                    </a:p>
                    <a:p>
                      <a:pPr lvl="1" algn="l">
                        <a:lnSpc>
                          <a:spcPct val="250000"/>
                        </a:lnSpc>
                        <a:buFontTx/>
                        <a:buChar char="-"/>
                      </a:pPr>
                      <a:r>
                        <a:rPr lang="en-US" altLang="ko-KR" sz="3200" spc="100" baseline="0" dirty="0" smtClean="0"/>
                        <a:t> </a:t>
                      </a:r>
                      <a:r>
                        <a:rPr lang="ko-KR" altLang="en-US" sz="3200" spc="100" baseline="0" dirty="0" err="1" smtClean="0"/>
                        <a:t>아크릴수지계</a:t>
                      </a:r>
                      <a:endParaRPr lang="en-US" altLang="ko-KR" sz="3200" spc="100" baseline="0" dirty="0" smtClean="0"/>
                    </a:p>
                    <a:p>
                      <a:pPr lvl="1" algn="l">
                        <a:lnSpc>
                          <a:spcPct val="250000"/>
                        </a:lnSpc>
                        <a:buFontTx/>
                        <a:buChar char="-"/>
                      </a:pPr>
                      <a:r>
                        <a:rPr lang="ko-KR" altLang="en-US" sz="3200" spc="100" baseline="0" dirty="0" err="1" smtClean="0"/>
                        <a:t>고무아스팔트계</a:t>
                      </a:r>
                      <a:endParaRPr lang="ko-KR" altLang="en-US" sz="3200" spc="100" baseline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SciFairProj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70926BE6910EE541A5C8A9203B4061CC0400C52140320FE295488DD4381964E77F84" ma:contentTypeVersion="30" ma:contentTypeDescription="Create a new document." ma:contentTypeScope="" ma:versionID="2d9820c5088bac4600ebd6353969fdf2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979A58FE-2F27-451F-AD00-E645283E8161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32375CEC-C97A-4E45-A6F8-627511E60C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BBB2EF-4F03-4A18-96F6-D639C4280BC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EdSciFairProj</Template>
  <TotalTime>0</TotalTime>
  <Words>1078</Words>
  <Application>Microsoft Office PowerPoint</Application>
  <PresentationFormat>화면 슬라이드 쇼(4:3)</PresentationFormat>
  <Paragraphs>196</Paragraphs>
  <Slides>40</Slides>
  <Notes>40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EdSciFairProj</vt:lpstr>
      <vt:lpstr>도막방수</vt:lpstr>
      <vt:lpstr>목   차</vt:lpstr>
      <vt:lpstr>도막방수의 정의</vt:lpstr>
      <vt:lpstr>도막방수의 정의</vt:lpstr>
      <vt:lpstr>슬라이드 5</vt:lpstr>
      <vt:lpstr>도막방수의 종류</vt:lpstr>
      <vt:lpstr>도막방수의 종류</vt:lpstr>
      <vt:lpstr>도막방수의 종류</vt:lpstr>
      <vt:lpstr>용도에 따른 분류</vt:lpstr>
      <vt:lpstr>슬라이드 10</vt:lpstr>
      <vt:lpstr>도막방수의 장단점</vt:lpstr>
      <vt:lpstr>도막방수의 장단점</vt:lpstr>
      <vt:lpstr>슬라이드 13</vt:lpstr>
      <vt:lpstr>폴리우레탄수지 방수도막</vt:lpstr>
      <vt:lpstr>폴리우레탄수지 방수도막</vt:lpstr>
      <vt:lpstr>폴리우레탄수지 시공과정</vt:lpstr>
      <vt:lpstr>폴리우레탄수지 시공과정</vt:lpstr>
      <vt:lpstr>폴리우레탄수지 시공과정</vt:lpstr>
      <vt:lpstr>폴리우레탄수지 시공과정</vt:lpstr>
      <vt:lpstr>폴리우레탄수지 시공과정</vt:lpstr>
      <vt:lpstr>폴리우레탄수지 시공과정</vt:lpstr>
      <vt:lpstr>폴리우레탄수지 시공과정</vt:lpstr>
      <vt:lpstr>폴리우레탄수지 시공과정</vt:lpstr>
      <vt:lpstr>폴리우레탄수지 시공과정</vt:lpstr>
      <vt:lpstr>에폭시 방수도막</vt:lpstr>
      <vt:lpstr>에폭시 방수도막</vt:lpstr>
      <vt:lpstr>에폭시 방수도막의 시공과정</vt:lpstr>
      <vt:lpstr>에폭시 시공순서</vt:lpstr>
      <vt:lpstr>도막방수의 하자와                 발생원인</vt:lpstr>
      <vt:lpstr>도막방수의 하자</vt:lpstr>
      <vt:lpstr>도막방수하자의 발생 원인</vt:lpstr>
      <vt:lpstr>도막방수하자의 발생 원인</vt:lpstr>
      <vt:lpstr>도막방수하자의 발생원인</vt:lpstr>
      <vt:lpstr>도막방수하자의 발생 원인</vt:lpstr>
      <vt:lpstr>도막방수하자의 발생 원인</vt:lpstr>
      <vt:lpstr>향후전망과 개선점</vt:lpstr>
      <vt:lpstr>우레탄 방수 작업으로 인한 피해사례</vt:lpstr>
      <vt:lpstr>향후전망</vt:lpstr>
      <vt:lpstr>참고문헌</vt:lpstr>
      <vt:lpstr>감사합니다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2011-11-20T16:49:41Z</dcterms:created>
  <dcterms:modified xsi:type="dcterms:W3CDTF">2011-11-22T16:40:25Z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TC101659569990</vt:lpwstr>
  </property>
</Properties>
</file>