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324" r:id="rId4"/>
    <p:sldId id="326" r:id="rId5"/>
    <p:sldId id="325" r:id="rId6"/>
    <p:sldId id="307" r:id="rId7"/>
    <p:sldId id="345" r:id="rId8"/>
    <p:sldId id="347" r:id="rId9"/>
    <p:sldId id="328" r:id="rId10"/>
    <p:sldId id="331" r:id="rId11"/>
    <p:sldId id="332" r:id="rId12"/>
    <p:sldId id="346" r:id="rId13"/>
    <p:sldId id="348" r:id="rId14"/>
    <p:sldId id="333" r:id="rId15"/>
    <p:sldId id="329" r:id="rId16"/>
    <p:sldId id="335" r:id="rId17"/>
    <p:sldId id="334" r:id="rId18"/>
    <p:sldId id="336" r:id="rId19"/>
    <p:sldId id="337" r:id="rId20"/>
    <p:sldId id="338" r:id="rId21"/>
    <p:sldId id="339" r:id="rId22"/>
    <p:sldId id="330" r:id="rId23"/>
    <p:sldId id="327" r:id="rId24"/>
    <p:sldId id="349" r:id="rId25"/>
    <p:sldId id="344" r:id="rId26"/>
    <p:sldId id="323" r:id="rId27"/>
  </p:sldIdLst>
  <p:sldSz cx="9144000" cy="6858000" type="screen4x3"/>
  <p:notesSz cx="9926638" cy="6797675"/>
  <p:embeddedFontLst>
    <p:embeddedFont>
      <p:font typeface="Gill Sans MT" pitchFamily="34" charset="0"/>
      <p:regular r:id="rId29"/>
      <p:bold r:id="rId30"/>
      <p:italic r:id="rId31"/>
      <p:boldItalic r:id="rId32"/>
    </p:embeddedFont>
    <p:embeddedFont>
      <p:font typeface="HY엽서L" pitchFamily="18" charset="-127"/>
      <p:regular r:id="rId33"/>
    </p:embeddedFont>
    <p:embeddedFont>
      <p:font typeface="휴먼매직체" pitchFamily="18" charset="-127"/>
      <p:regular r:id="rId34"/>
    </p:embeddedFont>
    <p:embeddedFont>
      <p:font typeface="Wingdings 2" pitchFamily="18" charset="2"/>
      <p:regular r:id="rId35"/>
    </p:embeddedFont>
    <p:embeddedFont>
      <p:font typeface="Verdana" pitchFamily="34" charset="0"/>
      <p:regular r:id="rId36"/>
      <p:bold r:id="rId37"/>
      <p:italic r:id="rId38"/>
      <p:boldItalic r:id="rId39"/>
    </p:embeddedFont>
    <p:embeddedFont>
      <p:font typeface="Britannic Bold" pitchFamily="34" charset="0"/>
      <p:regular r:id="rId40"/>
    </p:embeddedFont>
    <p:embeddedFont>
      <p:font typeface="맑은 고딕" pitchFamily="50" charset="-127"/>
      <p:regular r:id="rId41"/>
      <p:bold r:id="rId4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v.Park" initials="U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FFFF"/>
    <a:srgbClr val="FFCCCC"/>
    <a:srgbClr val="FF5050"/>
    <a:srgbClr val="FF9933"/>
    <a:srgbClr val="FF0066"/>
    <a:srgbClr val="FFFF99"/>
    <a:srgbClr val="000066"/>
    <a:srgbClr val="FFFFCC"/>
    <a:srgbClr val="FFFF66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49" autoAdjust="0"/>
    <p:restoredTop sz="79332" autoAdjust="0"/>
  </p:normalViewPr>
  <p:slideViewPr>
    <p:cSldViewPr>
      <p:cViewPr varScale="1">
        <p:scale>
          <a:sx n="55" d="100"/>
          <a:sy n="5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6E2B1-DC97-4153-8637-DC95EE992466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5559-1C3E-422C-9F48-F5098A4854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282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소형아이쪽이야기할때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주제선정이 이유입니다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황칠의</a:t>
            </a:r>
            <a:r>
              <a:rPr lang="ko-KR" altLang="en-US" dirty="0" smtClean="0"/>
              <a:t> 중요성이 소수의 사람들에게만 인식 되는 시점에서 </a:t>
            </a:r>
            <a:r>
              <a:rPr lang="ko-KR" altLang="en-US" dirty="0" err="1" smtClean="0"/>
              <a:t>경주황남동</a:t>
            </a:r>
            <a:r>
              <a:rPr lang="ko-KR" altLang="en-US" dirty="0" smtClean="0"/>
              <a:t> 유기물질이 </a:t>
            </a:r>
            <a:r>
              <a:rPr lang="ko-KR" altLang="en-US" dirty="0" err="1" smtClean="0"/>
              <a:t>황칠로</a:t>
            </a:r>
            <a:r>
              <a:rPr lang="ko-KR" altLang="en-US" dirty="0" smtClean="0"/>
              <a:t> 확인 됨에 따라 </a:t>
            </a:r>
            <a:r>
              <a:rPr lang="ko-KR" altLang="en-US" dirty="0" err="1" smtClean="0"/>
              <a:t>황칠의</a:t>
            </a:r>
            <a:r>
              <a:rPr lang="ko-KR" altLang="en-US" baseline="0" dirty="0" smtClean="0"/>
              <a:t> 역사적 고증이 수면위로 올라오며 </a:t>
            </a:r>
            <a:r>
              <a:rPr lang="ko-KR" altLang="en-US" baseline="0" dirty="0" err="1" smtClean="0"/>
              <a:t>다시한번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황칠의</a:t>
            </a:r>
            <a:r>
              <a:rPr lang="ko-KR" altLang="en-US" baseline="0" dirty="0" smtClean="0"/>
              <a:t> 중요성이 증명됨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 이런 식으로 이야기 햄</a:t>
            </a:r>
            <a:r>
              <a:rPr lang="en-US" altLang="ko-KR" baseline="0" dirty="0" smtClean="0"/>
              <a:t>&gt;..</a:t>
            </a:r>
            <a:r>
              <a:rPr lang="ko-KR" altLang="en-US" baseline="0" dirty="0" smtClean="0"/>
              <a:t>그리고 </a:t>
            </a:r>
            <a:r>
              <a:rPr lang="ko-KR" altLang="en-US" baseline="0" dirty="0" err="1" smtClean="0"/>
              <a:t>황칠</a:t>
            </a:r>
            <a:r>
              <a:rPr lang="ko-KR" altLang="en-US" baseline="0" dirty="0" smtClean="0"/>
              <a:t> 자체의 효능과 기능면에서 발전 방향이 많음에도 불구 하고 현 시각적 측면의 인식 부족과 장인기술이 부족한 실상이 </a:t>
            </a:r>
            <a:r>
              <a:rPr lang="ko-KR" altLang="en-US" baseline="0" dirty="0" err="1" smtClean="0"/>
              <a:t>아타까워</a:t>
            </a:r>
            <a:r>
              <a:rPr lang="ko-KR" altLang="en-US" baseline="0" dirty="0" smtClean="0"/>
              <a:t> 저희 조는 </a:t>
            </a:r>
            <a:r>
              <a:rPr lang="ko-KR" altLang="en-US" baseline="0" dirty="0" err="1" smtClean="0"/>
              <a:t>황칠의</a:t>
            </a:r>
            <a:r>
              <a:rPr lang="ko-KR" altLang="en-US" baseline="0" dirty="0" smtClean="0"/>
              <a:t> 중요성 인식을 높이기 위해 주제로 선정하게 되었습니다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①도막의 </a:t>
            </a:r>
            <a:r>
              <a:rPr lang="ko-KR" altLang="en-US" dirty="0" err="1" smtClean="0"/>
              <a:t>주요소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도막의 목적인 보호역할과 미관을 형성하는 주성분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수지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안료 </a:t>
            </a:r>
            <a:br>
              <a:rPr lang="ko-KR" altLang="en-US" dirty="0" smtClean="0"/>
            </a:br>
            <a:r>
              <a:rPr lang="ko-KR" altLang="en-US" dirty="0" smtClean="0"/>
              <a:t>②도막의 </a:t>
            </a:r>
            <a:r>
              <a:rPr lang="ko-KR" altLang="en-US" dirty="0" err="1" smtClean="0"/>
              <a:t>부요소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도료가 잘 건조되고 굳도록 돕는 역할을 하는 성분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첨가제</a:t>
            </a:r>
            <a:br>
              <a:rPr lang="ko-KR" altLang="en-US" dirty="0" smtClean="0"/>
            </a:br>
            <a:r>
              <a:rPr lang="ko-KR" altLang="en-US" dirty="0" smtClean="0"/>
              <a:t>③도막의 </a:t>
            </a:r>
            <a:r>
              <a:rPr lang="ko-KR" altLang="en-US" dirty="0" err="1" smtClean="0"/>
              <a:t>조요소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도막이 건조되고 완성된 후 증발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소멸하는 성분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용제</a:t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고온경화를 한 번 실행하는데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2∼3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시간 정도가 걸렸다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산업화를 위한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하루공정에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적합한 고온경화조건을 조사한 결과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100±1℃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조건에서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황칠도막의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지촉건조시간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연필경도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부착성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내충격성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내수성에서 가장 좋은 결과를 보였으며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다양한 용도의 생활은기 및 장신구소품에 황금색의 표현이 가능하여 제품화되었다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보시다 </a:t>
            </a:r>
            <a:r>
              <a:rPr lang="ko-KR" altLang="en-US" dirty="0" err="1" smtClean="0"/>
              <a:t>시피</a:t>
            </a:r>
            <a:r>
              <a:rPr lang="ko-KR" altLang="en-US" dirty="0" smtClean="0"/>
              <a:t> 우리가 다 알고 있는 조선</a:t>
            </a:r>
            <a:r>
              <a:rPr lang="ko-KR" altLang="en-US" baseline="0" dirty="0" smtClean="0"/>
              <a:t> 중기</a:t>
            </a:r>
            <a:r>
              <a:rPr lang="ko-KR" altLang="en-US" dirty="0" smtClean="0"/>
              <a:t> 대표적 실학자인 정약용 </a:t>
            </a:r>
            <a:r>
              <a:rPr lang="ko-KR" altLang="en-US" dirty="0" err="1" smtClean="0"/>
              <a:t>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황칠의</a:t>
            </a:r>
            <a:r>
              <a:rPr lang="ko-KR" altLang="en-US" dirty="0" smtClean="0"/>
              <a:t> 중요성을 예찬 하는 마음을 시로 표현 하였습니다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200</a:t>
            </a:r>
            <a:r>
              <a:rPr lang="ko-KR" altLang="en-US" baseline="0" dirty="0" smtClean="0"/>
              <a:t>년 전인 조선시대 </a:t>
            </a:r>
            <a:r>
              <a:rPr lang="ko-KR" altLang="en-US" baseline="0" dirty="0" err="1" smtClean="0"/>
              <a:t>부터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황칠을</a:t>
            </a:r>
            <a:r>
              <a:rPr lang="ko-KR" altLang="en-US" baseline="0" dirty="0" smtClean="0"/>
              <a:t> 중요성이 부각 되었는데 </a:t>
            </a:r>
            <a:r>
              <a:rPr lang="en-US" altLang="ko-KR" baseline="0" dirty="0" smtClean="0"/>
              <a:t>200</a:t>
            </a:r>
            <a:r>
              <a:rPr lang="ko-KR" altLang="en-US" baseline="0" dirty="0" smtClean="0"/>
              <a:t>년이 지난 지금은 그 중요성 조차도 일부에게 부각 될 뿐 전통적 장인하나 없습니다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지금 우리나라는 임업분야 에서도 원목하나하나 수입하여 쓰는 실정입니다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하지만 이 </a:t>
            </a:r>
            <a:r>
              <a:rPr lang="ko-KR" altLang="en-US" baseline="0" dirty="0" err="1" smtClean="0"/>
              <a:t>황칠은</a:t>
            </a:r>
            <a:r>
              <a:rPr lang="ko-KR" altLang="en-US" baseline="0" dirty="0" smtClean="0"/>
              <a:t> 우리나라 고유의 자생수종으로 원목의 품질보다는 </a:t>
            </a:r>
            <a:r>
              <a:rPr lang="ko-KR" altLang="en-US" baseline="0" dirty="0" err="1" smtClean="0"/>
              <a:t>황칠액을</a:t>
            </a:r>
            <a:r>
              <a:rPr lang="ko-KR" altLang="en-US" baseline="0" dirty="0" smtClean="0"/>
              <a:t> 이용한 도료의 기능부터 문화상품적 가치 까지 다양한 분야에서 높은 평가를 받을 것이며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 황칠을 이용한 다양한 분야에서 희소성적 가치 창출이 높을 것이라고 저는 생각합니다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  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856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1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타원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2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타원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도넛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012875" y="-54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BD5201-58BB-404D-98D9-19B3C67A306A}" type="datetimeFigureOut">
              <a:rPr lang="ko-KR" altLang="en-US" smtClean="0"/>
              <a:pPr/>
              <a:t>2011-11-22</a:t>
            </a:fld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20" name="그림 19" descr="symbol_6.jpg"/>
          <p:cNvPicPr>
            <a:picLocks noChangeAspect="1"/>
          </p:cNvPicPr>
          <p:nvPr userDrawn="1"/>
        </p:nvPicPr>
        <p:blipFill>
          <a:blip r:embed="rId10" cstate="screen"/>
          <a:stretch>
            <a:fillRect/>
          </a:stretch>
        </p:blipFill>
        <p:spPr>
          <a:xfrm>
            <a:off x="3714744" y="6328800"/>
            <a:ext cx="1800000" cy="52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60" r:id="rId6"/>
    <p:sldLayoutId id="2147483661" r:id="rId7"/>
    <p:sldLayoutId id="2147483662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hankyu21?Redirect=Log&amp;logNo=6011694441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8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0" y="2285993"/>
            <a:ext cx="2143140" cy="2143140"/>
          </a:xfrm>
          <a:prstGeom prst="rect">
            <a:avLst/>
          </a:prstGeom>
        </p:spPr>
      </p:pic>
      <p:pic>
        <p:nvPicPr>
          <p:cNvPr id="42" name="그림 41" descr="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48641" y="5801376"/>
            <a:ext cx="1054868" cy="360765"/>
          </a:xfrm>
          <a:prstGeom prst="rect">
            <a:avLst/>
          </a:prstGeom>
        </p:spPr>
      </p:pic>
      <p:pic>
        <p:nvPicPr>
          <p:cNvPr id="32" name="그림 31" descr="18.png"/>
          <p:cNvPicPr preferRelativeResize="0"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6762000"/>
            <a:ext cx="9144000" cy="9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4" name="그림 43" descr="21.png"/>
          <p:cNvPicPr preferRelativeResize="0">
            <a:picLocks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" y="0"/>
            <a:ext cx="9143999" cy="9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5984" y="2568152"/>
            <a:ext cx="6120680" cy="789411"/>
          </a:xfrm>
        </p:spPr>
        <p:txBody>
          <a:bodyPr>
            <a:noAutofit/>
          </a:bodyPr>
          <a:lstStyle/>
          <a:p>
            <a:pPr algn="ctr"/>
            <a:r>
              <a:rPr lang="ko-KR" altLang="en-US" sz="32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단아M" pitchFamily="18" charset="-127"/>
                <a:ea typeface="산돌단아M" pitchFamily="18" charset="-127"/>
              </a:rPr>
              <a:t>황칠도료의</a:t>
            </a:r>
            <a:r>
              <a:rPr lang="ko-KR" altLang="en-US" sz="3200" b="1" dirty="0" smtClean="0">
                <a:ln w="31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단아M" pitchFamily="18" charset="-127"/>
                <a:ea typeface="산돌단아M" pitchFamily="18" charset="-127"/>
              </a:rPr>
              <a:t> 발전방향</a:t>
            </a:r>
            <a:endParaRPr lang="en-US" altLang="ko-KR" sz="3200" b="1" dirty="0">
              <a:ln w="31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단아M" pitchFamily="18" charset="-127"/>
              <a:ea typeface="산돌단아M" pitchFamily="18" charset="-127"/>
            </a:endParaRPr>
          </a:p>
        </p:txBody>
      </p:sp>
      <p:pic>
        <p:nvPicPr>
          <p:cNvPr id="55" name="그림 54" descr="21.png"/>
          <p:cNvPicPr preferRelativeResize="0">
            <a:picLocks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181532" y="3368328"/>
            <a:ext cx="9143999" cy="48000"/>
          </a:xfrm>
          <a:prstGeom prst="rect">
            <a:avLst/>
          </a:prstGeom>
        </p:spPr>
      </p:pic>
      <p:pic>
        <p:nvPicPr>
          <p:cNvPr id="56" name="그림 55" descr="18.png"/>
          <p:cNvPicPr preferRelativeResize="0"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181528" y="3441672"/>
            <a:ext cx="9144000" cy="48000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 rot="17100000">
            <a:off x="-5269576" y="2777717"/>
            <a:ext cx="8033711" cy="1052321"/>
          </a:xfrm>
          <a:prstGeom prst="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50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0" name="그림 59" descr="시계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5023254">
            <a:off x="7317487" y="4941155"/>
            <a:ext cx="1483064" cy="1069789"/>
          </a:xfrm>
          <a:prstGeom prst="rect">
            <a:avLst/>
          </a:prstGeom>
        </p:spPr>
      </p:pic>
      <p:pic>
        <p:nvPicPr>
          <p:cNvPr id="52" name="그림 51" descr="볼펜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8700000">
            <a:off x="8479705" y="3865517"/>
            <a:ext cx="335187" cy="2707281"/>
          </a:xfrm>
          <a:prstGeom prst="rect">
            <a:avLst/>
          </a:prstGeom>
        </p:spPr>
      </p:pic>
      <p:pic>
        <p:nvPicPr>
          <p:cNvPr id="62" name="그림 61" descr="잎사귀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1"/>
            <a:ext cx="1296144" cy="2880319"/>
          </a:xfrm>
          <a:prstGeom prst="rect">
            <a:avLst/>
          </a:prstGeom>
        </p:spPr>
      </p:pic>
      <p:pic>
        <p:nvPicPr>
          <p:cNvPr id="61" name="그림 60" descr="액자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" y="260648"/>
            <a:ext cx="1115616" cy="1386709"/>
          </a:xfrm>
          <a:prstGeom prst="rect">
            <a:avLst/>
          </a:prstGeom>
        </p:spPr>
      </p:pic>
      <p:pic>
        <p:nvPicPr>
          <p:cNvPr id="71" name="그림 70" descr="표딱지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876256" y="2"/>
            <a:ext cx="559884" cy="1292281"/>
          </a:xfrm>
          <a:prstGeom prst="rect">
            <a:avLst/>
          </a:prstGeom>
        </p:spPr>
      </p:pic>
      <p:pic>
        <p:nvPicPr>
          <p:cNvPr id="66" name="그림 65" descr="커피콩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596336" y="1220755"/>
            <a:ext cx="1242096" cy="1323648"/>
          </a:xfrm>
          <a:prstGeom prst="rect">
            <a:avLst/>
          </a:prstGeom>
        </p:spPr>
      </p:pic>
      <p:pic>
        <p:nvPicPr>
          <p:cNvPr id="65" name="그림 64" descr="커피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1920449">
            <a:off x="7596336" y="164639"/>
            <a:ext cx="1336194" cy="1518117"/>
          </a:xfrm>
          <a:prstGeom prst="rect">
            <a:avLst/>
          </a:prstGeom>
        </p:spPr>
      </p:pic>
      <p:pic>
        <p:nvPicPr>
          <p:cNvPr id="67" name="그림 66" descr="클립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309988" y="4819925"/>
            <a:ext cx="388498" cy="310799"/>
          </a:xfrm>
          <a:prstGeom prst="rect">
            <a:avLst/>
          </a:prstGeom>
        </p:spPr>
      </p:pic>
      <p:pic>
        <p:nvPicPr>
          <p:cNvPr id="69" name="그림 68" descr="클립2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23531" y="4448192"/>
            <a:ext cx="478465" cy="392587"/>
          </a:xfrm>
          <a:prstGeom prst="rect">
            <a:avLst/>
          </a:prstGeom>
        </p:spPr>
      </p:pic>
      <p:pic>
        <p:nvPicPr>
          <p:cNvPr id="73" name="그림 72" descr="포스트잇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187627" y="452669"/>
            <a:ext cx="701617" cy="782856"/>
          </a:xfrm>
          <a:prstGeom prst="rect">
            <a:avLst/>
          </a:prstGeom>
        </p:spPr>
      </p:pic>
      <p:pic>
        <p:nvPicPr>
          <p:cNvPr id="74" name="그림 73" descr="포스트잇1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019544" y="4919402"/>
            <a:ext cx="797034" cy="971785"/>
          </a:xfrm>
          <a:prstGeom prst="rect">
            <a:avLst/>
          </a:prstGeom>
        </p:spPr>
      </p:pic>
      <p:pic>
        <p:nvPicPr>
          <p:cNvPr id="75" name="그림 74" descr="포스트잇2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1149451" y="5095172"/>
            <a:ext cx="703265" cy="863808"/>
          </a:xfrm>
          <a:prstGeom prst="rect">
            <a:avLst/>
          </a:prstGeom>
        </p:spPr>
      </p:pic>
      <p:pic>
        <p:nvPicPr>
          <p:cNvPr id="76" name="그림 75" descr="포스트잇3.pn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790049" y="5482636"/>
            <a:ext cx="707528" cy="886541"/>
          </a:xfrm>
          <a:prstGeom prst="rect">
            <a:avLst/>
          </a:prstGeom>
        </p:spPr>
      </p:pic>
      <p:pic>
        <p:nvPicPr>
          <p:cNvPr id="72" name="그림 71" descr="메모지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1831290" y="644692"/>
            <a:ext cx="720080" cy="773009"/>
          </a:xfrm>
          <a:prstGeom prst="rect">
            <a:avLst/>
          </a:prstGeom>
        </p:spPr>
      </p:pic>
      <p:pic>
        <p:nvPicPr>
          <p:cNvPr id="70" name="그림 69" descr="Untitled-1 copy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 flipH="1">
            <a:off x="611560" y="3201593"/>
            <a:ext cx="1817300" cy="323738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1.29063 -1.48148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70507E-6 L -0.15764 -0.0631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3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0077E-7 C 0.00087 -0.00216 0.00139 -0.00432 0.00243 -0.00617 C 0.00347 -0.00803 0.00521 -0.00864 0.00608 -0.0105 C 0.01267 -0.02439 0.00122 -0.00864 0.00972 -0.02316 C 0.01267 -0.02809 0.01684 -0.03334 0.02066 -0.0355 C 0.02205 -0.03334 0.02379 -0.03211 0.02448 -0.02933 C 0.025 -0.02717 0.02674 -0.00185 0.02691 -2.50077E-7 C 0.02813 0.01111 0.02882 0.0142 0.03073 0.02285 C 0.03594 0.02223 0.04132 0.02223 0.0467 0.02099 C 0.05139 0.02007 0.06476 0.00401 0.06979 -2.50077E-7 C 0.08125 -0.00957 0.09184 -0.01883 0.10417 -0.02501 C 0.11233 -0.01636 0.10729 -0.00185 0.11042 0.01266 C 0.11129 0.01667 0.11528 0.01513 0.11788 0.01667 C 0.12431 0.01575 0.13142 0.01698 0.13733 0.01266 C 0.14549 0.00679 0.15087 0.00154 0.15938 -0.00216 C 0.16771 -0.01266 0.17743 -0.01513 0.18767 -0.01667 C 0.19549 -0.01605 0.20538 -0.02223 0.21111 -0.01266 C 0.21198 -0.01111 0.21163 -0.00803 0.21233 -0.00617 C 0.21545 0.00309 0.2184 0.01142 0.22448 0.01451 C 0.23507 0.01389 0.24722 0.01976 0.25642 0.0105 C 0.26962 -0.00247 0.28333 -0.01945 0.29809 -0.02501 C 0.30399 -0.02408 0.31042 -0.02655 0.31528 -0.02099 C 0.32049 -0.01513 0.32379 -0.00741 0.33004 -0.00432 C 0.33958 0.0071 0.35226 0.00895 0.36319 0.01451 C 0.3717 0.01389 0.38038 0.01389 0.38889 0.01266 C 0.3941 0.01204 0.40764 -0.00401 0.41354 -0.00834 C 0.42517 -0.01667 0.43785 -0.02223 0.45035 -0.02501 C 0.46007 -0.02439 0.47292 -0.03303 0.47986 -0.02099 C 0.48177 -0.01729 0.48247 -0.01204 0.48472 -0.00834 C 0.48594 -0.00617 0.48698 -0.00432 0.48837 -0.00216 C 0.49201 0.01605 0.50087 0.01914 0.51042 0.02501 C 0.51823 0.02439 0.52587 0.02408 0.53368 0.02285 C 0.53993 0.02192 0.54688 0.01636 0.55226 0.0105 C 0.55451 0.00772 0.5566 0.0034 0.55938 0.00216 C 0.56563 -0.00062 0.57153 -0.0037 0.57795 -0.00617 C 0.58646 -0.00556 0.59514 -0.00679 0.60365 -0.00432 C 0.60538 -0.0037 0.60608 0.00062 0.60747 0.00216 C 0.61215 0.00741 0.62135 0.0105 0.62708 0.0105 " pathEditMode="relative" rAng="0" ptsTypes="fffffffffffffffffffffffffffffffffffffA"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-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8" grpId="2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도료란 무엇인가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428728" y="1643050"/>
            <a:ext cx="4786346" cy="4663440"/>
          </a:xfrm>
        </p:spPr>
        <p:txBody>
          <a:bodyPr/>
          <a:lstStyle/>
          <a:p>
            <a:r>
              <a:rPr lang="ko-KR" altLang="en-US" dirty="0" smtClean="0"/>
              <a:t>물체의 표면에 도포함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</a:t>
            </a:r>
            <a:r>
              <a:rPr lang="en-US" altLang="ko-KR" dirty="0" smtClean="0"/>
              <a:t>  </a:t>
            </a:r>
            <a:r>
              <a:rPr lang="ko-KR" altLang="en-US" dirty="0" err="1" smtClean="0"/>
              <a:t>피막층을</a:t>
            </a:r>
            <a:r>
              <a:rPr lang="ko-KR" altLang="en-US" dirty="0" smtClean="0"/>
              <a:t> 형성함으로써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</a:t>
            </a:r>
            <a:r>
              <a:rPr lang="ko-KR" altLang="en-US" dirty="0" smtClean="0">
                <a:solidFill>
                  <a:srgbClr val="FF0000"/>
                </a:solidFill>
              </a:rPr>
              <a:t>물체를 보호하는 </a:t>
            </a:r>
            <a:r>
              <a:rPr lang="ko-KR" altLang="en-US" dirty="0" smtClean="0"/>
              <a:t>역할</a:t>
            </a:r>
            <a:endParaRPr lang="ko-KR" altLang="en-US" dirty="0"/>
          </a:p>
        </p:txBody>
      </p:sp>
      <p:pic>
        <p:nvPicPr>
          <p:cNvPr id="9" name="내용 개체 틀 8" descr="페인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3657600" cy="2391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타원형 설명선 10"/>
          <p:cNvSpPr/>
          <p:nvPr/>
        </p:nvSpPr>
        <p:spPr>
          <a:xfrm>
            <a:off x="6429388" y="1714488"/>
            <a:ext cx="1571636" cy="1285884"/>
          </a:xfrm>
          <a:prstGeom prst="wedgeEllipseCallout">
            <a:avLst/>
          </a:prstGeom>
          <a:scene3d>
            <a:camera prst="orthographicFront"/>
            <a:lightRig rig="flat" dir="t"/>
          </a:scene3d>
          <a:sp3d prstMaterial="powder">
            <a:bevelT w="234950" h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쉽게 말하면 페인트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도료의 구성성분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8072462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  ①도막의 </a:t>
            </a:r>
            <a:r>
              <a:rPr lang="ko-KR" altLang="en-US" dirty="0" err="1" smtClean="0"/>
              <a:t>주요소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보호역할과 미관을 형성</a:t>
            </a:r>
            <a:r>
              <a:rPr lang="en-US" altLang="ko-KR" dirty="0" smtClean="0"/>
              <a:t>) : 	</a:t>
            </a:r>
          </a:p>
          <a:p>
            <a:pPr>
              <a:buNone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</a:rPr>
              <a:t>수지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</a:rPr>
              <a:t>안료 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②도막의 </a:t>
            </a:r>
            <a:r>
              <a:rPr lang="ko-KR" altLang="en-US" dirty="0" err="1" smtClean="0"/>
              <a:t>부요소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건조되고 굳도록 돕는 역할</a:t>
            </a:r>
            <a:r>
              <a:rPr lang="en-US" altLang="ko-KR" dirty="0" smtClean="0"/>
              <a:t>) :           </a:t>
            </a:r>
            <a:r>
              <a:rPr lang="en-US" altLang="ko-KR" sz="3200" b="1" dirty="0" smtClean="0">
                <a:solidFill>
                  <a:srgbClr val="00B0F0"/>
                </a:solidFill>
              </a:rPr>
              <a:t>     </a:t>
            </a:r>
            <a:r>
              <a:rPr lang="ko-KR" altLang="en-US" sz="3200" b="1" dirty="0" smtClean="0">
                <a:solidFill>
                  <a:srgbClr val="00B0F0"/>
                </a:solidFill>
              </a:rPr>
              <a:t>첨가제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③도막의 </a:t>
            </a:r>
            <a:r>
              <a:rPr lang="ko-KR" altLang="en-US" dirty="0" err="1" smtClean="0"/>
              <a:t>조요소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도막이 완성된 후 증발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소멸</a:t>
            </a:r>
            <a:r>
              <a:rPr lang="en-US" altLang="ko-KR" dirty="0" smtClean="0"/>
              <a:t>) :  </a:t>
            </a:r>
            <a:r>
              <a:rPr lang="ko-KR" altLang="en-US" sz="3200" b="1" dirty="0" smtClean="0">
                <a:solidFill>
                  <a:srgbClr val="7030A0"/>
                </a:solidFill>
              </a:rPr>
              <a:t>용제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71406" y="4572008"/>
            <a:ext cx="9135852" cy="1496896"/>
            <a:chOff x="293932" y="4575310"/>
            <a:chExt cx="9135852" cy="1496896"/>
          </a:xfrm>
        </p:grpSpPr>
        <p:sp>
          <p:nvSpPr>
            <p:cNvPr id="7" name="자유형 6"/>
            <p:cNvSpPr/>
            <p:nvPr/>
          </p:nvSpPr>
          <p:spPr>
            <a:xfrm>
              <a:off x="293932" y="4745143"/>
              <a:ext cx="1109447" cy="1109447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/>
                <a:t>수지</a:t>
              </a:r>
              <a:endParaRPr lang="en-US" altLang="ko-KR" sz="2400" kern="1200" dirty="0" smtClean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1493467" y="4978127"/>
              <a:ext cx="643479" cy="643479"/>
            </a:xfrm>
            <a:custGeom>
              <a:avLst/>
              <a:gdLst>
                <a:gd name="connsiteX0" fmla="*/ 85293 w 643479"/>
                <a:gd name="connsiteY0" fmla="*/ 246066 h 643479"/>
                <a:gd name="connsiteX1" fmla="*/ 246066 w 643479"/>
                <a:gd name="connsiteY1" fmla="*/ 246066 h 643479"/>
                <a:gd name="connsiteX2" fmla="*/ 246066 w 643479"/>
                <a:gd name="connsiteY2" fmla="*/ 85293 h 643479"/>
                <a:gd name="connsiteX3" fmla="*/ 397413 w 643479"/>
                <a:gd name="connsiteY3" fmla="*/ 85293 h 643479"/>
                <a:gd name="connsiteX4" fmla="*/ 397413 w 643479"/>
                <a:gd name="connsiteY4" fmla="*/ 246066 h 643479"/>
                <a:gd name="connsiteX5" fmla="*/ 558186 w 643479"/>
                <a:gd name="connsiteY5" fmla="*/ 246066 h 643479"/>
                <a:gd name="connsiteX6" fmla="*/ 558186 w 643479"/>
                <a:gd name="connsiteY6" fmla="*/ 397413 h 643479"/>
                <a:gd name="connsiteX7" fmla="*/ 397413 w 643479"/>
                <a:gd name="connsiteY7" fmla="*/ 397413 h 643479"/>
                <a:gd name="connsiteX8" fmla="*/ 397413 w 643479"/>
                <a:gd name="connsiteY8" fmla="*/ 558186 h 643479"/>
                <a:gd name="connsiteX9" fmla="*/ 246066 w 643479"/>
                <a:gd name="connsiteY9" fmla="*/ 558186 h 643479"/>
                <a:gd name="connsiteX10" fmla="*/ 246066 w 643479"/>
                <a:gd name="connsiteY10" fmla="*/ 397413 h 643479"/>
                <a:gd name="connsiteX11" fmla="*/ 85293 w 643479"/>
                <a:gd name="connsiteY11" fmla="*/ 397413 h 643479"/>
                <a:gd name="connsiteX12" fmla="*/ 85293 w 643479"/>
                <a:gd name="connsiteY12" fmla="*/ 246066 h 6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3479" h="643479">
                  <a:moveTo>
                    <a:pt x="85293" y="246066"/>
                  </a:moveTo>
                  <a:lnTo>
                    <a:pt x="246066" y="246066"/>
                  </a:lnTo>
                  <a:lnTo>
                    <a:pt x="246066" y="85293"/>
                  </a:lnTo>
                  <a:lnTo>
                    <a:pt x="397413" y="85293"/>
                  </a:lnTo>
                  <a:lnTo>
                    <a:pt x="397413" y="246066"/>
                  </a:lnTo>
                  <a:lnTo>
                    <a:pt x="558186" y="246066"/>
                  </a:lnTo>
                  <a:lnTo>
                    <a:pt x="558186" y="397413"/>
                  </a:lnTo>
                  <a:lnTo>
                    <a:pt x="397413" y="397413"/>
                  </a:lnTo>
                  <a:lnTo>
                    <a:pt x="397413" y="558186"/>
                  </a:lnTo>
                  <a:lnTo>
                    <a:pt x="246066" y="558186"/>
                  </a:lnTo>
                  <a:lnTo>
                    <a:pt x="246066" y="397413"/>
                  </a:lnTo>
                  <a:lnTo>
                    <a:pt x="85293" y="397413"/>
                  </a:lnTo>
                  <a:lnTo>
                    <a:pt x="85293" y="24606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293" tIns="246066" rIns="85293" bIns="246066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2227034" y="4745143"/>
              <a:ext cx="1109447" cy="1109447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970924"/>
                <a:satOff val="-15130"/>
                <a:lumOff val="2794"/>
                <a:alphaOff val="0"/>
              </a:schemeClr>
            </a:fillRef>
            <a:effectRef idx="2">
              <a:schemeClr val="accent5">
                <a:hueOff val="2970924"/>
                <a:satOff val="-15130"/>
                <a:lumOff val="279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/>
                <a:t>안료</a:t>
              </a:r>
              <a:endParaRPr lang="ko-KR" altLang="en-US" sz="2400" kern="1200" dirty="0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3426569" y="4978127"/>
              <a:ext cx="643479" cy="643479"/>
            </a:xfrm>
            <a:custGeom>
              <a:avLst/>
              <a:gdLst>
                <a:gd name="connsiteX0" fmla="*/ 85293 w 643479"/>
                <a:gd name="connsiteY0" fmla="*/ 246066 h 643479"/>
                <a:gd name="connsiteX1" fmla="*/ 246066 w 643479"/>
                <a:gd name="connsiteY1" fmla="*/ 246066 h 643479"/>
                <a:gd name="connsiteX2" fmla="*/ 246066 w 643479"/>
                <a:gd name="connsiteY2" fmla="*/ 85293 h 643479"/>
                <a:gd name="connsiteX3" fmla="*/ 397413 w 643479"/>
                <a:gd name="connsiteY3" fmla="*/ 85293 h 643479"/>
                <a:gd name="connsiteX4" fmla="*/ 397413 w 643479"/>
                <a:gd name="connsiteY4" fmla="*/ 246066 h 643479"/>
                <a:gd name="connsiteX5" fmla="*/ 558186 w 643479"/>
                <a:gd name="connsiteY5" fmla="*/ 246066 h 643479"/>
                <a:gd name="connsiteX6" fmla="*/ 558186 w 643479"/>
                <a:gd name="connsiteY6" fmla="*/ 397413 h 643479"/>
                <a:gd name="connsiteX7" fmla="*/ 397413 w 643479"/>
                <a:gd name="connsiteY7" fmla="*/ 397413 h 643479"/>
                <a:gd name="connsiteX8" fmla="*/ 397413 w 643479"/>
                <a:gd name="connsiteY8" fmla="*/ 558186 h 643479"/>
                <a:gd name="connsiteX9" fmla="*/ 246066 w 643479"/>
                <a:gd name="connsiteY9" fmla="*/ 558186 h 643479"/>
                <a:gd name="connsiteX10" fmla="*/ 246066 w 643479"/>
                <a:gd name="connsiteY10" fmla="*/ 397413 h 643479"/>
                <a:gd name="connsiteX11" fmla="*/ 85293 w 643479"/>
                <a:gd name="connsiteY11" fmla="*/ 397413 h 643479"/>
                <a:gd name="connsiteX12" fmla="*/ 85293 w 643479"/>
                <a:gd name="connsiteY12" fmla="*/ 246066 h 6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3479" h="643479">
                  <a:moveTo>
                    <a:pt x="85293" y="246066"/>
                  </a:moveTo>
                  <a:lnTo>
                    <a:pt x="246066" y="246066"/>
                  </a:lnTo>
                  <a:lnTo>
                    <a:pt x="246066" y="85293"/>
                  </a:lnTo>
                  <a:lnTo>
                    <a:pt x="397413" y="85293"/>
                  </a:lnTo>
                  <a:lnTo>
                    <a:pt x="397413" y="246066"/>
                  </a:lnTo>
                  <a:lnTo>
                    <a:pt x="558186" y="246066"/>
                  </a:lnTo>
                  <a:lnTo>
                    <a:pt x="558186" y="397413"/>
                  </a:lnTo>
                  <a:lnTo>
                    <a:pt x="397413" y="397413"/>
                  </a:lnTo>
                  <a:lnTo>
                    <a:pt x="397413" y="558186"/>
                  </a:lnTo>
                  <a:lnTo>
                    <a:pt x="246066" y="558186"/>
                  </a:lnTo>
                  <a:lnTo>
                    <a:pt x="246066" y="397413"/>
                  </a:lnTo>
                  <a:lnTo>
                    <a:pt x="85293" y="397413"/>
                  </a:lnTo>
                  <a:lnTo>
                    <a:pt x="85293" y="24606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961231"/>
                <a:satOff val="-20173"/>
                <a:lumOff val="3725"/>
                <a:alphaOff val="0"/>
              </a:schemeClr>
            </a:fillRef>
            <a:effectRef idx="2">
              <a:schemeClr val="accent5">
                <a:hueOff val="3961231"/>
                <a:satOff val="-20173"/>
                <a:lumOff val="37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293" tIns="246066" rIns="85293" bIns="246066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4160136" y="4745143"/>
              <a:ext cx="1109447" cy="1109447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941847"/>
                <a:satOff val="-30260"/>
                <a:lumOff val="5588"/>
                <a:alphaOff val="0"/>
              </a:schemeClr>
            </a:fillRef>
            <a:effectRef idx="2">
              <a:schemeClr val="accent5">
                <a:hueOff val="5941847"/>
                <a:satOff val="-30260"/>
                <a:lumOff val="5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/>
                <a:t>용제</a:t>
              </a:r>
              <a:endParaRPr lang="ko-KR" altLang="en-US" sz="2400" kern="1200" dirty="0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5359670" y="4978127"/>
              <a:ext cx="643479" cy="643479"/>
            </a:xfrm>
            <a:custGeom>
              <a:avLst/>
              <a:gdLst>
                <a:gd name="connsiteX0" fmla="*/ 85293 w 643479"/>
                <a:gd name="connsiteY0" fmla="*/ 246066 h 643479"/>
                <a:gd name="connsiteX1" fmla="*/ 246066 w 643479"/>
                <a:gd name="connsiteY1" fmla="*/ 246066 h 643479"/>
                <a:gd name="connsiteX2" fmla="*/ 246066 w 643479"/>
                <a:gd name="connsiteY2" fmla="*/ 85293 h 643479"/>
                <a:gd name="connsiteX3" fmla="*/ 397413 w 643479"/>
                <a:gd name="connsiteY3" fmla="*/ 85293 h 643479"/>
                <a:gd name="connsiteX4" fmla="*/ 397413 w 643479"/>
                <a:gd name="connsiteY4" fmla="*/ 246066 h 643479"/>
                <a:gd name="connsiteX5" fmla="*/ 558186 w 643479"/>
                <a:gd name="connsiteY5" fmla="*/ 246066 h 643479"/>
                <a:gd name="connsiteX6" fmla="*/ 558186 w 643479"/>
                <a:gd name="connsiteY6" fmla="*/ 397413 h 643479"/>
                <a:gd name="connsiteX7" fmla="*/ 397413 w 643479"/>
                <a:gd name="connsiteY7" fmla="*/ 397413 h 643479"/>
                <a:gd name="connsiteX8" fmla="*/ 397413 w 643479"/>
                <a:gd name="connsiteY8" fmla="*/ 558186 h 643479"/>
                <a:gd name="connsiteX9" fmla="*/ 246066 w 643479"/>
                <a:gd name="connsiteY9" fmla="*/ 558186 h 643479"/>
                <a:gd name="connsiteX10" fmla="*/ 246066 w 643479"/>
                <a:gd name="connsiteY10" fmla="*/ 397413 h 643479"/>
                <a:gd name="connsiteX11" fmla="*/ 85293 w 643479"/>
                <a:gd name="connsiteY11" fmla="*/ 397413 h 643479"/>
                <a:gd name="connsiteX12" fmla="*/ 85293 w 643479"/>
                <a:gd name="connsiteY12" fmla="*/ 246066 h 6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3479" h="643479">
                  <a:moveTo>
                    <a:pt x="85293" y="246066"/>
                  </a:moveTo>
                  <a:lnTo>
                    <a:pt x="246066" y="246066"/>
                  </a:lnTo>
                  <a:lnTo>
                    <a:pt x="246066" y="85293"/>
                  </a:lnTo>
                  <a:lnTo>
                    <a:pt x="397413" y="85293"/>
                  </a:lnTo>
                  <a:lnTo>
                    <a:pt x="397413" y="246066"/>
                  </a:lnTo>
                  <a:lnTo>
                    <a:pt x="558186" y="246066"/>
                  </a:lnTo>
                  <a:lnTo>
                    <a:pt x="558186" y="397413"/>
                  </a:lnTo>
                  <a:lnTo>
                    <a:pt x="397413" y="397413"/>
                  </a:lnTo>
                  <a:lnTo>
                    <a:pt x="397413" y="558186"/>
                  </a:lnTo>
                  <a:lnTo>
                    <a:pt x="246066" y="558186"/>
                  </a:lnTo>
                  <a:lnTo>
                    <a:pt x="246066" y="397413"/>
                  </a:lnTo>
                  <a:lnTo>
                    <a:pt x="85293" y="397413"/>
                  </a:lnTo>
                  <a:lnTo>
                    <a:pt x="85293" y="24606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7922463"/>
                <a:satOff val="-40347"/>
                <a:lumOff val="7450"/>
                <a:alphaOff val="0"/>
              </a:schemeClr>
            </a:fillRef>
            <a:effectRef idx="2">
              <a:schemeClr val="accent5">
                <a:hueOff val="7922463"/>
                <a:satOff val="-40347"/>
                <a:lumOff val="74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293" tIns="246066" rIns="85293" bIns="246066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  <p:sp>
          <p:nvSpPr>
            <p:cNvPr id="13" name="자유형 12"/>
            <p:cNvSpPr/>
            <p:nvPr/>
          </p:nvSpPr>
          <p:spPr>
            <a:xfrm>
              <a:off x="6093237" y="4745143"/>
              <a:ext cx="1109447" cy="1109447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8912770"/>
                <a:satOff val="-45390"/>
                <a:lumOff val="8381"/>
                <a:alphaOff val="0"/>
              </a:schemeClr>
            </a:fillRef>
            <a:effectRef idx="2">
              <a:schemeClr val="accent5">
                <a:hueOff val="8912770"/>
                <a:satOff val="-45390"/>
                <a:lumOff val="83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/>
                <a:t>첨가제</a:t>
              </a:r>
              <a:endParaRPr lang="ko-KR" altLang="en-US" sz="2400" kern="1200" dirty="0"/>
            </a:p>
          </p:txBody>
        </p:sp>
        <p:sp>
          <p:nvSpPr>
            <p:cNvPr id="14" name="자유형 13"/>
            <p:cNvSpPr/>
            <p:nvPr/>
          </p:nvSpPr>
          <p:spPr>
            <a:xfrm>
              <a:off x="7292772" y="4978127"/>
              <a:ext cx="643479" cy="643479"/>
            </a:xfrm>
            <a:custGeom>
              <a:avLst/>
              <a:gdLst>
                <a:gd name="connsiteX0" fmla="*/ 85293 w 643479"/>
                <a:gd name="connsiteY0" fmla="*/ 132557 h 643479"/>
                <a:gd name="connsiteX1" fmla="*/ 558186 w 643479"/>
                <a:gd name="connsiteY1" fmla="*/ 132557 h 643479"/>
                <a:gd name="connsiteX2" fmla="*/ 558186 w 643479"/>
                <a:gd name="connsiteY2" fmla="*/ 283903 h 643479"/>
                <a:gd name="connsiteX3" fmla="*/ 85293 w 643479"/>
                <a:gd name="connsiteY3" fmla="*/ 283903 h 643479"/>
                <a:gd name="connsiteX4" fmla="*/ 85293 w 643479"/>
                <a:gd name="connsiteY4" fmla="*/ 132557 h 643479"/>
                <a:gd name="connsiteX5" fmla="*/ 85293 w 643479"/>
                <a:gd name="connsiteY5" fmla="*/ 359576 h 643479"/>
                <a:gd name="connsiteX6" fmla="*/ 558186 w 643479"/>
                <a:gd name="connsiteY6" fmla="*/ 359576 h 643479"/>
                <a:gd name="connsiteX7" fmla="*/ 558186 w 643479"/>
                <a:gd name="connsiteY7" fmla="*/ 510922 h 643479"/>
                <a:gd name="connsiteX8" fmla="*/ 85293 w 643479"/>
                <a:gd name="connsiteY8" fmla="*/ 510922 h 643479"/>
                <a:gd name="connsiteX9" fmla="*/ 85293 w 643479"/>
                <a:gd name="connsiteY9" fmla="*/ 359576 h 6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3479" h="643479">
                  <a:moveTo>
                    <a:pt x="85293" y="132557"/>
                  </a:moveTo>
                  <a:lnTo>
                    <a:pt x="558186" y="132557"/>
                  </a:lnTo>
                  <a:lnTo>
                    <a:pt x="558186" y="283903"/>
                  </a:lnTo>
                  <a:lnTo>
                    <a:pt x="85293" y="283903"/>
                  </a:lnTo>
                  <a:lnTo>
                    <a:pt x="85293" y="132557"/>
                  </a:lnTo>
                  <a:close/>
                  <a:moveTo>
                    <a:pt x="85293" y="359576"/>
                  </a:moveTo>
                  <a:lnTo>
                    <a:pt x="558186" y="359576"/>
                  </a:lnTo>
                  <a:lnTo>
                    <a:pt x="558186" y="510922"/>
                  </a:lnTo>
                  <a:lnTo>
                    <a:pt x="85293" y="510922"/>
                  </a:lnTo>
                  <a:lnTo>
                    <a:pt x="85293" y="35957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1883694"/>
                <a:satOff val="-60520"/>
                <a:lumOff val="11175"/>
                <a:alphaOff val="0"/>
              </a:schemeClr>
            </a:fillRef>
            <a:effectRef idx="2">
              <a:schemeClr val="accent5">
                <a:hueOff val="11883694"/>
                <a:satOff val="-60520"/>
                <a:lumOff val="111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293" tIns="132557" rIns="85293" bIns="132557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300" kern="1200"/>
            </a:p>
          </p:txBody>
        </p:sp>
        <p:sp>
          <p:nvSpPr>
            <p:cNvPr id="15" name="자유형 14"/>
            <p:cNvSpPr/>
            <p:nvPr/>
          </p:nvSpPr>
          <p:spPr>
            <a:xfrm>
              <a:off x="7937832" y="4575310"/>
              <a:ext cx="1491952" cy="1496896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1883694"/>
                <a:satOff val="-60520"/>
                <a:lumOff val="11175"/>
                <a:alphaOff val="0"/>
              </a:schemeClr>
            </a:fillRef>
            <a:effectRef idx="2">
              <a:schemeClr val="accent5">
                <a:hueOff val="11883694"/>
                <a:satOff val="-60520"/>
                <a:lumOff val="111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/>
                <a:t>도료</a:t>
              </a:r>
              <a:endParaRPr lang="ko-KR" altLang="en-US" sz="2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도료로써의 </a:t>
            </a:r>
            <a:r>
              <a:rPr lang="ko-KR" altLang="en-US" dirty="0" err="1" smtClean="0"/>
              <a:t>황칠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산소와 반응하여 순금으로 착각을 일으키는 황금색의 도료</a:t>
            </a:r>
            <a:endParaRPr lang="en-US" altLang="ko-KR" dirty="0" smtClean="0"/>
          </a:p>
          <a:p>
            <a:r>
              <a:rPr lang="ko-KR" altLang="en-US" dirty="0" smtClean="0"/>
              <a:t>내열성</a:t>
            </a:r>
            <a:endParaRPr lang="en-US" altLang="ko-KR" dirty="0" smtClean="0"/>
          </a:p>
          <a:p>
            <a:r>
              <a:rPr lang="ko-KR" altLang="en-US" dirty="0" smtClean="0"/>
              <a:t>내구성 </a:t>
            </a:r>
            <a:endParaRPr lang="en-US" altLang="ko-KR" dirty="0" smtClean="0"/>
          </a:p>
          <a:p>
            <a:r>
              <a:rPr lang="ko-KR" altLang="en-US" dirty="0" err="1" smtClean="0"/>
              <a:t>방충성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7" name="내용 개체 틀 6" descr="2011-11-19 18;29;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2728"/>
          <a:stretch>
            <a:fillRect/>
          </a:stretch>
        </p:blipFill>
        <p:spPr>
          <a:xfrm>
            <a:off x="1435100" y="1928802"/>
            <a:ext cx="365760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황칠의</a:t>
            </a:r>
            <a:r>
              <a:rPr lang="ko-KR" altLang="en-US" dirty="0" smtClean="0"/>
              <a:t> 건조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765956"/>
            <a:ext cx="3657600" cy="4663440"/>
          </a:xfrm>
        </p:spPr>
        <p:txBody>
          <a:bodyPr/>
          <a:lstStyle/>
          <a:p>
            <a:r>
              <a:rPr lang="ko-KR" altLang="en-US" dirty="0" smtClean="0"/>
              <a:t>태양건조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단계 </a:t>
            </a:r>
            <a:r>
              <a:rPr lang="ko-KR" altLang="en-US" dirty="0" err="1" smtClean="0"/>
              <a:t>변온</a:t>
            </a:r>
            <a:r>
              <a:rPr lang="ko-KR" altLang="en-US" dirty="0" smtClean="0"/>
              <a:t> 건조법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날씨와 계절 구애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대량생산에 불리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765956"/>
            <a:ext cx="3657600" cy="4663440"/>
          </a:xfrm>
        </p:spPr>
        <p:txBody>
          <a:bodyPr/>
          <a:lstStyle/>
          <a:p>
            <a:r>
              <a:rPr lang="ko-KR" altLang="en-US" dirty="0" smtClean="0"/>
              <a:t>고온경화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- 2~3</a:t>
            </a:r>
            <a:r>
              <a:rPr lang="ko-KR" altLang="en-US" dirty="0" smtClean="0"/>
              <a:t>시간 소요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-100±1℃</a:t>
            </a:r>
            <a:r>
              <a:rPr lang="ko-KR" altLang="en-US" dirty="0" smtClean="0"/>
              <a:t>  조건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</a:p>
          <a:p>
            <a:pPr>
              <a:buNone/>
            </a:pPr>
            <a:r>
              <a:rPr lang="en-US" altLang="ko-KR" dirty="0" smtClean="0"/>
              <a:t>       </a:t>
            </a:r>
            <a:r>
              <a:rPr lang="ko-KR" altLang="en-US" dirty="0" err="1" smtClean="0"/>
              <a:t>지촉건조시간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</a:t>
            </a:r>
            <a:r>
              <a:rPr lang="ko-KR" altLang="en-US" dirty="0" err="1" smtClean="0"/>
              <a:t>내충격성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내수성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GOOD 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826518" y="3714752"/>
            <a:ext cx="2571768" cy="221457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위로 구부러진 화살표 5"/>
          <p:cNvSpPr/>
          <p:nvPr/>
        </p:nvSpPr>
        <p:spPr>
          <a:xfrm rot="1889031">
            <a:off x="3182733" y="4435622"/>
            <a:ext cx="2208596" cy="1154876"/>
          </a:xfrm>
          <a:prstGeom prst="curvedUpArrow">
            <a:avLst>
              <a:gd name="adj1" fmla="val 19659"/>
              <a:gd name="adj2" fmla="val 47035"/>
              <a:gd name="adj3" fmla="val 23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황칠의</a:t>
            </a:r>
            <a:r>
              <a:rPr lang="ko-KR" altLang="en-US" dirty="0" smtClean="0"/>
              <a:t> 효능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57224" y="1857364"/>
            <a:ext cx="3657600" cy="466344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피를 맑게 하여 </a:t>
            </a:r>
            <a:r>
              <a:rPr lang="ko-KR" altLang="en-US" dirty="0" err="1" smtClean="0"/>
              <a:t>혈류ㆍ혈압ㆍ동맥ㆍ당뇨ㆍ생리</a:t>
            </a:r>
            <a:r>
              <a:rPr lang="ko-KR" altLang="en-US" dirty="0" smtClean="0"/>
              <a:t> 기능을 증진</a:t>
            </a:r>
            <a:endParaRPr lang="en-US" altLang="ko-KR" dirty="0" smtClean="0"/>
          </a:p>
          <a:p>
            <a:endParaRPr lang="en-US" altLang="ko-KR" sz="1050" dirty="0" smtClean="0"/>
          </a:p>
          <a:p>
            <a:r>
              <a:rPr lang="ko-KR" altLang="en-US" dirty="0" smtClean="0"/>
              <a:t>관련 질병의 발생 위험을 감소시키는 데 도움이 됨</a:t>
            </a:r>
          </a:p>
          <a:p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928662" y="1346147"/>
            <a:ext cx="3429024" cy="4663440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chemeClr val="accent6"/>
                </a:solidFill>
              </a:rPr>
              <a:t>  </a:t>
            </a:r>
            <a:r>
              <a:rPr lang="ko-KR" altLang="en-US" b="1" dirty="0" err="1" smtClean="0">
                <a:solidFill>
                  <a:schemeClr val="accent6"/>
                </a:solidFill>
              </a:rPr>
              <a:t>정혈작용</a:t>
            </a:r>
            <a:endParaRPr lang="en-US" altLang="ko-KR" b="1" dirty="0" smtClean="0">
              <a:solidFill>
                <a:schemeClr val="accent6"/>
              </a:solidFill>
            </a:endParaRPr>
          </a:p>
          <a:p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4643438" y="1341615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기능 개선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간의 기능 증진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숙취 해소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피로 회복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각종 해독작용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무기력에 도움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내용 개체 틀 6" descr="간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286256"/>
            <a:ext cx="3371848" cy="19958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28860" y="2600325"/>
            <a:ext cx="6715140" cy="228600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/>
              <a:t>황칠의</a:t>
            </a:r>
            <a:r>
              <a:rPr lang="ko-KR" altLang="en-US" sz="4400" dirty="0" smtClean="0"/>
              <a:t> 과거와 현재 그리고 미래</a:t>
            </a:r>
            <a:endParaRPr lang="ko-KR" altLang="en-US" sz="44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2776544"/>
            <a:ext cx="6400800" cy="2152654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- </a:t>
            </a:r>
            <a:r>
              <a:rPr lang="ko-KR" altLang="en-US" sz="2800" dirty="0" err="1" smtClean="0"/>
              <a:t>황칠의</a:t>
            </a:r>
            <a:r>
              <a:rPr lang="ko-KR" altLang="en-US" sz="2800" dirty="0" smtClean="0"/>
              <a:t> 과거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- </a:t>
            </a:r>
            <a:r>
              <a:rPr lang="ko-KR" altLang="en-US" sz="2800" dirty="0" err="1" smtClean="0"/>
              <a:t>황칠의</a:t>
            </a:r>
            <a:r>
              <a:rPr lang="ko-KR" altLang="en-US" sz="2800" dirty="0" smtClean="0"/>
              <a:t> 현재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- </a:t>
            </a:r>
            <a:r>
              <a:rPr lang="ko-KR" altLang="en-US" sz="2800" dirty="0" err="1" smtClean="0"/>
              <a:t>황칠의</a:t>
            </a:r>
            <a:r>
              <a:rPr lang="ko-KR" altLang="en-US" sz="2800" dirty="0" smtClean="0"/>
              <a:t> 미래</a:t>
            </a:r>
            <a:endParaRPr lang="ko-KR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838200" y="5013176"/>
            <a:ext cx="4419600" cy="762000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백제  시대  왕관</a:t>
            </a:r>
            <a:endParaRPr lang="ko-KR" altLang="en-US" sz="24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786446" y="357166"/>
            <a:ext cx="3257104" cy="12191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황칠의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과거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그림 개체 틀 3"/>
          <p:cNvSpPr>
            <a:spLocks noGrp="1"/>
          </p:cNvSpPr>
          <p:nvPr>
            <p:ph type="pic" idx="1"/>
          </p:nvPr>
        </p:nvSpPr>
        <p:spPr>
          <a:xfrm>
            <a:off x="899592" y="1196752"/>
            <a:ext cx="4419600" cy="3284541"/>
          </a:xfrm>
        </p:spPr>
      </p:sp>
      <p:pic>
        <p:nvPicPr>
          <p:cNvPr id="1026" name="Picture 2" descr="F:\양인교수님\untitled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247"/>
          <a:stretch/>
        </p:blipFill>
        <p:spPr bwMode="auto">
          <a:xfrm>
            <a:off x="827584" y="1196752"/>
            <a:ext cx="4467225" cy="37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황칠의</a:t>
            </a:r>
            <a:r>
              <a:rPr lang="ko-KR" altLang="en-US" dirty="0" smtClean="0"/>
              <a:t> 과거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994044" cy="4663440"/>
          </a:xfrm>
        </p:spPr>
        <p:txBody>
          <a:bodyPr/>
          <a:lstStyle/>
          <a:p>
            <a:r>
              <a:rPr lang="ko-KR" altLang="en-US" dirty="0" smtClean="0"/>
              <a:t>백제 고려 신라 모두 </a:t>
            </a:r>
            <a:r>
              <a:rPr lang="ko-KR" altLang="en-US" dirty="0" err="1" smtClean="0"/>
              <a:t>황칠을</a:t>
            </a:r>
            <a:r>
              <a:rPr lang="ko-KR" altLang="en-US" dirty="0" smtClean="0"/>
              <a:t> 귀하게 사용</a:t>
            </a:r>
            <a:r>
              <a:rPr lang="en-US" altLang="ko-KR" dirty="0" smtClean="0"/>
              <a:t>(</a:t>
            </a:r>
            <a:r>
              <a:rPr lang="ko-KR" altLang="en-US" dirty="0" smtClean="0"/>
              <a:t>왕의 갑옷 및 양반들의 사치품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옛 거대중국의 조공으로 갈 만큼 </a:t>
            </a:r>
            <a:r>
              <a:rPr lang="ko-KR" altLang="en-US" dirty="0" smtClean="0">
                <a:solidFill>
                  <a:srgbClr val="FF0000"/>
                </a:solidFill>
              </a:rPr>
              <a:t>가치가 높고</a:t>
            </a:r>
            <a:r>
              <a:rPr lang="ko-KR" altLang="en-US" dirty="0" smtClean="0"/>
              <a:t> 귀중한 </a:t>
            </a:r>
            <a:r>
              <a:rPr lang="ko-KR" altLang="en-US" dirty="0" err="1" smtClean="0"/>
              <a:t>황칠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일제강점기 수탈에 의해 원목뿐만 아니라 가공기술마저 명맥이 유지되지 못함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황칠도료를</a:t>
            </a:r>
            <a:r>
              <a:rPr lang="ko-KR" altLang="en-US" sz="2000" dirty="0" smtClean="0"/>
              <a:t> 사용한 황금색 공예품</a:t>
            </a:r>
            <a:endParaRPr lang="ko-KR" altLang="en-US" sz="20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786446" y="357166"/>
            <a:ext cx="3257104" cy="12191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황칠의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현재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개체 틀 9" descr="공예품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39" r="583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황칠의</a:t>
            </a:r>
            <a:r>
              <a:rPr lang="ko-KR" altLang="en-US" dirty="0" smtClean="0"/>
              <a:t> 현재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2071670" y="1571612"/>
            <a:ext cx="6708292" cy="466344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현재 </a:t>
            </a:r>
            <a:r>
              <a:rPr lang="ko-KR" altLang="en-US" dirty="0" err="1" smtClean="0">
                <a:solidFill>
                  <a:srgbClr val="FF0000"/>
                </a:solidFill>
              </a:rPr>
              <a:t>스텔스기의</a:t>
            </a:r>
            <a:r>
              <a:rPr lang="ko-KR" altLang="en-US" dirty="0" smtClean="0">
                <a:solidFill>
                  <a:srgbClr val="FF0000"/>
                </a:solidFill>
              </a:rPr>
              <a:t> 주요 재료로 </a:t>
            </a:r>
            <a:r>
              <a:rPr lang="ko-KR" altLang="en-US" dirty="0" err="1" smtClean="0"/>
              <a:t>황칠도료가</a:t>
            </a:r>
            <a:r>
              <a:rPr lang="ko-KR" altLang="en-US" dirty="0" smtClean="0"/>
              <a:t> 사용됨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간기능</a:t>
            </a:r>
            <a:r>
              <a:rPr lang="ko-KR" altLang="en-US" dirty="0" smtClean="0"/>
              <a:t> 개선 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신경안정제의 약제로 사용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가구품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장식구</a:t>
            </a:r>
            <a:r>
              <a:rPr lang="ko-KR" altLang="en-US" dirty="0" smtClean="0"/>
              <a:t> 등 황금색을 장식하는 도료로 사용됨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1995</a:t>
            </a:r>
            <a:r>
              <a:rPr lang="ko-KR" altLang="en-US" dirty="0" smtClean="0"/>
              <a:t>년 서남해안 제주도 지역 </a:t>
            </a:r>
            <a:r>
              <a:rPr lang="ko-KR" altLang="en-US" dirty="0" err="1" smtClean="0"/>
              <a:t>황칠</a:t>
            </a:r>
            <a:r>
              <a:rPr lang="ko-KR" altLang="en-US" dirty="0" smtClean="0"/>
              <a:t> 나무 재배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2002</a:t>
            </a:r>
            <a:r>
              <a:rPr lang="ko-KR" altLang="en-US" dirty="0" smtClean="0"/>
              <a:t>년 금속공예에 </a:t>
            </a:r>
            <a:r>
              <a:rPr lang="ko-KR" altLang="en-US" dirty="0" err="1" smtClean="0"/>
              <a:t>황칠</a:t>
            </a:r>
            <a:r>
              <a:rPr lang="ko-KR" altLang="en-US" dirty="0" smtClean="0"/>
              <a:t> 소개됨</a:t>
            </a:r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 descr="Untitled-2 cop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42908" y="0"/>
            <a:ext cx="9144000" cy="6854400"/>
          </a:xfrm>
          <a:prstGeom prst="rect">
            <a:avLst/>
          </a:prstGeom>
        </p:spPr>
      </p:pic>
      <p:grpSp>
        <p:nvGrpSpPr>
          <p:cNvPr id="88" name="그룹 87"/>
          <p:cNvGrpSpPr/>
          <p:nvPr/>
        </p:nvGrpSpPr>
        <p:grpSpPr>
          <a:xfrm>
            <a:off x="1142978" y="285729"/>
            <a:ext cx="6889173" cy="6144683"/>
            <a:chOff x="1153391" y="267494"/>
            <a:chExt cx="6889173" cy="4608512"/>
          </a:xfrm>
        </p:grpSpPr>
        <p:grpSp>
          <p:nvGrpSpPr>
            <p:cNvPr id="87" name="그룹 86"/>
            <p:cNvGrpSpPr/>
            <p:nvPr/>
          </p:nvGrpSpPr>
          <p:grpSpPr>
            <a:xfrm>
              <a:off x="1153391" y="267494"/>
              <a:ext cx="6889173" cy="4608512"/>
              <a:chOff x="1153391" y="267494"/>
              <a:chExt cx="6889173" cy="4608512"/>
            </a:xfrm>
          </p:grpSpPr>
          <p:grpSp>
            <p:nvGrpSpPr>
              <p:cNvPr id="96" name="그룹 95"/>
              <p:cNvGrpSpPr/>
              <p:nvPr/>
            </p:nvGrpSpPr>
            <p:grpSpPr>
              <a:xfrm>
                <a:off x="1153391" y="267494"/>
                <a:ext cx="6889173" cy="4608512"/>
                <a:chOff x="1153391" y="267494"/>
                <a:chExt cx="6889173" cy="4608512"/>
              </a:xfrm>
            </p:grpSpPr>
            <p:pic>
              <p:nvPicPr>
                <p:cNvPr id="47" name="그림 46" descr="Untitled-1 copy.png"/>
                <p:cNvPicPr>
                  <a:picLocks noChangeAspect="1"/>
                </p:cNvPicPr>
                <p:nvPr/>
              </p:nvPicPr>
              <p:blipFill>
                <a:blip r:embed="rId3" cstate="screen"/>
                <a:srcRect l="2429" t="5201" r="1706" b="5201"/>
                <a:stretch>
                  <a:fillRect/>
                </a:stretch>
              </p:blipFill>
              <p:spPr>
                <a:xfrm>
                  <a:off x="1153391" y="267494"/>
                  <a:ext cx="6889173" cy="460851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95" name="그룹 94"/>
                <p:cNvGrpSpPr/>
                <p:nvPr/>
              </p:nvGrpSpPr>
              <p:grpSpPr>
                <a:xfrm>
                  <a:off x="1331640" y="1635646"/>
                  <a:ext cx="6345397" cy="2666191"/>
                  <a:chOff x="1331640" y="1635646"/>
                  <a:chExt cx="6345397" cy="2666191"/>
                </a:xfrm>
              </p:grpSpPr>
              <p:cxnSp>
                <p:nvCxnSpPr>
                  <p:cNvPr id="46" name="직선 연결선 45"/>
                  <p:cNvCxnSpPr/>
                  <p:nvPr/>
                </p:nvCxnSpPr>
                <p:spPr>
                  <a:xfrm>
                    <a:off x="1331640" y="1635646"/>
                    <a:ext cx="13681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331640" y="2016530"/>
                    <a:ext cx="13681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직선 연결선 48"/>
                  <p:cNvCxnSpPr/>
                  <p:nvPr/>
                </p:nvCxnSpPr>
                <p:spPr>
                  <a:xfrm>
                    <a:off x="1331640" y="2397414"/>
                    <a:ext cx="13681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331640" y="2778298"/>
                    <a:ext cx="13681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직선 연결선 50"/>
                  <p:cNvCxnSpPr/>
                  <p:nvPr/>
                </p:nvCxnSpPr>
                <p:spPr>
                  <a:xfrm>
                    <a:off x="1331640" y="3159182"/>
                    <a:ext cx="13681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직선 연결선 51"/>
                  <p:cNvCxnSpPr/>
                  <p:nvPr/>
                </p:nvCxnSpPr>
                <p:spPr>
                  <a:xfrm>
                    <a:off x="1331640" y="3540066"/>
                    <a:ext cx="13681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직선 연결선 52"/>
                  <p:cNvCxnSpPr/>
                  <p:nvPr/>
                </p:nvCxnSpPr>
                <p:spPr>
                  <a:xfrm>
                    <a:off x="1331640" y="3920950"/>
                    <a:ext cx="13681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직선 연결선 53"/>
                  <p:cNvCxnSpPr/>
                  <p:nvPr/>
                </p:nvCxnSpPr>
                <p:spPr>
                  <a:xfrm>
                    <a:off x="1331640" y="4301837"/>
                    <a:ext cx="13681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4" name="그룹 93"/>
                  <p:cNvGrpSpPr/>
                  <p:nvPr/>
                </p:nvGrpSpPr>
                <p:grpSpPr>
                  <a:xfrm>
                    <a:off x="3707904" y="1635646"/>
                    <a:ext cx="3969133" cy="2666191"/>
                    <a:chOff x="6308885" y="1635646"/>
                    <a:chExt cx="1368152" cy="2666191"/>
                  </a:xfrm>
                </p:grpSpPr>
                <p:cxnSp>
                  <p:nvCxnSpPr>
                    <p:cNvPr id="76" name="직선 연결선 75"/>
                    <p:cNvCxnSpPr/>
                    <p:nvPr/>
                  </p:nvCxnSpPr>
                  <p:spPr>
                    <a:xfrm>
                      <a:off x="6308885" y="1635646"/>
                      <a:ext cx="13681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직선 연결선 77"/>
                    <p:cNvCxnSpPr/>
                    <p:nvPr/>
                  </p:nvCxnSpPr>
                  <p:spPr>
                    <a:xfrm>
                      <a:off x="6308885" y="2016530"/>
                      <a:ext cx="13681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직선 연결선 78"/>
                    <p:cNvCxnSpPr/>
                    <p:nvPr/>
                  </p:nvCxnSpPr>
                  <p:spPr>
                    <a:xfrm>
                      <a:off x="6308885" y="2397414"/>
                      <a:ext cx="13681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직선 연결선 79"/>
                    <p:cNvCxnSpPr/>
                    <p:nvPr/>
                  </p:nvCxnSpPr>
                  <p:spPr>
                    <a:xfrm>
                      <a:off x="6308885" y="2778298"/>
                      <a:ext cx="13681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직선 연결선 80"/>
                    <p:cNvCxnSpPr/>
                    <p:nvPr/>
                  </p:nvCxnSpPr>
                  <p:spPr>
                    <a:xfrm>
                      <a:off x="6308885" y="3159182"/>
                      <a:ext cx="13681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직선 연결선 81"/>
                    <p:cNvCxnSpPr/>
                    <p:nvPr/>
                  </p:nvCxnSpPr>
                  <p:spPr>
                    <a:xfrm>
                      <a:off x="6308885" y="3540066"/>
                      <a:ext cx="13681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직선 연결선 82"/>
                    <p:cNvCxnSpPr/>
                    <p:nvPr/>
                  </p:nvCxnSpPr>
                  <p:spPr>
                    <a:xfrm>
                      <a:off x="6308885" y="3920950"/>
                      <a:ext cx="13681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직선 연결선 83"/>
                    <p:cNvCxnSpPr/>
                    <p:nvPr/>
                  </p:nvCxnSpPr>
                  <p:spPr>
                    <a:xfrm>
                      <a:off x="6308885" y="4301837"/>
                      <a:ext cx="13681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86" name="그림 85" descr="21.png"/>
              <p:cNvPicPr preferRelativeResize="0">
                <a:picLocks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1475655" y="382935"/>
                <a:ext cx="1024641" cy="89267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7" name="Rectangle 39"/>
            <p:cNvSpPr>
              <a:spLocks noChangeArrowheads="1"/>
            </p:cNvSpPr>
            <p:nvPr/>
          </p:nvSpPr>
          <p:spPr bwMode="gray">
            <a:xfrm>
              <a:off x="1403647" y="877439"/>
              <a:ext cx="14538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effectLst/>
                  <a:latin typeface="+mn-ea"/>
                  <a:cs typeface="Arial" charset="0"/>
                </a:rPr>
                <a:t>Chapter</a:t>
              </a:r>
              <a:endParaRPr lang="en-US" altLang="ko-KR" dirty="0">
                <a:solidFill>
                  <a:schemeClr val="bg1"/>
                </a:solidFill>
                <a:effectLst/>
                <a:latin typeface="+mn-ea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883967" y="658545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err="1" smtClean="0">
                <a:latin typeface="+mn-ea"/>
              </a:rPr>
              <a:t>활칠도료의</a:t>
            </a:r>
            <a:r>
              <a:rPr lang="ko-KR" altLang="en-US" sz="2800" b="1" kern="0" dirty="0" smtClean="0">
                <a:latin typeface="+mn-ea"/>
              </a:rPr>
              <a:t> 발전방향</a:t>
            </a:r>
            <a:endParaRPr lang="en-US" altLang="ko-KR" sz="2800" b="1" kern="0" dirty="0" smtClean="0">
              <a:latin typeface="+mn-ea"/>
            </a:endParaRPr>
          </a:p>
        </p:txBody>
      </p:sp>
      <p:pic>
        <p:nvPicPr>
          <p:cNvPr id="28" name="그림 27" descr="18.png"/>
          <p:cNvPicPr preferRelativeResize="0"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6762000"/>
            <a:ext cx="9144000" cy="9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 descr="21.png"/>
          <p:cNvPicPr preferRelativeResize="0"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" y="0"/>
            <a:ext cx="9143999" cy="9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8" name="Rectangle 39"/>
          <p:cNvSpPr>
            <a:spLocks noChangeArrowheads="1"/>
          </p:cNvSpPr>
          <p:nvPr/>
        </p:nvSpPr>
        <p:spPr bwMode="gray">
          <a:xfrm>
            <a:off x="2411760" y="2243144"/>
            <a:ext cx="34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2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gray">
          <a:xfrm>
            <a:off x="2411760" y="2751011"/>
            <a:ext cx="34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3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gray">
          <a:xfrm>
            <a:off x="2411760" y="3257083"/>
            <a:ext cx="34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4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gray">
          <a:xfrm>
            <a:off x="2411760" y="3763152"/>
            <a:ext cx="34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5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gray">
          <a:xfrm>
            <a:off x="2411760" y="4269224"/>
            <a:ext cx="34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6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70" name="Text Box 45"/>
          <p:cNvSpPr txBox="1">
            <a:spLocks noChangeArrowheads="1"/>
          </p:cNvSpPr>
          <p:nvPr/>
        </p:nvSpPr>
        <p:spPr bwMode="gray">
          <a:xfrm>
            <a:off x="3723443" y="4734259"/>
            <a:ext cx="3377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algn="r"/>
            <a:endParaRPr lang="en-US" altLang="ko-KR" b="1" dirty="0">
              <a:latin typeface="+mn-ea"/>
              <a:cs typeface="Arial" charset="0"/>
            </a:endParaRP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gray">
          <a:xfrm>
            <a:off x="2411760" y="1734655"/>
            <a:ext cx="34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1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pic>
        <p:nvPicPr>
          <p:cNvPr id="55" name="그림 54" descr="지우개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9819887">
            <a:off x="1554037" y="-23096"/>
            <a:ext cx="1225699" cy="1660413"/>
          </a:xfrm>
          <a:prstGeom prst="rect">
            <a:avLst/>
          </a:prstGeom>
        </p:spPr>
      </p:pic>
      <p:pic>
        <p:nvPicPr>
          <p:cNvPr id="72" name="그림 71" descr="symbol_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08662" y="380979"/>
            <a:ext cx="720000" cy="9600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631112" y="1548458"/>
            <a:ext cx="2417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latin typeface="+mn-ea"/>
              </a:rPr>
              <a:t>주제선정 이유</a:t>
            </a:r>
            <a:endParaRPr lang="en-US" altLang="ko-KR" sz="2800" b="1" kern="0" dirty="0" smtClean="0">
              <a:latin typeface="+mn-e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1112" y="2119963"/>
            <a:ext cx="327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err="1" smtClean="0">
                <a:latin typeface="+mn-ea"/>
              </a:rPr>
              <a:t>황칠이란</a:t>
            </a:r>
            <a:r>
              <a:rPr lang="ko-KR" altLang="en-US" sz="2800" b="1" kern="0" dirty="0" smtClean="0">
                <a:latin typeface="+mn-ea"/>
              </a:rPr>
              <a:t> 무엇인가</a:t>
            </a:r>
            <a:r>
              <a:rPr lang="en-US" altLang="ko-KR" sz="2800" b="1" kern="0" dirty="0" smtClean="0">
                <a:latin typeface="+mn-ea"/>
              </a:rPr>
              <a:t>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31112" y="2620028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err="1" smtClean="0">
                <a:latin typeface="+mn-ea"/>
              </a:rPr>
              <a:t>황칠의</a:t>
            </a:r>
            <a:r>
              <a:rPr lang="ko-KR" altLang="en-US" sz="2800" b="1" kern="0" dirty="0" smtClean="0">
                <a:latin typeface="+mn-ea"/>
              </a:rPr>
              <a:t> 중요성</a:t>
            </a:r>
            <a:endParaRPr lang="en-US" altLang="ko-KR" sz="2800" b="1" kern="0" dirty="0" smtClean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31112" y="3143248"/>
            <a:ext cx="329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err="1" smtClean="0">
                <a:latin typeface="+mn-ea"/>
              </a:rPr>
              <a:t>황칠</a:t>
            </a:r>
            <a:r>
              <a:rPr lang="ko-KR" altLang="en-US" sz="2800" b="1" kern="0" dirty="0" smtClean="0">
                <a:latin typeface="+mn-ea"/>
              </a:rPr>
              <a:t> 과거</a:t>
            </a:r>
            <a:r>
              <a:rPr lang="en-US" altLang="ko-KR" sz="2800" b="1" kern="0" dirty="0" smtClean="0">
                <a:latin typeface="+mn-ea"/>
              </a:rPr>
              <a:t>,</a:t>
            </a:r>
            <a:r>
              <a:rPr lang="ko-KR" altLang="en-US" sz="2800" b="1" kern="0" dirty="0" smtClean="0">
                <a:latin typeface="+mn-ea"/>
              </a:rPr>
              <a:t>현재</a:t>
            </a:r>
            <a:r>
              <a:rPr lang="en-US" altLang="ko-KR" sz="2800" b="1" kern="0" dirty="0" smtClean="0">
                <a:latin typeface="+mn-ea"/>
              </a:rPr>
              <a:t>,</a:t>
            </a:r>
            <a:r>
              <a:rPr lang="ko-KR" altLang="en-US" sz="2800" b="1" kern="0" dirty="0" smtClean="0">
                <a:latin typeface="+mn-ea"/>
              </a:rPr>
              <a:t>미래</a:t>
            </a:r>
            <a:endParaRPr lang="en-US" altLang="ko-KR" sz="2800" b="1" kern="0" dirty="0" smtClean="0">
              <a:latin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31112" y="3714752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latin typeface="+mn-ea"/>
              </a:rPr>
              <a:t>결론</a:t>
            </a:r>
            <a:endParaRPr lang="en-US" altLang="ko-KR" sz="2800" b="1" kern="0" dirty="0" smtClean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1112" y="4191664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latin typeface="+mn-ea"/>
              </a:rPr>
              <a:t>참고문헌</a:t>
            </a:r>
            <a:endParaRPr lang="en-US" altLang="ko-KR" sz="2800" b="1" kern="0" dirty="0" smtClean="0"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0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1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6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100"/>
                            </p:stCondLst>
                            <p:childTnLst>
                              <p:par>
                                <p:cTn id="8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1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6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2"/>
      <p:bldP spid="77" grpId="0"/>
      <p:bldP spid="77" grpId="1"/>
      <p:bldP spid="85" grpId="0"/>
      <p:bldP spid="85" grpId="1"/>
      <p:bldP spid="89" grpId="0"/>
      <p:bldP spid="89" grpId="1"/>
      <p:bldP spid="90" grpId="0"/>
      <p:bldP spid="90" grpId="1"/>
      <p:bldP spid="91" grpId="0"/>
      <p:bldP spid="91" grpId="1"/>
      <p:bldP spid="45" grpId="0"/>
      <p:bldP spid="4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4" descr="스텔스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37" b="2737"/>
          <a:stretch>
            <a:fillRect/>
          </a:stretch>
        </p:blipFill>
        <p:spPr/>
      </p:pic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전자파를 흡수하는 </a:t>
            </a:r>
            <a:r>
              <a:rPr lang="ko-KR" altLang="en-US" sz="1800" dirty="0" err="1" smtClean="0"/>
              <a:t>황칠도료</a:t>
            </a:r>
            <a:endParaRPr lang="ko-KR" altLang="en-US" sz="18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786446" y="357166"/>
            <a:ext cx="3257104" cy="12191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황칠의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미래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황칠의</a:t>
            </a:r>
            <a:r>
              <a:rPr lang="ko-KR" altLang="en-US" dirty="0" smtClean="0"/>
              <a:t> 미래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065482" cy="4663440"/>
          </a:xfrm>
        </p:spPr>
        <p:txBody>
          <a:bodyPr/>
          <a:lstStyle/>
          <a:p>
            <a:r>
              <a:rPr lang="ko-KR" altLang="en-US" dirty="0" err="1" smtClean="0"/>
              <a:t>황칠를</a:t>
            </a:r>
            <a:r>
              <a:rPr lang="ko-KR" altLang="en-US" dirty="0" smtClean="0"/>
              <a:t> 이용한 </a:t>
            </a:r>
            <a:r>
              <a:rPr lang="ko-KR" altLang="en-US" dirty="0" err="1" smtClean="0"/>
              <a:t>스텔스화</a:t>
            </a:r>
            <a:r>
              <a:rPr lang="ko-KR" altLang="en-US" dirty="0" smtClean="0"/>
              <a:t> 병기가 육</a:t>
            </a:r>
            <a:r>
              <a:rPr lang="en-US" altLang="ko-KR" dirty="0" smtClean="0"/>
              <a:t>-</a:t>
            </a:r>
            <a:r>
              <a:rPr lang="ko-KR" altLang="en-US" dirty="0" smtClean="0"/>
              <a:t>해</a:t>
            </a:r>
            <a:r>
              <a:rPr lang="en-US" altLang="ko-KR" dirty="0" smtClean="0"/>
              <a:t>-</a:t>
            </a:r>
            <a:r>
              <a:rPr lang="ko-KR" altLang="en-US" dirty="0" smtClean="0"/>
              <a:t>공 전장에서 활약</a:t>
            </a:r>
            <a:endParaRPr lang="en-US" altLang="ko-KR" dirty="0" smtClean="0"/>
          </a:p>
          <a:p>
            <a:pPr marL="82296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효능 개발로 질병 치료제로 개발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황칠을</a:t>
            </a:r>
            <a:r>
              <a:rPr lang="ko-KR" altLang="en-US" dirty="0" smtClean="0"/>
              <a:t> 이용한 국내 </a:t>
            </a:r>
            <a:r>
              <a:rPr lang="ko-KR" altLang="en-US" dirty="0" smtClean="0">
                <a:solidFill>
                  <a:srgbClr val="FF0000"/>
                </a:solidFill>
              </a:rPr>
              <a:t>독자적 핵심 기술 </a:t>
            </a:r>
            <a:r>
              <a:rPr lang="ko-KR" altLang="en-US" dirty="0" smtClean="0"/>
              <a:t>보유노력 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결론</a:t>
            </a:r>
            <a:endParaRPr lang="ko-KR" altLang="en-US" sz="4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2857496"/>
            <a:ext cx="6400800" cy="1509712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-</a:t>
            </a:r>
            <a:r>
              <a:rPr lang="ko-KR" altLang="en-US" sz="3200" dirty="0" smtClean="0"/>
              <a:t>결론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-</a:t>
            </a:r>
            <a:r>
              <a:rPr lang="ko-KR" altLang="en-US" sz="3200" dirty="0" smtClean="0"/>
              <a:t>참고문헌</a:t>
            </a:r>
            <a:endParaRPr lang="ko-KR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8662" y="785794"/>
            <a:ext cx="8001056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ko-KR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ko-KR" sz="3200" b="1" dirty="0" smtClean="0">
                <a:solidFill>
                  <a:schemeClr val="tx1"/>
                </a:solidFill>
              </a:rPr>
              <a:t>   “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황칠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”  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다산 정약용 </a:t>
            </a:r>
          </a:p>
          <a:p>
            <a:pPr>
              <a:buNone/>
            </a:pPr>
            <a:endParaRPr lang="en-US" altLang="ko-KR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ko-KR" altLang="en-US" sz="3200" b="1" dirty="0" smtClean="0">
                <a:solidFill>
                  <a:schemeClr val="tx1"/>
                </a:solidFill>
              </a:rPr>
              <a:t>   그대 아니 보았더냐 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ko-KR" altLang="en-US" sz="3200" b="1" dirty="0" smtClean="0">
                <a:solidFill>
                  <a:schemeClr val="tx1"/>
                </a:solidFill>
              </a:rPr>
              <a:t>  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궁복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장보고의 호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)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산 가득한 황금빛 액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ko-KR" sz="3200" b="1" dirty="0" smtClean="0">
                <a:solidFill>
                  <a:schemeClr val="tx1"/>
                </a:solidFill>
              </a:rPr>
              <a:t>  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맑고 고와 반짝반짝 빛이 나네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ko-KR" sz="3200" b="1" dirty="0" smtClean="0">
                <a:solidFill>
                  <a:schemeClr val="tx1"/>
                </a:solidFill>
              </a:rPr>
              <a:t>  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껍질 벗겨 즙을 받기 옻칠 받듯 하네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ko-KR" sz="3200" b="1" dirty="0" smtClean="0">
                <a:solidFill>
                  <a:schemeClr val="tx1"/>
                </a:solidFill>
              </a:rPr>
              <a:t>  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아름드리 나무에서 겨우 한 잔 넘칠 정도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ko-KR" sz="3200" b="1" dirty="0" smtClean="0">
                <a:solidFill>
                  <a:schemeClr val="tx1"/>
                </a:solidFill>
              </a:rPr>
              <a:t>  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상자에 칠을 하면 검붉은 색 없어지나니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ko-KR" sz="3200" b="1" dirty="0" smtClean="0">
                <a:solidFill>
                  <a:schemeClr val="tx1"/>
                </a:solidFill>
              </a:rPr>
              <a:t>  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잘 익은 치자나무 어찌 이와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견줄소냐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황칠이</a:t>
            </a:r>
            <a:r>
              <a:rPr lang="ko-KR" altLang="en-US" dirty="0" smtClean="0"/>
              <a:t> 금속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섬유 등 다양한 재료에 응용할 수 있는 </a:t>
            </a:r>
            <a:r>
              <a:rPr lang="ko-KR" altLang="en-US" dirty="0" err="1" smtClean="0">
                <a:solidFill>
                  <a:schemeClr val="accent3"/>
                </a:solidFill>
              </a:rPr>
              <a:t>도료써의</a:t>
            </a:r>
            <a:r>
              <a:rPr lang="ko-KR" altLang="en-US" dirty="0" smtClean="0">
                <a:solidFill>
                  <a:schemeClr val="accent3"/>
                </a:solidFill>
              </a:rPr>
              <a:t> 가치가 </a:t>
            </a:r>
            <a:r>
              <a:rPr lang="ko-KR" altLang="en-US" dirty="0" smtClean="0"/>
              <a:t>재평가됨  </a:t>
            </a:r>
            <a:endParaRPr lang="en-US" altLang="ko-KR" dirty="0" smtClean="0"/>
          </a:p>
          <a:p>
            <a:r>
              <a:rPr lang="ko-KR" altLang="en-US" dirty="0" smtClean="0"/>
              <a:t>형식적인 유물복원이나 개인의 취미나 전시회 등의 차원을 넘어 세계시장에서도 경쟁력 있는 </a:t>
            </a:r>
            <a:r>
              <a:rPr lang="ko-KR" altLang="en-US" dirty="0" smtClean="0">
                <a:solidFill>
                  <a:schemeClr val="accent3"/>
                </a:solidFill>
              </a:rPr>
              <a:t>우수한 제품으로 개발요구</a:t>
            </a:r>
            <a:r>
              <a:rPr lang="en-US" altLang="ko-KR" dirty="0" smtClean="0">
                <a:solidFill>
                  <a:schemeClr val="accent3"/>
                </a:solidFill>
              </a:rPr>
              <a:t>. </a:t>
            </a:r>
            <a:r>
              <a:rPr lang="ko-KR" altLang="en-US" dirty="0" smtClean="0">
                <a:solidFill>
                  <a:schemeClr val="accent3"/>
                </a:solidFill>
              </a:rPr>
              <a:t>성장 가능성</a:t>
            </a:r>
            <a:r>
              <a:rPr lang="ko-KR" altLang="en-US" dirty="0" smtClean="0"/>
              <a:t> 있음</a:t>
            </a:r>
            <a:endParaRPr lang="en-US" altLang="ko-KR" dirty="0" smtClean="0"/>
          </a:p>
          <a:p>
            <a:r>
              <a:rPr lang="ko-KR" altLang="en-US" dirty="0" smtClean="0"/>
              <a:t>우리나라 대표적 </a:t>
            </a:r>
            <a:r>
              <a:rPr lang="ko-KR" altLang="en-US" dirty="0" smtClean="0">
                <a:solidFill>
                  <a:schemeClr val="accent3"/>
                </a:solidFill>
              </a:rPr>
              <a:t>문화상품 역할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참고문헌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 smtClean="0"/>
              <a:t>논문 「한국 특산품 </a:t>
            </a:r>
            <a:r>
              <a:rPr lang="ko-KR" altLang="en-US" sz="2400" dirty="0" err="1" smtClean="0"/>
              <a:t>황칠의</a:t>
            </a:r>
            <a:r>
              <a:rPr lang="ko-KR" altLang="en-US" sz="2400" dirty="0" smtClean="0"/>
              <a:t> 생리활성 연구」 </a:t>
            </a:r>
            <a:r>
              <a:rPr lang="ko-KR" altLang="en-US" sz="2400" dirty="0" err="1" smtClean="0"/>
              <a:t>백운봉</a:t>
            </a:r>
            <a:r>
              <a:rPr lang="en-US" altLang="ko-KR" sz="2400" dirty="0" smtClean="0"/>
              <a:t>, p31, p37</a:t>
            </a:r>
          </a:p>
          <a:p>
            <a:r>
              <a:rPr lang="ko-KR" altLang="en-US" sz="2400" dirty="0" smtClean="0"/>
              <a:t>「간세포 보호 효과를 갖는 </a:t>
            </a:r>
            <a:r>
              <a:rPr lang="ko-KR" altLang="en-US" sz="2400" dirty="0" err="1" smtClean="0"/>
              <a:t>황칠</a:t>
            </a:r>
            <a:r>
              <a:rPr lang="ko-KR" altLang="en-US" sz="2400" dirty="0" smtClean="0"/>
              <a:t> 추출물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황칠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분획물</a:t>
            </a:r>
            <a:r>
              <a:rPr lang="ko-KR" altLang="en-US" sz="2400" dirty="0" smtClean="0"/>
              <a:t> 및 이들을 함유한 약학 </a:t>
            </a:r>
            <a:r>
              <a:rPr lang="ko-KR" altLang="en-US" sz="2400" dirty="0" err="1" smtClean="0"/>
              <a:t>조성물</a:t>
            </a:r>
            <a:r>
              <a:rPr lang="ko-KR" altLang="en-US" sz="2400" dirty="0" smtClean="0"/>
              <a:t>」</a:t>
            </a:r>
          </a:p>
          <a:p>
            <a:r>
              <a:rPr lang="ko-KR" altLang="en-US" sz="2400" dirty="0" smtClean="0"/>
              <a:t>논문 「</a:t>
            </a:r>
            <a:r>
              <a:rPr lang="ko-KR" altLang="en-US" sz="2400" dirty="0" err="1" smtClean="0"/>
              <a:t>황칠나무</a:t>
            </a:r>
            <a:r>
              <a:rPr lang="ko-KR" altLang="en-US" sz="2400" dirty="0" smtClean="0"/>
              <a:t> 추출물의 </a:t>
            </a:r>
            <a:r>
              <a:rPr lang="ko-KR" altLang="en-US" sz="2400" dirty="0" err="1" smtClean="0"/>
              <a:t>항산화</a:t>
            </a:r>
            <a:r>
              <a:rPr lang="ko-KR" altLang="en-US" sz="2400" dirty="0" smtClean="0"/>
              <a:t> 기능성에 관한 연구」 문창곤</a:t>
            </a:r>
            <a:r>
              <a:rPr lang="en-US" altLang="ko-KR" sz="2400" dirty="0" smtClean="0"/>
              <a:t>, p13, p17</a:t>
            </a:r>
          </a:p>
          <a:p>
            <a:r>
              <a:rPr lang="ko-KR" altLang="en-US" sz="2400" dirty="0" smtClean="0"/>
              <a:t>논문 「한국 특산품 </a:t>
            </a:r>
            <a:r>
              <a:rPr lang="ko-KR" altLang="en-US" sz="2400" dirty="0" err="1" smtClean="0"/>
              <a:t>황칠의</a:t>
            </a:r>
            <a:r>
              <a:rPr lang="ko-KR" altLang="en-US" sz="2400" dirty="0" smtClean="0"/>
              <a:t> 생리활성 연구」 </a:t>
            </a:r>
            <a:r>
              <a:rPr lang="ko-KR" altLang="en-US" sz="2400" dirty="0" err="1" smtClean="0"/>
              <a:t>백운봉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p37, p42~43</a:t>
            </a:r>
          </a:p>
          <a:p>
            <a:r>
              <a:rPr lang="ko-KR" altLang="en-US" sz="2400" dirty="0" smtClean="0"/>
              <a:t>전남대 연구보고서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농림부 발행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「</a:t>
            </a:r>
            <a:r>
              <a:rPr lang="ko-KR" altLang="en-US" sz="2400" dirty="0" err="1" smtClean="0"/>
              <a:t>황칠의</a:t>
            </a:r>
            <a:r>
              <a:rPr lang="ko-KR" altLang="en-US" sz="2400" dirty="0" smtClean="0"/>
              <a:t> 안정적 생산기술개발 및 </a:t>
            </a:r>
            <a:r>
              <a:rPr lang="ko-KR" altLang="en-US" sz="2400" dirty="0" err="1" smtClean="0"/>
              <a:t>황칠나무</a:t>
            </a:r>
            <a:r>
              <a:rPr lang="ko-KR" altLang="en-US" sz="2400" dirty="0" smtClean="0"/>
              <a:t> 기원의 생리활성물질 탐색」 </a:t>
            </a:r>
            <a:r>
              <a:rPr lang="en-US" altLang="ko-KR" sz="2400" dirty="0" smtClean="0"/>
              <a:t>p63, p82</a:t>
            </a:r>
          </a:p>
          <a:p>
            <a:r>
              <a:rPr lang="ko-KR" altLang="en-US" sz="2400" b="1" dirty="0" err="1" smtClean="0">
                <a:hlinkClick r:id="rId3" tooltip="사이언스TV - 금빛의 찬란한 부활, 황칠나무"/>
              </a:rPr>
              <a:t>사이언스</a:t>
            </a:r>
            <a:r>
              <a:rPr lang="en-US" altLang="ko-KR" sz="2400" b="1" dirty="0" smtClean="0">
                <a:hlinkClick r:id="rId3" tooltip="사이언스TV - 금빛의 찬란한 부활, 황칠나무"/>
              </a:rPr>
              <a:t>TV</a:t>
            </a:r>
            <a:r>
              <a:rPr lang="ko-KR" altLang="en-US" sz="2400" dirty="0" smtClean="0">
                <a:hlinkClick r:id="rId3" tooltip="사이언스TV - 금빛의 찬란한 부활, 황칠나무"/>
              </a:rPr>
              <a:t> </a:t>
            </a:r>
            <a:r>
              <a:rPr lang="en-US" altLang="ko-KR" sz="2400" dirty="0" smtClean="0">
                <a:hlinkClick r:id="rId3" tooltip="사이언스TV - 금빛의 찬란한 부활, 황칠나무"/>
              </a:rPr>
              <a:t>- </a:t>
            </a:r>
            <a:r>
              <a:rPr lang="ko-KR" altLang="en-US" sz="2400" dirty="0" smtClean="0">
                <a:hlinkClick r:id="rId3" tooltip="사이언스TV - 금빛의 찬란한 부활, 황칠나무"/>
              </a:rPr>
              <a:t>금빛의 찬란한 부활</a:t>
            </a:r>
            <a:r>
              <a:rPr lang="en-US" altLang="ko-KR" sz="2400" dirty="0" smtClean="0">
                <a:hlinkClick r:id="rId3" tooltip="사이언스TV - 금빛의 찬란한 부활, 황칠나무"/>
              </a:rPr>
              <a:t>, </a:t>
            </a:r>
            <a:r>
              <a:rPr lang="ko-KR" altLang="en-US" sz="2400" b="1" dirty="0" err="1" smtClean="0">
                <a:hlinkClick r:id="rId3" tooltip="사이언스TV - 금빛의 찬란한 부활, 황칠나무"/>
              </a:rPr>
              <a:t>황칠</a:t>
            </a:r>
            <a:r>
              <a:rPr lang="ko-KR" altLang="en-US" sz="2400" dirty="0" err="1" smtClean="0">
                <a:hlinkClick r:id="rId3" tooltip="사이언스TV - 금빛의 찬란한 부활, 황칠나무"/>
              </a:rPr>
              <a:t>나무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5870798" y="2508994"/>
            <a:ext cx="1789150" cy="196806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3635896" y="2564905"/>
            <a:ext cx="1789150" cy="196806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2605366"/>
            <a:ext cx="1440160" cy="1359095"/>
          </a:xfrm>
        </p:spPr>
        <p:txBody>
          <a:bodyPr>
            <a:noAutofit/>
          </a:bodyPr>
          <a:lstStyle/>
          <a:p>
            <a:r>
              <a:rPr lang="en-US" altLang="ko-KR" sz="18000" dirty="0" smtClean="0">
                <a:solidFill>
                  <a:schemeClr val="bg1"/>
                </a:solidFill>
              </a:rPr>
              <a:t>D</a:t>
            </a:r>
            <a:endParaRPr lang="ko-KR" altLang="en-US" sz="18000" dirty="0">
              <a:solidFill>
                <a:schemeClr val="bg1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535885" y="3348913"/>
            <a:ext cx="200025" cy="200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3216027"/>
            <a:ext cx="2297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 smtClean="0">
                <a:solidFill>
                  <a:prstClr val="white"/>
                </a:solidFill>
                <a:ea typeface="(한)볼펜체C" pitchFamily="18" charset="-127"/>
              </a:rPr>
              <a:t>Woo</a:t>
            </a:r>
            <a:endParaRPr lang="ko-KR" altLang="en-US" sz="6600" b="1" dirty="0">
              <a:solidFill>
                <a:prstClr val="white"/>
              </a:solidFill>
              <a:ea typeface="(한)볼펜체C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928935"/>
            <a:ext cx="5382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 smtClean="0">
                <a:solidFill>
                  <a:prstClr val="white"/>
                </a:solidFill>
                <a:latin typeface="Britannic Bold" pitchFamily="34" charset="0"/>
              </a:rPr>
              <a:t>     EAGU</a:t>
            </a:r>
          </a:p>
          <a:p>
            <a:r>
              <a:rPr lang="en-US" altLang="ko-KR" sz="8000" dirty="0" smtClean="0">
                <a:solidFill>
                  <a:prstClr val="white"/>
                </a:solidFill>
                <a:latin typeface="Britannic Bold" pitchFamily="34" charset="0"/>
              </a:rPr>
              <a:t>UNIVERSITY</a:t>
            </a:r>
            <a:endParaRPr lang="ko-KR" altLang="en-US" sz="8000" dirty="0">
              <a:solidFill>
                <a:prstClr val="white"/>
              </a:solidFill>
              <a:latin typeface="Britannic Bold" pitchFamily="34" charset="0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045293" y="2224147"/>
            <a:ext cx="1440160" cy="1359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0" dirty="0" smtClean="0">
                <a:solidFill>
                  <a:prstClr val="white"/>
                </a:solidFill>
              </a:rPr>
              <a:t>D</a:t>
            </a:r>
            <a:endParaRPr lang="ko-KR" altLang="en-US" sz="18000" dirty="0">
              <a:solidFill>
                <a:prstClr val="white"/>
              </a:solidFill>
            </a:endParaRPr>
          </a:p>
        </p:txBody>
      </p:sp>
      <p:pic>
        <p:nvPicPr>
          <p:cNvPr id="12" name="Char_Select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screen"/>
          <a:stretch>
            <a:fillRect/>
          </a:stretch>
        </p:blipFill>
        <p:spPr>
          <a:xfrm>
            <a:off x="-900608" y="3493027"/>
            <a:ext cx="609600" cy="609600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1414404" y="714357"/>
            <a:ext cx="6800934" cy="5341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600" dirty="0" smtClean="0">
                <a:solidFill>
                  <a:prstClr val="white"/>
                </a:solidFill>
              </a:rPr>
              <a:t>감사합니다</a:t>
            </a:r>
            <a:r>
              <a:rPr lang="en-US" altLang="ko-KR" sz="9600" dirty="0" smtClean="0">
                <a:solidFill>
                  <a:prstClr val="white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89920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0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2014 -0.07384 C 0.03125 -0.09537 0.08038 -0.12894 0.09757 -0.12894 C 0.11719 -0.12894 0.1684 -0.09398 0.17951 -0.07245 L 0.19687 7.40741E-7 " pathEditMode="relative" rAng="0" ptsTypes="FffFF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37 L -0.4658 0.003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60"/>
                            </p:stCondLst>
                            <p:childTnLst>
                              <p:par>
                                <p:cTn id="91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5" presetClass="exit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2" grpId="0"/>
      <p:bldP spid="2" grpId="1"/>
      <p:bldP spid="2" grpId="2"/>
      <p:bldP spid="2" grpId="3"/>
      <p:bldP spid="2" grpId="4"/>
      <p:bldP spid="2" grpId="5"/>
      <p:bldP spid="5" grpId="0" animBg="1"/>
      <p:bldP spid="5" grpId="1" animBg="1"/>
      <p:bldP spid="5" grpId="2" animBg="1"/>
      <p:bldP spid="6" grpId="0"/>
      <p:bldP spid="6" grpId="1"/>
      <p:bldP spid="6" grpId="2"/>
      <p:bldP spid="8" grpId="0"/>
      <p:bldP spid="8" grpId="1"/>
      <p:bldP spid="8" grpId="2"/>
      <p:bldP spid="9" grpId="0"/>
      <p:bldP spid="9" grpId="1"/>
      <p:bldP spid="14" grpId="0"/>
      <p:bldP spid="14" grpId="1"/>
      <p:bldP spid="1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2922078" cy="1143000"/>
          </a:xfrm>
          <a:noFill/>
          <a:ln w="76200">
            <a:noFill/>
          </a:ln>
        </p:spPr>
        <p:txBody>
          <a:bodyPr/>
          <a:lstStyle/>
          <a:p>
            <a:pPr algn="ctr"/>
            <a:r>
              <a:rPr lang="ko-KR" altLang="en-US" sz="4400" dirty="0" smtClean="0"/>
              <a:t>주제선정이유</a:t>
            </a:r>
            <a:endParaRPr lang="ko-KR" altLang="en-US" sz="44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256563" y="1412776"/>
            <a:ext cx="4929222" cy="480060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경주 </a:t>
            </a:r>
            <a:r>
              <a:rPr lang="ko-KR" altLang="en-US" dirty="0" err="1" smtClean="0"/>
              <a:t>황남동</a:t>
            </a:r>
            <a:r>
              <a:rPr lang="ko-KR" altLang="en-US" dirty="0" smtClean="0"/>
              <a:t> 유적지 유기물질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황칠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로 확인 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 이로써 </a:t>
            </a:r>
            <a:r>
              <a:rPr lang="ko-KR" altLang="en-US" dirty="0" err="1" smtClean="0"/>
              <a:t>황칠의</a:t>
            </a:r>
            <a:r>
              <a:rPr lang="ko-KR" altLang="en-US" dirty="0" smtClean="0"/>
              <a:t> 중요성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재조명됨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황칠의</a:t>
            </a:r>
            <a:r>
              <a:rPr lang="ko-KR" altLang="en-US" dirty="0" smtClean="0"/>
              <a:t> 효능과 기능으로 </a:t>
            </a:r>
            <a:r>
              <a:rPr lang="ko-KR" altLang="en-US" dirty="0" smtClean="0">
                <a:solidFill>
                  <a:srgbClr val="FF0000"/>
                </a:solidFill>
              </a:rPr>
              <a:t>발전</a:t>
            </a:r>
            <a:r>
              <a:rPr lang="ko-KR" altLang="en-US" dirty="0" smtClean="0"/>
              <a:t>방향이 많음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사람들의 </a:t>
            </a:r>
            <a:r>
              <a:rPr lang="ko-KR" altLang="en-US" dirty="0" smtClean="0">
                <a:solidFill>
                  <a:srgbClr val="FF0000"/>
                </a:solidFill>
              </a:rPr>
              <a:t>인식 및 장인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기술이 </a:t>
            </a:r>
            <a:r>
              <a:rPr lang="ko-KR" altLang="en-US" dirty="0" smtClean="0"/>
              <a:t>부족한 실점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0232" y="185736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7" name="그림 6" descr="황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4429156" cy="3987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err="1" smtClean="0"/>
              <a:t>황칠이란</a:t>
            </a:r>
            <a:r>
              <a:rPr lang="ko-KR" altLang="en-US" sz="4800" dirty="0" smtClean="0"/>
              <a:t> 무엇인가</a:t>
            </a:r>
            <a:r>
              <a:rPr lang="en-US" altLang="ko-KR" sz="4800" dirty="0" smtClean="0"/>
              <a:t>?</a:t>
            </a:r>
            <a:endParaRPr lang="ko-KR" altLang="en-US" sz="4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2578392" y="3276610"/>
            <a:ext cx="6400800" cy="1509712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800" dirty="0" err="1" smtClean="0"/>
              <a:t>황칠나무의</a:t>
            </a:r>
            <a:r>
              <a:rPr lang="ko-KR" altLang="en-US" sz="2800" dirty="0" smtClean="0"/>
              <a:t> 정의</a:t>
            </a: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-</a:t>
            </a:r>
            <a:r>
              <a:rPr lang="ko-KR" altLang="en-US" sz="2800" dirty="0" err="1" smtClean="0"/>
              <a:t>황칠나무의</a:t>
            </a:r>
            <a:r>
              <a:rPr lang="ko-KR" altLang="en-US" sz="2800" dirty="0" smtClean="0"/>
              <a:t> 분포</a:t>
            </a:r>
            <a:endParaRPr lang="ko-KR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황칠나무</a:t>
            </a:r>
            <a:r>
              <a:rPr lang="ko-KR" altLang="en-US" dirty="0" smtClean="0"/>
              <a:t>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07244" y="1447800"/>
            <a:ext cx="5993912" cy="480060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두릅나무과</a:t>
            </a:r>
            <a:r>
              <a:rPr lang="ko-KR" altLang="en-US" dirty="0" err="1" smtClean="0"/>
              <a:t>에</a:t>
            </a:r>
            <a:r>
              <a:rPr lang="ko-KR" altLang="en-US" dirty="0" smtClean="0"/>
              <a:t> 속하며 난대상록활엽수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황금색을 표현할 수 있는 도료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수고는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미터 정도이며 잎은</a:t>
            </a:r>
            <a:endParaRPr lang="en-US" altLang="ko-KR" dirty="0" smtClean="0"/>
          </a:p>
          <a:p>
            <a:pPr marL="82296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매끈하며 달걀형 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타원형임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여름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가지끝에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산형꽃에</a:t>
            </a:r>
            <a:r>
              <a:rPr lang="ko-KR" altLang="en-US" dirty="0" smtClean="0"/>
              <a:t> 자잘한 황록색 꽃이 모여 핌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142844" y="1285860"/>
            <a:ext cx="2643206" cy="3143272"/>
          </a:xfrm>
          <a:prstGeom prst="wedgeRoundRectCallout">
            <a:avLst>
              <a:gd name="adj1" fmla="val 68303"/>
              <a:gd name="adj2" fmla="val 7056"/>
              <a:gd name="adj3" fmla="val 16667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4500570"/>
            <a:ext cx="26289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00694" y="357166"/>
            <a:ext cx="3614294" cy="1219192"/>
          </a:xfr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anchor="ctr"/>
          <a:lstStyle/>
          <a:p>
            <a:pPr algn="ctr"/>
            <a:r>
              <a:rPr lang="ko-KR" altLang="en-US" sz="4400" dirty="0" smtClean="0"/>
              <a:t>국내 </a:t>
            </a:r>
            <a:r>
              <a:rPr lang="ko-KR" altLang="en-US" sz="4400" dirty="0" err="1" smtClean="0"/>
              <a:t>황칠나무</a:t>
            </a:r>
            <a:r>
              <a:rPr lang="ko-KR" altLang="en-US" sz="4400" dirty="0" smtClean="0"/>
              <a:t>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분포도</a:t>
            </a:r>
            <a:endParaRPr lang="ko-KR" altLang="en-US" sz="44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half" idx="2"/>
          </p:nvPr>
        </p:nvSpPr>
        <p:spPr>
          <a:xfrm>
            <a:off x="642910" y="4714884"/>
            <a:ext cx="4786346" cy="928694"/>
          </a:xfrm>
        </p:spPr>
        <p:txBody>
          <a:bodyPr>
            <a:normAutofit/>
          </a:bodyPr>
          <a:lstStyle/>
          <a:p>
            <a:r>
              <a:rPr lang="ko-KR" altLang="en-US" sz="1800" b="1" dirty="0" smtClean="0">
                <a:solidFill>
                  <a:schemeClr val="tx1"/>
                </a:solidFill>
              </a:rPr>
              <a:t>국내 분포지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-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endParaRPr lang="en-US" altLang="ko-KR" sz="1800" b="1" dirty="0" smtClean="0">
              <a:solidFill>
                <a:schemeClr val="tx1"/>
              </a:solidFill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</a:rPr>
              <a:t>완도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보길도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어청도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제주도 등 서남해안지역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pic>
        <p:nvPicPr>
          <p:cNvPr id="12" name="그림 개체 틀 11" descr="vts_01_1_vob_000244244_bch19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931" t="16261" r="14318"/>
          <a:stretch>
            <a:fillRect/>
          </a:stretch>
        </p:blipFill>
        <p:spPr>
          <a:xfrm>
            <a:off x="1071538" y="1285860"/>
            <a:ext cx="4092115" cy="33716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황칠의</a:t>
            </a:r>
            <a:r>
              <a:rPr lang="ko-KR" altLang="en-US" dirty="0" smtClean="0"/>
              <a:t> 채취방법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3143240" y="1524000"/>
            <a:ext cx="6000760" cy="4663440"/>
          </a:xfrm>
        </p:spPr>
        <p:txBody>
          <a:bodyPr>
            <a:normAutofit fontScale="92500"/>
          </a:bodyPr>
          <a:lstStyle/>
          <a:p>
            <a:r>
              <a:rPr lang="ko-KR" altLang="en-US" dirty="0" err="1" smtClean="0"/>
              <a:t>사구법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V</a:t>
            </a:r>
            <a:r>
              <a:rPr lang="ko-KR" altLang="en-US" dirty="0" smtClean="0">
                <a:solidFill>
                  <a:srgbClr val="FF0000"/>
                </a:solidFill>
              </a:rPr>
              <a:t>자형 </a:t>
            </a:r>
            <a:r>
              <a:rPr lang="ko-KR" altLang="en-US" dirty="0" smtClean="0"/>
              <a:t>특수 </a:t>
            </a:r>
            <a:r>
              <a:rPr lang="ko-KR" altLang="en-US" dirty="0" err="1" smtClean="0"/>
              <a:t>손칼로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황칠나무에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            </a:t>
            </a:r>
            <a:r>
              <a:rPr lang="ko-KR" altLang="en-US" dirty="0" smtClean="0"/>
              <a:t> 一자</a:t>
            </a:r>
            <a:r>
              <a:rPr lang="en-US" altLang="ko-KR" dirty="0" smtClean="0"/>
              <a:t>,  V</a:t>
            </a:r>
            <a:r>
              <a:rPr lang="ko-KR" altLang="en-US" dirty="0" smtClean="0"/>
              <a:t>자</a:t>
            </a:r>
            <a:r>
              <a:rPr lang="en-US" altLang="ko-KR" dirty="0" smtClean="0"/>
              <a:t>, O</a:t>
            </a:r>
            <a:r>
              <a:rPr lang="ko-KR" altLang="en-US" dirty="0" smtClean="0"/>
              <a:t>자형으로 약간 깊이 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천공법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관을 삽입 후 그 관을 통하여 </a:t>
            </a:r>
            <a:r>
              <a:rPr lang="ko-KR" altLang="en-US" dirty="0" err="1" smtClean="0"/>
              <a:t>황칠을</a:t>
            </a:r>
            <a:r>
              <a:rPr lang="ko-KR" altLang="en-US" dirty="0" smtClean="0"/>
              <a:t> 채취하는 방법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r>
              <a:rPr lang="ko-KR" altLang="en-US" dirty="0" smtClean="0">
                <a:latin typeface="바탕"/>
                <a:ea typeface="바탕"/>
              </a:rPr>
              <a:t>☞ </a:t>
            </a:r>
            <a:r>
              <a:rPr lang="en-US" altLang="ko-KR" dirty="0" smtClean="0">
                <a:latin typeface="바탕"/>
                <a:ea typeface="바탕"/>
              </a:rPr>
              <a:t>15</a:t>
            </a:r>
            <a:r>
              <a:rPr lang="ko-KR" altLang="en-US" dirty="0" smtClean="0">
                <a:latin typeface="바탕"/>
                <a:ea typeface="바탕"/>
              </a:rPr>
              <a:t>년 이상 나무에서 </a:t>
            </a:r>
            <a:r>
              <a:rPr lang="ko-KR" altLang="en-US" dirty="0" err="1" smtClean="0">
                <a:latin typeface="바탕"/>
                <a:ea typeface="바탕"/>
              </a:rPr>
              <a:t>한그루당</a:t>
            </a:r>
            <a:r>
              <a:rPr lang="ko-KR" altLang="en-US" dirty="0" smtClean="0">
                <a:latin typeface="바탕"/>
                <a:ea typeface="바탕"/>
              </a:rPr>
              <a:t> </a:t>
            </a:r>
            <a:r>
              <a:rPr lang="en-US" altLang="ko-KR" dirty="0" smtClean="0">
                <a:latin typeface="바탕"/>
                <a:ea typeface="바탕"/>
              </a:rPr>
              <a:t>0.5g</a:t>
            </a:r>
            <a:r>
              <a:rPr lang="ko-KR" altLang="en-US" dirty="0" smtClean="0">
                <a:latin typeface="바탕"/>
                <a:ea typeface="바탕"/>
              </a:rPr>
              <a:t> 채취</a:t>
            </a:r>
            <a:endParaRPr lang="en-US" altLang="ko-KR" dirty="0" smtClean="0">
              <a:latin typeface="바탕"/>
              <a:ea typeface="바탕"/>
            </a:endParaRPr>
          </a:p>
          <a:p>
            <a:pPr lvl="1">
              <a:buNone/>
            </a:pPr>
            <a:r>
              <a:rPr lang="en-US" altLang="ko-KR" dirty="0" smtClean="0">
                <a:latin typeface="바탕"/>
                <a:ea typeface="바탕"/>
              </a:rPr>
              <a:t>    </a:t>
            </a:r>
            <a:r>
              <a:rPr lang="ko-KR" altLang="en-US" dirty="0" smtClean="0">
                <a:latin typeface="바탕"/>
                <a:ea typeface="바탕"/>
              </a:rPr>
              <a:t>채취 </a:t>
            </a:r>
            <a:r>
              <a:rPr lang="ko-KR" altLang="en-US" dirty="0" smtClean="0">
                <a:solidFill>
                  <a:srgbClr val="FF0000"/>
                </a:solidFill>
                <a:latin typeface="바탕"/>
                <a:ea typeface="바탕"/>
              </a:rPr>
              <a:t>시간이 많이 걸리고 </a:t>
            </a:r>
            <a:r>
              <a:rPr lang="ko-KR" altLang="en-US" dirty="0" err="1" smtClean="0">
                <a:solidFill>
                  <a:srgbClr val="FF0000"/>
                </a:solidFill>
                <a:latin typeface="바탕"/>
                <a:ea typeface="바탕"/>
              </a:rPr>
              <a:t>채취량이</a:t>
            </a:r>
            <a:r>
              <a:rPr lang="ko-KR" altLang="en-US" dirty="0" smtClean="0">
                <a:solidFill>
                  <a:srgbClr val="FF0000"/>
                </a:solidFill>
                <a:latin typeface="바탕"/>
                <a:ea typeface="바탕"/>
              </a:rPr>
              <a:t> 적음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그림 7" descr="황칠칼.jpg"/>
          <p:cNvPicPr>
            <a:picLocks noChangeAspect="1"/>
          </p:cNvPicPr>
          <p:nvPr/>
        </p:nvPicPr>
        <p:blipFill>
          <a:blip r:embed="rId2" cstate="print"/>
          <a:srcRect t="16000"/>
          <a:stretch>
            <a:fillRect/>
          </a:stretch>
        </p:blipFill>
        <p:spPr>
          <a:xfrm>
            <a:off x="119053" y="2357430"/>
            <a:ext cx="3095625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황칠의</a:t>
            </a:r>
            <a:r>
              <a:rPr lang="ko-KR" altLang="en-US" dirty="0" smtClean="0"/>
              <a:t> 추출방법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42976" y="1551642"/>
            <a:ext cx="4136524" cy="466344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황칠나무</a:t>
            </a:r>
            <a:r>
              <a:rPr lang="ko-KR" altLang="en-US" dirty="0" smtClean="0"/>
              <a:t> 수지 알코올에 투입 </a:t>
            </a:r>
            <a:endParaRPr lang="en-US" altLang="ko-KR" dirty="0" smtClean="0"/>
          </a:p>
          <a:p>
            <a:r>
              <a:rPr lang="en-US" altLang="ko-KR" dirty="0" smtClean="0"/>
              <a:t>50∼100℃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5∼24</a:t>
            </a:r>
            <a:r>
              <a:rPr lang="ko-KR" altLang="en-US" dirty="0" smtClean="0"/>
              <a:t>시간 동안 온탕</a:t>
            </a:r>
            <a:endParaRPr lang="en-US" altLang="ko-KR" dirty="0" smtClean="0"/>
          </a:p>
          <a:p>
            <a:r>
              <a:rPr lang="ko-KR" altLang="en-US" dirty="0" err="1" smtClean="0"/>
              <a:t>추출액을</a:t>
            </a:r>
            <a:r>
              <a:rPr lang="ko-KR" altLang="en-US" dirty="0" smtClean="0"/>
              <a:t> </a:t>
            </a:r>
            <a:r>
              <a:rPr lang="en-US" altLang="ko-KR" dirty="0" smtClean="0"/>
              <a:t>40∼60℃</a:t>
            </a:r>
            <a:r>
              <a:rPr lang="ko-KR" altLang="en-US" dirty="0" smtClean="0"/>
              <a:t>로 냉각  </a:t>
            </a:r>
            <a:endParaRPr lang="en-US" altLang="ko-KR" dirty="0" smtClean="0"/>
          </a:p>
          <a:p>
            <a:r>
              <a:rPr lang="ko-KR" altLang="en-US" dirty="0" smtClean="0"/>
              <a:t>여과한 액을 </a:t>
            </a:r>
            <a:r>
              <a:rPr lang="ko-KR" altLang="en-US" dirty="0" err="1" smtClean="0"/>
              <a:t>증발농축하여</a:t>
            </a:r>
            <a:r>
              <a:rPr lang="ko-KR" altLang="en-US" dirty="0" smtClean="0"/>
              <a:t> 액체로 추출</a:t>
            </a:r>
            <a:endParaRPr lang="ko-KR" altLang="en-US" dirty="0"/>
          </a:p>
        </p:txBody>
      </p:sp>
      <p:pic>
        <p:nvPicPr>
          <p:cNvPr id="5" name="내용 개체 틀 4" descr="2011-11-19 18;39;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357298"/>
            <a:ext cx="3657600" cy="410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err="1" smtClean="0"/>
              <a:t>황칠의</a:t>
            </a:r>
            <a:r>
              <a:rPr lang="ko-KR" altLang="en-US" sz="4800" dirty="0" smtClean="0"/>
              <a:t> 중요성</a:t>
            </a:r>
            <a:endParaRPr lang="ko-KR" altLang="en-US" sz="48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2428860" y="3071810"/>
            <a:ext cx="6400800" cy="3071834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  - </a:t>
            </a:r>
            <a:r>
              <a:rPr lang="ko-KR" altLang="en-US" sz="3200" dirty="0" smtClean="0"/>
              <a:t>도료란 무엇인가</a:t>
            </a:r>
            <a:r>
              <a:rPr lang="en-US" altLang="ko-KR" sz="3200" dirty="0" smtClean="0"/>
              <a:t>?</a:t>
            </a:r>
          </a:p>
          <a:p>
            <a:r>
              <a:rPr lang="en-US" altLang="ko-KR" sz="3200" dirty="0" smtClean="0"/>
              <a:t>  </a:t>
            </a:r>
          </a:p>
          <a:p>
            <a:r>
              <a:rPr lang="en-US" altLang="ko-KR" sz="3200" dirty="0" smtClean="0"/>
              <a:t>  - </a:t>
            </a:r>
            <a:r>
              <a:rPr lang="ko-KR" altLang="en-US" sz="3200" dirty="0" smtClean="0"/>
              <a:t>도료로써의 </a:t>
            </a:r>
            <a:r>
              <a:rPr lang="ko-KR" altLang="en-US" sz="3200" dirty="0" err="1" smtClean="0"/>
              <a:t>황칠</a:t>
            </a:r>
            <a:endParaRPr lang="en-US" altLang="ko-KR" sz="3200" dirty="0" smtClean="0"/>
          </a:p>
          <a:p>
            <a:r>
              <a:rPr lang="en-US" altLang="ko-KR" sz="3200" dirty="0" smtClean="0"/>
              <a:t>    </a:t>
            </a:r>
          </a:p>
          <a:p>
            <a:r>
              <a:rPr lang="en-US" altLang="ko-KR" sz="3200" dirty="0" smtClean="0"/>
              <a:t>  - </a:t>
            </a:r>
            <a:r>
              <a:rPr lang="ko-KR" altLang="en-US" sz="3200" dirty="0" err="1" smtClean="0"/>
              <a:t>황칠의</a:t>
            </a:r>
            <a:r>
              <a:rPr lang="ko-KR" altLang="en-US" sz="3200" dirty="0" smtClean="0"/>
              <a:t> 건조법</a:t>
            </a:r>
            <a:endParaRPr lang="en-US" altLang="ko-KR" sz="3200" dirty="0" smtClean="0"/>
          </a:p>
          <a:p>
            <a:r>
              <a:rPr lang="en-US" altLang="ko-KR" sz="3200" dirty="0" smtClean="0"/>
              <a:t> </a:t>
            </a:r>
          </a:p>
          <a:p>
            <a:r>
              <a:rPr lang="en-US" altLang="ko-KR" sz="3200" dirty="0" smtClean="0"/>
              <a:t>  - </a:t>
            </a:r>
            <a:r>
              <a:rPr lang="ko-KR" altLang="en-US" sz="3200" dirty="0" smtClean="0"/>
              <a:t>생활 속 </a:t>
            </a:r>
            <a:r>
              <a:rPr lang="ko-KR" altLang="en-US" sz="3200" dirty="0" err="1" smtClean="0"/>
              <a:t>황칠의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역활</a:t>
            </a:r>
            <a:endParaRPr lang="en-US" altLang="ko-KR" sz="3200" dirty="0" smtClean="0"/>
          </a:p>
          <a:p>
            <a:endParaRPr lang="ko-KR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6873</TotalTime>
  <Words>796</Words>
  <Application>Microsoft Office PowerPoint</Application>
  <PresentationFormat>화면 슬라이드 쇼(4:3)</PresentationFormat>
  <Paragraphs>182</Paragraphs>
  <Slides>26</Slides>
  <Notes>7</Notes>
  <HiddenSlides>0</HiddenSlides>
  <MMClips>1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9" baseType="lpstr">
      <vt:lpstr>굴림</vt:lpstr>
      <vt:lpstr>Arial</vt:lpstr>
      <vt:lpstr>산돌단아M</vt:lpstr>
      <vt:lpstr>Gill Sans MT</vt:lpstr>
      <vt:lpstr>HY엽서L</vt:lpstr>
      <vt:lpstr>휴먼매직체</vt:lpstr>
      <vt:lpstr>Wingdings 2</vt:lpstr>
      <vt:lpstr>바탕</vt:lpstr>
      <vt:lpstr>Verdana</vt:lpstr>
      <vt:lpstr>(한)볼펜체C</vt:lpstr>
      <vt:lpstr>Britannic Bold</vt:lpstr>
      <vt:lpstr>맑은 고딕</vt:lpstr>
      <vt:lpstr>태양</vt:lpstr>
      <vt:lpstr>황칠도료의 발전방향</vt:lpstr>
      <vt:lpstr>슬라이드 1</vt:lpstr>
      <vt:lpstr>주제선정이유</vt:lpstr>
      <vt:lpstr>황칠이란 무엇인가?</vt:lpstr>
      <vt:lpstr>황칠나무 정의</vt:lpstr>
      <vt:lpstr>국내 황칠나무  분포도</vt:lpstr>
      <vt:lpstr>황칠의 채취방법 </vt:lpstr>
      <vt:lpstr>황칠의 추출방법</vt:lpstr>
      <vt:lpstr>황칠의 중요성</vt:lpstr>
      <vt:lpstr>도료란 무엇인가?</vt:lpstr>
      <vt:lpstr>도료의 구성성분</vt:lpstr>
      <vt:lpstr>도료로써의 황칠</vt:lpstr>
      <vt:lpstr>황칠의 건조</vt:lpstr>
      <vt:lpstr>황칠의 효능</vt:lpstr>
      <vt:lpstr>황칠의 과거와 현재 그리고 미래</vt:lpstr>
      <vt:lpstr>슬라이드 15</vt:lpstr>
      <vt:lpstr>황칠의 과거</vt:lpstr>
      <vt:lpstr>슬라이드 17</vt:lpstr>
      <vt:lpstr>황칠의 현재</vt:lpstr>
      <vt:lpstr>슬라이드 19</vt:lpstr>
      <vt:lpstr>황칠의 미래</vt:lpstr>
      <vt:lpstr>결론</vt:lpstr>
      <vt:lpstr>결론</vt:lpstr>
      <vt:lpstr>결론</vt:lpstr>
      <vt:lpstr>참고문헌</vt:lpstr>
      <vt:lpstr>D</vt:lpstr>
    </vt:vector>
  </TitlesOfParts>
  <Manager>김수만 실장 011-366-4553</Manager>
  <Company>수디자인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대구대학교 입사활동보고</dc:title>
  <dc:subject>IFSA활동보고</dc:subject>
  <dc:creator>IFSA-DU</dc:creator>
  <dc:description>상반기활동보고</dc:description>
  <cp:lastModifiedBy>JUNEXPSP3</cp:lastModifiedBy>
  <cp:revision>8929</cp:revision>
  <dcterms:created xsi:type="dcterms:W3CDTF">2011-05-10T14:15:48Z</dcterms:created>
  <dcterms:modified xsi:type="dcterms:W3CDTF">2011-11-22T09:59:36Z</dcterms:modified>
  <cp:category>대구대학교</cp:category>
</cp:coreProperties>
</file>