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9E5B9F-94F2-402B-8331-2BD980132E2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5150CB-20C2-444D-B6C9-3697E12CAD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1D3365-7B74-4601-8A7B-6783B274168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D1D068-DDF6-49FA-B599-75E861EFEA6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F2E21-3E77-40EA-903C-0B4BEDC8D46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9F09E-E519-4653-9239-AB9EFC6B0B2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230A7F-3278-4E9B-B94B-5410F3CEE35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308FAF-CA8C-4A4A-B392-28DF7B6F16E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8C5CDF-C2AC-424A-A13B-466F806F56F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0BD189-58FE-401A-B8C0-F9EA4BF24A3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EA029B-D839-45F6-9C83-69CAD060585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DE5AB3A-8BF4-43AF-8B35-C99CC552718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접착제 개요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역사</a:t>
            </a:r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435975" cy="5584825"/>
          </a:xfrm>
        </p:spPr>
        <p:txBody>
          <a:bodyPr/>
          <a:lstStyle/>
          <a:p>
            <a:r>
              <a:rPr lang="ko-KR" altLang="en-US" sz="2000" b="1"/>
              <a:t>석기시대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고대인은 흑류석 등으로 창</a:t>
            </a:r>
            <a:r>
              <a:rPr lang="en-US" altLang="ko-KR" sz="1800"/>
              <a:t>, </a:t>
            </a:r>
            <a:r>
              <a:rPr lang="ko-KR" altLang="en-US" sz="1800"/>
              <a:t>칼 등을 만들어 나무나 대나무에 고정시키기 위해서 아스팔트를 사용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- 3300</a:t>
            </a:r>
            <a:r>
              <a:rPr lang="ko-KR" altLang="en-US" sz="1800"/>
              <a:t>년 전 티벳의 무화과판이라고 생각되어지는 판에 작은 조각이 접착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크레타섬 소노소스 궁전벽에 칠하기 위해서 쵸크</a:t>
            </a:r>
            <a:r>
              <a:rPr lang="en-US" altLang="ko-KR" sz="1800"/>
              <a:t>, </a:t>
            </a:r>
            <a:r>
              <a:rPr lang="ko-KR" altLang="en-US" sz="1800"/>
              <a:t>철황토</a:t>
            </a:r>
            <a:r>
              <a:rPr lang="en-US" altLang="ko-KR" sz="1800"/>
              <a:t>, </a:t>
            </a:r>
            <a:r>
              <a:rPr lang="ko-KR" altLang="en-US" sz="1800"/>
              <a:t>동청프리트 안료에 </a:t>
            </a:r>
            <a:r>
              <a:rPr lang="en-US" altLang="ko-KR" sz="1800"/>
              <a:t>BINDER</a:t>
            </a:r>
            <a:r>
              <a:rPr lang="ko-KR" altLang="en-US" sz="1800"/>
              <a:t>로 이용</a:t>
            </a:r>
          </a:p>
          <a:p>
            <a:r>
              <a:rPr lang="ko-KR" altLang="en-US" sz="2000" b="1"/>
              <a:t>이집트 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아카시아 나무에서 채취한 아라비아 고무</a:t>
            </a:r>
            <a:r>
              <a:rPr lang="en-US" altLang="ko-KR" sz="1800"/>
              <a:t>, </a:t>
            </a:r>
            <a:r>
              <a:rPr lang="ko-KR" altLang="en-US" sz="1800"/>
              <a:t>계란</a:t>
            </a:r>
            <a:r>
              <a:rPr lang="en-US" altLang="ko-KR" sz="1800"/>
              <a:t>, </a:t>
            </a:r>
            <a:r>
              <a:rPr lang="ko-KR" altLang="en-US" sz="1800"/>
              <a:t>풀</a:t>
            </a:r>
            <a:r>
              <a:rPr lang="en-US" altLang="ko-KR" sz="1800"/>
              <a:t>, </a:t>
            </a:r>
            <a:r>
              <a:rPr lang="ko-KR" altLang="en-US" sz="1800"/>
              <a:t>반액상의 발삼</a:t>
            </a:r>
            <a:r>
              <a:rPr lang="en-US" altLang="ko-KR" sz="1800"/>
              <a:t>, </a:t>
            </a:r>
            <a:r>
              <a:rPr lang="ko-KR" altLang="en-US" sz="1800"/>
              <a:t>수목에서 채취된 수지 등을 사용</a:t>
            </a:r>
          </a:p>
          <a:p>
            <a:r>
              <a:rPr lang="ko-KR" altLang="en-US" sz="2000" b="1"/>
              <a:t>창세기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바벨탑 건축용으로 피튜맨 수목에 몰타르를 접착제로 사용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이것을 만든 사람이 최초의 접착 기술자 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피튜맨 수목은 지중해 사람들이 생활에 사용할 용기를 위한 실링제   </a:t>
            </a:r>
          </a:p>
          <a:p>
            <a:r>
              <a:rPr lang="ko-KR" altLang="en-US" sz="2000" b="1"/>
              <a:t>로마</a:t>
            </a:r>
            <a:r>
              <a:rPr lang="ko-KR" altLang="en-US" sz="1800"/>
              <a:t>인 배를 송진으로 제조 </a:t>
            </a:r>
          </a:p>
          <a:p>
            <a:r>
              <a:rPr lang="ko-KR" altLang="en-US" sz="2000" b="1"/>
              <a:t>고대 중국인</a:t>
            </a:r>
            <a:r>
              <a:rPr lang="ko-KR" altLang="en-US" sz="1800"/>
              <a:t>은 기생목의 수액으로 접착제 제조  </a:t>
            </a:r>
          </a:p>
          <a:p>
            <a:r>
              <a:rPr lang="en-US" altLang="ko-KR" sz="1800"/>
              <a:t>9</a:t>
            </a:r>
            <a:r>
              <a:rPr lang="ko-KR" altLang="en-US" sz="1800"/>
              <a:t>세기 물고기</a:t>
            </a:r>
            <a:r>
              <a:rPr lang="en-US" altLang="ko-KR" sz="1800"/>
              <a:t>, </a:t>
            </a:r>
            <a:r>
              <a:rPr lang="ko-KR" altLang="en-US" sz="1800"/>
              <a:t>치즈로부터 접착제 제조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향후 전망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4937125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접착제는 그 자체가 최종 사용하기 위한 제품이라기 보다는 주로 최종 제품을 제조하기 위한 보조재로 사용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endParaRPr lang="ko-KR" altLang="en-US" sz="2000"/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접착제는 최종 제품의 변화 요구에 자연스럽게 개량</a:t>
            </a:r>
            <a:r>
              <a:rPr lang="en-US" altLang="ko-KR" sz="2000"/>
              <a:t>, </a:t>
            </a:r>
            <a:r>
              <a:rPr lang="ko-KR" altLang="en-US" sz="2000"/>
              <a:t>개발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endParaRPr lang="ko-KR" altLang="en-US" sz="2000"/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환경에 나쁜 영향을 주지 않는 제품 및 제조방법</a:t>
            </a:r>
            <a:r>
              <a:rPr lang="en-US" altLang="ko-KR" sz="2000"/>
              <a:t>, </a:t>
            </a:r>
            <a:r>
              <a:rPr lang="ko-KR" altLang="en-US" sz="2000"/>
              <a:t>자동화에 의한 제조 단가의 저하</a:t>
            </a:r>
            <a:r>
              <a:rPr lang="en-US" altLang="ko-KR" sz="2000"/>
              <a:t>, </a:t>
            </a:r>
            <a:r>
              <a:rPr lang="ko-KR" altLang="en-US" sz="2000"/>
              <a:t>경량화</a:t>
            </a:r>
            <a:r>
              <a:rPr lang="en-US" altLang="ko-KR" sz="2000"/>
              <a:t>, </a:t>
            </a:r>
            <a:r>
              <a:rPr lang="ko-KR" altLang="en-US" sz="2000"/>
              <a:t>고기능화 소재 개발 및 요구가 확대</a:t>
            </a:r>
          </a:p>
          <a:p>
            <a:pPr>
              <a:lnSpc>
                <a:spcPct val="13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ko-KR" altLang="en-US" sz="2000"/>
              <a:t> 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무용제형의 개발</a:t>
            </a:r>
            <a:r>
              <a:rPr lang="en-US" altLang="ko-KR" sz="2000"/>
              <a:t>, </a:t>
            </a:r>
            <a:r>
              <a:rPr lang="ko-KR" altLang="en-US" sz="2000"/>
              <a:t>고기능성 접착제의 개발 등 만능 접착형 접착제로부터 특정기능 부여의 다품종 소량생산방식으로 변화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현재 목재 접착제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ko-KR" sz="2000" b="1"/>
              <a:t>1900</a:t>
            </a:r>
            <a:r>
              <a:rPr lang="ko-KR" altLang="en-US" sz="2000" b="1"/>
              <a:t>년대 초반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Perkins</a:t>
            </a:r>
            <a:r>
              <a:rPr lang="ko-KR" altLang="en-US" sz="1800"/>
              <a:t>가 </a:t>
            </a:r>
            <a:r>
              <a:rPr lang="en-US" altLang="ko-KR" sz="1800"/>
              <a:t>tapioca starch</a:t>
            </a:r>
            <a:r>
              <a:rPr lang="ko-KR" altLang="en-US" sz="1800"/>
              <a:t>를 가성소다로 변형한 액상 접착제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상온에서 안정한 접착제로 합판의 대량 생산 가능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ko-KR" altLang="en-US" sz="2000" b="1"/>
              <a:t>일차세계대전 전후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상온에서 사용이 가능한 단백질 접착제 </a:t>
            </a:r>
            <a:r>
              <a:rPr lang="en-US" altLang="ko-KR" sz="1800"/>
              <a:t>(Casein) </a:t>
            </a:r>
            <a:r>
              <a:rPr lang="ko-KR" altLang="en-US" sz="1800"/>
              <a:t>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Laucks</a:t>
            </a:r>
            <a:r>
              <a:rPr lang="ko-KR" altLang="en-US" sz="1800"/>
              <a:t>가 대두단백질을 이용한 합판용 접착제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ko-KR" altLang="en-US" sz="2000" b="1"/>
              <a:t>이차세계대전전후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Baekeland</a:t>
            </a:r>
            <a:r>
              <a:rPr lang="ko-KR" altLang="en-US" sz="1800"/>
              <a:t>가 석탄산접착제 </a:t>
            </a:r>
            <a:r>
              <a:rPr lang="en-US" altLang="ko-KR" sz="1800"/>
              <a:t>(PF)</a:t>
            </a:r>
            <a:r>
              <a:rPr lang="ko-KR" altLang="en-US" sz="1800"/>
              <a:t>를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Farbennindustrie</a:t>
            </a:r>
            <a:r>
              <a:rPr lang="ko-KR" altLang="en-US" sz="1800"/>
              <a:t>가 요소수지 접착제 </a:t>
            </a:r>
            <a:r>
              <a:rPr lang="en-US" altLang="ko-KR" sz="1800"/>
              <a:t>(UF) </a:t>
            </a:r>
            <a:r>
              <a:rPr lang="ko-KR" altLang="en-US" sz="1800"/>
              <a:t>개발</a:t>
            </a:r>
            <a:r>
              <a:rPr lang="en-US" altLang="ko-KR" sz="1800"/>
              <a:t>: </a:t>
            </a:r>
            <a:r>
              <a:rPr lang="ko-KR" altLang="en-US" sz="1800"/>
              <a:t>저온 경화</a:t>
            </a:r>
            <a:r>
              <a:rPr lang="en-US" altLang="ko-KR" sz="1800"/>
              <a:t>, </a:t>
            </a:r>
            <a:r>
              <a:rPr lang="ko-KR" altLang="en-US" sz="1800"/>
              <a:t>저가</a:t>
            </a:r>
            <a:r>
              <a:rPr lang="en-US" altLang="ko-KR" sz="1800"/>
              <a:t>, </a:t>
            </a:r>
            <a:r>
              <a:rPr lang="ko-KR" altLang="en-US" sz="1800"/>
              <a:t>무색의 접착선 제공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Koppers Co.</a:t>
            </a:r>
            <a:r>
              <a:rPr lang="ko-KR" altLang="en-US" sz="1800"/>
              <a:t>에서 </a:t>
            </a:r>
            <a:r>
              <a:rPr lang="en-US" altLang="ko-KR" sz="1800"/>
              <a:t>resorcinol</a:t>
            </a:r>
            <a:r>
              <a:rPr lang="ko-KR" altLang="en-US" sz="1800"/>
              <a:t>계 접착제 개발</a:t>
            </a:r>
            <a:r>
              <a:rPr lang="en-US" altLang="ko-KR" sz="1800"/>
              <a:t>: </a:t>
            </a:r>
            <a:r>
              <a:rPr lang="ko-KR" altLang="en-US" sz="1800"/>
              <a:t>고가</a:t>
            </a:r>
            <a:r>
              <a:rPr lang="en-US" altLang="ko-KR" sz="1800"/>
              <a:t>, </a:t>
            </a:r>
            <a:r>
              <a:rPr lang="ko-KR" altLang="en-US" sz="1800"/>
              <a:t>상온경화</a:t>
            </a:r>
            <a:r>
              <a:rPr lang="en-US" altLang="ko-KR" sz="1800"/>
              <a:t>, </a:t>
            </a:r>
            <a:r>
              <a:rPr lang="ko-KR" altLang="en-US" sz="1800"/>
              <a:t>내수성 보유</a:t>
            </a:r>
            <a:r>
              <a:rPr lang="en-US" altLang="ko-KR" sz="1800"/>
              <a:t>, </a:t>
            </a:r>
            <a:r>
              <a:rPr lang="ko-KR" altLang="en-US" sz="1800"/>
              <a:t>석탄산 수지 접착제와 혼합하여 외장용으로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Polyvinyl</a:t>
            </a:r>
            <a:r>
              <a:rPr lang="ko-KR" altLang="en-US" sz="1800"/>
              <a:t>계 접착제 개발</a:t>
            </a:r>
            <a:r>
              <a:rPr lang="en-US" altLang="ko-KR" sz="1800"/>
              <a:t>: </a:t>
            </a:r>
            <a:r>
              <a:rPr lang="ko-KR" altLang="en-US" sz="1800"/>
              <a:t>상온 경화</a:t>
            </a:r>
            <a:r>
              <a:rPr lang="en-US" altLang="ko-KR" sz="1800"/>
              <a:t>, </a:t>
            </a:r>
            <a:r>
              <a:rPr lang="ko-KR" altLang="en-US" sz="1800"/>
              <a:t>무색 접착선 제공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지류 접착제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ko-KR" altLang="en-US" sz="2000" b="1"/>
              <a:t>적용대상</a:t>
            </a:r>
            <a:endParaRPr lang="ko-KR" altLang="en-US" sz="1800"/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박스</a:t>
            </a:r>
            <a:r>
              <a:rPr lang="en-US" altLang="ko-KR" sz="1800"/>
              <a:t>, </a:t>
            </a:r>
            <a:r>
              <a:rPr lang="ko-KR" altLang="en-US" sz="1800"/>
              <a:t>종이봉투</a:t>
            </a:r>
            <a:r>
              <a:rPr lang="en-US" altLang="ko-KR" sz="1800"/>
              <a:t>, </a:t>
            </a:r>
            <a:r>
              <a:rPr lang="ko-KR" altLang="en-US" sz="1800"/>
              <a:t>라벨</a:t>
            </a:r>
            <a:r>
              <a:rPr lang="en-US" altLang="ko-KR" sz="1800"/>
              <a:t>, </a:t>
            </a:r>
            <a:r>
              <a:rPr lang="ko-KR" altLang="en-US" sz="1800"/>
              <a:t>라미네이트</a:t>
            </a:r>
            <a:r>
              <a:rPr lang="en-US" altLang="ko-KR" sz="1800"/>
              <a:t>, </a:t>
            </a:r>
            <a:r>
              <a:rPr lang="ko-KR" altLang="en-US" sz="1800"/>
              <a:t>골판지</a:t>
            </a:r>
            <a:r>
              <a:rPr lang="en-US" altLang="ko-KR" sz="1800"/>
              <a:t>, </a:t>
            </a:r>
            <a:r>
              <a:rPr lang="ko-KR" altLang="en-US" sz="1800"/>
              <a:t>테이프 등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  <a:p>
            <a:pPr>
              <a:spcBef>
                <a:spcPct val="30000"/>
              </a:spcBef>
            </a:pPr>
            <a:r>
              <a:rPr lang="ko-KR" altLang="en-US" sz="2000" b="1"/>
              <a:t>사용 접착제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Sodium silicate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Starch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Vinyl </a:t>
            </a:r>
            <a:r>
              <a:rPr lang="ko-KR" altLang="en-US" sz="1800"/>
              <a:t>수지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Animal glue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Hot-melt, </a:t>
            </a:r>
            <a:r>
              <a:rPr lang="ko-KR" altLang="en-US" sz="1800"/>
              <a:t>폴리에틸렌</a:t>
            </a:r>
            <a:r>
              <a:rPr lang="en-US" altLang="ko-KR" sz="1800"/>
              <a:t>, </a:t>
            </a:r>
            <a:r>
              <a:rPr lang="ko-KR" altLang="en-US" sz="1800"/>
              <a:t>비닐 아세테이트</a:t>
            </a:r>
            <a:r>
              <a:rPr lang="en-US" altLang="ko-KR" sz="1800"/>
              <a:t>, </a:t>
            </a:r>
            <a:r>
              <a:rPr lang="ko-KR" altLang="en-US" sz="1800"/>
              <a:t>폴리아미드 등이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en-US" altLang="ko-KR" sz="2000" b="1"/>
              <a:t>Presuure-sensitive </a:t>
            </a:r>
            <a:r>
              <a:rPr lang="ko-KR" altLang="en-US" sz="2000" b="1"/>
              <a:t>접착제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Drew</a:t>
            </a:r>
            <a:r>
              <a:rPr lang="ko-KR" altLang="en-US" sz="1800"/>
              <a:t>가 </a:t>
            </a:r>
            <a:r>
              <a:rPr lang="en-US" altLang="ko-KR" sz="1800"/>
              <a:t>1930</a:t>
            </a:r>
            <a:r>
              <a:rPr lang="ko-KR" altLang="en-US" sz="1800"/>
              <a:t>년에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고무와 천연계 및 석유화학계 접착제가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테이프 및 라벨에 적용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금속 접착제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ko-KR" altLang="en-US" sz="2000" b="1"/>
              <a:t>역사</a:t>
            </a:r>
            <a:endParaRPr lang="ko-KR" altLang="en-US" sz="1800"/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- 2</a:t>
            </a:r>
            <a:r>
              <a:rPr lang="ko-KR" altLang="en-US" sz="1800"/>
              <a:t>차 세계대전 중 영국의 </a:t>
            </a:r>
            <a:r>
              <a:rPr lang="en-US" altLang="ko-KR" sz="1800"/>
              <a:t>Aero</a:t>
            </a:r>
            <a:r>
              <a:rPr lang="ko-KR" altLang="en-US" sz="1800"/>
              <a:t>사와 미국의 </a:t>
            </a:r>
            <a:r>
              <a:rPr lang="en-US" altLang="ko-KR" sz="1800"/>
              <a:t>Cycleweld</a:t>
            </a:r>
            <a:r>
              <a:rPr lang="ko-KR" altLang="en-US" sz="1800"/>
              <a:t>사와 </a:t>
            </a:r>
            <a:r>
              <a:rPr lang="en-US" altLang="ko-KR" sz="1800"/>
              <a:t>Goodrich</a:t>
            </a:r>
            <a:r>
              <a:rPr lang="ko-KR" altLang="en-US" sz="1800"/>
              <a:t>사에서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석탄산 접착제와 함께 폴리비닐</a:t>
            </a:r>
            <a:r>
              <a:rPr lang="en-US" altLang="ko-KR" sz="1800"/>
              <a:t>, neoprene rubber, nitrile rubber</a:t>
            </a:r>
            <a:r>
              <a:rPr lang="ko-KR" altLang="en-US" sz="1800"/>
              <a:t>를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- 1950</a:t>
            </a:r>
            <a:r>
              <a:rPr lang="ko-KR" altLang="en-US" sz="1800"/>
              <a:t>년에 에폭시수지 개발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/>
              <a:t>- </a:t>
            </a:r>
            <a:r>
              <a:rPr lang="ko-KR" altLang="en-US" sz="3200" b="1"/>
              <a:t>적용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경화형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열의 공급과 함께 용융된 후 냉각에 의해 경화 발생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cellophane, vinyl acetate, asphalt, ethyl acetate, ethylene polymers, polyvinyl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휘발형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피도체를 물 또는 용제로 습윤화한 후 접착층으로부터 용제를 휘발시켜 경화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천연 또는 합성 고무</a:t>
            </a:r>
            <a:r>
              <a:rPr lang="en-US" altLang="ko-KR" sz="1800"/>
              <a:t>, </a:t>
            </a:r>
            <a:r>
              <a:rPr lang="ko-KR" altLang="en-US" sz="1800"/>
              <a:t>비닐계 접착제 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중합형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에너지의 공급 </a:t>
            </a:r>
            <a:r>
              <a:rPr lang="en-US" altLang="ko-KR" sz="1800"/>
              <a:t>(</a:t>
            </a:r>
            <a:r>
              <a:rPr lang="ko-KR" altLang="en-US" sz="1800"/>
              <a:t>열</a:t>
            </a:r>
            <a:r>
              <a:rPr lang="en-US" altLang="ko-KR" sz="1800"/>
              <a:t>, </a:t>
            </a:r>
            <a:r>
              <a:rPr lang="ko-KR" altLang="en-US" sz="1800"/>
              <a:t>전자선 등</a:t>
            </a:r>
            <a:r>
              <a:rPr lang="en-US" altLang="ko-KR" sz="1800"/>
              <a:t>)</a:t>
            </a:r>
            <a:r>
              <a:rPr lang="ko-KR" altLang="en-US" sz="1800"/>
              <a:t>에 의해 접착 성분들이 촉매 또는 빛과 함께 중합 발생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RF, </a:t>
            </a:r>
            <a:r>
              <a:rPr lang="ko-KR" altLang="en-US" sz="1800"/>
              <a:t>폴리에스테르</a:t>
            </a:r>
            <a:r>
              <a:rPr lang="en-US" altLang="ko-KR" sz="1800"/>
              <a:t>, epoxide, urethane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  <a:p>
            <a:pPr marL="357188" indent="-357188">
              <a:spcBef>
                <a:spcPct val="10000"/>
              </a:spcBef>
            </a:pPr>
            <a:r>
              <a:rPr lang="en-US" altLang="ko-KR" sz="2000" b="1"/>
              <a:t>Pressure-sensitive </a:t>
            </a:r>
            <a:r>
              <a:rPr lang="ko-KR" altLang="en-US" sz="2000" b="1"/>
              <a:t>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끈적거리는 점을 이용한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접착 및 비접착이 용이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>
                <a:latin typeface="Arial"/>
              </a:rPr>
              <a:t>–</a:t>
            </a:r>
            <a:r>
              <a:rPr lang="en-US" altLang="ko-KR" sz="3200" b="1"/>
              <a:t> </a:t>
            </a:r>
            <a:r>
              <a:rPr lang="ko-KR" altLang="en-US" sz="3200" b="1"/>
              <a:t>화학적 조성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천연계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starch, dextrin, asphalt, animal and vegetable proteins, </a:t>
            </a:r>
            <a:r>
              <a:rPr lang="ko-KR" altLang="en-US" sz="1800"/>
              <a:t>천연고무</a:t>
            </a:r>
            <a:r>
              <a:rPr lang="en-US" altLang="ko-KR" sz="1800"/>
              <a:t>, shellac </a:t>
            </a:r>
            <a:r>
              <a:rPr lang="ko-KR" altLang="en-US" sz="1800"/>
              <a:t>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반석유화학계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cellulose nitrate</a:t>
            </a:r>
            <a:r>
              <a:rPr lang="ko-KR" altLang="en-US" sz="1800"/>
              <a:t>와 같은 </a:t>
            </a:r>
            <a:r>
              <a:rPr lang="en-US" altLang="ko-KR" sz="1800"/>
              <a:t>cellulose </a:t>
            </a:r>
            <a:r>
              <a:rPr lang="ko-KR" altLang="en-US" sz="1800"/>
              <a:t>유도체 접착제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석유화학계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비닐계</a:t>
            </a:r>
            <a:r>
              <a:rPr lang="en-US" altLang="ko-KR" sz="1800"/>
              <a:t>: poly vinyl acetate, polyester neoprene </a:t>
            </a:r>
            <a:r>
              <a:rPr lang="ko-KR" altLang="en-US" sz="1800"/>
              <a:t>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중합형</a:t>
            </a:r>
            <a:r>
              <a:rPr lang="en-US" altLang="ko-KR" sz="1800"/>
              <a:t>: epoxide, polyurethane, PF, UF, RF MF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>
                <a:latin typeface="Arial"/>
              </a:rPr>
              <a:t>–</a:t>
            </a:r>
            <a:r>
              <a:rPr lang="en-US" altLang="ko-KR" sz="3200" b="1"/>
              <a:t> </a:t>
            </a:r>
            <a:r>
              <a:rPr lang="ko-KR" altLang="en-US" sz="3200" b="1"/>
              <a:t>화학적 조성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열가소성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soluble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800"/>
              <a:t>   - starch </a:t>
            </a:r>
            <a:r>
              <a:rPr lang="ko-KR" altLang="en-US" sz="1800"/>
              <a:t>또는 그 유도체</a:t>
            </a:r>
            <a:r>
              <a:rPr lang="en-US" altLang="ko-KR" sz="1800"/>
              <a:t>, asphalts, </a:t>
            </a:r>
            <a:r>
              <a:rPr lang="ko-KR" altLang="en-US" sz="1800"/>
              <a:t>단백질계</a:t>
            </a:r>
            <a:r>
              <a:rPr lang="en-US" altLang="ko-KR" sz="1800"/>
              <a:t>, cellulosics, vinyls, acrylics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en-US" altLang="ko-KR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열경화성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insoluble and infusible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800"/>
              <a:t>   - PF, UF, RF, MF, epoxides, polyurethane, </a:t>
            </a:r>
            <a:r>
              <a:rPr lang="ko-KR" altLang="en-US" sz="1800"/>
              <a:t>천연 또는 합성 고무 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1588</TotalTime>
  <Words>605</Words>
  <Application>Microsoft Office PowerPoint</Application>
  <PresentationFormat>화면 슬라이드 쇼(4:3)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접착제 개요</vt:lpstr>
      <vt:lpstr>접착제의 역사</vt:lpstr>
      <vt:lpstr>접착제의 향후 전망</vt:lpstr>
      <vt:lpstr>현재 목재 접착제</vt:lpstr>
      <vt:lpstr>지류 접착제</vt:lpstr>
      <vt:lpstr>금속 접착제</vt:lpstr>
      <vt:lpstr>접착제의 분류 - 적용</vt:lpstr>
      <vt:lpstr>접착제의 분류 – 화학적 조성</vt:lpstr>
      <vt:lpstr>접착제의 분류 – 화학적 조성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37</cp:revision>
  <dcterms:created xsi:type="dcterms:W3CDTF">2005-09-01T06:05:51Z</dcterms:created>
  <dcterms:modified xsi:type="dcterms:W3CDTF">2011-09-17T09:11:12Z</dcterms:modified>
</cp:coreProperties>
</file>