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5" r:id="rId4"/>
    <p:sldId id="279" r:id="rId5"/>
    <p:sldId id="266" r:id="rId6"/>
    <p:sldId id="280" r:id="rId7"/>
    <p:sldId id="267" r:id="rId8"/>
    <p:sldId id="268" r:id="rId9"/>
    <p:sldId id="269" r:id="rId10"/>
    <p:sldId id="270" r:id="rId11"/>
    <p:sldId id="271" r:id="rId12"/>
    <p:sldId id="281" r:id="rId13"/>
    <p:sldId id="275" r:id="rId14"/>
    <p:sldId id="276" r:id="rId15"/>
    <p:sldId id="274" r:id="rId16"/>
    <p:sldId id="282" r:id="rId17"/>
    <p:sldId id="277" r:id="rId18"/>
    <p:sldId id="283" r:id="rId19"/>
    <p:sldId id="278" r:id="rId20"/>
    <p:sldId id="284" r:id="rId21"/>
    <p:sldId id="272" r:id="rId22"/>
    <p:sldId id="273" r:id="rId2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5317D3-086E-4180-B556-8BC6D191D7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48FCF-670E-4415-B51C-5E63345A604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BCB98-8946-4E4B-BFD3-A55E55E6D15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F78E1-E3D7-4D1D-8854-AEC0F9AA7B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9B9C2B-5FE6-45BA-B083-E970CBC7694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EB897-6621-4313-9E96-FFCC283EF16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82D9E-FDD0-4DD9-BE38-6C5FF2A5BB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2D6F4-BF9E-49E0-AA2C-4359868C6C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E8BB9D-F947-4C75-AA10-86098A75CF4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389EA-AAC8-482A-8A0D-96A1A868989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EE1A9-48B9-4BA1-8799-10E99F04E6D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31DEEE-8FCC-43F3-878F-DEDC1585441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800" b="1"/>
              <a:t>접착 개요</a:t>
            </a:r>
            <a:endParaRPr lang="ko-KR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접착층에서의 접착제 거동순서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755650" y="141287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755650" y="1989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55650" y="2779713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755650" y="32845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755650" y="4148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755650" y="45815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755650" y="54451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755650" y="58769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755650" y="5805488"/>
            <a:ext cx="1871663" cy="714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8270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12588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16906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21224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755650" y="3141663"/>
            <a:ext cx="1871663" cy="1428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11160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15478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2051050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755650" y="4508500"/>
            <a:ext cx="1871663" cy="730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 flipV="1">
            <a:off x="16192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16192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 flipV="1">
            <a:off x="14033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8" name="Line 62"/>
          <p:cNvSpPr>
            <a:spLocks noChangeShapeType="1"/>
          </p:cNvSpPr>
          <p:nvPr/>
        </p:nvSpPr>
        <p:spPr bwMode="auto">
          <a:xfrm>
            <a:off x="14033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 flipV="1">
            <a:off x="11874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>
            <a:off x="11874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 flipV="1">
            <a:off x="19796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>
            <a:off x="19796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 flipV="1">
            <a:off x="9715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9715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 flipV="1">
            <a:off x="21955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21955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 flipV="1">
            <a:off x="24114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24114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9" name="Text Box 73"/>
          <p:cNvSpPr txBox="1">
            <a:spLocks noChangeArrowheads="1"/>
          </p:cNvSpPr>
          <p:nvPr/>
        </p:nvSpPr>
        <p:spPr bwMode="auto">
          <a:xfrm>
            <a:off x="2771775" y="13414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접착제 도부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스스로 습윤 및 침투 발생</a:t>
            </a:r>
          </a:p>
        </p:txBody>
      </p:sp>
      <p:sp>
        <p:nvSpPr>
          <p:cNvPr id="55370" name="Text Box 74"/>
          <p:cNvSpPr txBox="1">
            <a:spLocks noChangeArrowheads="1"/>
          </p:cNvSpPr>
          <p:nvPr/>
        </p:nvSpPr>
        <p:spPr bwMode="auto">
          <a:xfrm>
            <a:off x="2771775" y="2997200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양 재면 접촉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유동 및 전이 발생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2771775" y="56848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 지속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고화 발생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2771775" y="436562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압체에 의한 주 침투 발생</a:t>
            </a:r>
            <a:r>
              <a:rPr lang="en-US" altLang="ko-KR" sz="1600"/>
              <a:t>- </a:t>
            </a:r>
            <a:r>
              <a:rPr lang="ko-KR" altLang="en-US" sz="1600"/>
              <a:t>습윤 발생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56359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입자현상 </a:t>
            </a:r>
            <a:r>
              <a:rPr lang="en-US" altLang="ko-KR" sz="1800" b="1"/>
              <a:t>(grainy)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많은 양의 충전제를 사용 또는 접착제가 너무 빨리 고화되어 접착제 중에 입자상 물질들이 접착막으로 완전히 이동되기에 충분한 시간이 부족할 경우 접착층이 입자 모양으로 나타나는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접착력 및 내구성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1800" b="1"/>
              <a:t>발포현상 </a:t>
            </a:r>
            <a:r>
              <a:rPr lang="en-US" altLang="ko-KR" sz="1800" b="1"/>
              <a:t>(frothy </a:t>
            </a:r>
            <a:r>
              <a:rPr lang="ko-KR" altLang="en-US" sz="1800" b="1"/>
              <a:t>또는 </a:t>
            </a:r>
            <a:r>
              <a:rPr lang="en-US" altLang="ko-KR" sz="1800" b="1"/>
              <a:t>foamed)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교반 또는 도부중에 발생한 거품이나 기포가 접착층에 남아 또는 열압중에 접착제의 용제나 수분이 열 작용에 의해 접착층에 거품이나 기포가 남는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비연속적인 접착층으로 인하여 접착력이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r>
              <a:rPr lang="en-US" altLang="ko-KR" sz="1800"/>
              <a:t> </a:t>
            </a:r>
            <a:r>
              <a:rPr lang="ko-KR" altLang="en-US" sz="2000" b="1"/>
              <a:t>미경화 현상 </a:t>
            </a:r>
            <a:r>
              <a:rPr lang="en-US" altLang="ko-KR" sz="2000" b="1"/>
              <a:t>(undercure)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고화가 충분히 이루어지기 전에 중단된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열경화성 접착제의 경우 열압시간이 짧거나 열압온도가 낮을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및 내구성 감소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000" b="1"/>
              <a:t> 과경화 현상 </a:t>
            </a:r>
            <a:r>
              <a:rPr lang="en-US" altLang="ko-KR" sz="2000" b="1"/>
              <a:t>(overcure)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완전 경화상태가 지나도록 접착제가 고화된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접착층이 손상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 접착제를 긴 시간동안 열압을 할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EXT-70-30-30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2239963" cy="2879725"/>
          </a:xfrm>
          <a:prstGeom prst="rect">
            <a:avLst/>
          </a:prstGeom>
          <a:noFill/>
        </p:spPr>
      </p:pic>
      <p:pic>
        <p:nvPicPr>
          <p:cNvPr id="60421" name="Picture 5" descr="HPF-70-30-30-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7925"/>
            <a:ext cx="2232025" cy="2879725"/>
          </a:xfrm>
          <a:prstGeom prst="rect">
            <a:avLst/>
          </a:prstGeom>
          <a:noFill/>
        </p:spPr>
      </p:pic>
      <p:pic>
        <p:nvPicPr>
          <p:cNvPr id="60422" name="Picture 6" descr="HPF-50-50-30-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3" name="Picture 7" descr="HPF-70-30-30-low-25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4" name="Picture 8" descr="ISU-2-70-30-60-high-25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620713"/>
            <a:ext cx="2232025" cy="2879725"/>
          </a:xfrm>
          <a:prstGeom prst="rect">
            <a:avLst/>
          </a:prstGeom>
          <a:noFill/>
        </p:spPr>
      </p:pic>
      <p:pic>
        <p:nvPicPr>
          <p:cNvPr id="60426" name="Picture 10" descr="OSB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620713"/>
            <a:ext cx="22320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6" name="Picture 16" descr="HPF-70-30-30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500313" cy="2665413"/>
          </a:xfrm>
          <a:prstGeom prst="rect">
            <a:avLst/>
          </a:prstGeom>
          <a:noFill/>
        </p:spPr>
      </p:pic>
      <p:pic>
        <p:nvPicPr>
          <p:cNvPr id="61457" name="Picture 17" descr="ISU-2-50-50-30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49275"/>
            <a:ext cx="2519362" cy="2600325"/>
          </a:xfrm>
          <a:prstGeom prst="rect">
            <a:avLst/>
          </a:prstGeom>
          <a:noFill/>
        </p:spPr>
      </p:pic>
      <p:pic>
        <p:nvPicPr>
          <p:cNvPr id="61458" name="Picture 18" descr="HEXT-70-30-30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49275"/>
            <a:ext cx="2520950" cy="2592388"/>
          </a:xfrm>
          <a:prstGeom prst="rect">
            <a:avLst/>
          </a:prstGeom>
          <a:noFill/>
        </p:spPr>
      </p:pic>
      <p:pic>
        <p:nvPicPr>
          <p:cNvPr id="61459" name="Picture 19" descr="ISU-2-50-50-60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73463"/>
            <a:ext cx="2519363" cy="2592387"/>
          </a:xfrm>
          <a:prstGeom prst="rect">
            <a:avLst/>
          </a:prstGeom>
          <a:noFill/>
        </p:spPr>
      </p:pic>
      <p:pic>
        <p:nvPicPr>
          <p:cNvPr id="61460" name="Picture 20" descr="LPF-70-30-30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573463"/>
            <a:ext cx="2519362" cy="2592387"/>
          </a:xfrm>
          <a:prstGeom prst="rect">
            <a:avLst/>
          </a:prstGeom>
          <a:noFill/>
        </p:spPr>
      </p:pic>
      <p:pic>
        <p:nvPicPr>
          <p:cNvPr id="61461" name="Picture 21" descr="MEXT-70-30-30m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573463"/>
            <a:ext cx="2519363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수종과 비중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비중에 비례하여 접착강도 증가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비중이 큰 수종은 강성이 높아 응력집중에 의한 열화와 파괴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역학적 성질 및 목재의 섬유 방향</a:t>
            </a:r>
          </a:p>
          <a:p>
            <a:pPr>
              <a:spcBef>
                <a:spcPct val="30000"/>
              </a:spcBef>
            </a:pPr>
            <a:endParaRPr lang="ko-KR" altLang="en-US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거칠음과 해부학적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30000"/>
              </a:spcBef>
            </a:pPr>
            <a:r>
              <a:rPr lang="ko-KR" altLang="en-US" sz="2000" b="1"/>
              <a:t>추출성분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침투</a:t>
            </a:r>
            <a:r>
              <a:rPr lang="en-US" altLang="ko-KR" sz="1800"/>
              <a:t>, </a:t>
            </a:r>
            <a:r>
              <a:rPr lang="ko-KR" altLang="en-US" sz="1800"/>
              <a:t>습윤성</a:t>
            </a:r>
            <a:r>
              <a:rPr lang="en-US" altLang="ko-KR" sz="1800"/>
              <a:t>, </a:t>
            </a:r>
            <a:r>
              <a:rPr lang="ko-KR" altLang="en-US" sz="1800"/>
              <a:t>경화시간</a:t>
            </a:r>
            <a:r>
              <a:rPr lang="en-US" altLang="ko-KR" sz="1800"/>
              <a:t>, </a:t>
            </a:r>
            <a:r>
              <a:rPr lang="ko-KR" altLang="en-US" sz="1800"/>
              <a:t>접착층의 응력분포에 부정적 영향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습윤성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습윤성이 나쁘면 접착강도가 저하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습윤성을 저하시키는 원인은 유지분 함유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en-US" altLang="ko-KR" sz="2000" b="1"/>
              <a:t>pH</a:t>
            </a:r>
          </a:p>
          <a:p>
            <a:pPr>
              <a:spcBef>
                <a:spcPct val="30000"/>
              </a:spcBef>
            </a:pPr>
            <a:endParaRPr lang="en-US" altLang="ko-KR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수분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적정 함수율은 접착제의 종류 및 접착방법에 따라 다름</a:t>
            </a:r>
            <a:r>
              <a:rPr lang="en-US" altLang="ko-KR" sz="18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수용성 석탄산수지의 경우 </a:t>
            </a:r>
            <a:r>
              <a:rPr lang="en-US" altLang="ko-KR" sz="1800"/>
              <a:t>6~8% </a:t>
            </a:r>
            <a:r>
              <a:rPr lang="ko-KR" altLang="en-US" sz="1800"/>
              <a:t>저함수율</a:t>
            </a:r>
            <a:r>
              <a:rPr lang="en-US" altLang="ko-KR" sz="1800"/>
              <a:t>, </a:t>
            </a:r>
            <a:r>
              <a:rPr lang="ko-KR" altLang="en-US" sz="1800"/>
              <a:t>요소수지는 </a:t>
            </a:r>
            <a:r>
              <a:rPr lang="en-US" altLang="ko-KR" sz="1800"/>
              <a:t>10~15%, </a:t>
            </a:r>
            <a:r>
              <a:rPr lang="ko-KR" altLang="en-US" sz="1800"/>
              <a:t>초산비닐에멀션은 </a:t>
            </a:r>
            <a:r>
              <a:rPr lang="en-US" altLang="ko-KR" sz="1800"/>
              <a:t>10~20%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피착제 조정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함수율</a:t>
            </a:r>
            <a:r>
              <a:rPr lang="en-US" altLang="ko-KR" sz="1800"/>
              <a:t>, </a:t>
            </a:r>
            <a:r>
              <a:rPr lang="ko-KR" altLang="en-US" sz="1800"/>
              <a:t>재변상태</a:t>
            </a:r>
            <a:r>
              <a:rPr lang="en-US" altLang="ko-KR" sz="1800"/>
              <a:t>, </a:t>
            </a:r>
            <a:r>
              <a:rPr lang="ko-KR" altLang="en-US" sz="1800"/>
              <a:t>두께의 불균일 등을 조정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분자구조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목재성분과 수소결합 또는 화학결합이 가능한 분자구조 </a:t>
            </a:r>
            <a:r>
              <a:rPr lang="en-US" altLang="ko-KR" sz="1800"/>
              <a:t>(</a:t>
            </a:r>
            <a:r>
              <a:rPr lang="ko-KR" altLang="en-US" sz="1800"/>
              <a:t>관능기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분자량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포름알데하이드 접착제는 목재와 강한 접착의 이유는 저분자량의 반응성 극성기를 보유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표면장력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습윤성에 관여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농도</a:t>
            </a:r>
            <a:r>
              <a:rPr lang="en-US" altLang="ko-KR" sz="2000" b="1"/>
              <a:t>, </a:t>
            </a:r>
            <a:r>
              <a:rPr lang="ko-KR" altLang="en-US" sz="2000" b="1"/>
              <a:t>점도 및 유동성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점도와 유동성은 접착제의 이동</a:t>
            </a:r>
            <a:r>
              <a:rPr lang="en-US" altLang="ko-KR" sz="1800"/>
              <a:t>, </a:t>
            </a:r>
            <a:r>
              <a:rPr lang="ko-KR" altLang="en-US" sz="1800"/>
              <a:t>침투</a:t>
            </a:r>
            <a:r>
              <a:rPr lang="en-US" altLang="ko-KR" sz="1800"/>
              <a:t>, </a:t>
            </a:r>
            <a:r>
              <a:rPr lang="ko-KR" altLang="en-US" sz="1800"/>
              <a:t>도포성 등에 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경화특성 및 경화 수축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 경화시 용적변화가 발생하여 접착층의 내부응력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역학적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탄성율이 높은 접착제를 이용하면 강한 전단접착력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연성이 높을 경우 접착층 내의 응력분포 주의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접착제에 유연성을 부여하게 되고 응력집중을 피해 강한 접착의 결과 획득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도포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균일하게 도포하여 균일한 접착층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Roller spreader or sprayer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대상재료</a:t>
            </a:r>
            <a:r>
              <a:rPr lang="en-US" altLang="ko-KR" sz="1800"/>
              <a:t>, </a:t>
            </a:r>
            <a:r>
              <a:rPr lang="ko-KR" altLang="en-US" sz="1800"/>
              <a:t>피착제의 상태 </a:t>
            </a:r>
            <a:r>
              <a:rPr lang="en-US" altLang="ko-KR" sz="1800"/>
              <a:t>(</a:t>
            </a:r>
            <a:r>
              <a:rPr lang="ko-KR" altLang="en-US" sz="1800"/>
              <a:t>재면</a:t>
            </a:r>
            <a:r>
              <a:rPr lang="en-US" altLang="ko-KR" sz="1800"/>
              <a:t>, </a:t>
            </a:r>
            <a:r>
              <a:rPr lang="ko-KR" altLang="en-US" sz="1800"/>
              <a:t>두께</a:t>
            </a:r>
            <a:r>
              <a:rPr lang="en-US" altLang="ko-KR" sz="1800"/>
              <a:t>), </a:t>
            </a:r>
            <a:r>
              <a:rPr lang="ko-KR" altLang="en-US" sz="1800"/>
              <a:t>도포장치 및 접착제에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</a:t>
            </a:r>
            <a:r>
              <a:rPr lang="en-US" altLang="ko-KR" sz="1800"/>
              <a:t>/</a:t>
            </a:r>
            <a:r>
              <a:rPr lang="ko-KR" altLang="en-US" sz="1800"/>
              <a:t>나왕합판</a:t>
            </a:r>
            <a:r>
              <a:rPr lang="en-US" altLang="ko-KR" sz="1800"/>
              <a:t>: </a:t>
            </a:r>
            <a:r>
              <a:rPr lang="ko-KR" altLang="en-US" sz="1800"/>
              <a:t>박판 </a:t>
            </a:r>
            <a:r>
              <a:rPr lang="en-US" altLang="ko-KR" sz="1800"/>
              <a:t>(220~300g/m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후판 </a:t>
            </a:r>
            <a:r>
              <a:rPr lang="en-US" altLang="ko-KR" sz="1800"/>
              <a:t>(250~350 g/m</a:t>
            </a:r>
            <a:r>
              <a:rPr lang="en-US" altLang="ko-KR" sz="1800" baseline="30000"/>
              <a:t>2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과소 도포</a:t>
            </a:r>
            <a:r>
              <a:rPr lang="en-US" altLang="ko-KR" sz="1800"/>
              <a:t>: </a:t>
            </a:r>
            <a:r>
              <a:rPr lang="ko-KR" altLang="en-US" sz="1800"/>
              <a:t>접착제및 접착층 결여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과대 도포</a:t>
            </a:r>
            <a:r>
              <a:rPr lang="en-US" altLang="ko-KR" sz="1800"/>
              <a:t>: </a:t>
            </a:r>
            <a:r>
              <a:rPr lang="ko-KR" altLang="en-US" sz="1800"/>
              <a:t>접착층의 수분이동으로 접착능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적정량 사용 </a:t>
            </a:r>
            <a:r>
              <a:rPr lang="en-US" altLang="ko-KR" sz="1800"/>
              <a:t>(0.13 mm) – </a:t>
            </a:r>
            <a:r>
              <a:rPr lang="ko-KR" altLang="en-US" sz="1800"/>
              <a:t>경제적인 측면 고려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</a:t>
            </a:r>
          </a:p>
          <a:p>
            <a:pPr>
              <a:spcBef>
                <a:spcPct val="30000"/>
              </a:spcBef>
            </a:pPr>
            <a:r>
              <a:rPr lang="en-US" altLang="ko-KR" sz="2000" b="1"/>
              <a:t>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 도포 후 열압까지의 시간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Open assembly time &amp; closed 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용제의 휘발</a:t>
            </a:r>
            <a:r>
              <a:rPr lang="en-US" altLang="ko-KR" sz="1800"/>
              <a:t>, </a:t>
            </a:r>
            <a:r>
              <a:rPr lang="ko-KR" altLang="en-US" sz="1800"/>
              <a:t>수지의 침투</a:t>
            </a:r>
            <a:r>
              <a:rPr lang="en-US" altLang="ko-KR" sz="1800"/>
              <a:t>, </a:t>
            </a:r>
            <a:r>
              <a:rPr lang="ko-KR" altLang="en-US" sz="1800"/>
              <a:t>이동</a:t>
            </a:r>
            <a:r>
              <a:rPr lang="en-US" altLang="ko-KR" sz="1800"/>
              <a:t>, </a:t>
            </a:r>
            <a:r>
              <a:rPr lang="ko-KR" altLang="en-US" sz="1800"/>
              <a:t>발열</a:t>
            </a:r>
            <a:r>
              <a:rPr lang="en-US" altLang="ko-KR" sz="1800"/>
              <a:t>, </a:t>
            </a:r>
            <a:r>
              <a:rPr lang="ko-KR" altLang="en-US" sz="1800"/>
              <a:t>반응 등이 진행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피착제에 치수변화 발생  </a:t>
            </a:r>
            <a:endParaRPr lang="ko-K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/>
            <a:r>
              <a:rPr lang="ko-KR" altLang="en-US" sz="3600" b="1"/>
              <a:t>서론 </a:t>
            </a:r>
            <a:r>
              <a:rPr lang="en-US" altLang="ko-KR" sz="3600" b="1"/>
              <a:t>- </a:t>
            </a:r>
            <a:r>
              <a:rPr lang="ko-KR" altLang="en-US" sz="3600" b="1"/>
              <a:t>접착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1133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1800" b="1"/>
              <a:t>정의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어떤 물질을 개입시켜 두 물체를 결합시키는 현상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사용된 개입 물질을 접착제 </a:t>
            </a:r>
            <a:r>
              <a:rPr lang="en-US" altLang="ko-KR" sz="1600"/>
              <a:t>(adhesives or glue)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접착의 대상이 됨 물질을 피착제 </a:t>
            </a:r>
            <a:r>
              <a:rPr lang="en-US" altLang="ko-KR" sz="1600"/>
              <a:t>(adherend) </a:t>
            </a:r>
          </a:p>
          <a:p>
            <a:pPr>
              <a:spcBef>
                <a:spcPct val="25000"/>
              </a:spcBef>
            </a:pPr>
            <a:endParaRPr lang="en-US" altLang="ko-KR" sz="1600"/>
          </a:p>
          <a:p>
            <a:pPr>
              <a:spcBef>
                <a:spcPct val="25000"/>
              </a:spcBef>
            </a:pPr>
            <a:r>
              <a:rPr lang="ko-KR" altLang="en-US" sz="1800" b="1"/>
              <a:t>접착 제시이론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기계적 접착설 </a:t>
            </a:r>
            <a:r>
              <a:rPr lang="en-US" altLang="ko-KR" sz="1600"/>
              <a:t>(Mechanical entanglement): </a:t>
            </a:r>
            <a:r>
              <a:rPr lang="ko-KR" altLang="en-US" sz="1600"/>
              <a:t>접착제가 피착제 표면에 존재하는 공극에 침입하여 고화됨으로써 양 피착제간 미세한 쇄기같은 작용을 함으로써 접착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극성설 </a:t>
            </a:r>
            <a:r>
              <a:rPr lang="en-US" altLang="ko-KR" sz="1600"/>
              <a:t>(specific adhesion): </a:t>
            </a:r>
            <a:r>
              <a:rPr lang="ko-KR" altLang="en-US" sz="1600"/>
              <a:t>접착제가 피착제 사이에서 균일하고 연속적인 얇은 막층을 형성함으로써 접착제 분자와 피착제 분자간에 </a:t>
            </a:r>
            <a:r>
              <a:rPr lang="en-US" altLang="ko-KR" sz="1600"/>
              <a:t>Van der Waals </a:t>
            </a:r>
            <a:r>
              <a:rPr lang="ko-KR" altLang="en-US" sz="1600"/>
              <a:t>힘이 작용하여 접착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흡착설 </a:t>
            </a:r>
            <a:r>
              <a:rPr lang="en-US" altLang="ko-KR" sz="1600"/>
              <a:t>(Adsorption): </a:t>
            </a:r>
            <a:r>
              <a:rPr lang="ko-KR" altLang="en-US" sz="1600"/>
              <a:t>접착제 분자가 피착제의 표면으로 확산되어 표면에 흡착되고 분자간 힘을 발생시킨다는 이론 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확산설 </a:t>
            </a:r>
            <a:r>
              <a:rPr lang="en-US" altLang="ko-KR" sz="1600"/>
              <a:t>(Diffusion/molecular entanglement): </a:t>
            </a:r>
            <a:r>
              <a:rPr lang="ko-KR" altLang="en-US" sz="1600"/>
              <a:t>접착제 분자들이 계면을 지나 피착제 내로 확산되어 그 결과 강한 결합이 이루어진다는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표면 에너지설 </a:t>
            </a:r>
            <a:r>
              <a:rPr lang="en-US" altLang="ko-KR" sz="1600"/>
              <a:t>(Electrostatic/donor-acceptor interactions): </a:t>
            </a:r>
            <a:r>
              <a:rPr lang="ko-KR" altLang="en-US" sz="1600"/>
              <a:t>접착시 피착제의 표면장력이 액체의 표면장력보다 커 접착된다는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기타</a:t>
            </a:r>
            <a:r>
              <a:rPr lang="en-US" altLang="ko-KR" sz="1600"/>
              <a:t>: Direct chemical bonding (</a:t>
            </a:r>
            <a:r>
              <a:rPr lang="ko-KR" altLang="en-US" sz="1600"/>
              <a:t>공유결합</a:t>
            </a:r>
            <a:r>
              <a:rPr lang="en-US" altLang="ko-KR" sz="1600"/>
              <a:t>: covalent bond)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압착 </a:t>
            </a:r>
            <a:r>
              <a:rPr lang="en-US" altLang="ko-KR" sz="2000" b="1"/>
              <a:t>(pressing)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이동 촉진 및 고화를 위한 조작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압력</a:t>
            </a:r>
            <a:r>
              <a:rPr lang="en-US" altLang="ko-KR" sz="1800"/>
              <a:t>: </a:t>
            </a:r>
            <a:r>
              <a:rPr lang="ko-KR" altLang="en-US" sz="1800"/>
              <a:t>저비중재 </a:t>
            </a:r>
            <a:r>
              <a:rPr lang="en-US" altLang="ko-KR" sz="1800"/>
              <a:t>(7~10 kg/cm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고비중재 </a:t>
            </a:r>
            <a:r>
              <a:rPr lang="en-US" altLang="ko-KR" sz="1800"/>
              <a:t>(10~15 7~10 kg/cm</a:t>
            </a:r>
            <a:r>
              <a:rPr lang="en-US" altLang="ko-KR" sz="1800" baseline="30000"/>
              <a:t>2</a:t>
            </a:r>
            <a:r>
              <a:rPr lang="en-US" altLang="ko-KR" sz="1800"/>
              <a:t>); </a:t>
            </a:r>
            <a:r>
              <a:rPr lang="ko-KR" altLang="en-US" sz="1800"/>
              <a:t>접착제 종류 및 배합에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온도</a:t>
            </a:r>
            <a:r>
              <a:rPr lang="en-US" altLang="ko-KR" sz="1800"/>
              <a:t>: </a:t>
            </a:r>
            <a:r>
              <a:rPr lang="ko-KR" altLang="en-US" sz="1800"/>
              <a:t>경화시간 및 습윤성과 관련이 있으며 가온을 하면 결합력 </a:t>
            </a:r>
            <a:r>
              <a:rPr lang="en-US" altLang="ko-KR" sz="1800"/>
              <a:t>(adhesion)</a:t>
            </a:r>
            <a:r>
              <a:rPr lang="ko-KR" altLang="en-US" sz="1800"/>
              <a:t>과 응집력 </a:t>
            </a:r>
            <a:r>
              <a:rPr lang="en-US" altLang="ko-KR" sz="1800"/>
              <a:t>(cohesion)</a:t>
            </a:r>
            <a:r>
              <a:rPr lang="ko-KR" altLang="en-US" sz="1800"/>
              <a:t>이 증대되며 냉압의 경우 접착을 위한 최저한계 존재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시간</a:t>
            </a:r>
            <a:r>
              <a:rPr lang="en-US" altLang="ko-KR" sz="1800"/>
              <a:t>: </a:t>
            </a:r>
            <a:r>
              <a:rPr lang="ko-KR" altLang="en-US" sz="1800"/>
              <a:t>경화도에 관여하는 중요한 인자이며 결과적으로 접착강도와 밀접한 상솬관계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r>
              <a:rPr lang="ko-KR" altLang="en-US" sz="3200" b="1"/>
              <a:t>합성수지계 접착제 </a:t>
            </a:r>
            <a:r>
              <a:rPr lang="en-US" altLang="ko-KR" sz="3200" b="1"/>
              <a:t>(synthetic glue)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r>
              <a:rPr lang="en-US" altLang="ko-KR" sz="2400" b="1"/>
              <a:t> </a:t>
            </a:r>
            <a:r>
              <a:rPr lang="ko-KR" altLang="en-US" sz="2400" b="1"/>
              <a:t>열경화성 수지 </a:t>
            </a:r>
            <a:r>
              <a:rPr lang="en-US" altLang="ko-KR" sz="2400" b="1"/>
              <a:t>(thermosetting resins) 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요소수지 </a:t>
            </a:r>
            <a:r>
              <a:rPr lang="en-US" altLang="ko-KR" sz="1800"/>
              <a:t>(Urea-formaldehyde), </a:t>
            </a:r>
            <a:r>
              <a:rPr lang="ko-KR" altLang="en-US" sz="1800"/>
              <a:t>멜라민수지 </a:t>
            </a:r>
            <a:r>
              <a:rPr lang="en-US" altLang="ko-KR" sz="1800"/>
              <a:t>(Melamine-formaldehyde), </a:t>
            </a:r>
            <a:r>
              <a:rPr lang="ko-KR" altLang="en-US" sz="1800"/>
              <a:t>석탄산수지 </a:t>
            </a:r>
            <a:r>
              <a:rPr lang="en-US" altLang="ko-KR" sz="1800"/>
              <a:t>(Phenol-formaldehyde), </a:t>
            </a:r>
            <a:r>
              <a:rPr lang="ko-KR" altLang="en-US" sz="1800"/>
              <a:t>멜라민 강화 요소수지 </a:t>
            </a:r>
            <a:r>
              <a:rPr lang="en-US" altLang="ko-KR" sz="1800"/>
              <a:t>(Urea-Melamine-formaldehyde), MDI (methyl diisocyante) </a:t>
            </a:r>
            <a:r>
              <a:rPr lang="ko-KR" altLang="en-US" sz="1800"/>
              <a:t>수지</a:t>
            </a:r>
            <a:r>
              <a:rPr lang="en-US" altLang="ko-KR" sz="1800"/>
              <a:t>, </a:t>
            </a:r>
            <a:r>
              <a:rPr lang="ko-KR" altLang="en-US" sz="1800"/>
              <a:t>레조시놀 </a:t>
            </a:r>
            <a:r>
              <a:rPr lang="en-US" altLang="ko-KR" sz="1800"/>
              <a:t>(Resorcinol-formaldehyde), furfuryl alcohol, epoxy, polyurethane, &amp; unsaturated polyesters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400" b="1"/>
              <a:t>열가소성 수지 </a:t>
            </a:r>
            <a:r>
              <a:rPr lang="en-US" altLang="ko-KR" sz="2400" b="1"/>
              <a:t>(thermoplastic resins)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polyvinyl alcohol, polyvinyl acetate, cellulose esters &amp; ethers, polyamides, polystyrene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en-US" altLang="ko-KR" sz="2400" b="1"/>
              <a:t>Synthetic elastomers</a:t>
            </a:r>
          </a:p>
          <a:p>
            <a:pPr>
              <a:buFont typeface="Wingdings" pitchFamily="2" charset="2"/>
              <a:buNone/>
            </a:pPr>
            <a:r>
              <a:rPr lang="en-US" altLang="ko-KR" sz="1800" b="1"/>
              <a:t>   - neoprene, nitrile, polysulfide </a:t>
            </a:r>
            <a:r>
              <a:rPr lang="ko-KR" altLang="en-US" sz="1800" b="1"/>
              <a:t>등    </a:t>
            </a:r>
            <a:endParaRPr lang="ko-K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천연계 접착제 </a:t>
            </a:r>
            <a:r>
              <a:rPr lang="en-US" altLang="ko-KR" sz="3200" b="1"/>
              <a:t>(Adhesives of Natural origin)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82441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2400" b="1"/>
              <a:t>탄수화물 </a:t>
            </a:r>
            <a:r>
              <a:rPr lang="en-US" altLang="ko-KR" sz="2400" b="1"/>
              <a:t>(Carbohydrate)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starches, dextrins, &amp; vegetable gums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단백질 </a:t>
            </a:r>
            <a:r>
              <a:rPr lang="en-US" altLang="ko-KR" sz="2400" b="1"/>
              <a:t>(Protein)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animal, fish, blood, casein, plant </a:t>
            </a:r>
            <a:r>
              <a:rPr lang="ko-KR" altLang="en-US" sz="1800"/>
              <a:t>등</a:t>
            </a: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</a:pPr>
            <a:r>
              <a:rPr lang="ko-KR" altLang="en-US" sz="2400" b="1"/>
              <a:t>목재부산물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탄닌 </a:t>
            </a:r>
            <a:r>
              <a:rPr lang="en-US" altLang="ko-KR" sz="1800"/>
              <a:t>(tannin)</a:t>
            </a:r>
            <a:r>
              <a:rPr lang="ko-KR" altLang="en-US" sz="1800"/>
              <a:t>과 리그닌 </a:t>
            </a:r>
            <a:r>
              <a:rPr lang="en-US" altLang="ko-KR" sz="1800"/>
              <a:t>(Lignin)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기타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asphalt, rubber, inorganic materials (sodium silicate, magnesium oxychloride </a:t>
            </a:r>
            <a:r>
              <a:rPr lang="ko-KR" altLang="en-US" sz="1800"/>
              <a:t>등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  <a:r>
              <a:rPr lang="ko-KR" altLang="en-US" sz="1800" b="1"/>
              <a:t>     </a:t>
            </a:r>
          </a:p>
          <a:p>
            <a:pPr>
              <a:spcBef>
                <a:spcPct val="2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400" b="1"/>
              <a:t>서로 잡아당김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있는 두 물체의 경계면 최전선에 있는 분자 사이의 서로 잡아 당김 </a:t>
            </a:r>
            <a:r>
              <a:rPr lang="en-US" altLang="ko-KR" sz="1800"/>
              <a:t>(</a:t>
            </a:r>
            <a:r>
              <a:rPr lang="ko-KR" altLang="en-US" sz="1800"/>
              <a:t>접착력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접착력의 본체</a:t>
            </a:r>
            <a:r>
              <a:rPr lang="en-US" altLang="ko-KR" sz="1800"/>
              <a:t>: Van der Waals force, </a:t>
            </a:r>
            <a:r>
              <a:rPr lang="ko-KR" altLang="en-US" sz="1800"/>
              <a:t>수소결합</a:t>
            </a:r>
            <a:r>
              <a:rPr lang="en-US" altLang="ko-KR" sz="1800"/>
              <a:t>, </a:t>
            </a:r>
            <a:r>
              <a:rPr lang="ko-KR" altLang="en-US" sz="1800"/>
              <a:t>인력인경상력 </a:t>
            </a:r>
            <a:r>
              <a:rPr lang="en-US" altLang="ko-KR" sz="1800"/>
              <a:t>(</a:t>
            </a:r>
            <a:r>
              <a:rPr lang="ko-KR" altLang="en-US" sz="1800"/>
              <a:t>금속표면에 전하가 작용할 때 발생</a:t>
            </a:r>
            <a:r>
              <a:rPr lang="en-US" altLang="ko-KR" sz="1800"/>
              <a:t>), </a:t>
            </a:r>
            <a:r>
              <a:rPr lang="ko-KR" altLang="en-US" sz="1800"/>
              <a:t>확산 </a:t>
            </a:r>
            <a:r>
              <a:rPr lang="en-US" altLang="ko-KR" sz="1800"/>
              <a:t>(</a:t>
            </a:r>
            <a:r>
              <a:rPr lang="ko-KR" altLang="en-US" sz="1800"/>
              <a:t>계면을 넘어 서로 상대방의 안쪽으로 확산하여 미세 선상 고분자의 엉킴</a:t>
            </a:r>
            <a:r>
              <a:rPr lang="en-US" altLang="ko-KR" sz="1800"/>
              <a:t>), </a:t>
            </a:r>
            <a:r>
              <a:rPr lang="ko-KR" altLang="en-US" sz="1800"/>
              <a:t>전기설 </a:t>
            </a:r>
            <a:r>
              <a:rPr lang="en-US" altLang="ko-KR" sz="1800"/>
              <a:t>(</a:t>
            </a:r>
            <a:r>
              <a:rPr lang="ko-KR" altLang="en-US" sz="1800"/>
              <a:t>전기 이중층의 존재에 의한 잡아당김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400" b="1"/>
              <a:t>점착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접착제는 끈적끈적한 물질이고 그것을 피착제로부터 떼어낼 때 그리고 점탄성적인 변형에 상당한 힘을 필요로 할 때 발생되는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이러한 성질을 지닌 물질은 매우 가벼운 힘으로도 피착제의 표면과 접촉하여 결합을 형성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75297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역학적인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고체 표면에 있는 요철등에 기인하는 걸림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있지 않은 부분의 미세한 구멍으로 인해 일어나게 되는 모세관 현상에 의한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지퍼효과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투묘효과</a:t>
            </a:r>
            <a:r>
              <a:rPr lang="en-US" altLang="ko-KR" sz="1800"/>
              <a:t>: </a:t>
            </a:r>
            <a:r>
              <a:rPr lang="ko-KR" altLang="en-US" sz="1800"/>
              <a:t>고체의 오목한 부분에 접착제가 유입되어 굳어짐에 따라 빠지지 못하게 되어 나타나는 접착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소성변화에 의한 융착효과</a:t>
            </a:r>
            <a:r>
              <a:rPr lang="en-US" altLang="ko-KR" sz="1800"/>
              <a:t>: </a:t>
            </a:r>
            <a:r>
              <a:rPr lang="ko-KR" altLang="en-US" sz="1800"/>
              <a:t>두 물체의 재면중에 돌기를 형성하는 두 부위가 접촉할 때 돌기부에 가하는 압력으로 일어나는 상호융착에 의해 일어나는 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모세관효과</a:t>
            </a:r>
            <a:r>
              <a:rPr lang="en-US" altLang="ko-KR" sz="1800"/>
              <a:t>: </a:t>
            </a:r>
            <a:r>
              <a:rPr lang="ko-KR" altLang="en-US" sz="1800"/>
              <a:t>접착하고 있는 부분들은 모세관같은 미세한 구멍으로 되어있기 때문에 부압이 발생하고 이로 인하여 대기압만큼 가압되어 일어나는 효과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갈고리효과</a:t>
            </a:r>
            <a:r>
              <a:rPr lang="en-US" altLang="ko-KR" sz="1800"/>
              <a:t>: </a:t>
            </a:r>
            <a:r>
              <a:rPr lang="ko-KR" altLang="en-US" sz="1800"/>
              <a:t>다공성 피착제간의 접착에서 최대의 효과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제 </a:t>
            </a:r>
            <a:r>
              <a:rPr lang="en-US" altLang="ko-KR" sz="2000" b="1"/>
              <a:t>1</a:t>
            </a:r>
            <a:r>
              <a:rPr lang="ko-KR" altLang="en-US" sz="20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화학결합이며 원자간의 인력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1~2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50~200 kcal/mol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Polyurethane</a:t>
            </a:r>
            <a:r>
              <a:rPr lang="ko-KR" altLang="en-US" sz="1800"/>
              <a:t>계 접착제</a:t>
            </a:r>
            <a:r>
              <a:rPr lang="en-US" altLang="ko-KR" sz="1800"/>
              <a:t>: </a:t>
            </a:r>
            <a:r>
              <a:rPr lang="ko-KR" altLang="en-US" sz="1800"/>
              <a:t>접착제의 </a:t>
            </a:r>
            <a:r>
              <a:rPr lang="en-US" altLang="ko-KR" sz="1800"/>
              <a:t>-NC</a:t>
            </a:r>
            <a:r>
              <a:rPr lang="ko-KR" altLang="en-US" sz="1800"/>
              <a:t>기가 목재와 같은 피착제의 </a:t>
            </a:r>
            <a:r>
              <a:rPr lang="en-US" altLang="ko-KR" sz="1800"/>
              <a:t>–OH</a:t>
            </a:r>
            <a:r>
              <a:rPr lang="ko-KR" altLang="en-US" sz="1800"/>
              <a:t>기와 결합하여 </a:t>
            </a:r>
            <a:r>
              <a:rPr lang="en-US" altLang="ko-KR" sz="1800"/>
              <a:t>urethane</a:t>
            </a:r>
            <a:r>
              <a:rPr lang="ko-KR" altLang="en-US" sz="1800"/>
              <a:t>결합 </a:t>
            </a:r>
            <a:r>
              <a:rPr lang="en-US" altLang="ko-KR" sz="1800"/>
              <a:t>(-NCO)</a:t>
            </a:r>
            <a:r>
              <a:rPr lang="ko-KR" altLang="en-US" sz="1800"/>
              <a:t>을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수소결합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접착제와 피착제에서 </a:t>
            </a:r>
            <a:r>
              <a:rPr lang="en-US" altLang="ko-KR" sz="1800"/>
              <a:t>HF, NH, OH </a:t>
            </a:r>
            <a:r>
              <a:rPr lang="ko-KR" altLang="en-US" sz="1800"/>
              <a:t>결합을 가진 화합물의 </a:t>
            </a:r>
            <a:r>
              <a:rPr lang="en-US" altLang="ko-KR" sz="1800"/>
              <a:t>H</a:t>
            </a:r>
            <a:r>
              <a:rPr lang="ko-KR" altLang="en-US" sz="1800"/>
              <a:t>원자가 다른 분자의 </a:t>
            </a:r>
            <a:r>
              <a:rPr lang="en-US" altLang="ko-KR" sz="1800"/>
              <a:t>F, O, N </a:t>
            </a:r>
            <a:r>
              <a:rPr lang="ko-KR" altLang="en-US" sz="1800"/>
              <a:t>등의 원자와 약한 결합을 이루어 전기음성도가 큰 두 원자간 </a:t>
            </a:r>
            <a:r>
              <a:rPr lang="en-US" altLang="ko-KR" sz="1800"/>
              <a:t>H </a:t>
            </a:r>
            <a:r>
              <a:rPr lang="ko-KR" altLang="en-US" sz="1800"/>
              <a:t>원자가 다리를 놓은 꼴의 구조를 가진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2~3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5~10 kcal/mol      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제 </a:t>
            </a:r>
            <a:r>
              <a:rPr lang="en-US" altLang="ko-KR" sz="1800" b="1"/>
              <a:t>2</a:t>
            </a:r>
            <a:r>
              <a:rPr lang="ko-KR" altLang="en-US" sz="18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Van der Waals force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V = V1 + V2 + V3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     V1: </a:t>
            </a:r>
            <a:r>
              <a:rPr lang="ko-KR" altLang="en-US" sz="1800"/>
              <a:t>극성에 의해 나타나는 힘으로 배향력 </a:t>
            </a:r>
            <a:r>
              <a:rPr lang="en-US" altLang="ko-KR" sz="1800"/>
              <a:t>(</a:t>
            </a:r>
            <a:r>
              <a:rPr lang="ko-KR" altLang="en-US" sz="1800"/>
              <a:t>극성력</a:t>
            </a:r>
            <a:r>
              <a:rPr lang="en-US" altLang="ko-KR" sz="1800"/>
              <a:t>)</a:t>
            </a:r>
            <a:r>
              <a:rPr lang="ko-KR" altLang="en-US" sz="1800"/>
              <a:t>이라고도 하며 접착제와 피착제의 각 분자 중의 전기적인 쌍극자에 기인하는 힘으로 분자 중에 </a:t>
            </a:r>
            <a:r>
              <a:rPr lang="en-US" altLang="ko-KR" sz="1800"/>
              <a:t>–OH, -COOH, - NH2 </a:t>
            </a:r>
            <a:r>
              <a:rPr lang="ko-KR" altLang="en-US" sz="1800"/>
              <a:t>등의 극성기가 해당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V2: </a:t>
            </a:r>
            <a:r>
              <a:rPr lang="ko-KR" altLang="en-US" sz="1800"/>
              <a:t>비극성 분자와 극성 분자간 나타나는 힘으로 유기력이라고 하며 어느 한쪽이 극성일 경우 비극성의 분자를 끌어당기게 되는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V3: </a:t>
            </a:r>
            <a:r>
              <a:rPr lang="ko-KR" altLang="en-US" sz="1800"/>
              <a:t>비극성 분자들에 의해 나타나는 힘으로 분산력이라고 하며 접착제와 피착제가 모두 비극성일 경우 각각의 분자가 가까워지며 일시적으로 쌍극자가 생겨 끌어 당기는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 b="1"/>
              <a:t>결합거리</a:t>
            </a:r>
            <a:r>
              <a:rPr lang="en-US" altLang="ko-KR" sz="1800" b="1"/>
              <a:t>: 3~5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</a:t>
            </a:r>
            <a:r>
              <a:rPr lang="ko-KR" altLang="en-US" sz="1800" b="1"/>
              <a:t>에너지</a:t>
            </a:r>
            <a:r>
              <a:rPr lang="en-US" altLang="ko-KR" sz="1800" b="1"/>
              <a:t>: 0.5~5 kcal/mol</a:t>
            </a:r>
          </a:p>
          <a:p>
            <a:pPr>
              <a:spcBef>
                <a:spcPct val="15000"/>
              </a:spcBef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목재의 접착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접착이론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분자간의 힘 </a:t>
            </a:r>
            <a:r>
              <a:rPr lang="en-US" altLang="ko-KR" sz="1800"/>
              <a:t>(</a:t>
            </a:r>
            <a:r>
              <a:rPr lang="ko-KR" altLang="en-US" sz="1800"/>
              <a:t>제 </a:t>
            </a:r>
            <a:r>
              <a:rPr lang="en-US" altLang="ko-KR" sz="1800"/>
              <a:t>1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제 </a:t>
            </a:r>
            <a:r>
              <a:rPr lang="en-US" altLang="ko-KR" sz="1800"/>
              <a:t>2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수소결합</a:t>
            </a:r>
            <a:r>
              <a:rPr lang="en-US" altLang="ko-KR" sz="1800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기계적 접착 </a:t>
            </a:r>
            <a:r>
              <a:rPr lang="en-US" altLang="ko-KR" sz="1800"/>
              <a:t>(</a:t>
            </a:r>
            <a:r>
              <a:rPr lang="ko-KR" altLang="en-US" sz="1800"/>
              <a:t>목재는 다공성의 천연물질</a:t>
            </a:r>
            <a:r>
              <a:rPr lang="en-US" altLang="ko-KR" sz="1800"/>
              <a:t>)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</a:t>
            </a: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(At) = f1 (Am) + f2 (As)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As (</a:t>
            </a:r>
            <a:r>
              <a:rPr lang="ko-KR" altLang="en-US" sz="2400" b="1"/>
              <a:t>분자간의 힘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As = f2 (a, b, c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화학적인 인자</a:t>
            </a:r>
            <a:r>
              <a:rPr lang="en-US" altLang="ko-KR" sz="1800"/>
              <a:t>:  </a:t>
            </a:r>
            <a:r>
              <a:rPr lang="ko-KR" altLang="en-US" sz="1800"/>
              <a:t>화학 조성</a:t>
            </a:r>
            <a:r>
              <a:rPr lang="en-US" altLang="ko-KR" sz="1800"/>
              <a:t>, </a:t>
            </a:r>
            <a:r>
              <a:rPr lang="ko-KR" altLang="en-US" sz="1800"/>
              <a:t>피착제 표면의 에너지상태</a:t>
            </a:r>
            <a:r>
              <a:rPr lang="en-US" altLang="ko-KR" sz="1800"/>
              <a:t>, </a:t>
            </a:r>
            <a:r>
              <a:rPr lang="ko-KR" altLang="en-US" sz="1800"/>
              <a:t>접착제의 분자구조</a:t>
            </a:r>
            <a:r>
              <a:rPr lang="en-US" altLang="ko-KR" sz="1800"/>
              <a:t>, </a:t>
            </a:r>
            <a:r>
              <a:rPr lang="ko-KR" altLang="en-US" sz="1800"/>
              <a:t>극성</a:t>
            </a:r>
            <a:r>
              <a:rPr lang="en-US" altLang="ko-KR" sz="1800"/>
              <a:t>,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물리적인 인자</a:t>
            </a:r>
            <a:r>
              <a:rPr lang="en-US" altLang="ko-KR" sz="1800"/>
              <a:t>: </a:t>
            </a:r>
            <a:r>
              <a:rPr lang="ko-KR" altLang="en-US" sz="1800"/>
              <a:t>점도</a:t>
            </a:r>
            <a:r>
              <a:rPr lang="en-US" altLang="ko-KR" sz="1800"/>
              <a:t>, </a:t>
            </a:r>
            <a:r>
              <a:rPr lang="ko-KR" altLang="en-US" sz="1800"/>
              <a:t>표면장력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Am (</a:t>
            </a:r>
            <a:r>
              <a:rPr lang="ko-KR" altLang="en-US" sz="2400" b="1"/>
              <a:t>기계적 접착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Am = f1 (x, y, z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기계적 인자</a:t>
            </a:r>
            <a:r>
              <a:rPr lang="en-US" altLang="ko-KR" sz="1800"/>
              <a:t>: </a:t>
            </a:r>
            <a:r>
              <a:rPr lang="ko-KR" altLang="en-US" sz="1800"/>
              <a:t>목재면 조직의 상태</a:t>
            </a:r>
            <a:r>
              <a:rPr lang="en-US" altLang="ko-KR" sz="1800"/>
              <a:t>, </a:t>
            </a:r>
            <a:r>
              <a:rPr lang="ko-KR" altLang="en-US" sz="1800"/>
              <a:t>피착제의 강도</a:t>
            </a:r>
            <a:r>
              <a:rPr lang="en-US" altLang="ko-KR" sz="1800"/>
              <a:t>, </a:t>
            </a:r>
            <a:r>
              <a:rPr lang="ko-KR" altLang="en-US" sz="1800"/>
              <a:t>공극률</a:t>
            </a:r>
            <a:r>
              <a:rPr lang="ko-KR" altLang="en-US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모식도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84213" y="1412875"/>
            <a:ext cx="360045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051050" y="162877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051050" y="242252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051050" y="321468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Fc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84213" y="4364038"/>
            <a:ext cx="360045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2051050" y="4005263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2051050" y="479583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643438" y="2349500"/>
            <a:ext cx="424973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 Five links Theory (</a:t>
            </a:r>
            <a:r>
              <a:rPr lang="ko-KR" altLang="en-US" b="1"/>
              <a:t>오륜자설</a:t>
            </a:r>
            <a:r>
              <a:rPr lang="en-US" altLang="ko-KR" b="1"/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1600"/>
              <a:t> - Fv &amp; Fc&gt;Fw </a:t>
            </a:r>
            <a:r>
              <a:rPr lang="ko-KR" altLang="en-US" sz="1600"/>
              <a:t>경우 양호한 접착 형성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</a:t>
            </a:r>
            <a:r>
              <a:rPr lang="en-US" altLang="ko-KR" sz="1600"/>
              <a:t>- </a:t>
            </a:r>
            <a:r>
              <a:rPr lang="ko-KR" altLang="en-US" sz="1600"/>
              <a:t>접착층 박리시 목부가 파괴되어야 양호한 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   접착으로 설명가능</a:t>
            </a:r>
          </a:p>
          <a:p>
            <a:pPr>
              <a:spcBef>
                <a:spcPct val="20000"/>
              </a:spcBef>
            </a:pPr>
            <a:endParaRPr lang="ko-KR" altLang="en-US" sz="1600"/>
          </a:p>
          <a:p>
            <a:pPr>
              <a:buFontTx/>
              <a:buChar char="•"/>
            </a:pPr>
            <a:r>
              <a:rPr lang="ko-KR" altLang="en-US"/>
              <a:t> 인자설명</a:t>
            </a:r>
          </a:p>
          <a:p>
            <a:r>
              <a:rPr lang="ko-KR" altLang="en-US"/>
              <a:t> </a:t>
            </a:r>
            <a:r>
              <a:rPr lang="en-US" altLang="ko-KR" sz="1600"/>
              <a:t>- Fw: </a:t>
            </a:r>
            <a:r>
              <a:rPr lang="ko-KR" altLang="en-US" sz="1600"/>
              <a:t>목재의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Fc: </a:t>
            </a:r>
            <a:r>
              <a:rPr lang="ko-KR" altLang="en-US" sz="1600"/>
              <a:t>접착층의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Fv: </a:t>
            </a:r>
            <a:r>
              <a:rPr lang="ko-KR" altLang="en-US" sz="1600"/>
              <a:t>목재와 접착제 사이의 분자간 인력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파괴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900113" y="1196975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900113" y="27098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98525" y="54451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156325" y="119697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6156325" y="42211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156325" y="27098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156325" y="52292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900113" y="42211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1331913" y="1989138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1331913" y="2406650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1331913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V="1">
            <a:off x="2627313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133191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2627313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6732588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732588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7164388" y="1844675"/>
            <a:ext cx="552450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76" y="129"/>
              </a:cxn>
              <a:cxn ang="0">
                <a:pos x="228" y="112"/>
              </a:cxn>
              <a:cxn ang="0">
                <a:pos x="245" y="87"/>
              </a:cxn>
              <a:cxn ang="0">
                <a:pos x="254" y="53"/>
              </a:cxn>
              <a:cxn ang="0">
                <a:pos x="330" y="27"/>
              </a:cxn>
            </a:cxnLst>
            <a:rect l="0" t="0" r="r" b="b"/>
            <a:pathLst>
              <a:path w="348" h="180">
                <a:moveTo>
                  <a:pt x="0" y="180"/>
                </a:moveTo>
                <a:cubicBezTo>
                  <a:pt x="59" y="140"/>
                  <a:pt x="34" y="157"/>
                  <a:pt x="76" y="129"/>
                </a:cubicBezTo>
                <a:cubicBezTo>
                  <a:pt x="118" y="100"/>
                  <a:pt x="178" y="120"/>
                  <a:pt x="228" y="112"/>
                </a:cubicBezTo>
                <a:cubicBezTo>
                  <a:pt x="234" y="104"/>
                  <a:pt x="241" y="96"/>
                  <a:pt x="245" y="87"/>
                </a:cubicBezTo>
                <a:cubicBezTo>
                  <a:pt x="250" y="76"/>
                  <a:pt x="244" y="59"/>
                  <a:pt x="254" y="53"/>
                </a:cubicBezTo>
                <a:cubicBezTo>
                  <a:pt x="348" y="0"/>
                  <a:pt x="307" y="76"/>
                  <a:pt x="330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817245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7740650" y="2420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7312025" y="2420938"/>
            <a:ext cx="415925" cy="246062"/>
          </a:xfrm>
          <a:custGeom>
            <a:avLst/>
            <a:gdLst/>
            <a:ahLst/>
            <a:cxnLst>
              <a:cxn ang="0">
                <a:pos x="262" y="2"/>
              </a:cxn>
              <a:cxn ang="0">
                <a:pos x="93" y="11"/>
              </a:cxn>
              <a:cxn ang="0">
                <a:pos x="76" y="61"/>
              </a:cxn>
              <a:cxn ang="0">
                <a:pos x="42" y="112"/>
              </a:cxn>
              <a:cxn ang="0">
                <a:pos x="34" y="138"/>
              </a:cxn>
              <a:cxn ang="0">
                <a:pos x="8" y="146"/>
              </a:cxn>
              <a:cxn ang="0">
                <a:pos x="0" y="155"/>
              </a:cxn>
            </a:cxnLst>
            <a:rect l="0" t="0" r="r" b="b"/>
            <a:pathLst>
              <a:path w="262" h="155">
                <a:moveTo>
                  <a:pt x="262" y="2"/>
                </a:moveTo>
                <a:cubicBezTo>
                  <a:pt x="206" y="5"/>
                  <a:pt x="148" y="0"/>
                  <a:pt x="93" y="11"/>
                </a:cubicBezTo>
                <a:cubicBezTo>
                  <a:pt x="76" y="14"/>
                  <a:pt x="85" y="46"/>
                  <a:pt x="76" y="61"/>
                </a:cubicBezTo>
                <a:cubicBezTo>
                  <a:pt x="66" y="79"/>
                  <a:pt x="42" y="112"/>
                  <a:pt x="42" y="112"/>
                </a:cubicBezTo>
                <a:cubicBezTo>
                  <a:pt x="39" y="121"/>
                  <a:pt x="40" y="132"/>
                  <a:pt x="34" y="138"/>
                </a:cubicBezTo>
                <a:cubicBezTo>
                  <a:pt x="28" y="144"/>
                  <a:pt x="16" y="142"/>
                  <a:pt x="8" y="146"/>
                </a:cubicBezTo>
                <a:cubicBezTo>
                  <a:pt x="4" y="148"/>
                  <a:pt x="3" y="152"/>
                  <a:pt x="0" y="1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7038975" y="2644775"/>
            <a:ext cx="300038" cy="76200"/>
          </a:xfrm>
          <a:custGeom>
            <a:avLst/>
            <a:gdLst/>
            <a:ahLst/>
            <a:cxnLst>
              <a:cxn ang="0">
                <a:pos x="189" y="3"/>
              </a:cxn>
              <a:cxn ang="0">
                <a:pos x="96" y="11"/>
              </a:cxn>
              <a:cxn ang="0">
                <a:pos x="70" y="45"/>
              </a:cxn>
            </a:cxnLst>
            <a:rect l="0" t="0" r="r" b="b"/>
            <a:pathLst>
              <a:path w="189" h="48">
                <a:moveTo>
                  <a:pt x="189" y="3"/>
                </a:moveTo>
                <a:cubicBezTo>
                  <a:pt x="158" y="6"/>
                  <a:pt x="125" y="0"/>
                  <a:pt x="96" y="11"/>
                </a:cubicBezTo>
                <a:cubicBezTo>
                  <a:pt x="0" y="48"/>
                  <a:pt x="110" y="45"/>
                  <a:pt x="7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1476375" y="4941888"/>
            <a:ext cx="9350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6805613" y="4941888"/>
            <a:ext cx="9350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6159500" y="5373688"/>
            <a:ext cx="2136775" cy="309562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77" y="111"/>
              </a:cxn>
              <a:cxn ang="0">
                <a:pos x="228" y="77"/>
              </a:cxn>
              <a:cxn ang="0">
                <a:pos x="254" y="60"/>
              </a:cxn>
              <a:cxn ang="0">
                <a:pos x="321" y="102"/>
              </a:cxn>
              <a:cxn ang="0">
                <a:pos x="381" y="153"/>
              </a:cxn>
              <a:cxn ang="0">
                <a:pos x="415" y="162"/>
              </a:cxn>
              <a:cxn ang="0">
                <a:pos x="448" y="179"/>
              </a:cxn>
              <a:cxn ang="0">
                <a:pos x="499" y="195"/>
              </a:cxn>
              <a:cxn ang="0">
                <a:pos x="542" y="187"/>
              </a:cxn>
              <a:cxn ang="0">
                <a:pos x="550" y="162"/>
              </a:cxn>
              <a:cxn ang="0">
                <a:pos x="584" y="128"/>
              </a:cxn>
              <a:cxn ang="0">
                <a:pos x="677" y="26"/>
              </a:cxn>
              <a:cxn ang="0">
                <a:pos x="703" y="1"/>
              </a:cxn>
              <a:cxn ang="0">
                <a:pos x="796" y="60"/>
              </a:cxn>
              <a:cxn ang="0">
                <a:pos x="991" y="128"/>
              </a:cxn>
              <a:cxn ang="0">
                <a:pos x="1024" y="85"/>
              </a:cxn>
              <a:cxn ang="0">
                <a:pos x="1084" y="26"/>
              </a:cxn>
              <a:cxn ang="0">
                <a:pos x="1270" y="77"/>
              </a:cxn>
              <a:cxn ang="0">
                <a:pos x="1346" y="119"/>
              </a:cxn>
            </a:cxnLst>
            <a:rect l="0" t="0" r="r" b="b"/>
            <a:pathLst>
              <a:path w="1346" h="195">
                <a:moveTo>
                  <a:pt x="0" y="179"/>
                </a:moveTo>
                <a:cubicBezTo>
                  <a:pt x="52" y="168"/>
                  <a:pt x="131" y="139"/>
                  <a:pt x="177" y="111"/>
                </a:cubicBezTo>
                <a:cubicBezTo>
                  <a:pt x="194" y="100"/>
                  <a:pt x="211" y="88"/>
                  <a:pt x="228" y="77"/>
                </a:cubicBezTo>
                <a:cubicBezTo>
                  <a:pt x="237" y="71"/>
                  <a:pt x="254" y="60"/>
                  <a:pt x="254" y="60"/>
                </a:cubicBezTo>
                <a:cubicBezTo>
                  <a:pt x="262" y="65"/>
                  <a:pt x="309" y="92"/>
                  <a:pt x="321" y="102"/>
                </a:cubicBezTo>
                <a:cubicBezTo>
                  <a:pt x="344" y="122"/>
                  <a:pt x="353" y="141"/>
                  <a:pt x="381" y="153"/>
                </a:cubicBezTo>
                <a:cubicBezTo>
                  <a:pt x="392" y="158"/>
                  <a:pt x="404" y="158"/>
                  <a:pt x="415" y="162"/>
                </a:cubicBezTo>
                <a:cubicBezTo>
                  <a:pt x="427" y="166"/>
                  <a:pt x="436" y="174"/>
                  <a:pt x="448" y="179"/>
                </a:cubicBezTo>
                <a:cubicBezTo>
                  <a:pt x="465" y="186"/>
                  <a:pt x="499" y="195"/>
                  <a:pt x="499" y="195"/>
                </a:cubicBezTo>
                <a:cubicBezTo>
                  <a:pt x="513" y="192"/>
                  <a:pt x="530" y="195"/>
                  <a:pt x="542" y="187"/>
                </a:cubicBezTo>
                <a:cubicBezTo>
                  <a:pt x="549" y="182"/>
                  <a:pt x="545" y="169"/>
                  <a:pt x="550" y="162"/>
                </a:cubicBezTo>
                <a:cubicBezTo>
                  <a:pt x="559" y="149"/>
                  <a:pt x="574" y="141"/>
                  <a:pt x="584" y="128"/>
                </a:cubicBezTo>
                <a:cubicBezTo>
                  <a:pt x="615" y="90"/>
                  <a:pt x="628" y="44"/>
                  <a:pt x="677" y="26"/>
                </a:cubicBezTo>
                <a:cubicBezTo>
                  <a:pt x="686" y="18"/>
                  <a:pt x="691" y="0"/>
                  <a:pt x="703" y="1"/>
                </a:cubicBezTo>
                <a:cubicBezTo>
                  <a:pt x="733" y="4"/>
                  <a:pt x="769" y="45"/>
                  <a:pt x="796" y="60"/>
                </a:cubicBezTo>
                <a:cubicBezTo>
                  <a:pt x="858" y="95"/>
                  <a:pt x="920" y="117"/>
                  <a:pt x="991" y="128"/>
                </a:cubicBezTo>
                <a:cubicBezTo>
                  <a:pt x="1066" y="77"/>
                  <a:pt x="975" y="147"/>
                  <a:pt x="1024" y="85"/>
                </a:cubicBezTo>
                <a:cubicBezTo>
                  <a:pt x="1042" y="63"/>
                  <a:pt x="1084" y="26"/>
                  <a:pt x="1084" y="26"/>
                </a:cubicBezTo>
                <a:cubicBezTo>
                  <a:pt x="1143" y="42"/>
                  <a:pt x="1211" y="56"/>
                  <a:pt x="1270" y="77"/>
                </a:cubicBezTo>
                <a:cubicBezTo>
                  <a:pt x="1288" y="104"/>
                  <a:pt x="1311" y="119"/>
                  <a:pt x="1346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>
            <a:off x="3132138" y="15573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auto">
          <a:xfrm>
            <a:off x="3132138" y="19891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3132138" y="22050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3132138" y="2493963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6" name="AutoShape 44"/>
          <p:cNvSpPr>
            <a:spLocks noChangeArrowheads="1"/>
          </p:cNvSpPr>
          <p:nvPr/>
        </p:nvSpPr>
        <p:spPr bwMode="auto">
          <a:xfrm>
            <a:off x="3132138" y="3070225"/>
            <a:ext cx="358775" cy="71438"/>
          </a:xfrm>
          <a:prstGeom prst="leftArrow">
            <a:avLst>
              <a:gd name="adj1" fmla="val 50000"/>
              <a:gd name="adj2" fmla="val 125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3635375" y="1406525"/>
            <a:ext cx="19446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/>
              <a:t>목재</a:t>
            </a:r>
          </a:p>
          <a:p>
            <a:pPr>
              <a:lnSpc>
                <a:spcPct val="80000"/>
              </a:lnSpc>
            </a:pPr>
            <a:endParaRPr lang="ko-KR" altLang="en-US" b="1"/>
          </a:p>
          <a:p>
            <a:pPr>
              <a:lnSpc>
                <a:spcPct val="80000"/>
              </a:lnSpc>
            </a:pPr>
            <a:r>
              <a:rPr lang="ko-KR" altLang="en-US" b="1"/>
              <a:t>접착제</a:t>
            </a:r>
          </a:p>
          <a:p>
            <a:pPr>
              <a:lnSpc>
                <a:spcPct val="80000"/>
              </a:lnSpc>
            </a:pPr>
            <a:r>
              <a:rPr lang="ko-KR" altLang="en-US" b="1"/>
              <a:t>파괴</a:t>
            </a:r>
          </a:p>
          <a:p>
            <a:r>
              <a:rPr lang="ko-KR" altLang="en-US" b="1"/>
              <a:t>접착제</a:t>
            </a:r>
          </a:p>
          <a:p>
            <a:endParaRPr lang="ko-KR" altLang="en-US" b="1"/>
          </a:p>
          <a:p>
            <a:r>
              <a:rPr lang="ko-KR" altLang="en-US" b="1"/>
              <a:t>목재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973138" y="3429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접착제의 응집파괴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6734175" y="342265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혼합파괴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611188" y="62309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접착제와 목재의 계면파괴</a:t>
            </a:r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6300788" y="59499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목재의 응집파괴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1418</TotalTime>
  <Words>1502</Words>
  <Application>Microsoft Office PowerPoint</Application>
  <PresentationFormat>화면 슬라이드 쇼(4:3)</PresentationFormat>
  <Paragraphs>206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점과 선</vt:lpstr>
      <vt:lpstr>접착 개요</vt:lpstr>
      <vt:lpstr>서론 - 접착 </vt:lpstr>
      <vt:lpstr>접착의 이유</vt:lpstr>
      <vt:lpstr>접착의 이유</vt:lpstr>
      <vt:lpstr>접착의 힘</vt:lpstr>
      <vt:lpstr>접착의 힘</vt:lpstr>
      <vt:lpstr>목재의 접착</vt:lpstr>
      <vt:lpstr>목재접착의 모식도</vt:lpstr>
      <vt:lpstr>목재접착의 파괴</vt:lpstr>
      <vt:lpstr>접착층에서의 접착제 거동순서</vt:lpstr>
      <vt:lpstr>접착제 고화 현상</vt:lpstr>
      <vt:lpstr>접착제 고화 현상</vt:lpstr>
      <vt:lpstr>슬라이드 13</vt:lpstr>
      <vt:lpstr>슬라이드 14</vt:lpstr>
      <vt:lpstr>목재의 접착인자 - 피착제</vt:lpstr>
      <vt:lpstr>목재의 접착인자 - 피착제</vt:lpstr>
      <vt:lpstr>목재의 접착인자 - 접착제</vt:lpstr>
      <vt:lpstr>목재의 접착인자 - 접착제</vt:lpstr>
      <vt:lpstr>목재의 접착인자 - 접착조작</vt:lpstr>
      <vt:lpstr>목재의 접착인자 - 접착조작</vt:lpstr>
      <vt:lpstr>합성수지계 접착제 (synthetic glue) </vt:lpstr>
      <vt:lpstr>천연계 접착제 (Adhesives of Natural origin)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28</cp:revision>
  <dcterms:created xsi:type="dcterms:W3CDTF">2005-09-01T06:05:51Z</dcterms:created>
  <dcterms:modified xsi:type="dcterms:W3CDTF">2011-09-17T09:11:50Z</dcterms:modified>
</cp:coreProperties>
</file>