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8" r:id="rId3"/>
    <p:sldId id="261" r:id="rId4"/>
    <p:sldId id="270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63" r:id="rId14"/>
    <p:sldId id="282" r:id="rId15"/>
    <p:sldId id="283" r:id="rId16"/>
    <p:sldId id="284" r:id="rId17"/>
    <p:sldId id="285" r:id="rId18"/>
    <p:sldId id="286" r:id="rId19"/>
    <p:sldId id="264" r:id="rId20"/>
    <p:sldId id="266" r:id="rId21"/>
    <p:sldId id="267" r:id="rId22"/>
    <p:sldId id="269" r:id="rId23"/>
    <p:sldId id="287" r:id="rId24"/>
    <p:sldId id="288" r:id="rId25"/>
    <p:sldId id="290" r:id="rId26"/>
    <p:sldId id="265" r:id="rId27"/>
    <p:sldId id="280" r:id="rId28"/>
    <p:sldId id="289" r:id="rId29"/>
    <p:sldId id="281" r:id="rId30"/>
    <p:sldId id="291" r:id="rId31"/>
    <p:sldId id="268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6FB9CA-E1D7-4253-806B-E9482BAB22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F0815D-A31A-4EC6-A9ED-DDFFDD44CC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DCA04A-3551-4A42-BED9-3A25AD6BADC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E3A717-8EFB-4359-9228-CAE200A66C9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DE73A3E-D8DC-42C0-92AA-AA3306E9F86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140A23-CB33-4CFF-8268-A6B0C5D8D50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92EBB0-F141-42F1-B2E7-5FBA40F61B7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037B8E-A47D-407A-B5F3-63D237895FB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1FA6C-7474-4506-90B9-AE748A246E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ABD067-646C-45AD-B946-72ABCD67C3B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26CD56-80CC-4FA0-8FA9-5DAE1154BF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0C85A8-0AE7-4189-8589-1DCBC9133A2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596985-163E-4628-95BF-2AB31A5AA29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AD45289-C360-46A4-82F5-C2D1037825B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/>
              <a:t>천연계 접착제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Cellulosics</a:t>
            </a:r>
            <a:r>
              <a:rPr lang="ko-KR" altLang="en-US" sz="3600" b="1"/>
              <a:t>의 산업적 이용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Binder 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Paper making: fiber</a:t>
            </a:r>
            <a:r>
              <a:rPr lang="ko-KR" altLang="en-US" sz="1800"/>
              <a:t>간 접착력 향상과 강도 향상을 위해 사용했으며 </a:t>
            </a:r>
            <a:r>
              <a:rPr lang="en-US" altLang="ko-KR" sz="1800"/>
              <a:t>carboxylmethyl cellulose</a:t>
            </a:r>
            <a:r>
              <a:rPr lang="ko-KR" altLang="en-US" sz="1800"/>
              <a:t>가 주로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Pigments: </a:t>
            </a:r>
            <a:r>
              <a:rPr lang="ko-KR" altLang="en-US" sz="1800"/>
              <a:t>안료와 층전제의 접착을 위해 </a:t>
            </a:r>
            <a:r>
              <a:rPr lang="en-US" altLang="ko-KR" sz="1800"/>
              <a:t>Carboxymethyl hydroxyethyl cellulose</a:t>
            </a:r>
            <a:r>
              <a:rPr lang="ko-KR" altLang="en-US" sz="1800"/>
              <a:t>가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Ceramics: </a:t>
            </a:r>
            <a:r>
              <a:rPr lang="ko-KR" altLang="en-US" sz="1800"/>
              <a:t>세라믹의 여러 단계에서 접착력과 분산의 향상을 위해 사용되었으며 </a:t>
            </a:r>
            <a:r>
              <a:rPr lang="en-US" altLang="ko-KR" sz="1800"/>
              <a:t>carboxymethyl cellulose</a:t>
            </a:r>
            <a:r>
              <a:rPr lang="ko-KR" altLang="en-US" sz="1800"/>
              <a:t>가 주로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Pharmaceutical and foods: hydroxylethyl, carboxylmethyl &amp; methyl cellulose</a:t>
            </a:r>
            <a:r>
              <a:rPr lang="ko-KR" altLang="en-US" sz="1800"/>
              <a:t>가 의약 및 식품용 접착제로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Agricultural industry: </a:t>
            </a:r>
            <a:r>
              <a:rPr lang="ko-KR" altLang="en-US" sz="1800"/>
              <a:t>우수한 흡수력과 접착력으로 </a:t>
            </a:r>
            <a:r>
              <a:rPr lang="en-US" altLang="ko-KR" sz="1800"/>
              <a:t>methyl cellulose</a:t>
            </a:r>
            <a:r>
              <a:rPr lang="ko-KR" altLang="en-US" sz="1800"/>
              <a:t>가 농업용 품목에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Textile industry: hydroxyethyl cellulose</a:t>
            </a:r>
            <a:r>
              <a:rPr lang="ko-KR" altLang="en-US" sz="1800"/>
              <a:t>가 레이온 섬유의 접착제 및 사이징제로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Metallurgical industry: carboxymethyl cellulose</a:t>
            </a:r>
            <a:r>
              <a:rPr lang="ko-KR" altLang="en-US" sz="1800"/>
              <a:t>가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Explosives: nitroglycerin</a:t>
            </a:r>
            <a:r>
              <a:rPr lang="ko-KR" altLang="en-US" sz="1800"/>
              <a:t>과 </a:t>
            </a:r>
            <a:r>
              <a:rPr lang="en-US" altLang="ko-KR" sz="1800"/>
              <a:t>nitrocellulose</a:t>
            </a:r>
            <a:r>
              <a:rPr lang="ko-KR" altLang="en-US" sz="1800"/>
              <a:t>를 이용하여 폭탄을 제조  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Cellulosics</a:t>
            </a:r>
            <a:r>
              <a:rPr lang="ko-KR" altLang="en-US" sz="3600" b="1"/>
              <a:t>의 산업적 이용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Cellophane heat-sealing coatings  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Cellophane</a:t>
            </a:r>
            <a:r>
              <a:rPr lang="ko-KR" altLang="en-US" sz="1800"/>
              <a:t>은 발명 초기에 열의 발산을 막지 못하고 매우 높은 수분침투성으로 사업적으로 이용되지 않음</a:t>
            </a:r>
            <a:r>
              <a:rPr lang="en-US" altLang="ko-KR" sz="1800"/>
              <a:t>.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nitrocellulose-based heat seal lacquers</a:t>
            </a:r>
            <a:r>
              <a:rPr lang="ko-KR" altLang="en-US" sz="1800"/>
              <a:t>의 발견으로 산업적으로 생산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Cigar Wrappers  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Hydroxylethyl cellulose</a:t>
            </a:r>
            <a:r>
              <a:rPr lang="ko-KR" altLang="en-US" sz="1800"/>
              <a:t>를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tobacco paper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en-US" altLang="ko-KR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Lens cements  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Canadian balsam</a:t>
            </a:r>
            <a:r>
              <a:rPr lang="ko-KR" altLang="en-US" sz="1800"/>
              <a:t>의 대체용으로 개발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내열성과 열가소성의 장점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ko-KR" altLang="en-US" sz="1800"/>
              <a:t> </a:t>
            </a:r>
            <a:r>
              <a:rPr lang="en-US" altLang="ko-KR" sz="2000" b="1"/>
              <a:t>Decalcomonia (Sticker)  </a:t>
            </a:r>
            <a:r>
              <a:rPr lang="en-US" altLang="ko-KR" sz="1800" b="1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탄수화물 접착제 </a:t>
            </a:r>
            <a:r>
              <a:rPr lang="en-US" altLang="ko-KR" sz="3600" b="1"/>
              <a:t>- III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ko-KR" sz="2000" b="1"/>
              <a:t>Chitin 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fibrillar polymer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chitosan: </a:t>
            </a:r>
            <a:r>
              <a:rPr lang="ko-KR" altLang="en-US" sz="1800"/>
              <a:t>질소 함량이 </a:t>
            </a:r>
            <a:r>
              <a:rPr lang="en-US" altLang="ko-KR" sz="1800"/>
              <a:t>7% </a:t>
            </a:r>
            <a:r>
              <a:rPr lang="ko-KR" altLang="en-US" sz="1800"/>
              <a:t>이상일 경우 명명   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곤충</a:t>
            </a:r>
            <a:r>
              <a:rPr lang="en-US" altLang="ko-KR" sz="1800"/>
              <a:t>, </a:t>
            </a:r>
            <a:r>
              <a:rPr lang="ko-KR" altLang="en-US" sz="1800"/>
              <a:t>곰팡이</a:t>
            </a:r>
            <a:r>
              <a:rPr lang="en-US" altLang="ko-KR" sz="1800"/>
              <a:t>, </a:t>
            </a:r>
            <a:r>
              <a:rPr lang="ko-KR" altLang="en-US" sz="1800"/>
              <a:t>갑각류에서 발견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유리</a:t>
            </a:r>
            <a:r>
              <a:rPr lang="en-US" altLang="ko-KR" sz="1800"/>
              <a:t>, </a:t>
            </a:r>
            <a:r>
              <a:rPr lang="ko-KR" altLang="en-US" sz="1800"/>
              <a:t>합판</a:t>
            </a:r>
            <a:r>
              <a:rPr lang="en-US" altLang="ko-KR" sz="1800"/>
              <a:t>, laminated paper, </a:t>
            </a:r>
            <a:r>
              <a:rPr lang="ko-KR" altLang="en-US" sz="1800"/>
              <a:t>가구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열처리시 </a:t>
            </a:r>
            <a:r>
              <a:rPr lang="en-US" altLang="ko-KR" sz="1800"/>
              <a:t>(100-150</a:t>
            </a:r>
            <a:r>
              <a:rPr lang="en-US" altLang="ko-KR" sz="1800">
                <a:latin typeface="Arial" charset="0"/>
                <a:cs typeface="Arial" charset="0"/>
              </a:rPr>
              <a:t>°C) </a:t>
            </a:r>
            <a:r>
              <a:rPr lang="ko-KR" altLang="en-US" sz="1800">
                <a:latin typeface="Arial" charset="0"/>
                <a:cs typeface="Arial" charset="0"/>
              </a:rPr>
              <a:t>내수성 보유</a:t>
            </a:r>
            <a:r>
              <a:rPr lang="en-US" altLang="ko-KR" sz="1800">
                <a:latin typeface="Arial" charset="0"/>
                <a:cs typeface="Arial" charset="0"/>
              </a:rPr>
              <a:t>, </a:t>
            </a:r>
            <a:r>
              <a:rPr lang="ko-KR" altLang="en-US" sz="1800">
                <a:latin typeface="Arial" charset="0"/>
                <a:cs typeface="Arial" charset="0"/>
              </a:rPr>
              <a:t>암모니아나 알칼리 처리시 불용성 </a:t>
            </a:r>
            <a:r>
              <a:rPr lang="en-US" altLang="ko-KR" sz="1800">
                <a:latin typeface="Arial" charset="0"/>
                <a:cs typeface="Arial" charset="0"/>
              </a:rPr>
              <a:t>chitosan </a:t>
            </a:r>
            <a:r>
              <a:rPr lang="ko-KR" altLang="en-US" sz="1800">
                <a:latin typeface="Arial" charset="0"/>
                <a:cs typeface="Arial" charset="0"/>
              </a:rPr>
              <a:t>생성 </a:t>
            </a:r>
            <a:r>
              <a:rPr lang="ko-KR" altLang="en-US" sz="1800"/>
              <a:t>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ko-KR" sz="2000" b="1"/>
              <a:t>Bacterial polysaccharides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bacteria</a:t>
            </a:r>
            <a:r>
              <a:rPr lang="ko-KR" altLang="en-US" sz="1800"/>
              <a:t>가 분비하는 </a:t>
            </a:r>
            <a:r>
              <a:rPr lang="en-US" altLang="ko-KR" sz="1800"/>
              <a:t>exopolysaccharides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분비물이 </a:t>
            </a:r>
            <a:r>
              <a:rPr lang="en-US" altLang="ko-KR" sz="1800"/>
              <a:t>bacteria</a:t>
            </a:r>
            <a:r>
              <a:rPr lang="ko-KR" altLang="en-US" sz="1800"/>
              <a:t>가 고체 표면에 고착시키는 역할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homopolyers </a:t>
            </a:r>
            <a:r>
              <a:rPr lang="ko-KR" altLang="en-US" sz="1800"/>
              <a:t>또는 </a:t>
            </a:r>
            <a:r>
              <a:rPr lang="en-US" altLang="ko-KR" sz="1800"/>
              <a:t>heteropolymer </a:t>
            </a:r>
            <a:r>
              <a:rPr lang="ko-KR" altLang="en-US" sz="1800"/>
              <a:t>등 다양한 종류가 존재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ko-KR" sz="2000" b="1"/>
              <a:t>Modified polymers</a:t>
            </a:r>
            <a:r>
              <a:rPr lang="en-US" altLang="ko-KR" sz="1800" b="1"/>
              <a:t>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탄수화물은 일차 및 이차 </a:t>
            </a:r>
            <a:r>
              <a:rPr lang="en-US" altLang="ko-KR" sz="1800"/>
              <a:t>hydroxyl group</a:t>
            </a:r>
            <a:r>
              <a:rPr lang="ko-KR" altLang="en-US" sz="1800"/>
              <a:t>을 보유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Hyroxyl group</a:t>
            </a:r>
            <a:r>
              <a:rPr lang="ko-KR" altLang="en-US" sz="1800"/>
              <a:t>이 충분히 반응성을 가지고 있고 치환이 된다면 접착제로 사용이 가능하나  대부분의 반응그룹이 사용할 수 없기에 </a:t>
            </a:r>
            <a:r>
              <a:rPr lang="en-US" altLang="ko-KR" sz="1800"/>
              <a:t>modification</a:t>
            </a:r>
            <a:r>
              <a:rPr lang="ko-KR" altLang="en-US" sz="1800"/>
              <a:t>을 통해 반응그룹의 수 및 </a:t>
            </a:r>
            <a:r>
              <a:rPr lang="en-US" altLang="ko-KR" sz="1800"/>
              <a:t>exposure </a:t>
            </a:r>
            <a:r>
              <a:rPr lang="ko-KR" altLang="en-US" sz="1800"/>
              <a:t>정도 향상이 필요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단백질 접착제 </a:t>
            </a:r>
            <a:r>
              <a:rPr lang="en-US" altLang="ko-KR" sz="3600" b="1"/>
              <a:t>- I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ko-KR" sz="2000" b="1"/>
              <a:t>History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- 5,000</a:t>
            </a:r>
            <a:r>
              <a:rPr lang="ko-KR" altLang="en-US" sz="1800"/>
              <a:t>년 전</a:t>
            </a:r>
            <a:r>
              <a:rPr lang="en-US" altLang="ko-KR" sz="1800"/>
              <a:t>: </a:t>
            </a:r>
            <a:r>
              <a:rPr lang="ko-KR" altLang="en-US" sz="1800"/>
              <a:t>이집트에서 사용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- 1880~1900</a:t>
            </a:r>
            <a:r>
              <a:rPr lang="ko-KR" altLang="en-US" sz="1800"/>
              <a:t>년</a:t>
            </a:r>
            <a:r>
              <a:rPr lang="en-US" altLang="ko-KR" sz="1800"/>
              <a:t>: </a:t>
            </a:r>
            <a:r>
              <a:rPr lang="ko-KR" altLang="en-US" sz="1800"/>
              <a:t>비행기 제작에 사용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 후</a:t>
            </a:r>
            <a:r>
              <a:rPr lang="en-US" altLang="ko-KR" sz="1800"/>
              <a:t>: </a:t>
            </a:r>
            <a:r>
              <a:rPr lang="ko-KR" altLang="en-US" sz="1800"/>
              <a:t>가구</a:t>
            </a:r>
            <a:r>
              <a:rPr lang="en-US" altLang="ko-KR" sz="1800"/>
              <a:t>, </a:t>
            </a:r>
            <a:r>
              <a:rPr lang="ko-KR" altLang="en-US" sz="1800"/>
              <a:t>합판</a:t>
            </a:r>
            <a:r>
              <a:rPr lang="en-US" altLang="ko-KR" sz="1800"/>
              <a:t>, </a:t>
            </a:r>
            <a:r>
              <a:rPr lang="ko-KR" altLang="en-US" sz="1800"/>
              <a:t>문에 적용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종류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식물성</a:t>
            </a:r>
            <a:r>
              <a:rPr lang="en-US" altLang="ko-KR" sz="1800"/>
              <a:t>: soybean, peanuts </a:t>
            </a:r>
            <a:r>
              <a:rPr lang="ko-KR" altLang="en-US" sz="1800"/>
              <a:t>등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동물성</a:t>
            </a:r>
            <a:r>
              <a:rPr lang="en-US" altLang="ko-KR" sz="1800"/>
              <a:t>: collagen, blood, casein </a:t>
            </a:r>
            <a:r>
              <a:rPr lang="ko-KR" altLang="en-US" sz="1800"/>
              <a:t>등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95000"/>
              </a:lnSpc>
              <a:spcBef>
                <a:spcPct val="15000"/>
              </a:spcBef>
            </a:pPr>
            <a:endParaRPr lang="en-US" altLang="ko-KR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Animal glues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개요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일반 가축의 가죽</a:t>
            </a:r>
            <a:r>
              <a:rPr lang="en-US" altLang="ko-KR" sz="1800"/>
              <a:t>, </a:t>
            </a:r>
            <a:r>
              <a:rPr lang="ko-KR" altLang="en-US" sz="1800"/>
              <a:t>연골</a:t>
            </a:r>
            <a:r>
              <a:rPr lang="en-US" altLang="ko-KR" sz="1800"/>
              <a:t>, </a:t>
            </a:r>
            <a:r>
              <a:rPr lang="ko-KR" altLang="en-US" sz="1800"/>
              <a:t>뼈의 기존 단백질 성분인 </a:t>
            </a:r>
            <a:r>
              <a:rPr lang="en-US" altLang="ko-KR" sz="1800"/>
              <a:t>collagen</a:t>
            </a:r>
            <a:r>
              <a:rPr lang="ko-KR" altLang="en-US" sz="1800"/>
              <a:t>으로 제조한 유기 콜로이드 천연 고분자물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온수로부터 끈적거리는 필름이 생성되며 이것을 냉각할 시 딱딱한 젤과 같은 결합을 제공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그 젤을 자연 또는 인공건조를 통해 극성물질 간 강한 결합을 형성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용이한 제조공정과 적용</a:t>
            </a:r>
            <a:r>
              <a:rPr lang="en-US" altLang="ko-KR" sz="1800"/>
              <a:t>, </a:t>
            </a:r>
            <a:r>
              <a:rPr lang="ko-KR" altLang="en-US" sz="1800"/>
              <a:t>저렴</a:t>
            </a:r>
            <a:r>
              <a:rPr lang="en-US" altLang="ko-KR" sz="1800"/>
              <a:t>, </a:t>
            </a:r>
            <a:r>
              <a:rPr lang="ko-KR" altLang="en-US" sz="1800"/>
              <a:t>높은 생산성으로 과거에 많이 사용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입자</a:t>
            </a:r>
            <a:r>
              <a:rPr lang="en-US" altLang="ko-KR" sz="1800"/>
              <a:t>, </a:t>
            </a:r>
            <a:r>
              <a:rPr lang="ko-KR" altLang="en-US" sz="1800"/>
              <a:t>냉온접착제</a:t>
            </a:r>
            <a:r>
              <a:rPr lang="en-US" altLang="ko-KR" sz="1800"/>
              <a:t>, </a:t>
            </a:r>
            <a:r>
              <a:rPr lang="ko-KR" altLang="en-US" sz="1800"/>
              <a:t>젤리 상으로 사용</a:t>
            </a:r>
            <a:endParaRPr lang="ko-KR" altLang="en-US"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Animal glues </a:t>
            </a:r>
            <a:r>
              <a:rPr lang="en-US" altLang="ko-KR" sz="3600" b="1">
                <a:latin typeface="Arial"/>
              </a:rPr>
              <a:t>–</a:t>
            </a:r>
            <a:r>
              <a:rPr lang="en-US" altLang="ko-KR" sz="3600" b="1"/>
              <a:t> </a:t>
            </a:r>
            <a:r>
              <a:rPr lang="ko-KR" altLang="en-US" sz="3600" b="1"/>
              <a:t>화학적 조성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ko-KR" altLang="en-US" sz="2000" b="1"/>
              <a:t>특징 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Collagen</a:t>
            </a:r>
            <a:r>
              <a:rPr lang="ko-KR" altLang="en-US" sz="1800"/>
              <a:t>의 가수분해를 통해 제조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Collagen, animal glues, gelatin</a:t>
            </a:r>
            <a:r>
              <a:rPr lang="ko-KR" altLang="en-US" sz="1800"/>
              <a:t>은 모두 단백질로서 유사한 화학적 조성을 소유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화학적 조성은 </a:t>
            </a:r>
            <a:r>
              <a:rPr lang="en-US" altLang="ko-KR" sz="1800"/>
              <a:t>source</a:t>
            </a:r>
            <a:r>
              <a:rPr lang="ko-KR" altLang="en-US" sz="1800"/>
              <a:t>와 제조공정에 다라 차이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en-US" altLang="ko-KR" sz="1800">
                <a:sym typeface="Symbol" pitchFamily="18" charset="2"/>
              </a:rPr>
              <a:t>-amino acid</a:t>
            </a:r>
            <a:r>
              <a:rPr lang="ko-KR" altLang="en-US" sz="1800">
                <a:sym typeface="Symbol" pitchFamily="18" charset="2"/>
              </a:rPr>
              <a:t>의 </a:t>
            </a:r>
            <a:r>
              <a:rPr lang="en-US" altLang="ko-KR" sz="1800">
                <a:sym typeface="Symbol" pitchFamily="18" charset="2"/>
              </a:rPr>
              <a:t>polyamide</a:t>
            </a:r>
            <a:r>
              <a:rPr lang="ko-KR" altLang="en-US" sz="1800">
                <a:sym typeface="Symbol" pitchFamily="18" charset="2"/>
              </a:rPr>
              <a:t>로 구성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>
                <a:sym typeface="Symbol" pitchFamily="18" charset="2"/>
              </a:rPr>
              <a:t>  </a:t>
            </a:r>
            <a:r>
              <a:rPr lang="en-US" altLang="ko-KR" sz="1800">
                <a:sym typeface="Symbol" pitchFamily="18" charset="2"/>
              </a:rPr>
              <a:t>- </a:t>
            </a:r>
            <a:r>
              <a:rPr lang="ko-KR" altLang="en-US" sz="1800">
                <a:sym typeface="Symbol" pitchFamily="18" charset="2"/>
              </a:rPr>
              <a:t>평균 분자량은 </a:t>
            </a:r>
            <a:r>
              <a:rPr lang="en-US" altLang="ko-KR" sz="1800">
                <a:sym typeface="Symbol" pitchFamily="18" charset="2"/>
              </a:rPr>
              <a:t>20,000~25,000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>
                <a:sym typeface="Symbol" pitchFamily="18" charset="2"/>
              </a:rPr>
              <a:t>  - </a:t>
            </a:r>
            <a:r>
              <a:rPr lang="ko-KR" altLang="en-US" sz="1800">
                <a:sym typeface="Symbol" pitchFamily="18" charset="2"/>
              </a:rPr>
              <a:t>접착은 분자간의 수소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이온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공유결합에 의해 발생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>
                <a:sym typeface="Symbol" pitchFamily="18" charset="2"/>
              </a:rPr>
              <a:t>  </a:t>
            </a:r>
            <a:r>
              <a:rPr lang="en-US" altLang="ko-KR" sz="1800">
                <a:sym typeface="Symbol" pitchFamily="18" charset="2"/>
              </a:rPr>
              <a:t>- </a:t>
            </a:r>
            <a:r>
              <a:rPr lang="ko-KR" altLang="en-US" sz="1800">
                <a:sym typeface="Symbol" pitchFamily="18" charset="2"/>
              </a:rPr>
              <a:t>첨가제로 습윤제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분산제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가소제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화학반응제 등을 사용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>
                <a:sym typeface="Symbol" pitchFamily="18" charset="2"/>
              </a:rPr>
              <a:t>  </a:t>
            </a:r>
            <a:r>
              <a:rPr lang="en-US" altLang="ko-KR" sz="1800">
                <a:sym typeface="Symbol" pitchFamily="18" charset="2"/>
              </a:rPr>
              <a:t>- </a:t>
            </a:r>
            <a:r>
              <a:rPr lang="ko-KR" altLang="en-US" sz="1800">
                <a:sym typeface="Symbol" pitchFamily="18" charset="2"/>
              </a:rPr>
              <a:t>주로 파우더 타입으로 판매되었음</a:t>
            </a:r>
            <a:r>
              <a:rPr lang="en-US" altLang="ko-KR" sz="1800">
                <a:sym typeface="Symbol" pitchFamily="18" charset="2"/>
              </a:rPr>
              <a:t>. </a:t>
            </a:r>
            <a:r>
              <a:rPr lang="en-US" altLang="ko-KR" sz="1800"/>
              <a:t>  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115000"/>
              </a:lnSpc>
            </a:pPr>
            <a:r>
              <a:rPr lang="ko-KR" altLang="en-US" sz="2000" b="1"/>
              <a:t>종류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Hide: </a:t>
            </a:r>
            <a:r>
              <a:rPr lang="ko-KR" altLang="en-US" sz="1800"/>
              <a:t>가죽이나 연골로부터 제조 </a:t>
            </a:r>
            <a:r>
              <a:rPr lang="en-US" altLang="ko-KR" sz="1800"/>
              <a:t>(</a:t>
            </a:r>
            <a:r>
              <a:rPr lang="ko-KR" altLang="en-US" sz="1800"/>
              <a:t>세척</a:t>
            </a:r>
            <a:r>
              <a:rPr lang="en-US" altLang="ko-KR" sz="1800"/>
              <a:t>-</a:t>
            </a:r>
            <a:r>
              <a:rPr lang="ko-KR" altLang="en-US" sz="1800"/>
              <a:t>산화</a:t>
            </a:r>
            <a:r>
              <a:rPr lang="en-US" altLang="ko-KR" sz="1800"/>
              <a:t>-</a:t>
            </a:r>
            <a:r>
              <a:rPr lang="ko-KR" altLang="en-US" sz="1800"/>
              <a:t>온수첨가</a:t>
            </a:r>
            <a:r>
              <a:rPr lang="en-US" altLang="ko-KR" sz="1800"/>
              <a:t>-</a:t>
            </a:r>
            <a:r>
              <a:rPr lang="ko-KR" altLang="en-US" sz="1800"/>
              <a:t>가열</a:t>
            </a:r>
            <a:r>
              <a:rPr lang="en-US" altLang="ko-KR" sz="1800"/>
              <a:t>-</a:t>
            </a:r>
            <a:r>
              <a:rPr lang="ko-KR" altLang="en-US" sz="1800"/>
              <a:t>분리</a:t>
            </a:r>
            <a:r>
              <a:rPr lang="en-US" altLang="ko-KR" sz="1800"/>
              <a:t>-</a:t>
            </a:r>
            <a:r>
              <a:rPr lang="ko-KR" altLang="en-US" sz="1800"/>
              <a:t>농축</a:t>
            </a:r>
            <a:r>
              <a:rPr lang="en-US" altLang="ko-KR" sz="1800"/>
              <a:t>), </a:t>
            </a:r>
            <a:r>
              <a:rPr lang="ko-KR" altLang="en-US" sz="1800"/>
              <a:t>고형분 함량은 약 </a:t>
            </a:r>
            <a:r>
              <a:rPr lang="en-US" altLang="ko-KR" sz="1800"/>
              <a:t>16~45%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Bone: (</a:t>
            </a:r>
            <a:r>
              <a:rPr lang="ko-KR" altLang="en-US" sz="1800"/>
              <a:t>물 또는 약산으로 세척</a:t>
            </a:r>
            <a:r>
              <a:rPr lang="en-US" altLang="ko-KR" sz="1800"/>
              <a:t>-</a:t>
            </a:r>
            <a:r>
              <a:rPr lang="ko-KR" altLang="en-US" sz="1800"/>
              <a:t>스팀이나 열수로 추출</a:t>
            </a:r>
            <a:r>
              <a:rPr lang="en-US" altLang="ko-KR" sz="1800"/>
              <a:t>-</a:t>
            </a:r>
            <a:r>
              <a:rPr lang="ko-KR" altLang="en-US" sz="1800"/>
              <a:t>분리</a:t>
            </a:r>
            <a:r>
              <a:rPr lang="en-US" altLang="ko-KR" sz="1800"/>
              <a:t>-</a:t>
            </a:r>
            <a:r>
              <a:rPr lang="ko-KR" altLang="en-US" sz="1800"/>
              <a:t>농축</a:t>
            </a:r>
            <a:r>
              <a:rPr lang="en-US" altLang="ko-KR" sz="1800"/>
              <a:t>) </a:t>
            </a:r>
            <a:endParaRPr lang="en-US" altLang="ko-KR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Animal glues </a:t>
            </a:r>
            <a:r>
              <a:rPr lang="en-US" altLang="ko-KR" sz="3600" b="1">
                <a:latin typeface="Arial"/>
              </a:rPr>
              <a:t>–</a:t>
            </a:r>
            <a:r>
              <a:rPr lang="en-US" altLang="ko-KR" sz="3600" b="1"/>
              <a:t> </a:t>
            </a:r>
            <a:r>
              <a:rPr lang="ko-KR" altLang="en-US" sz="3600" b="1"/>
              <a:t>성질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특징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입자타입이며 색깔은 적색에서 갈색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건조상태에서 보관하면 오랫동안 보관 가능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밀도는 </a:t>
            </a:r>
            <a:r>
              <a:rPr lang="en-US" altLang="ko-KR" sz="1800"/>
              <a:t>1,27</a:t>
            </a:r>
            <a:r>
              <a:rPr lang="ko-KR" altLang="en-US" sz="1800"/>
              <a:t>이며 수분함량은 </a:t>
            </a:r>
            <a:r>
              <a:rPr lang="en-US" altLang="ko-KR" sz="1800"/>
              <a:t>10~14%, </a:t>
            </a:r>
            <a:r>
              <a:rPr lang="ko-KR" altLang="en-US" sz="1800"/>
              <a:t>회분 함량은 </a:t>
            </a:r>
            <a:r>
              <a:rPr lang="en-US" altLang="ko-KR" sz="1800"/>
              <a:t>2.25~4%, pH</a:t>
            </a:r>
            <a:r>
              <a:rPr lang="ko-KR" altLang="en-US" sz="1800"/>
              <a:t>는 </a:t>
            </a:r>
            <a:r>
              <a:rPr lang="en-US" altLang="ko-KR" sz="1800"/>
              <a:t>6.5~7.4 (hide), 5.8~6.3 (bone)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물에 용해되며 냉각에 의해 젤리화하며 가열에 의해 다시 액화  </a:t>
            </a:r>
            <a:r>
              <a:rPr lang="ko-KR" altLang="en-US" sz="1800">
                <a:sym typeface="Symbol" pitchFamily="18" charset="2"/>
              </a:rPr>
              <a:t> </a:t>
            </a:r>
            <a:r>
              <a:rPr lang="ko-KR" altLang="en-US" sz="1800"/>
              <a:t> 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냉수에 넣고 </a:t>
            </a:r>
            <a:r>
              <a:rPr lang="en-US" altLang="ko-KR" sz="1800"/>
              <a:t>50~60</a:t>
            </a:r>
            <a:r>
              <a:rPr lang="en-US" altLang="ko-KR" sz="1800">
                <a:cs typeface="Arial" charset="0"/>
              </a:rPr>
              <a:t>°C</a:t>
            </a:r>
            <a:r>
              <a:rPr lang="ko-KR" altLang="en-US" sz="1800">
                <a:cs typeface="Arial" charset="0"/>
              </a:rPr>
              <a:t>로 가열하면서 저어주면 일정한 용액을 형성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냉각과 함께 점도가 증가하고 끈적임이 증가하면서 접착력을 보유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점도는 </a:t>
            </a:r>
            <a:r>
              <a:rPr lang="en-US" altLang="ko-KR" sz="1800">
                <a:cs typeface="Arial" charset="0"/>
              </a:rPr>
              <a:t>70~100,000cps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>
                <a:cs typeface="Arial" charset="0"/>
              </a:rPr>
              <a:t>  - </a:t>
            </a:r>
            <a:r>
              <a:rPr lang="ko-KR" altLang="en-US" sz="1800">
                <a:cs typeface="Arial" charset="0"/>
              </a:rPr>
              <a:t>가소제로 </a:t>
            </a:r>
            <a:r>
              <a:rPr lang="en-US" altLang="ko-KR" sz="1800">
                <a:cs typeface="Arial" charset="0"/>
              </a:rPr>
              <a:t>glycerin, sorbitol, glycol, sulfonated oil </a:t>
            </a:r>
            <a:r>
              <a:rPr lang="ko-KR" altLang="en-US" sz="1800">
                <a:cs typeface="Arial" charset="0"/>
              </a:rPr>
              <a:t>등이 사용됨</a:t>
            </a:r>
            <a:r>
              <a:rPr lang="en-US" altLang="ko-KR" sz="1800">
                <a:cs typeface="Arial" charset="0"/>
              </a:rPr>
              <a:t>.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>
                <a:cs typeface="Arial" charset="0"/>
              </a:rPr>
              <a:t>  - </a:t>
            </a:r>
            <a:r>
              <a:rPr lang="ko-KR" altLang="en-US" sz="1800">
                <a:cs typeface="Arial" charset="0"/>
              </a:rPr>
              <a:t>전분</a:t>
            </a:r>
            <a:r>
              <a:rPr lang="en-US" altLang="ko-KR" sz="1800">
                <a:cs typeface="Arial" charset="0"/>
              </a:rPr>
              <a:t>, dextrin, </a:t>
            </a:r>
            <a:r>
              <a:rPr lang="ko-KR" altLang="en-US" sz="1800">
                <a:cs typeface="Arial" charset="0"/>
              </a:rPr>
              <a:t>다른 단백질 접착제의 </a:t>
            </a:r>
            <a:r>
              <a:rPr lang="en-US" altLang="ko-KR" sz="1800">
                <a:cs typeface="Arial" charset="0"/>
              </a:rPr>
              <a:t>extender</a:t>
            </a:r>
            <a:r>
              <a:rPr lang="ko-KR" altLang="en-US" sz="1800">
                <a:cs typeface="Arial" charset="0"/>
              </a:rPr>
              <a:t>로 사용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endParaRPr lang="ko-KR" altLang="en-US" sz="1800">
              <a:cs typeface="Arial" charset="0"/>
            </a:endParaRPr>
          </a:p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용도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목공</a:t>
            </a:r>
            <a:r>
              <a:rPr lang="en-US" altLang="ko-KR" sz="1800"/>
              <a:t>, coated abrasive, cartoon, boxes </a:t>
            </a:r>
            <a:r>
              <a:rPr lang="ko-KR" altLang="en-US" sz="1800"/>
              <a:t>등에 사용</a:t>
            </a:r>
            <a:endParaRPr lang="ko-KR" altLang="en-US"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Fish glues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개요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Fish skin</a:t>
            </a:r>
            <a:r>
              <a:rPr lang="ko-KR" altLang="en-US" sz="1800"/>
              <a:t>에서 제조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용이하게 제조</a:t>
            </a:r>
            <a:r>
              <a:rPr lang="en-US" altLang="ko-KR" sz="1800"/>
              <a:t>, </a:t>
            </a:r>
            <a:r>
              <a:rPr lang="ko-KR" altLang="en-US" sz="1800"/>
              <a:t>연속적인 공급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skin</a:t>
            </a:r>
            <a:r>
              <a:rPr lang="ko-KR" altLang="en-US" sz="1800"/>
              <a:t>에 오일이 있는 고등어는 제외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- 1</a:t>
            </a:r>
            <a:r>
              <a:rPr lang="ko-KR" altLang="en-US" sz="1800"/>
              <a:t>톤의 </a:t>
            </a:r>
            <a:r>
              <a:rPr lang="en-US" altLang="ko-KR" sz="1800"/>
              <a:t>fish skin</a:t>
            </a:r>
            <a:r>
              <a:rPr lang="ko-KR" altLang="en-US" sz="1800"/>
              <a:t>은 </a:t>
            </a:r>
            <a:r>
              <a:rPr lang="en-US" altLang="ko-KR" sz="1800"/>
              <a:t>50 gallon</a:t>
            </a:r>
            <a:r>
              <a:rPr lang="ko-KR" altLang="en-US" sz="1800"/>
              <a:t>의 접착제 생산 가능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액상으로 적용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제조공정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Fish skin</a:t>
            </a:r>
            <a:r>
              <a:rPr lang="ko-KR" altLang="en-US" sz="1800"/>
              <a:t>은 보관상 소금이 뿌려지고 건조되는데 접착제를 제조하기 위해 사용되기 전에 그 소금의 제거가 필요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소금이 제거된 </a:t>
            </a:r>
            <a:r>
              <a:rPr lang="en-US" altLang="ko-KR" sz="1800"/>
              <a:t>skin</a:t>
            </a:r>
            <a:r>
              <a:rPr lang="ko-KR" altLang="en-US" sz="1800"/>
              <a:t>은 열수에서 </a:t>
            </a:r>
            <a:r>
              <a:rPr lang="en-US" altLang="ko-KR" sz="1800"/>
              <a:t>cook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고형분 함량이 </a:t>
            </a:r>
            <a:r>
              <a:rPr lang="en-US" altLang="ko-KR" sz="1800"/>
              <a:t>40~50%</a:t>
            </a:r>
            <a:r>
              <a:rPr lang="ko-KR" altLang="en-US" sz="1800"/>
              <a:t>가 될때까지 가열         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항박테리아제 첨가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gel point, </a:t>
            </a:r>
            <a:r>
              <a:rPr lang="ko-KR" altLang="en-US" sz="1800">
                <a:cs typeface="Arial" charset="0"/>
              </a:rPr>
              <a:t>염 농도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점도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고형분 함량 등을 확인</a:t>
            </a:r>
            <a:endParaRPr lang="ko-KR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Fish glues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성질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경화시간을 가속시키기 위해 </a:t>
            </a:r>
            <a:r>
              <a:rPr lang="en-US" altLang="ko-KR" sz="1800"/>
              <a:t>Animal glue</a:t>
            </a:r>
            <a:r>
              <a:rPr lang="ko-KR" altLang="en-US" sz="1800"/>
              <a:t>와 혼합해서 사용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경화시간을 감속시키기 위해 염 </a:t>
            </a:r>
            <a:r>
              <a:rPr lang="en-US" altLang="ko-KR" sz="1800"/>
              <a:t>(calcium </a:t>
            </a:r>
            <a:r>
              <a:rPr lang="ko-KR" altLang="en-US" sz="1800"/>
              <a:t>또는 </a:t>
            </a:r>
            <a:r>
              <a:rPr lang="en-US" altLang="ko-KR" sz="1800"/>
              <a:t>sodium chloride)</a:t>
            </a:r>
            <a:r>
              <a:rPr lang="ko-KR" altLang="en-US" sz="1800"/>
              <a:t>을 첨가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pH</a:t>
            </a:r>
            <a:r>
              <a:rPr lang="ko-KR" altLang="en-US" sz="1800"/>
              <a:t>는 </a:t>
            </a:r>
            <a:r>
              <a:rPr lang="en-US" altLang="ko-KR" sz="1800"/>
              <a:t>6.5~7.2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강산과 강알칼리는 접착성능을 약화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접착제의 침투성능을 향상시키기 위해 알코올과 아세톤이 첨가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다른 접착제 호환성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Animal glues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Dextrin </a:t>
            </a:r>
            <a:r>
              <a:rPr lang="ko-KR" altLang="en-US" sz="1800"/>
              <a:t>접착제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Polyvinyl acetate emulsion (creep, heat resistances, tackiness, penetration, </a:t>
            </a:r>
            <a:r>
              <a:rPr lang="ko-KR" altLang="en-US" sz="1800"/>
              <a:t>지방족 </a:t>
            </a:r>
            <a:r>
              <a:rPr lang="en-US" altLang="ko-KR" sz="1800"/>
              <a:t>solvent resistance)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Latex emulsions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Soybean glues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7993062" cy="5545138"/>
          </a:xfrm>
        </p:spPr>
        <p:txBody>
          <a:bodyPr/>
          <a:lstStyle/>
          <a:p>
            <a:pPr marL="269875" indent="-269875">
              <a:spcBef>
                <a:spcPct val="10000"/>
              </a:spcBef>
            </a:pPr>
            <a:r>
              <a:rPr lang="ko-KR" altLang="en-US" sz="2000" b="1"/>
              <a:t>서론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Soybeans: seeds of a leguminous, low-growing vine of the Glycine family 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다량의 </a:t>
            </a:r>
            <a:r>
              <a:rPr lang="en-US" altLang="ko-KR" sz="1800"/>
              <a:t>protein</a:t>
            </a:r>
            <a:r>
              <a:rPr lang="ko-KR" altLang="en-US" sz="1800"/>
              <a:t>과 </a:t>
            </a:r>
            <a:r>
              <a:rPr lang="en-US" altLang="ko-KR" sz="1800"/>
              <a:t>triglyceride oils </a:t>
            </a:r>
            <a:r>
              <a:rPr lang="ko-KR" altLang="en-US" sz="1800"/>
              <a:t>함유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접착제로 사용을 위해 </a:t>
            </a:r>
            <a:r>
              <a:rPr lang="en-US" altLang="ko-KR" sz="1800"/>
              <a:t>protein</a:t>
            </a:r>
            <a:r>
              <a:rPr lang="ko-KR" altLang="en-US" sz="1800"/>
              <a:t>의 성질 변화없이 오일이 제거 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대두단백질 접착제는 석유화학계 접착제의 접착능과 내수성으로 생산이 감소되었음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spcBef>
                <a:spcPct val="10000"/>
              </a:spcBef>
            </a:pPr>
            <a:r>
              <a:rPr lang="ko-KR" altLang="en-US" sz="2000" b="1"/>
              <a:t>접착제 사용을 위한 필요사항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분쇄</a:t>
            </a:r>
            <a:r>
              <a:rPr lang="en-US" altLang="ko-KR" sz="1800"/>
              <a:t>, de-hulled, </a:t>
            </a:r>
            <a:r>
              <a:rPr lang="ko-KR" altLang="en-US" sz="1800"/>
              <a:t>용매추출</a:t>
            </a:r>
            <a:r>
              <a:rPr lang="en-US" altLang="ko-KR" sz="1800"/>
              <a:t>, </a:t>
            </a:r>
            <a:r>
              <a:rPr lang="ko-KR" altLang="en-US" sz="1800"/>
              <a:t>재건조</a:t>
            </a:r>
            <a:r>
              <a:rPr lang="en-US" altLang="ko-KR" sz="1800"/>
              <a:t>, milling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전체공정은 단백질의 용해성을 보존하기 위해 </a:t>
            </a:r>
            <a:r>
              <a:rPr lang="en-US" altLang="ko-KR" sz="1800"/>
              <a:t>50~60</a:t>
            </a:r>
            <a:r>
              <a:rPr lang="en-US" altLang="ko-KR" sz="1800">
                <a:cs typeface="Arial" charset="0"/>
              </a:rPr>
              <a:t>°C</a:t>
            </a:r>
            <a:r>
              <a:rPr lang="ko-KR" altLang="en-US" sz="1800">
                <a:cs typeface="Arial" charset="0"/>
              </a:rPr>
              <a:t>에서 진행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단백질 함량이 </a:t>
            </a:r>
            <a:r>
              <a:rPr lang="en-US" altLang="ko-KR" sz="1800"/>
              <a:t>35 ~ 55%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화학적</a:t>
            </a:r>
            <a:r>
              <a:rPr lang="en-US" altLang="ko-KR" sz="1800"/>
              <a:t>, </a:t>
            </a:r>
            <a:r>
              <a:rPr lang="ko-KR" altLang="en-US" sz="1800"/>
              <a:t>물리적 성질이 유사 </a:t>
            </a:r>
            <a:r>
              <a:rPr lang="en-US" altLang="ko-KR" sz="1800"/>
              <a:t>(homogeneous)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endParaRPr lang="en-US" altLang="ko-KR" sz="1800"/>
          </a:p>
          <a:p>
            <a:pPr marL="269875" indent="-269875">
              <a:spcBef>
                <a:spcPct val="1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제조공정</a:t>
            </a:r>
            <a:r>
              <a:rPr lang="ko-KR" altLang="en-US" sz="1800" b="1"/>
              <a:t>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낮은 내수성으로 화학적 변환 필요 </a:t>
            </a:r>
            <a:r>
              <a:rPr lang="en-US" altLang="ko-KR" sz="1800"/>
              <a:t>(denature)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Dehydration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/>
              <a:t>서론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761038"/>
          </a:xfrm>
        </p:spPr>
        <p:txBody>
          <a:bodyPr/>
          <a:lstStyle/>
          <a:p>
            <a:pPr marL="269875" indent="-269875"/>
            <a:r>
              <a:rPr lang="ko-KR" altLang="en-US" sz="2000" b="1"/>
              <a:t>정의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천연물 또는 폐기물 등을 이용한 접착제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합성수지계 접착제 가격의 상승과 자원의 고갈이 최근 천연계 접착제 개발 동기</a:t>
            </a:r>
          </a:p>
          <a:p>
            <a:pPr marL="269875" indent="-269875"/>
            <a:endParaRPr lang="ko-KR" altLang="en-US" sz="1800"/>
          </a:p>
          <a:p>
            <a:pPr marL="269875" indent="-269875"/>
            <a:r>
              <a:rPr lang="ko-KR" altLang="en-US" sz="2000" b="1"/>
              <a:t>역사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고대</a:t>
            </a:r>
            <a:r>
              <a:rPr lang="en-US" altLang="ko-KR" sz="1800"/>
              <a:t>~1930</a:t>
            </a:r>
            <a:r>
              <a:rPr lang="ko-KR" altLang="en-US" sz="1800"/>
              <a:t>년대</a:t>
            </a:r>
            <a:r>
              <a:rPr lang="en-US" altLang="ko-KR" sz="1800"/>
              <a:t>: </a:t>
            </a:r>
            <a:r>
              <a:rPr lang="ko-KR" altLang="en-US" sz="1800"/>
              <a:t>천연계 접착제를 주로 사용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- 1940</a:t>
            </a:r>
            <a:r>
              <a:rPr lang="ko-KR" altLang="en-US" sz="1800"/>
              <a:t>년대 </a:t>
            </a:r>
            <a:r>
              <a:rPr lang="en-US" altLang="ko-KR" sz="1800"/>
              <a:t>~1973</a:t>
            </a:r>
            <a:r>
              <a:rPr lang="ko-KR" altLang="en-US" sz="1800"/>
              <a:t>년</a:t>
            </a:r>
            <a:r>
              <a:rPr lang="en-US" altLang="ko-KR" sz="1800"/>
              <a:t>: </a:t>
            </a:r>
            <a:r>
              <a:rPr lang="ko-KR" altLang="en-US" sz="1800"/>
              <a:t>석유화학계 접착제 대부분 사용 </a:t>
            </a:r>
            <a:r>
              <a:rPr lang="en-US" altLang="ko-KR" sz="1800"/>
              <a:t>(</a:t>
            </a:r>
            <a:r>
              <a:rPr lang="ko-KR" altLang="en-US" sz="1800"/>
              <a:t>강도</a:t>
            </a:r>
            <a:r>
              <a:rPr lang="en-US" altLang="ko-KR" sz="1800"/>
              <a:t>, </a:t>
            </a:r>
            <a:r>
              <a:rPr lang="ko-KR" altLang="en-US" sz="1800"/>
              <a:t>내수성</a:t>
            </a:r>
            <a:r>
              <a:rPr lang="en-US" altLang="ko-KR" sz="1800"/>
              <a:t>, </a:t>
            </a:r>
            <a:r>
              <a:rPr lang="ko-KR" altLang="en-US" sz="1800"/>
              <a:t>가격 등이 우수</a:t>
            </a:r>
            <a:r>
              <a:rPr lang="en-US" altLang="ko-KR" sz="1800"/>
              <a:t>)</a:t>
            </a:r>
          </a:p>
          <a:p>
            <a:pPr marL="269875" indent="-269875">
              <a:buFont typeface="Wingdings" pitchFamily="2" charset="2"/>
              <a:buNone/>
            </a:pPr>
            <a:r>
              <a:rPr lang="en-US" altLang="ko-KR" sz="1800"/>
              <a:t>   - 1973</a:t>
            </a:r>
            <a:r>
              <a:rPr lang="ko-KR" altLang="en-US" sz="1800"/>
              <a:t>년</a:t>
            </a:r>
            <a:r>
              <a:rPr lang="en-US" altLang="ko-KR" sz="1800"/>
              <a:t>~: </a:t>
            </a:r>
            <a:r>
              <a:rPr lang="ko-KR" altLang="en-US" sz="1800"/>
              <a:t>석유파동과 함께 천연계 접착제에 대한 관심이 높아지고 연구가 진행되고 있으나 석유화학계에 비해 성능이 낮고 및 가격경쟁력이 낮아 극소수의 폐기물을 이용한 천연계 접착제만이 사용화 </a:t>
            </a:r>
            <a:r>
              <a:rPr lang="en-US" altLang="ko-KR" sz="1800"/>
              <a:t>(lignin &amp; tannin) </a:t>
            </a:r>
          </a:p>
          <a:p>
            <a:pPr marL="269875" indent="-269875">
              <a:buFont typeface="Wingdings" pitchFamily="2" charset="2"/>
              <a:buNone/>
            </a:pPr>
            <a:r>
              <a:rPr lang="en-US" altLang="ko-KR" sz="1800"/>
              <a:t>  </a:t>
            </a:r>
          </a:p>
          <a:p>
            <a:pPr marL="269875" indent="-269875"/>
            <a:r>
              <a:rPr lang="ko-KR" altLang="en-US" sz="2000" b="1"/>
              <a:t>종류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식물성 접착제</a:t>
            </a:r>
            <a:r>
              <a:rPr lang="en-US" altLang="ko-KR" sz="1800"/>
              <a:t>: </a:t>
            </a:r>
            <a:r>
              <a:rPr lang="ko-KR" altLang="en-US" sz="1800"/>
              <a:t>전분접착제</a:t>
            </a:r>
            <a:r>
              <a:rPr lang="en-US" altLang="ko-KR" sz="1800"/>
              <a:t>, </a:t>
            </a:r>
            <a:r>
              <a:rPr lang="ko-KR" altLang="en-US" sz="1800"/>
              <a:t>대두접착제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동물성 접착제</a:t>
            </a:r>
            <a:r>
              <a:rPr lang="en-US" altLang="ko-KR" sz="1800"/>
              <a:t>: </a:t>
            </a:r>
            <a:r>
              <a:rPr lang="ko-KR" altLang="en-US" sz="1800"/>
              <a:t>수교 </a:t>
            </a:r>
            <a:r>
              <a:rPr lang="en-US" altLang="ko-KR" sz="1800"/>
              <a:t>(</a:t>
            </a:r>
            <a:r>
              <a:rPr lang="ko-KR" altLang="en-US" sz="1800"/>
              <a:t>동물의 뼈나 가죽의 콜라겐에 기인</a:t>
            </a:r>
            <a:r>
              <a:rPr lang="en-US" altLang="ko-KR" sz="1800"/>
              <a:t>), </a:t>
            </a:r>
            <a:r>
              <a:rPr lang="ko-KR" altLang="en-US" sz="1800"/>
              <a:t>카제인</a:t>
            </a:r>
            <a:r>
              <a:rPr lang="en-US" altLang="ko-KR" sz="1800"/>
              <a:t>, </a:t>
            </a:r>
            <a:r>
              <a:rPr lang="ko-KR" altLang="en-US" sz="1800"/>
              <a:t>혈액알부민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폐기물 접착제</a:t>
            </a:r>
            <a:r>
              <a:rPr lang="en-US" altLang="ko-KR" sz="1800"/>
              <a:t>: </a:t>
            </a:r>
            <a:r>
              <a:rPr lang="ko-KR" altLang="en-US" sz="1800"/>
              <a:t>리그닌 </a:t>
            </a:r>
            <a:r>
              <a:rPr lang="en-US" altLang="ko-KR" sz="1800"/>
              <a:t>(</a:t>
            </a:r>
            <a:r>
              <a:rPr lang="ko-KR" altLang="en-US" sz="1800"/>
              <a:t>화학펄프 폐액에서 추출</a:t>
            </a:r>
            <a:r>
              <a:rPr lang="en-US" altLang="ko-KR" sz="1800"/>
              <a:t>) , </a:t>
            </a:r>
            <a:r>
              <a:rPr lang="ko-KR" altLang="en-US" sz="1800"/>
              <a:t>탄닌 </a:t>
            </a:r>
            <a:r>
              <a:rPr lang="en-US" altLang="ko-KR" sz="1800"/>
              <a:t>(</a:t>
            </a:r>
            <a:r>
              <a:rPr lang="ko-KR" altLang="en-US" sz="1800"/>
              <a:t>수피</a:t>
            </a:r>
            <a:r>
              <a:rPr lang="en-US" altLang="ko-KR" sz="1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>
                <a:solidFill>
                  <a:schemeClr val="tx1"/>
                </a:solidFill>
                <a:effectLst/>
              </a:rPr>
              <a:t>단백질의 접착재 특성</a:t>
            </a:r>
          </a:p>
        </p:txBody>
      </p:sp>
      <p:graphicFrame>
        <p:nvGraphicFramePr>
          <p:cNvPr id="80918" name="Group 22"/>
          <p:cNvGraphicFramePr>
            <a:graphicFrameLocks noGrp="1"/>
          </p:cNvGraphicFramePr>
          <p:nvPr/>
        </p:nvGraphicFramePr>
        <p:xfrm>
          <a:off x="568325" y="1295400"/>
          <a:ext cx="8180388" cy="3419475"/>
        </p:xfrm>
        <a:graphic>
          <a:graphicData uri="http://schemas.openxmlformats.org/drawingml/2006/table">
            <a:tbl>
              <a:tblPr/>
              <a:tblGrid>
                <a:gridCol w="4143375"/>
                <a:gridCol w="4037013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장   점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단   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생물자원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환경친화적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재생가능 자원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기능성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내수성 높음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탄수화물대비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)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다양한 관능기 함유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천연자원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품질관리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비균일성분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)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가 어려움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가격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원재료의 가격변동이 심함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buSzTx/>
                        <a:buFontTx/>
                        <a:buChar char="•"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성능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석유화학계 접착제 대비 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  성능 저하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판상재료용 대비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0912" name="Group 16"/>
          <p:cNvGrpSpPr>
            <a:grpSpLocks/>
          </p:cNvGrpSpPr>
          <p:nvPr/>
        </p:nvGrpSpPr>
        <p:grpSpPr bwMode="auto">
          <a:xfrm>
            <a:off x="684213" y="4895850"/>
            <a:ext cx="5645150" cy="1412875"/>
            <a:chOff x="384" y="3069"/>
            <a:chExt cx="3556" cy="801"/>
          </a:xfrm>
        </p:grpSpPr>
        <p:sp>
          <p:nvSpPr>
            <p:cNvPr id="80913" name="Text Box 17"/>
            <p:cNvSpPr txBox="1">
              <a:spLocks noChangeArrowheads="1"/>
            </p:cNvSpPr>
            <p:nvPr/>
          </p:nvSpPr>
          <p:spPr bwMode="auto">
            <a:xfrm>
              <a:off x="974" y="3069"/>
              <a:ext cx="2966" cy="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en-US" altLang="ko-KR"/>
                <a:t> </a:t>
              </a:r>
              <a:r>
                <a:rPr lang="ko-KR" altLang="en-US"/>
                <a:t>대두단백질의 접착재료로의 가공기술 개발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ko-KR" altLang="en-US"/>
                <a:t> 물성의 보강과 기능성 강화기술 개발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ko-KR" altLang="en-US"/>
                <a:t> 공정 적용 기술의 개발 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ko-KR" altLang="en-US"/>
                <a:t> 단백질 자원 확보</a:t>
              </a:r>
            </a:p>
          </p:txBody>
        </p:sp>
        <p:sp>
          <p:nvSpPr>
            <p:cNvPr id="80914" name="AutoShape 18"/>
            <p:cNvSpPr>
              <a:spLocks noChangeArrowheads="1"/>
            </p:cNvSpPr>
            <p:nvPr/>
          </p:nvSpPr>
          <p:spPr bwMode="auto">
            <a:xfrm>
              <a:off x="384" y="3360"/>
              <a:ext cx="504" cy="352"/>
            </a:xfrm>
            <a:prstGeom prst="rightArrow">
              <a:avLst>
                <a:gd name="adj1" fmla="val 50000"/>
                <a:gd name="adj2" fmla="val 35795"/>
              </a:avLst>
            </a:prstGeom>
            <a:solidFill>
              <a:srgbClr val="000080"/>
            </a:solidFill>
            <a:ln w="3175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>
                <a:solidFill>
                  <a:schemeClr val="tx1"/>
                </a:solidFill>
                <a:effectLst/>
              </a:rPr>
              <a:t>단백질을 이용한 접착제 제조 원리</a:t>
            </a:r>
          </a:p>
        </p:txBody>
      </p:sp>
      <p:sp>
        <p:nvSpPr>
          <p:cNvPr id="81937" name="Freeform 17"/>
          <p:cNvSpPr>
            <a:spLocks/>
          </p:cNvSpPr>
          <p:nvPr/>
        </p:nvSpPr>
        <p:spPr bwMode="auto">
          <a:xfrm>
            <a:off x="1282700" y="1484313"/>
            <a:ext cx="1152525" cy="1079500"/>
          </a:xfrm>
          <a:custGeom>
            <a:avLst/>
            <a:gdLst/>
            <a:ahLst/>
            <a:cxnLst>
              <a:cxn ang="0">
                <a:pos x="274" y="497"/>
              </a:cxn>
              <a:cxn ang="0">
                <a:pos x="549" y="433"/>
              </a:cxn>
              <a:cxn ang="0">
                <a:pos x="604" y="717"/>
              </a:cxn>
              <a:cxn ang="0">
                <a:pos x="165" y="653"/>
              </a:cxn>
              <a:cxn ang="0">
                <a:pos x="119" y="552"/>
              </a:cxn>
              <a:cxn ang="0">
                <a:pos x="448" y="232"/>
              </a:cxn>
              <a:cxn ang="0">
                <a:pos x="448" y="753"/>
              </a:cxn>
              <a:cxn ang="0">
                <a:pos x="192" y="598"/>
              </a:cxn>
              <a:cxn ang="0">
                <a:pos x="512" y="461"/>
              </a:cxn>
              <a:cxn ang="0">
                <a:pos x="960" y="461"/>
              </a:cxn>
              <a:cxn ang="0">
                <a:pos x="741" y="726"/>
              </a:cxn>
              <a:cxn ang="0">
                <a:pos x="348" y="680"/>
              </a:cxn>
              <a:cxn ang="0">
                <a:pos x="137" y="543"/>
              </a:cxn>
              <a:cxn ang="0">
                <a:pos x="466" y="86"/>
              </a:cxn>
              <a:cxn ang="0">
                <a:pos x="649" y="68"/>
              </a:cxn>
              <a:cxn ang="0">
                <a:pos x="558" y="552"/>
              </a:cxn>
              <a:cxn ang="0">
                <a:pos x="466" y="762"/>
              </a:cxn>
              <a:cxn ang="0">
                <a:pos x="274" y="954"/>
              </a:cxn>
              <a:cxn ang="0">
                <a:pos x="165" y="671"/>
              </a:cxn>
              <a:cxn ang="0">
                <a:pos x="329" y="552"/>
              </a:cxn>
              <a:cxn ang="0">
                <a:pos x="722" y="360"/>
              </a:cxn>
              <a:cxn ang="0">
                <a:pos x="1207" y="452"/>
              </a:cxn>
              <a:cxn ang="0">
                <a:pos x="1042" y="991"/>
              </a:cxn>
              <a:cxn ang="0">
                <a:pos x="686" y="954"/>
              </a:cxn>
              <a:cxn ang="0">
                <a:pos x="567" y="781"/>
              </a:cxn>
              <a:cxn ang="0">
                <a:pos x="476" y="589"/>
              </a:cxn>
              <a:cxn ang="0">
                <a:pos x="695" y="141"/>
              </a:cxn>
              <a:cxn ang="0">
                <a:pos x="832" y="305"/>
              </a:cxn>
              <a:cxn ang="0">
                <a:pos x="850" y="799"/>
              </a:cxn>
              <a:cxn ang="0">
                <a:pos x="594" y="1055"/>
              </a:cxn>
              <a:cxn ang="0">
                <a:pos x="430" y="909"/>
              </a:cxn>
              <a:cxn ang="0">
                <a:pos x="741" y="388"/>
              </a:cxn>
              <a:cxn ang="0">
                <a:pos x="905" y="287"/>
              </a:cxn>
              <a:cxn ang="0">
                <a:pos x="1097" y="196"/>
              </a:cxn>
              <a:cxn ang="0">
                <a:pos x="1353" y="241"/>
              </a:cxn>
              <a:cxn ang="0">
                <a:pos x="1024" y="863"/>
              </a:cxn>
              <a:cxn ang="0">
                <a:pos x="713" y="1073"/>
              </a:cxn>
              <a:cxn ang="0">
                <a:pos x="558" y="1146"/>
              </a:cxn>
              <a:cxn ang="0">
                <a:pos x="238" y="1201"/>
              </a:cxn>
              <a:cxn ang="0">
                <a:pos x="73" y="1055"/>
              </a:cxn>
              <a:cxn ang="0">
                <a:pos x="55" y="287"/>
              </a:cxn>
              <a:cxn ang="0">
                <a:pos x="137" y="168"/>
              </a:cxn>
              <a:cxn ang="0">
                <a:pos x="494" y="58"/>
              </a:cxn>
              <a:cxn ang="0">
                <a:pos x="887" y="296"/>
              </a:cxn>
              <a:cxn ang="0">
                <a:pos x="1079" y="516"/>
              </a:cxn>
              <a:cxn ang="0">
                <a:pos x="1234" y="717"/>
              </a:cxn>
              <a:cxn ang="0">
                <a:pos x="1381" y="964"/>
              </a:cxn>
            </a:cxnLst>
            <a:rect l="0" t="0" r="r" b="b"/>
            <a:pathLst>
              <a:path w="1408" h="1210">
                <a:moveTo>
                  <a:pt x="110" y="580"/>
                </a:moveTo>
                <a:cubicBezTo>
                  <a:pt x="151" y="569"/>
                  <a:pt x="202" y="548"/>
                  <a:pt x="238" y="525"/>
                </a:cubicBezTo>
                <a:cubicBezTo>
                  <a:pt x="251" y="517"/>
                  <a:pt x="260" y="503"/>
                  <a:pt x="274" y="497"/>
                </a:cubicBezTo>
                <a:cubicBezTo>
                  <a:pt x="300" y="485"/>
                  <a:pt x="332" y="485"/>
                  <a:pt x="357" y="470"/>
                </a:cubicBezTo>
                <a:cubicBezTo>
                  <a:pt x="414" y="435"/>
                  <a:pt x="386" y="450"/>
                  <a:pt x="439" y="424"/>
                </a:cubicBezTo>
                <a:cubicBezTo>
                  <a:pt x="476" y="427"/>
                  <a:pt x="514" y="423"/>
                  <a:pt x="549" y="433"/>
                </a:cubicBezTo>
                <a:cubicBezTo>
                  <a:pt x="588" y="444"/>
                  <a:pt x="626" y="493"/>
                  <a:pt x="658" y="516"/>
                </a:cubicBezTo>
                <a:cubicBezTo>
                  <a:pt x="669" y="545"/>
                  <a:pt x="685" y="568"/>
                  <a:pt x="695" y="598"/>
                </a:cubicBezTo>
                <a:cubicBezTo>
                  <a:pt x="682" y="665"/>
                  <a:pt x="675" y="699"/>
                  <a:pt x="604" y="717"/>
                </a:cubicBezTo>
                <a:cubicBezTo>
                  <a:pt x="540" y="758"/>
                  <a:pt x="458" y="764"/>
                  <a:pt x="384" y="772"/>
                </a:cubicBezTo>
                <a:cubicBezTo>
                  <a:pt x="273" y="761"/>
                  <a:pt x="304" y="770"/>
                  <a:pt x="238" y="726"/>
                </a:cubicBezTo>
                <a:cubicBezTo>
                  <a:pt x="218" y="694"/>
                  <a:pt x="192" y="680"/>
                  <a:pt x="165" y="653"/>
                </a:cubicBezTo>
                <a:cubicBezTo>
                  <a:pt x="162" y="644"/>
                  <a:pt x="161" y="633"/>
                  <a:pt x="156" y="625"/>
                </a:cubicBezTo>
                <a:cubicBezTo>
                  <a:pt x="151" y="618"/>
                  <a:pt x="141" y="615"/>
                  <a:pt x="137" y="607"/>
                </a:cubicBezTo>
                <a:cubicBezTo>
                  <a:pt x="128" y="590"/>
                  <a:pt x="119" y="552"/>
                  <a:pt x="119" y="552"/>
                </a:cubicBezTo>
                <a:cubicBezTo>
                  <a:pt x="122" y="494"/>
                  <a:pt x="123" y="436"/>
                  <a:pt x="128" y="378"/>
                </a:cubicBezTo>
                <a:cubicBezTo>
                  <a:pt x="139" y="255"/>
                  <a:pt x="284" y="220"/>
                  <a:pt x="375" y="186"/>
                </a:cubicBezTo>
                <a:cubicBezTo>
                  <a:pt x="405" y="197"/>
                  <a:pt x="422" y="214"/>
                  <a:pt x="448" y="232"/>
                </a:cubicBezTo>
                <a:cubicBezTo>
                  <a:pt x="467" y="462"/>
                  <a:pt x="440" y="383"/>
                  <a:pt x="476" y="479"/>
                </a:cubicBezTo>
                <a:cubicBezTo>
                  <a:pt x="473" y="558"/>
                  <a:pt x="474" y="638"/>
                  <a:pt x="466" y="717"/>
                </a:cubicBezTo>
                <a:cubicBezTo>
                  <a:pt x="465" y="730"/>
                  <a:pt x="453" y="741"/>
                  <a:pt x="448" y="753"/>
                </a:cubicBezTo>
                <a:cubicBezTo>
                  <a:pt x="416" y="828"/>
                  <a:pt x="353" y="879"/>
                  <a:pt x="274" y="900"/>
                </a:cubicBezTo>
                <a:cubicBezTo>
                  <a:pt x="172" y="891"/>
                  <a:pt x="171" y="910"/>
                  <a:pt x="128" y="845"/>
                </a:cubicBezTo>
                <a:cubicBezTo>
                  <a:pt x="99" y="756"/>
                  <a:pt x="105" y="654"/>
                  <a:pt x="192" y="598"/>
                </a:cubicBezTo>
                <a:cubicBezTo>
                  <a:pt x="232" y="572"/>
                  <a:pt x="266" y="558"/>
                  <a:pt x="311" y="543"/>
                </a:cubicBezTo>
                <a:cubicBezTo>
                  <a:pt x="329" y="537"/>
                  <a:pt x="366" y="525"/>
                  <a:pt x="366" y="525"/>
                </a:cubicBezTo>
                <a:cubicBezTo>
                  <a:pt x="399" y="502"/>
                  <a:pt x="471" y="471"/>
                  <a:pt x="512" y="461"/>
                </a:cubicBezTo>
                <a:cubicBezTo>
                  <a:pt x="565" y="434"/>
                  <a:pt x="682" y="396"/>
                  <a:pt x="741" y="388"/>
                </a:cubicBezTo>
                <a:cubicBezTo>
                  <a:pt x="806" y="364"/>
                  <a:pt x="874" y="367"/>
                  <a:pt x="924" y="415"/>
                </a:cubicBezTo>
                <a:cubicBezTo>
                  <a:pt x="946" y="482"/>
                  <a:pt x="914" y="402"/>
                  <a:pt x="960" y="461"/>
                </a:cubicBezTo>
                <a:cubicBezTo>
                  <a:pt x="973" y="477"/>
                  <a:pt x="976" y="499"/>
                  <a:pt x="988" y="516"/>
                </a:cubicBezTo>
                <a:cubicBezTo>
                  <a:pt x="1015" y="598"/>
                  <a:pt x="931" y="662"/>
                  <a:pt x="860" y="680"/>
                </a:cubicBezTo>
                <a:cubicBezTo>
                  <a:pt x="822" y="705"/>
                  <a:pt x="784" y="712"/>
                  <a:pt x="741" y="726"/>
                </a:cubicBezTo>
                <a:cubicBezTo>
                  <a:pt x="671" y="723"/>
                  <a:pt x="600" y="722"/>
                  <a:pt x="530" y="717"/>
                </a:cubicBezTo>
                <a:cubicBezTo>
                  <a:pt x="492" y="714"/>
                  <a:pt x="450" y="695"/>
                  <a:pt x="412" y="689"/>
                </a:cubicBezTo>
                <a:cubicBezTo>
                  <a:pt x="391" y="686"/>
                  <a:pt x="369" y="684"/>
                  <a:pt x="348" y="680"/>
                </a:cubicBezTo>
                <a:cubicBezTo>
                  <a:pt x="323" y="675"/>
                  <a:pt x="274" y="662"/>
                  <a:pt x="274" y="662"/>
                </a:cubicBezTo>
                <a:cubicBezTo>
                  <a:pt x="247" y="644"/>
                  <a:pt x="219" y="634"/>
                  <a:pt x="192" y="616"/>
                </a:cubicBezTo>
                <a:cubicBezTo>
                  <a:pt x="175" y="590"/>
                  <a:pt x="155" y="568"/>
                  <a:pt x="137" y="543"/>
                </a:cubicBezTo>
                <a:cubicBezTo>
                  <a:pt x="145" y="435"/>
                  <a:pt x="127" y="428"/>
                  <a:pt x="183" y="369"/>
                </a:cubicBezTo>
                <a:cubicBezTo>
                  <a:pt x="200" y="319"/>
                  <a:pt x="250" y="271"/>
                  <a:pt x="284" y="232"/>
                </a:cubicBezTo>
                <a:cubicBezTo>
                  <a:pt x="335" y="174"/>
                  <a:pt x="388" y="106"/>
                  <a:pt x="466" y="86"/>
                </a:cubicBezTo>
                <a:cubicBezTo>
                  <a:pt x="489" y="64"/>
                  <a:pt x="499" y="50"/>
                  <a:pt x="530" y="40"/>
                </a:cubicBezTo>
                <a:cubicBezTo>
                  <a:pt x="562" y="10"/>
                  <a:pt x="563" y="0"/>
                  <a:pt x="631" y="31"/>
                </a:cubicBezTo>
                <a:cubicBezTo>
                  <a:pt x="643" y="37"/>
                  <a:pt x="644" y="55"/>
                  <a:pt x="649" y="68"/>
                </a:cubicBezTo>
                <a:cubicBezTo>
                  <a:pt x="656" y="86"/>
                  <a:pt x="668" y="122"/>
                  <a:pt x="668" y="122"/>
                </a:cubicBezTo>
                <a:cubicBezTo>
                  <a:pt x="662" y="197"/>
                  <a:pt x="659" y="310"/>
                  <a:pt x="613" y="378"/>
                </a:cubicBezTo>
                <a:cubicBezTo>
                  <a:pt x="594" y="436"/>
                  <a:pt x="577" y="494"/>
                  <a:pt x="558" y="552"/>
                </a:cubicBezTo>
                <a:cubicBezTo>
                  <a:pt x="554" y="564"/>
                  <a:pt x="555" y="578"/>
                  <a:pt x="549" y="589"/>
                </a:cubicBezTo>
                <a:cubicBezTo>
                  <a:pt x="542" y="603"/>
                  <a:pt x="528" y="612"/>
                  <a:pt x="521" y="625"/>
                </a:cubicBezTo>
                <a:cubicBezTo>
                  <a:pt x="496" y="670"/>
                  <a:pt x="496" y="719"/>
                  <a:pt x="466" y="762"/>
                </a:cubicBezTo>
                <a:cubicBezTo>
                  <a:pt x="444" y="829"/>
                  <a:pt x="391" y="891"/>
                  <a:pt x="329" y="927"/>
                </a:cubicBezTo>
                <a:cubicBezTo>
                  <a:pt x="321" y="932"/>
                  <a:pt x="311" y="932"/>
                  <a:pt x="302" y="936"/>
                </a:cubicBezTo>
                <a:cubicBezTo>
                  <a:pt x="292" y="941"/>
                  <a:pt x="283" y="948"/>
                  <a:pt x="274" y="954"/>
                </a:cubicBezTo>
                <a:cubicBezTo>
                  <a:pt x="155" y="946"/>
                  <a:pt x="150" y="964"/>
                  <a:pt x="82" y="900"/>
                </a:cubicBezTo>
                <a:cubicBezTo>
                  <a:pt x="69" y="848"/>
                  <a:pt x="49" y="810"/>
                  <a:pt x="73" y="753"/>
                </a:cubicBezTo>
                <a:cubicBezTo>
                  <a:pt x="85" y="726"/>
                  <a:pt x="137" y="689"/>
                  <a:pt x="165" y="671"/>
                </a:cubicBezTo>
                <a:cubicBezTo>
                  <a:pt x="218" y="598"/>
                  <a:pt x="162" y="663"/>
                  <a:pt x="229" y="616"/>
                </a:cubicBezTo>
                <a:cubicBezTo>
                  <a:pt x="239" y="609"/>
                  <a:pt x="245" y="596"/>
                  <a:pt x="256" y="589"/>
                </a:cubicBezTo>
                <a:cubicBezTo>
                  <a:pt x="279" y="574"/>
                  <a:pt x="309" y="571"/>
                  <a:pt x="329" y="552"/>
                </a:cubicBezTo>
                <a:cubicBezTo>
                  <a:pt x="364" y="519"/>
                  <a:pt x="431" y="467"/>
                  <a:pt x="476" y="452"/>
                </a:cubicBezTo>
                <a:cubicBezTo>
                  <a:pt x="548" y="400"/>
                  <a:pt x="515" y="414"/>
                  <a:pt x="567" y="397"/>
                </a:cubicBezTo>
                <a:cubicBezTo>
                  <a:pt x="613" y="365"/>
                  <a:pt x="667" y="367"/>
                  <a:pt x="722" y="360"/>
                </a:cubicBezTo>
                <a:cubicBezTo>
                  <a:pt x="829" y="363"/>
                  <a:pt x="935" y="364"/>
                  <a:pt x="1042" y="369"/>
                </a:cubicBezTo>
                <a:cubicBezTo>
                  <a:pt x="1081" y="371"/>
                  <a:pt x="1120" y="371"/>
                  <a:pt x="1152" y="397"/>
                </a:cubicBezTo>
                <a:cubicBezTo>
                  <a:pt x="1172" y="413"/>
                  <a:pt x="1207" y="452"/>
                  <a:pt x="1207" y="452"/>
                </a:cubicBezTo>
                <a:cubicBezTo>
                  <a:pt x="1215" y="508"/>
                  <a:pt x="1219" y="532"/>
                  <a:pt x="1244" y="580"/>
                </a:cubicBezTo>
                <a:cubicBezTo>
                  <a:pt x="1240" y="670"/>
                  <a:pt x="1264" y="829"/>
                  <a:pt x="1180" y="909"/>
                </a:cubicBezTo>
                <a:cubicBezTo>
                  <a:pt x="1140" y="947"/>
                  <a:pt x="1096" y="978"/>
                  <a:pt x="1042" y="991"/>
                </a:cubicBezTo>
                <a:cubicBezTo>
                  <a:pt x="1018" y="997"/>
                  <a:pt x="993" y="1003"/>
                  <a:pt x="969" y="1009"/>
                </a:cubicBezTo>
                <a:cubicBezTo>
                  <a:pt x="957" y="1012"/>
                  <a:pt x="933" y="1018"/>
                  <a:pt x="933" y="1018"/>
                </a:cubicBezTo>
                <a:cubicBezTo>
                  <a:pt x="809" y="1010"/>
                  <a:pt x="773" y="1021"/>
                  <a:pt x="686" y="954"/>
                </a:cubicBezTo>
                <a:cubicBezTo>
                  <a:pt x="657" y="897"/>
                  <a:pt x="674" y="924"/>
                  <a:pt x="622" y="854"/>
                </a:cubicBezTo>
                <a:cubicBezTo>
                  <a:pt x="613" y="842"/>
                  <a:pt x="603" y="829"/>
                  <a:pt x="594" y="817"/>
                </a:cubicBezTo>
                <a:cubicBezTo>
                  <a:pt x="585" y="805"/>
                  <a:pt x="567" y="781"/>
                  <a:pt x="567" y="781"/>
                </a:cubicBezTo>
                <a:cubicBezTo>
                  <a:pt x="546" y="716"/>
                  <a:pt x="577" y="790"/>
                  <a:pt x="521" y="735"/>
                </a:cubicBezTo>
                <a:cubicBezTo>
                  <a:pt x="514" y="728"/>
                  <a:pt x="514" y="717"/>
                  <a:pt x="512" y="708"/>
                </a:cubicBezTo>
                <a:cubicBezTo>
                  <a:pt x="484" y="602"/>
                  <a:pt x="508" y="668"/>
                  <a:pt x="476" y="589"/>
                </a:cubicBezTo>
                <a:cubicBezTo>
                  <a:pt x="458" y="455"/>
                  <a:pt x="454" y="402"/>
                  <a:pt x="466" y="241"/>
                </a:cubicBezTo>
                <a:cubicBezTo>
                  <a:pt x="471" y="171"/>
                  <a:pt x="463" y="74"/>
                  <a:pt x="540" y="49"/>
                </a:cubicBezTo>
                <a:cubicBezTo>
                  <a:pt x="594" y="77"/>
                  <a:pt x="638" y="122"/>
                  <a:pt x="695" y="141"/>
                </a:cubicBezTo>
                <a:cubicBezTo>
                  <a:pt x="716" y="162"/>
                  <a:pt x="738" y="184"/>
                  <a:pt x="759" y="205"/>
                </a:cubicBezTo>
                <a:cubicBezTo>
                  <a:pt x="771" y="217"/>
                  <a:pt x="796" y="241"/>
                  <a:pt x="796" y="241"/>
                </a:cubicBezTo>
                <a:cubicBezTo>
                  <a:pt x="821" y="343"/>
                  <a:pt x="783" y="216"/>
                  <a:pt x="832" y="305"/>
                </a:cubicBezTo>
                <a:cubicBezTo>
                  <a:pt x="845" y="328"/>
                  <a:pt x="854" y="379"/>
                  <a:pt x="860" y="406"/>
                </a:cubicBezTo>
                <a:cubicBezTo>
                  <a:pt x="863" y="436"/>
                  <a:pt x="869" y="467"/>
                  <a:pt x="869" y="497"/>
                </a:cubicBezTo>
                <a:cubicBezTo>
                  <a:pt x="869" y="598"/>
                  <a:pt x="875" y="701"/>
                  <a:pt x="850" y="799"/>
                </a:cubicBezTo>
                <a:cubicBezTo>
                  <a:pt x="842" y="828"/>
                  <a:pt x="811" y="863"/>
                  <a:pt x="796" y="890"/>
                </a:cubicBezTo>
                <a:cubicBezTo>
                  <a:pt x="775" y="927"/>
                  <a:pt x="773" y="949"/>
                  <a:pt x="732" y="964"/>
                </a:cubicBezTo>
                <a:cubicBezTo>
                  <a:pt x="699" y="1011"/>
                  <a:pt x="648" y="1038"/>
                  <a:pt x="594" y="1055"/>
                </a:cubicBezTo>
                <a:cubicBezTo>
                  <a:pt x="557" y="1092"/>
                  <a:pt x="525" y="1116"/>
                  <a:pt x="476" y="1128"/>
                </a:cubicBezTo>
                <a:cubicBezTo>
                  <a:pt x="418" y="1114"/>
                  <a:pt x="432" y="1104"/>
                  <a:pt x="421" y="1046"/>
                </a:cubicBezTo>
                <a:cubicBezTo>
                  <a:pt x="424" y="1000"/>
                  <a:pt x="425" y="955"/>
                  <a:pt x="430" y="909"/>
                </a:cubicBezTo>
                <a:cubicBezTo>
                  <a:pt x="437" y="838"/>
                  <a:pt x="499" y="771"/>
                  <a:pt x="530" y="708"/>
                </a:cubicBezTo>
                <a:cubicBezTo>
                  <a:pt x="555" y="656"/>
                  <a:pt x="561" y="592"/>
                  <a:pt x="604" y="552"/>
                </a:cubicBezTo>
                <a:cubicBezTo>
                  <a:pt x="620" y="454"/>
                  <a:pt x="665" y="441"/>
                  <a:pt x="741" y="388"/>
                </a:cubicBezTo>
                <a:cubicBezTo>
                  <a:pt x="836" y="322"/>
                  <a:pt x="781" y="344"/>
                  <a:pt x="841" y="324"/>
                </a:cubicBezTo>
                <a:cubicBezTo>
                  <a:pt x="853" y="315"/>
                  <a:pt x="865" y="304"/>
                  <a:pt x="878" y="296"/>
                </a:cubicBezTo>
                <a:cubicBezTo>
                  <a:pt x="886" y="291"/>
                  <a:pt x="897" y="292"/>
                  <a:pt x="905" y="287"/>
                </a:cubicBezTo>
                <a:cubicBezTo>
                  <a:pt x="916" y="280"/>
                  <a:pt x="922" y="266"/>
                  <a:pt x="933" y="260"/>
                </a:cubicBezTo>
                <a:cubicBezTo>
                  <a:pt x="960" y="244"/>
                  <a:pt x="994" y="242"/>
                  <a:pt x="1024" y="232"/>
                </a:cubicBezTo>
                <a:cubicBezTo>
                  <a:pt x="1050" y="224"/>
                  <a:pt x="1071" y="203"/>
                  <a:pt x="1097" y="196"/>
                </a:cubicBezTo>
                <a:cubicBezTo>
                  <a:pt x="1143" y="184"/>
                  <a:pt x="1122" y="190"/>
                  <a:pt x="1161" y="177"/>
                </a:cubicBezTo>
                <a:cubicBezTo>
                  <a:pt x="1213" y="180"/>
                  <a:pt x="1268" y="170"/>
                  <a:pt x="1317" y="186"/>
                </a:cubicBezTo>
                <a:cubicBezTo>
                  <a:pt x="1338" y="193"/>
                  <a:pt x="1353" y="241"/>
                  <a:pt x="1353" y="241"/>
                </a:cubicBezTo>
                <a:cubicBezTo>
                  <a:pt x="1363" y="283"/>
                  <a:pt x="1372" y="313"/>
                  <a:pt x="1372" y="360"/>
                </a:cubicBezTo>
                <a:cubicBezTo>
                  <a:pt x="1372" y="560"/>
                  <a:pt x="1197" y="681"/>
                  <a:pt x="1070" y="808"/>
                </a:cubicBezTo>
                <a:cubicBezTo>
                  <a:pt x="1053" y="825"/>
                  <a:pt x="1041" y="846"/>
                  <a:pt x="1024" y="863"/>
                </a:cubicBezTo>
                <a:cubicBezTo>
                  <a:pt x="991" y="896"/>
                  <a:pt x="942" y="928"/>
                  <a:pt x="905" y="954"/>
                </a:cubicBezTo>
                <a:cubicBezTo>
                  <a:pt x="873" y="977"/>
                  <a:pt x="852" y="1005"/>
                  <a:pt x="814" y="1018"/>
                </a:cubicBezTo>
                <a:cubicBezTo>
                  <a:pt x="782" y="1051"/>
                  <a:pt x="758" y="1058"/>
                  <a:pt x="713" y="1073"/>
                </a:cubicBezTo>
                <a:cubicBezTo>
                  <a:pt x="704" y="1076"/>
                  <a:pt x="686" y="1082"/>
                  <a:pt x="686" y="1082"/>
                </a:cubicBezTo>
                <a:cubicBezTo>
                  <a:pt x="654" y="1115"/>
                  <a:pt x="630" y="1122"/>
                  <a:pt x="585" y="1137"/>
                </a:cubicBezTo>
                <a:cubicBezTo>
                  <a:pt x="576" y="1140"/>
                  <a:pt x="558" y="1146"/>
                  <a:pt x="558" y="1146"/>
                </a:cubicBezTo>
                <a:cubicBezTo>
                  <a:pt x="499" y="1186"/>
                  <a:pt x="560" y="1148"/>
                  <a:pt x="503" y="1174"/>
                </a:cubicBezTo>
                <a:cubicBezTo>
                  <a:pt x="478" y="1185"/>
                  <a:pt x="430" y="1210"/>
                  <a:pt x="430" y="1210"/>
                </a:cubicBezTo>
                <a:cubicBezTo>
                  <a:pt x="366" y="1207"/>
                  <a:pt x="302" y="1209"/>
                  <a:pt x="238" y="1201"/>
                </a:cubicBezTo>
                <a:cubicBezTo>
                  <a:pt x="188" y="1195"/>
                  <a:pt x="139" y="1130"/>
                  <a:pt x="101" y="1101"/>
                </a:cubicBezTo>
                <a:cubicBezTo>
                  <a:pt x="98" y="1092"/>
                  <a:pt x="97" y="1081"/>
                  <a:pt x="92" y="1073"/>
                </a:cubicBezTo>
                <a:cubicBezTo>
                  <a:pt x="87" y="1066"/>
                  <a:pt x="77" y="1063"/>
                  <a:pt x="73" y="1055"/>
                </a:cubicBezTo>
                <a:cubicBezTo>
                  <a:pt x="50" y="1010"/>
                  <a:pt x="51" y="955"/>
                  <a:pt x="28" y="909"/>
                </a:cubicBezTo>
                <a:cubicBezTo>
                  <a:pt x="11" y="830"/>
                  <a:pt x="13" y="750"/>
                  <a:pt x="0" y="671"/>
                </a:cubicBezTo>
                <a:cubicBezTo>
                  <a:pt x="8" y="451"/>
                  <a:pt x="1" y="452"/>
                  <a:pt x="55" y="287"/>
                </a:cubicBezTo>
                <a:cubicBezTo>
                  <a:pt x="56" y="285"/>
                  <a:pt x="68" y="229"/>
                  <a:pt x="73" y="223"/>
                </a:cubicBezTo>
                <a:cubicBezTo>
                  <a:pt x="83" y="211"/>
                  <a:pt x="98" y="206"/>
                  <a:pt x="110" y="196"/>
                </a:cubicBezTo>
                <a:cubicBezTo>
                  <a:pt x="120" y="188"/>
                  <a:pt x="129" y="178"/>
                  <a:pt x="137" y="168"/>
                </a:cubicBezTo>
                <a:cubicBezTo>
                  <a:pt x="147" y="156"/>
                  <a:pt x="154" y="142"/>
                  <a:pt x="165" y="132"/>
                </a:cubicBezTo>
                <a:cubicBezTo>
                  <a:pt x="219" y="84"/>
                  <a:pt x="289" y="66"/>
                  <a:pt x="357" y="49"/>
                </a:cubicBezTo>
                <a:cubicBezTo>
                  <a:pt x="403" y="52"/>
                  <a:pt x="449" y="50"/>
                  <a:pt x="494" y="58"/>
                </a:cubicBezTo>
                <a:cubicBezTo>
                  <a:pt x="547" y="67"/>
                  <a:pt x="579" y="94"/>
                  <a:pt x="622" y="122"/>
                </a:cubicBezTo>
                <a:cubicBezTo>
                  <a:pt x="686" y="164"/>
                  <a:pt x="762" y="203"/>
                  <a:pt x="823" y="250"/>
                </a:cubicBezTo>
                <a:cubicBezTo>
                  <a:pt x="891" y="303"/>
                  <a:pt x="805" y="256"/>
                  <a:pt x="887" y="296"/>
                </a:cubicBezTo>
                <a:cubicBezTo>
                  <a:pt x="1013" y="422"/>
                  <a:pt x="830" y="236"/>
                  <a:pt x="960" y="378"/>
                </a:cubicBezTo>
                <a:cubicBezTo>
                  <a:pt x="980" y="400"/>
                  <a:pt x="1024" y="442"/>
                  <a:pt x="1024" y="442"/>
                </a:cubicBezTo>
                <a:cubicBezTo>
                  <a:pt x="1044" y="505"/>
                  <a:pt x="1016" y="432"/>
                  <a:pt x="1079" y="516"/>
                </a:cubicBezTo>
                <a:cubicBezTo>
                  <a:pt x="1110" y="557"/>
                  <a:pt x="1143" y="598"/>
                  <a:pt x="1180" y="634"/>
                </a:cubicBezTo>
                <a:cubicBezTo>
                  <a:pt x="1201" y="699"/>
                  <a:pt x="1170" y="622"/>
                  <a:pt x="1225" y="689"/>
                </a:cubicBezTo>
                <a:cubicBezTo>
                  <a:pt x="1231" y="697"/>
                  <a:pt x="1229" y="709"/>
                  <a:pt x="1234" y="717"/>
                </a:cubicBezTo>
                <a:cubicBezTo>
                  <a:pt x="1250" y="743"/>
                  <a:pt x="1289" y="790"/>
                  <a:pt x="1289" y="790"/>
                </a:cubicBezTo>
                <a:cubicBezTo>
                  <a:pt x="1305" y="838"/>
                  <a:pt x="1293" y="809"/>
                  <a:pt x="1335" y="872"/>
                </a:cubicBezTo>
                <a:cubicBezTo>
                  <a:pt x="1355" y="902"/>
                  <a:pt x="1361" y="934"/>
                  <a:pt x="1381" y="964"/>
                </a:cubicBezTo>
                <a:cubicBezTo>
                  <a:pt x="1404" y="1033"/>
                  <a:pt x="1395" y="999"/>
                  <a:pt x="1408" y="1064"/>
                </a:cubicBezTo>
                <a:cubicBezTo>
                  <a:pt x="1405" y="1073"/>
                  <a:pt x="1399" y="1092"/>
                  <a:pt x="1399" y="109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1938" name="AutoShape 18"/>
          <p:cNvSpPr>
            <a:spLocks noChangeArrowheads="1"/>
          </p:cNvSpPr>
          <p:nvPr/>
        </p:nvSpPr>
        <p:spPr bwMode="auto">
          <a:xfrm>
            <a:off x="3371850" y="1844675"/>
            <a:ext cx="2016125" cy="358775"/>
          </a:xfrm>
          <a:prstGeom prst="rightArrow">
            <a:avLst>
              <a:gd name="adj1" fmla="val 50000"/>
              <a:gd name="adj2" fmla="val 140487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2484438" y="3149600"/>
            <a:ext cx="3527425" cy="99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SzPct val="60000"/>
              <a:buFont typeface="Wingdings" pitchFamily="2" charset="2"/>
              <a:buChar char="§"/>
            </a:pPr>
            <a:r>
              <a:rPr lang="en-US" altLang="ko-KR" sz="2000" b="1">
                <a:latin typeface="Tahoma" pitchFamily="34" charset="0"/>
              </a:rPr>
              <a:t> </a:t>
            </a:r>
            <a:r>
              <a:rPr lang="ko-KR" altLang="en-US" b="1">
                <a:latin typeface="Tahoma" pitchFamily="34" charset="0"/>
              </a:rPr>
              <a:t>포름알데히드 경화 시스템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en-US" altLang="ko-KR" sz="1600" b="1">
                <a:latin typeface="Tahoma" pitchFamily="34" charset="0"/>
              </a:rPr>
              <a:t>(</a:t>
            </a:r>
            <a:r>
              <a:rPr lang="ko-KR" altLang="en-US" sz="1600" b="1">
                <a:latin typeface="Tahoma" pitchFamily="34" charset="0"/>
              </a:rPr>
              <a:t>페놀</a:t>
            </a:r>
            <a:r>
              <a:rPr lang="en-US" altLang="ko-KR" sz="1600" b="1">
                <a:latin typeface="Tahoma" pitchFamily="34" charset="0"/>
              </a:rPr>
              <a:t>, </a:t>
            </a:r>
            <a:r>
              <a:rPr lang="ko-KR" altLang="en-US" sz="1600" b="1">
                <a:latin typeface="Tahoma" pitchFamily="34" charset="0"/>
              </a:rPr>
              <a:t>요소</a:t>
            </a:r>
            <a:r>
              <a:rPr lang="en-US" altLang="ko-KR" sz="1600" b="1">
                <a:latin typeface="Tahoma" pitchFamily="34" charset="0"/>
              </a:rPr>
              <a:t>, </a:t>
            </a:r>
            <a:r>
              <a:rPr lang="ko-KR" altLang="en-US" sz="1600" b="1">
                <a:latin typeface="Tahoma" pitchFamily="34" charset="0"/>
              </a:rPr>
              <a:t>멜라민</a:t>
            </a:r>
            <a:r>
              <a:rPr lang="en-US" altLang="ko-KR" sz="1600" b="1">
                <a:latin typeface="Tahoma" pitchFamily="34" charset="0"/>
              </a:rPr>
              <a:t>)</a:t>
            </a:r>
            <a:r>
              <a:rPr lang="en-US" altLang="ko-KR" b="1">
                <a:latin typeface="Tahoma" pitchFamily="34" charset="0"/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SzPct val="60000"/>
              <a:buFont typeface="Wingdings" pitchFamily="2" charset="2"/>
              <a:buChar char="§"/>
            </a:pPr>
            <a:r>
              <a:rPr lang="en-US" altLang="ko-KR" b="1">
                <a:latin typeface="Tahoma" pitchFamily="34" charset="0"/>
              </a:rPr>
              <a:t> </a:t>
            </a:r>
            <a:r>
              <a:rPr lang="ko-KR" altLang="en-US" b="1">
                <a:latin typeface="Tahoma" pitchFamily="34" charset="0"/>
              </a:rPr>
              <a:t>무포르말린 경화 시스템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3587750" y="15795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열처리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3516313" y="2133600"/>
            <a:ext cx="1223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화학 처리</a:t>
            </a: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>
            <a:off x="6694488" y="2852738"/>
            <a:ext cx="503237" cy="1584325"/>
          </a:xfrm>
          <a:prstGeom prst="downArrow">
            <a:avLst>
              <a:gd name="adj1" fmla="val 50000"/>
              <a:gd name="adj2" fmla="val 78707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81943" name="AutoShape 23"/>
          <p:cNvSpPr>
            <a:spLocks noChangeArrowheads="1"/>
          </p:cNvSpPr>
          <p:nvPr/>
        </p:nvSpPr>
        <p:spPr bwMode="auto">
          <a:xfrm>
            <a:off x="3419475" y="5086350"/>
            <a:ext cx="2182813" cy="431800"/>
          </a:xfrm>
          <a:prstGeom prst="leftArrow">
            <a:avLst>
              <a:gd name="adj1" fmla="val 50000"/>
              <a:gd name="adj2" fmla="val 126379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6948488" y="3473450"/>
            <a:ext cx="935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혼합</a:t>
            </a: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5886450" y="4510088"/>
            <a:ext cx="2087563" cy="1223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 b="1"/>
              <a:t>접착제</a:t>
            </a:r>
          </a:p>
        </p:txBody>
      </p:sp>
      <p:sp>
        <p:nvSpPr>
          <p:cNvPr id="81946" name="AutoShape 26"/>
          <p:cNvSpPr>
            <a:spLocks noChangeArrowheads="1"/>
          </p:cNvSpPr>
          <p:nvPr/>
        </p:nvSpPr>
        <p:spPr bwMode="auto">
          <a:xfrm>
            <a:off x="1735138" y="5578475"/>
            <a:ext cx="360362" cy="266700"/>
          </a:xfrm>
          <a:prstGeom prst="up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81947" name="AutoShape 27"/>
          <p:cNvSpPr>
            <a:spLocks noChangeArrowheads="1"/>
          </p:cNvSpPr>
          <p:nvPr/>
        </p:nvSpPr>
        <p:spPr bwMode="auto">
          <a:xfrm rot="10800000">
            <a:off x="1763713" y="4654550"/>
            <a:ext cx="360362" cy="254000"/>
          </a:xfrm>
          <a:prstGeom prst="up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828675" y="5861050"/>
            <a:ext cx="215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400" b="1">
                <a:latin typeface="Tahoma" pitchFamily="34" charset="0"/>
              </a:rPr>
              <a:t>열 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1692275" y="4365625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 b="1">
                <a:latin typeface="Tahoma" pitchFamily="34" charset="0"/>
              </a:rPr>
              <a:t>압력 </a:t>
            </a:r>
          </a:p>
        </p:txBody>
      </p:sp>
      <p:sp>
        <p:nvSpPr>
          <p:cNvPr id="81950" name="Text Box 30"/>
          <p:cNvSpPr txBox="1">
            <a:spLocks noChangeArrowheads="1"/>
          </p:cNvSpPr>
          <p:nvPr/>
        </p:nvSpPr>
        <p:spPr bwMode="auto">
          <a:xfrm>
            <a:off x="1354138" y="2636838"/>
            <a:ext cx="105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>
                <a:latin typeface="Tahoma" pitchFamily="34" charset="0"/>
              </a:rPr>
              <a:t> </a:t>
            </a:r>
            <a:r>
              <a:rPr lang="ko-KR" altLang="en-US" b="1">
                <a:latin typeface="Tahoma" pitchFamily="34" charset="0"/>
              </a:rPr>
              <a:t>단백질</a:t>
            </a:r>
          </a:p>
        </p:txBody>
      </p:sp>
      <p:grpSp>
        <p:nvGrpSpPr>
          <p:cNvPr id="81951" name="Group 31"/>
          <p:cNvGrpSpPr>
            <a:grpSpLocks/>
          </p:cNvGrpSpPr>
          <p:nvPr/>
        </p:nvGrpSpPr>
        <p:grpSpPr bwMode="auto">
          <a:xfrm>
            <a:off x="638175" y="4941888"/>
            <a:ext cx="2606675" cy="604837"/>
            <a:chOff x="784" y="3140"/>
            <a:chExt cx="1642" cy="381"/>
          </a:xfrm>
        </p:grpSpPr>
        <p:grpSp>
          <p:nvGrpSpPr>
            <p:cNvPr id="81952" name="Group 32"/>
            <p:cNvGrpSpPr>
              <a:grpSpLocks/>
            </p:cNvGrpSpPr>
            <p:nvPr/>
          </p:nvGrpSpPr>
          <p:grpSpPr bwMode="auto">
            <a:xfrm>
              <a:off x="784" y="3316"/>
              <a:ext cx="1632" cy="23"/>
              <a:chOff x="249" y="2296"/>
              <a:chExt cx="1632" cy="136"/>
            </a:xfrm>
          </p:grpSpPr>
          <p:sp>
            <p:nvSpPr>
              <p:cNvPr id="81953" name="Oval 33"/>
              <p:cNvSpPr>
                <a:spLocks noChangeArrowheads="1"/>
              </p:cNvSpPr>
              <p:nvPr/>
            </p:nvSpPr>
            <p:spPr bwMode="auto">
              <a:xfrm>
                <a:off x="249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4" name="Oval 34"/>
              <p:cNvSpPr>
                <a:spLocks noChangeArrowheads="1"/>
              </p:cNvSpPr>
              <p:nvPr/>
            </p:nvSpPr>
            <p:spPr bwMode="auto">
              <a:xfrm>
                <a:off x="34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5" name="Oval 35"/>
              <p:cNvSpPr>
                <a:spLocks noChangeArrowheads="1"/>
              </p:cNvSpPr>
              <p:nvPr/>
            </p:nvSpPr>
            <p:spPr bwMode="auto">
              <a:xfrm>
                <a:off x="43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6" name="Oval 36"/>
              <p:cNvSpPr>
                <a:spLocks noChangeArrowheads="1"/>
              </p:cNvSpPr>
              <p:nvPr/>
            </p:nvSpPr>
            <p:spPr bwMode="auto">
              <a:xfrm>
                <a:off x="521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7" name="Oval 37"/>
              <p:cNvSpPr>
                <a:spLocks noChangeArrowheads="1"/>
              </p:cNvSpPr>
              <p:nvPr/>
            </p:nvSpPr>
            <p:spPr bwMode="auto">
              <a:xfrm>
                <a:off x="612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8" name="Oval 38"/>
              <p:cNvSpPr>
                <a:spLocks noChangeArrowheads="1"/>
              </p:cNvSpPr>
              <p:nvPr/>
            </p:nvSpPr>
            <p:spPr bwMode="auto">
              <a:xfrm>
                <a:off x="657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9" name="Oval 39"/>
              <p:cNvSpPr>
                <a:spLocks noChangeArrowheads="1"/>
              </p:cNvSpPr>
              <p:nvPr/>
            </p:nvSpPr>
            <p:spPr bwMode="auto">
              <a:xfrm>
                <a:off x="70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0" name="Oval 40"/>
              <p:cNvSpPr>
                <a:spLocks noChangeArrowheads="1"/>
              </p:cNvSpPr>
              <p:nvPr/>
            </p:nvSpPr>
            <p:spPr bwMode="auto">
              <a:xfrm>
                <a:off x="748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1" name="Oval 41"/>
              <p:cNvSpPr>
                <a:spLocks noChangeArrowheads="1"/>
              </p:cNvSpPr>
              <p:nvPr/>
            </p:nvSpPr>
            <p:spPr bwMode="auto">
              <a:xfrm>
                <a:off x="79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81962" name="Oval 42"/>
              <p:cNvSpPr>
                <a:spLocks noChangeArrowheads="1"/>
              </p:cNvSpPr>
              <p:nvPr/>
            </p:nvSpPr>
            <p:spPr bwMode="auto">
              <a:xfrm>
                <a:off x="294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3" name="Oval 43"/>
              <p:cNvSpPr>
                <a:spLocks noChangeArrowheads="1"/>
              </p:cNvSpPr>
              <p:nvPr/>
            </p:nvSpPr>
            <p:spPr bwMode="auto">
              <a:xfrm>
                <a:off x="385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4" name="Oval 44"/>
              <p:cNvSpPr>
                <a:spLocks noChangeArrowheads="1"/>
              </p:cNvSpPr>
              <p:nvPr/>
            </p:nvSpPr>
            <p:spPr bwMode="auto">
              <a:xfrm>
                <a:off x="476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5" name="Oval 45"/>
              <p:cNvSpPr>
                <a:spLocks noChangeArrowheads="1"/>
              </p:cNvSpPr>
              <p:nvPr/>
            </p:nvSpPr>
            <p:spPr bwMode="auto">
              <a:xfrm>
                <a:off x="567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6" name="Oval 46"/>
              <p:cNvSpPr>
                <a:spLocks noChangeArrowheads="1"/>
              </p:cNvSpPr>
              <p:nvPr/>
            </p:nvSpPr>
            <p:spPr bwMode="auto">
              <a:xfrm>
                <a:off x="839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7" name="Oval 47"/>
              <p:cNvSpPr>
                <a:spLocks noChangeArrowheads="1"/>
              </p:cNvSpPr>
              <p:nvPr/>
            </p:nvSpPr>
            <p:spPr bwMode="auto">
              <a:xfrm>
                <a:off x="93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8" name="Oval 48"/>
              <p:cNvSpPr>
                <a:spLocks noChangeArrowheads="1"/>
              </p:cNvSpPr>
              <p:nvPr/>
            </p:nvSpPr>
            <p:spPr bwMode="auto">
              <a:xfrm>
                <a:off x="102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9" name="Oval 49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0" name="Oval 50"/>
              <p:cNvSpPr>
                <a:spLocks noChangeArrowheads="1"/>
              </p:cNvSpPr>
              <p:nvPr/>
            </p:nvSpPr>
            <p:spPr bwMode="auto">
              <a:xfrm>
                <a:off x="1202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1" name="Oval 51"/>
              <p:cNvSpPr>
                <a:spLocks noChangeArrowheads="1"/>
              </p:cNvSpPr>
              <p:nvPr/>
            </p:nvSpPr>
            <p:spPr bwMode="auto">
              <a:xfrm>
                <a:off x="1247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2" name="Oval 52"/>
              <p:cNvSpPr>
                <a:spLocks noChangeArrowheads="1"/>
              </p:cNvSpPr>
              <p:nvPr/>
            </p:nvSpPr>
            <p:spPr bwMode="auto">
              <a:xfrm>
                <a:off x="129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3" name="Oval 53"/>
              <p:cNvSpPr>
                <a:spLocks noChangeArrowheads="1"/>
              </p:cNvSpPr>
              <p:nvPr/>
            </p:nvSpPr>
            <p:spPr bwMode="auto">
              <a:xfrm>
                <a:off x="1338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4" name="Oval 54"/>
              <p:cNvSpPr>
                <a:spLocks noChangeArrowheads="1"/>
              </p:cNvSpPr>
              <p:nvPr/>
            </p:nvSpPr>
            <p:spPr bwMode="auto">
              <a:xfrm>
                <a:off x="138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81975" name="Oval 55"/>
              <p:cNvSpPr>
                <a:spLocks noChangeArrowheads="1"/>
              </p:cNvSpPr>
              <p:nvPr/>
            </p:nvSpPr>
            <p:spPr bwMode="auto">
              <a:xfrm>
                <a:off x="884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6" name="Oval 56"/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7" name="Oval 57"/>
              <p:cNvSpPr>
                <a:spLocks noChangeArrowheads="1"/>
              </p:cNvSpPr>
              <p:nvPr/>
            </p:nvSpPr>
            <p:spPr bwMode="auto">
              <a:xfrm>
                <a:off x="1066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8" name="Oval 58"/>
              <p:cNvSpPr>
                <a:spLocks noChangeArrowheads="1"/>
              </p:cNvSpPr>
              <p:nvPr/>
            </p:nvSpPr>
            <p:spPr bwMode="auto">
              <a:xfrm>
                <a:off x="1157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9" name="Oval 59"/>
              <p:cNvSpPr>
                <a:spLocks noChangeArrowheads="1"/>
              </p:cNvSpPr>
              <p:nvPr/>
            </p:nvSpPr>
            <p:spPr bwMode="auto">
              <a:xfrm>
                <a:off x="1428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0" name="Oval 60"/>
              <p:cNvSpPr>
                <a:spLocks noChangeArrowheads="1"/>
              </p:cNvSpPr>
              <p:nvPr/>
            </p:nvSpPr>
            <p:spPr bwMode="auto">
              <a:xfrm>
                <a:off x="1519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1" name="Oval 61"/>
              <p:cNvSpPr>
                <a:spLocks noChangeArrowheads="1"/>
              </p:cNvSpPr>
              <p:nvPr/>
            </p:nvSpPr>
            <p:spPr bwMode="auto">
              <a:xfrm>
                <a:off x="1609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2" name="Oval 62"/>
              <p:cNvSpPr>
                <a:spLocks noChangeArrowheads="1"/>
              </p:cNvSpPr>
              <p:nvPr/>
            </p:nvSpPr>
            <p:spPr bwMode="auto">
              <a:xfrm>
                <a:off x="170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3" name="Oval 63"/>
              <p:cNvSpPr>
                <a:spLocks noChangeArrowheads="1"/>
              </p:cNvSpPr>
              <p:nvPr/>
            </p:nvSpPr>
            <p:spPr bwMode="auto">
              <a:xfrm>
                <a:off x="1791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4" name="Oval 64"/>
              <p:cNvSpPr>
                <a:spLocks noChangeArrowheads="1"/>
              </p:cNvSpPr>
              <p:nvPr/>
            </p:nvSpPr>
            <p:spPr bwMode="auto">
              <a:xfrm>
                <a:off x="1836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5" name="Oval 65"/>
              <p:cNvSpPr>
                <a:spLocks noChangeArrowheads="1"/>
              </p:cNvSpPr>
              <p:nvPr/>
            </p:nvSpPr>
            <p:spPr bwMode="auto">
              <a:xfrm>
                <a:off x="147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6" name="Oval 66"/>
              <p:cNvSpPr>
                <a:spLocks noChangeArrowheads="1"/>
              </p:cNvSpPr>
              <p:nvPr/>
            </p:nvSpPr>
            <p:spPr bwMode="auto">
              <a:xfrm>
                <a:off x="1564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7" name="Oval 67"/>
              <p:cNvSpPr>
                <a:spLocks noChangeArrowheads="1"/>
              </p:cNvSpPr>
              <p:nvPr/>
            </p:nvSpPr>
            <p:spPr bwMode="auto">
              <a:xfrm>
                <a:off x="1655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8" name="Oval 68"/>
              <p:cNvSpPr>
                <a:spLocks noChangeArrowheads="1"/>
              </p:cNvSpPr>
              <p:nvPr/>
            </p:nvSpPr>
            <p:spPr bwMode="auto">
              <a:xfrm>
                <a:off x="1746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81989" name="Rectangle 69" descr="코르크"/>
            <p:cNvSpPr>
              <a:spLocks noChangeArrowheads="1"/>
            </p:cNvSpPr>
            <p:nvPr/>
          </p:nvSpPr>
          <p:spPr bwMode="auto">
            <a:xfrm>
              <a:off x="793" y="3339"/>
              <a:ext cx="1633" cy="182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990" name="Rectangle 70" descr="코르크"/>
            <p:cNvSpPr>
              <a:spLocks noChangeArrowheads="1"/>
            </p:cNvSpPr>
            <p:nvPr/>
          </p:nvSpPr>
          <p:spPr bwMode="auto">
            <a:xfrm>
              <a:off x="793" y="3140"/>
              <a:ext cx="1633" cy="182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81991" name="Text Box 71"/>
          <p:cNvSpPr txBox="1">
            <a:spLocks noChangeArrowheads="1"/>
          </p:cNvSpPr>
          <p:nvPr/>
        </p:nvSpPr>
        <p:spPr bwMode="auto">
          <a:xfrm>
            <a:off x="3924300" y="4854575"/>
            <a:ext cx="1687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도포</a:t>
            </a:r>
          </a:p>
        </p:txBody>
      </p:sp>
      <p:sp>
        <p:nvSpPr>
          <p:cNvPr id="81992" name="AutoShape 72"/>
          <p:cNvSpPr>
            <a:spLocks noChangeArrowheads="1"/>
          </p:cNvSpPr>
          <p:nvPr/>
        </p:nvSpPr>
        <p:spPr bwMode="auto">
          <a:xfrm>
            <a:off x="6083300" y="3378200"/>
            <a:ext cx="501650" cy="465138"/>
          </a:xfrm>
          <a:prstGeom prst="plus">
            <a:avLst>
              <a:gd name="adj" fmla="val 40509"/>
            </a:avLst>
          </a:prstGeom>
          <a:solidFill>
            <a:schemeClr val="hlink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93" name="Text Box 73"/>
          <p:cNvSpPr txBox="1">
            <a:spLocks noChangeArrowheads="1"/>
          </p:cNvSpPr>
          <p:nvPr/>
        </p:nvSpPr>
        <p:spPr bwMode="auto">
          <a:xfrm>
            <a:off x="3924300" y="5375275"/>
            <a:ext cx="1687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분사</a:t>
            </a:r>
          </a:p>
        </p:txBody>
      </p:sp>
      <p:sp>
        <p:nvSpPr>
          <p:cNvPr id="81994" name="Freeform 74"/>
          <p:cNvSpPr>
            <a:spLocks/>
          </p:cNvSpPr>
          <p:nvPr/>
        </p:nvSpPr>
        <p:spPr bwMode="auto">
          <a:xfrm>
            <a:off x="5940425" y="1628775"/>
            <a:ext cx="2484438" cy="479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4" y="272"/>
              </a:cxn>
              <a:cxn ang="0">
                <a:pos x="1497" y="181"/>
              </a:cxn>
              <a:cxn ang="0">
                <a:pos x="1542" y="227"/>
              </a:cxn>
            </a:cxnLst>
            <a:rect l="0" t="0" r="r" b="b"/>
            <a:pathLst>
              <a:path w="1565" h="302">
                <a:moveTo>
                  <a:pt x="0" y="0"/>
                </a:moveTo>
                <a:cubicBezTo>
                  <a:pt x="442" y="121"/>
                  <a:pt x="885" y="242"/>
                  <a:pt x="1134" y="272"/>
                </a:cubicBezTo>
                <a:cubicBezTo>
                  <a:pt x="1383" y="302"/>
                  <a:pt x="1429" y="188"/>
                  <a:pt x="1497" y="181"/>
                </a:cubicBezTo>
                <a:cubicBezTo>
                  <a:pt x="1565" y="174"/>
                  <a:pt x="1553" y="200"/>
                  <a:pt x="1542" y="22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95" name="Freeform 75"/>
          <p:cNvSpPr>
            <a:spLocks/>
          </p:cNvSpPr>
          <p:nvPr/>
        </p:nvSpPr>
        <p:spPr bwMode="auto">
          <a:xfrm>
            <a:off x="5940425" y="2060575"/>
            <a:ext cx="2447925" cy="407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9" y="227"/>
              </a:cxn>
              <a:cxn ang="0">
                <a:pos x="1270" y="182"/>
              </a:cxn>
              <a:cxn ang="0">
                <a:pos x="1542" y="136"/>
              </a:cxn>
            </a:cxnLst>
            <a:rect l="0" t="0" r="r" b="b"/>
            <a:pathLst>
              <a:path w="1542" h="257">
                <a:moveTo>
                  <a:pt x="0" y="0"/>
                </a:moveTo>
                <a:cubicBezTo>
                  <a:pt x="483" y="98"/>
                  <a:pt x="967" y="197"/>
                  <a:pt x="1179" y="227"/>
                </a:cubicBezTo>
                <a:cubicBezTo>
                  <a:pt x="1391" y="257"/>
                  <a:pt x="1210" y="197"/>
                  <a:pt x="1270" y="182"/>
                </a:cubicBezTo>
                <a:cubicBezTo>
                  <a:pt x="1330" y="167"/>
                  <a:pt x="1436" y="151"/>
                  <a:pt x="1542" y="13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96" name="Freeform 76"/>
          <p:cNvSpPr>
            <a:spLocks/>
          </p:cNvSpPr>
          <p:nvPr/>
        </p:nvSpPr>
        <p:spPr bwMode="auto">
          <a:xfrm>
            <a:off x="5940425" y="2349500"/>
            <a:ext cx="2519363" cy="395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" y="45"/>
              </a:cxn>
              <a:cxn ang="0">
                <a:pos x="907" y="226"/>
              </a:cxn>
              <a:cxn ang="0">
                <a:pos x="998" y="181"/>
              </a:cxn>
              <a:cxn ang="0">
                <a:pos x="1315" y="226"/>
              </a:cxn>
              <a:cxn ang="0">
                <a:pos x="1451" y="136"/>
              </a:cxn>
              <a:cxn ang="0">
                <a:pos x="1587" y="136"/>
              </a:cxn>
            </a:cxnLst>
            <a:rect l="0" t="0" r="r" b="b"/>
            <a:pathLst>
              <a:path w="1587" h="249">
                <a:moveTo>
                  <a:pt x="0" y="0"/>
                </a:moveTo>
                <a:cubicBezTo>
                  <a:pt x="151" y="3"/>
                  <a:pt x="302" y="7"/>
                  <a:pt x="453" y="45"/>
                </a:cubicBezTo>
                <a:cubicBezTo>
                  <a:pt x="604" y="83"/>
                  <a:pt x="816" y="203"/>
                  <a:pt x="907" y="226"/>
                </a:cubicBezTo>
                <a:cubicBezTo>
                  <a:pt x="998" y="249"/>
                  <a:pt x="930" y="181"/>
                  <a:pt x="998" y="181"/>
                </a:cubicBezTo>
                <a:cubicBezTo>
                  <a:pt x="1066" y="181"/>
                  <a:pt x="1240" y="233"/>
                  <a:pt x="1315" y="226"/>
                </a:cubicBezTo>
                <a:cubicBezTo>
                  <a:pt x="1390" y="219"/>
                  <a:pt x="1406" y="151"/>
                  <a:pt x="1451" y="136"/>
                </a:cubicBezTo>
                <a:cubicBezTo>
                  <a:pt x="1496" y="121"/>
                  <a:pt x="1541" y="128"/>
                  <a:pt x="1587" y="13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Bordon-P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620713"/>
            <a:ext cx="2921000" cy="2190750"/>
          </a:xfrm>
          <a:noFill/>
          <a:ln/>
        </p:spPr>
      </p:pic>
      <p:pic>
        <p:nvPicPr>
          <p:cNvPr id="84995" name="Picture 3" descr="ISU-2-50-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620713"/>
            <a:ext cx="2921000" cy="2190750"/>
          </a:xfrm>
          <a:noFill/>
          <a:ln/>
        </p:spPr>
      </p:pic>
      <p:pic>
        <p:nvPicPr>
          <p:cNvPr id="84996" name="Picture 4" descr="ISU-1+HPF-50-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42988" y="3500438"/>
            <a:ext cx="2921000" cy="2190750"/>
          </a:xfrm>
          <a:noFill/>
          <a:ln/>
        </p:spPr>
      </p:pic>
      <p:pic>
        <p:nvPicPr>
          <p:cNvPr id="84997" name="Picture 5" descr="ISU-1-MEXT-50-5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19700" y="3500438"/>
            <a:ext cx="2921000" cy="2190750"/>
          </a:xfrm>
          <a:noFill/>
          <a:ln/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187450" y="292417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PF 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258888" y="576897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Soy/PF=70/30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435600" y="576897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Soy/PF=60/40 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508625" y="292417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Soy/PF=50/50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Casein glues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135938" cy="5545138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서론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Casein, manufactured from skim milk, is by product of the diary industry.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Casein</a:t>
            </a:r>
            <a:r>
              <a:rPr lang="ko-KR" altLang="en-US" sz="1800"/>
              <a:t>은 </a:t>
            </a:r>
            <a:r>
              <a:rPr lang="en-US" altLang="ko-KR" sz="1800"/>
              <a:t>skim milk</a:t>
            </a:r>
            <a:r>
              <a:rPr lang="ko-KR" altLang="en-US" sz="1800"/>
              <a:t>에서 산화작용에 의해 </a:t>
            </a:r>
            <a:r>
              <a:rPr lang="en-US" altLang="ko-KR" sz="1800"/>
              <a:t>pH 4.5 </a:t>
            </a:r>
            <a:r>
              <a:rPr lang="ko-KR" altLang="en-US" sz="1800"/>
              <a:t>에서 제조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산으로 </a:t>
            </a:r>
            <a:r>
              <a:rPr lang="en-US" altLang="ko-KR" sz="1800"/>
              <a:t>HCl, sulfuric acid</a:t>
            </a:r>
            <a:r>
              <a:rPr lang="ko-KR" altLang="en-US" sz="1800"/>
              <a:t>를 이용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- 100lb</a:t>
            </a:r>
            <a:r>
              <a:rPr lang="ko-KR" altLang="en-US" sz="1800"/>
              <a:t>의 </a:t>
            </a:r>
            <a:r>
              <a:rPr lang="en-US" altLang="ko-KR" sz="1800"/>
              <a:t>milk</a:t>
            </a:r>
            <a:r>
              <a:rPr lang="ko-KR" altLang="en-US" sz="1800"/>
              <a:t>로 부터 </a:t>
            </a:r>
            <a:r>
              <a:rPr lang="en-US" altLang="ko-KR" sz="1800"/>
              <a:t>3 lb</a:t>
            </a:r>
            <a:r>
              <a:rPr lang="ko-KR" altLang="en-US" sz="1800"/>
              <a:t>의 접착제 생산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en-US" altLang="ko-KR" sz="2000" b="1"/>
              <a:t>Casein</a:t>
            </a:r>
            <a:r>
              <a:rPr lang="ko-KR" altLang="en-US" sz="2000" b="1"/>
              <a:t>의 구조</a:t>
            </a:r>
            <a:r>
              <a:rPr lang="ko-KR" altLang="en-US" sz="1800" b="1"/>
              <a:t>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A natural condensation product of amino acids held together by the amide or peptide bond. 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A high molecular weight (300,000)</a:t>
            </a:r>
            <a:r>
              <a:rPr lang="ko-KR" altLang="en-US" sz="1800"/>
              <a:t>로써 접착제로서 역할을 함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알칼리 상태 </a:t>
            </a:r>
            <a:r>
              <a:rPr lang="en-US" altLang="ko-KR" sz="1800"/>
              <a:t>(pH 10)</a:t>
            </a:r>
            <a:r>
              <a:rPr lang="ko-KR" altLang="en-US" sz="1800"/>
              <a:t>에서 저분자량으로 분해되어 접착력을 상실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소량의 회분을 함유 </a:t>
            </a:r>
            <a:r>
              <a:rPr lang="en-US" altLang="ko-KR" sz="1800"/>
              <a:t>(P, K, Na, Ca)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Casein glues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545138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en-US" altLang="ko-KR" sz="1800" b="1"/>
              <a:t>Chemistry of Casein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중합반응은 </a:t>
            </a:r>
            <a:r>
              <a:rPr lang="en-US" altLang="ko-KR" sz="1800"/>
              <a:t>amine &amp; carboxylic groups</a:t>
            </a:r>
            <a:r>
              <a:rPr lang="ko-KR" altLang="en-US" sz="1800"/>
              <a:t>에 의해 발생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산성과 알칼리 상태에서 모두 반응하나 알칼리상태에서 좀 더 쉽게 반응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Sodium caseinate</a:t>
            </a:r>
            <a:r>
              <a:rPr lang="ko-KR" altLang="en-US" sz="1800"/>
              <a:t>과 </a:t>
            </a:r>
            <a:r>
              <a:rPr lang="en-US" altLang="ko-KR" sz="1800"/>
              <a:t>calcium caseinate </a:t>
            </a:r>
            <a:r>
              <a:rPr lang="ko-KR" altLang="en-US" sz="1800"/>
              <a:t>형성하며 </a:t>
            </a:r>
            <a:r>
              <a:rPr lang="en-US" altLang="ko-KR" sz="1800"/>
              <a:t>Zn, Al, Cr</a:t>
            </a:r>
            <a:r>
              <a:rPr lang="ko-KR" altLang="en-US" sz="1800"/>
              <a:t>과 반응하여 불용성의 화합물을 형성하며 지류용 접착제로 사용          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Formaldehyde (</a:t>
            </a:r>
            <a:r>
              <a:rPr lang="ko-KR" altLang="en-US" sz="1800"/>
              <a:t>가교제</a:t>
            </a:r>
            <a:r>
              <a:rPr lang="en-US" altLang="ko-KR" sz="1800"/>
              <a:t>)</a:t>
            </a:r>
            <a:r>
              <a:rPr lang="ko-KR" altLang="en-US" sz="1800"/>
              <a:t>와 반응하여 내수성의 접착층을 형성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en-US" altLang="ko-KR" sz="1800" b="1"/>
              <a:t>History of Casein Glues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고대부터 접착제와 안료의 고정을 위해 사용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- 19</a:t>
            </a:r>
            <a:r>
              <a:rPr lang="ko-KR" altLang="en-US" sz="1800"/>
              <a:t>세기 초 독일과 스위스에서 접착제로써 판매 시작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- 19</a:t>
            </a:r>
            <a:r>
              <a:rPr lang="ko-KR" altLang="en-US" sz="1800"/>
              <a:t>세기 중반 미국에서 특허와 본격적인 사용을 하기 시작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일차세계대전 후 내수성이 있는 접착제의 개발과 함께 사용 경감 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Casein glues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545138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ko-KR" altLang="en-US" sz="1800" b="1"/>
              <a:t>분류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Lime-containing Water-resistant casein glues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Sodium silicate in Lime-containing glues: working life</a:t>
            </a:r>
            <a:r>
              <a:rPr lang="ko-KR" altLang="en-US" sz="1800"/>
              <a:t>의 연장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Lime-free casein adhesives: </a:t>
            </a:r>
            <a:r>
              <a:rPr lang="ko-KR" altLang="en-US" sz="1800"/>
              <a:t>가수분해가 가능한 </a:t>
            </a:r>
            <a:r>
              <a:rPr lang="en-US" altLang="ko-KR" sz="1800"/>
              <a:t>Na </a:t>
            </a:r>
            <a:r>
              <a:rPr lang="ko-KR" altLang="en-US" sz="1800"/>
              <a:t>염과 반응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Casein blend glues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1800" b="1"/>
              <a:t>첨가제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오일</a:t>
            </a:r>
            <a:r>
              <a:rPr lang="en-US" altLang="ko-KR" sz="1800"/>
              <a:t>: </a:t>
            </a:r>
            <a:r>
              <a:rPr lang="ko-KR" altLang="en-US" sz="1800"/>
              <a:t>반응지연과 접착제의 습윤성을 향상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Filler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점도 조절제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방부제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가소제</a:t>
            </a:r>
            <a:r>
              <a:rPr lang="en-US" altLang="ko-KR" sz="1800"/>
              <a:t>: Glycerin &amp; sorbitol</a:t>
            </a:r>
            <a:r>
              <a:rPr lang="ko-KR" altLang="en-US" sz="1800"/>
              <a:t>이 첨가되며 </a:t>
            </a:r>
            <a:r>
              <a:rPr lang="en-US" altLang="ko-KR" sz="1800"/>
              <a:t>casein glues</a:t>
            </a:r>
            <a:r>
              <a:rPr lang="ko-KR" altLang="en-US" sz="1800"/>
              <a:t>에 유연성을 부과    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Casein glues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545138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ko-KR" altLang="en-US" sz="1800" b="1"/>
              <a:t>목재접착제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방안</a:t>
            </a:r>
            <a:r>
              <a:rPr lang="en-US" altLang="ko-KR" sz="1800"/>
              <a:t>: HCHO, a crosslinking agent that converts casein into a water-resistant gel structure.   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Ammonia, calcium hydroxide, and several heavy metals form insoluble casein complexes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Aldehyde</a:t>
            </a:r>
            <a:r>
              <a:rPr lang="ko-KR" altLang="en-US" sz="1800"/>
              <a:t>와 </a:t>
            </a:r>
            <a:r>
              <a:rPr lang="en-US" altLang="ko-KR" sz="1800"/>
              <a:t>acid chloride</a:t>
            </a:r>
            <a:r>
              <a:rPr lang="ko-KR" altLang="en-US" sz="1800"/>
              <a:t>는 </a:t>
            </a:r>
            <a:r>
              <a:rPr lang="en-US" altLang="ko-KR" sz="1800"/>
              <a:t>hydrophilic nature of the casein bond </a:t>
            </a:r>
            <a:r>
              <a:rPr lang="ko-KR" altLang="en-US" sz="1800"/>
              <a:t>경감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1800" b="1"/>
              <a:t>용도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합판</a:t>
            </a:r>
            <a:r>
              <a:rPr lang="en-US" altLang="ko-KR" sz="1800"/>
              <a:t>: soybean meal, blood albumin, &amp; urea resins</a:t>
            </a:r>
            <a:r>
              <a:rPr lang="ko-KR" altLang="en-US" sz="1800"/>
              <a:t>과 혼합해 사용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interior or moisture-resistant </a:t>
            </a:r>
            <a:r>
              <a:rPr lang="ko-KR" altLang="en-US" sz="1800"/>
              <a:t>그러나 외장용으로 사용하기 위한 내수성은 보유하지 않음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Home building and repairing, laminating lumber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지류 접착제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/>
              <a:t>리그닌계 접착제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리그닌 </a:t>
            </a:r>
            <a:r>
              <a:rPr lang="en-US" altLang="ko-KR" sz="2000" b="1"/>
              <a:t>(lignin)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관속식물에 존재하는 유기고분자로써 식물섬유를 엮어주는 역할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식물계에서 셀룰로오스 다음으로 많은 양이 존재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Lignin</a:t>
            </a:r>
            <a:r>
              <a:rPr lang="ko-KR" altLang="en-US" sz="1800"/>
              <a:t>의 구조</a:t>
            </a:r>
            <a:r>
              <a:rPr lang="en-US" altLang="ko-KR" sz="1800"/>
              <a:t>: p-coumaryl, coniferyl &amp; sinapyl alcohol </a:t>
            </a:r>
            <a:r>
              <a:rPr lang="ko-KR" altLang="en-US" sz="1800"/>
              <a:t>형태로 주로 존재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펄핑공정중에 부산물로 발생하는 폐기물이며 연간 </a:t>
            </a:r>
            <a:r>
              <a:rPr lang="en-US" altLang="ko-KR" sz="1800"/>
              <a:t>7</a:t>
            </a:r>
            <a:r>
              <a:rPr lang="ko-KR" altLang="en-US" sz="1800"/>
              <a:t>천</a:t>
            </a:r>
            <a:r>
              <a:rPr lang="en-US" altLang="ko-KR" sz="1800"/>
              <a:t>5</a:t>
            </a:r>
            <a:r>
              <a:rPr lang="ko-KR" altLang="en-US" sz="1800"/>
              <a:t>백만 톤이 발생 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Lignin source: kraft pulping, sulphite pulping, acidolysis, steam explosion, organosolv, &amp; enzymatic liberation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/>
              <a:t>리그닌계 접착제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목재 접착제로써 </a:t>
            </a:r>
            <a:r>
              <a:rPr lang="en-US" altLang="ko-KR" sz="2000" b="1"/>
              <a:t>Lignin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PF </a:t>
            </a:r>
            <a:r>
              <a:rPr lang="ko-KR" altLang="en-US" sz="1800"/>
              <a:t>접착제에 비해 낮은 반응성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이용방안</a:t>
            </a:r>
            <a:r>
              <a:rPr lang="en-US" altLang="ko-KR" sz="1800"/>
              <a:t>: lignin-based binder (</a:t>
            </a:r>
            <a:r>
              <a:rPr lang="ko-KR" altLang="en-US" sz="1800"/>
              <a:t>화학적으로 구조를 변형</a:t>
            </a:r>
            <a:r>
              <a:rPr lang="en-US" altLang="ko-KR" sz="1800"/>
              <a:t>)</a:t>
            </a:r>
            <a:r>
              <a:rPr lang="ko-KR" altLang="en-US" sz="1800"/>
              <a:t>과 </a:t>
            </a:r>
            <a:r>
              <a:rPr lang="en-US" altLang="ko-KR" sz="1800"/>
              <a:t>coploymer (</a:t>
            </a:r>
            <a:r>
              <a:rPr lang="ko-KR" altLang="en-US" sz="1800"/>
              <a:t>석탄산수지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lignosulphonate (waferboard), kraft lignin, epoxy resin, lignin isocyanate, steam-explosion, acidolysis, organosolv &amp; cellulase lignin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접착제 제조 방안</a:t>
            </a:r>
            <a:r>
              <a:rPr lang="ko-KR" altLang="en-US" sz="1800" b="1"/>
              <a:t>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condensation with PRF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crosslinking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modification for use in PF resins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탄닌계 접착제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탄닌 </a:t>
            </a:r>
            <a:r>
              <a:rPr lang="en-US" altLang="ko-KR" sz="2000" b="1"/>
              <a:t>(tannin)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일부 수목 </a:t>
            </a:r>
            <a:r>
              <a:rPr lang="en-US" altLang="ko-KR" sz="1800"/>
              <a:t>(</a:t>
            </a:r>
            <a:r>
              <a:rPr lang="ko-KR" altLang="en-US" sz="1800"/>
              <a:t>주로 소나무류</a:t>
            </a:r>
            <a:r>
              <a:rPr lang="en-US" altLang="ko-KR" sz="1800"/>
              <a:t>)</a:t>
            </a:r>
            <a:r>
              <a:rPr lang="ko-KR" altLang="en-US" sz="1800"/>
              <a:t>의 수피에 다량 함유되어 있는 천연 고분자성 </a:t>
            </a:r>
            <a:r>
              <a:rPr lang="en-US" altLang="ko-KR" sz="1800"/>
              <a:t>polyphenol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곤충</a:t>
            </a:r>
            <a:r>
              <a:rPr lang="en-US" altLang="ko-KR" sz="1800"/>
              <a:t>, </a:t>
            </a:r>
            <a:r>
              <a:rPr lang="ko-KR" altLang="en-US" sz="1800"/>
              <a:t>과실 껍질</a:t>
            </a:r>
            <a:r>
              <a:rPr lang="en-US" altLang="ko-KR" sz="1800"/>
              <a:t>, </a:t>
            </a:r>
            <a:r>
              <a:rPr lang="ko-KR" altLang="en-US" sz="1800"/>
              <a:t>종피</a:t>
            </a:r>
            <a:r>
              <a:rPr lang="en-US" altLang="ko-KR" sz="1800"/>
              <a:t>, </a:t>
            </a:r>
            <a:r>
              <a:rPr lang="ko-KR" altLang="en-US" sz="1800"/>
              <a:t>잎</a:t>
            </a:r>
            <a:r>
              <a:rPr lang="en-US" altLang="ko-KR" sz="1800"/>
              <a:t>, </a:t>
            </a:r>
            <a:r>
              <a:rPr lang="ko-KR" altLang="en-US" sz="1800"/>
              <a:t>수피와 심재에서도 발견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현 </a:t>
            </a:r>
            <a:r>
              <a:rPr lang="en-US" altLang="ko-KR" sz="1800"/>
              <a:t>Tannin source: mimosa wattle (</a:t>
            </a:r>
            <a:r>
              <a:rPr lang="ko-KR" altLang="en-US" sz="1800"/>
              <a:t>남아공</a:t>
            </a:r>
            <a:r>
              <a:rPr lang="en-US" altLang="ko-KR" sz="1800"/>
              <a:t>), quebracho (</a:t>
            </a:r>
            <a:r>
              <a:rPr lang="ko-KR" altLang="en-US" sz="1800"/>
              <a:t>알젠틴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Hydrolyzable tannin: </a:t>
            </a:r>
            <a:r>
              <a:rPr lang="ko-KR" altLang="en-US" sz="1800"/>
              <a:t>주로 과실</a:t>
            </a:r>
            <a:r>
              <a:rPr lang="en-US" altLang="ko-KR" sz="1800"/>
              <a:t>, </a:t>
            </a:r>
            <a:r>
              <a:rPr lang="ko-KR" altLang="en-US" sz="1800"/>
              <a:t>잎</a:t>
            </a:r>
            <a:r>
              <a:rPr lang="en-US" altLang="ko-KR" sz="1800"/>
              <a:t>, </a:t>
            </a:r>
            <a:r>
              <a:rPr lang="ko-KR" altLang="en-US" sz="1800"/>
              <a:t>곤충에 존재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Condensed tannin: </a:t>
            </a:r>
            <a:r>
              <a:rPr lang="ko-KR" altLang="en-US" sz="1800"/>
              <a:t>주로 소나무류의 수피에 다량 함유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새로운 연구 방향</a:t>
            </a:r>
            <a:r>
              <a:rPr lang="ko-KR" altLang="en-US" sz="1800" b="1"/>
              <a:t>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White fir, Pondersa pine, Douglas-fir, Western hemlock </a:t>
            </a:r>
            <a:r>
              <a:rPr lang="ko-KR" altLang="en-US" sz="1800"/>
              <a:t>이용방안 연구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- 3-layer flakeboard: 1% paraformaldehyde </a:t>
            </a:r>
            <a:r>
              <a:rPr lang="ko-KR" altLang="en-US" sz="1800"/>
              <a:t>첨가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탄수화물 접착제 </a:t>
            </a:r>
            <a:r>
              <a:rPr lang="en-US" altLang="ko-KR" sz="3600" b="1"/>
              <a:t>- I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24862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탄수화물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Polysaccharides, oligomer, monomeric sugars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쉽게 저렴하게 대량으로 </a:t>
            </a:r>
            <a:r>
              <a:rPr lang="en-US" altLang="ko-KR" sz="1800"/>
              <a:t>renewable resources</a:t>
            </a:r>
            <a:r>
              <a:rPr lang="ko-KR" altLang="en-US" sz="1800"/>
              <a:t>로 부터 확보 가능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cellulose, hemicellulose, starch, gum, chitin  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endParaRPr lang="en-US" altLang="ko-KR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ko-KR" sz="2000" b="1"/>
              <a:t>Gum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Hydrophobic &amp; hydrophilic polysaccharides from plants &amp; microorganisms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예</a:t>
            </a:r>
            <a:r>
              <a:rPr lang="en-US" altLang="ko-KR" sz="1800"/>
              <a:t>: plants (larch), seaweeds (agar),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modifiers for cost synthetic resins (thickner, stabilizer, flow controller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탄닌계 접착제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7610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목재 접착제로써 </a:t>
            </a:r>
            <a:r>
              <a:rPr lang="en-US" altLang="ko-KR" sz="2000" b="1"/>
              <a:t>Lignin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합판용 접착제 </a:t>
            </a:r>
            <a:r>
              <a:rPr lang="en-US" altLang="ko-KR" sz="1800"/>
              <a:t>(</a:t>
            </a:r>
            <a:r>
              <a:rPr lang="ko-KR" altLang="en-US" sz="1800"/>
              <a:t>남아공</a:t>
            </a:r>
            <a:r>
              <a:rPr lang="en-US" altLang="ko-KR" sz="1800"/>
              <a:t>, </a:t>
            </a:r>
            <a:r>
              <a:rPr lang="ko-KR" altLang="en-US" sz="1800"/>
              <a:t>핀랜드</a:t>
            </a:r>
            <a:r>
              <a:rPr lang="en-US" altLang="ko-KR" sz="1800"/>
              <a:t>, </a:t>
            </a:r>
            <a:r>
              <a:rPr lang="ko-KR" altLang="en-US" sz="1800"/>
              <a:t>알젠틴</a:t>
            </a:r>
            <a:r>
              <a:rPr lang="en-US" altLang="ko-KR" sz="1800"/>
              <a:t>, </a:t>
            </a:r>
            <a:r>
              <a:rPr lang="ko-KR" altLang="en-US" sz="1800"/>
              <a:t>브라질</a:t>
            </a:r>
            <a:r>
              <a:rPr lang="en-US" altLang="ko-KR" sz="1800"/>
              <a:t>, </a:t>
            </a:r>
            <a:r>
              <a:rPr lang="ko-KR" altLang="en-US" sz="1800"/>
              <a:t>호주</a:t>
            </a:r>
            <a:r>
              <a:rPr lang="en-US" altLang="ko-KR" sz="1800"/>
              <a:t>, </a:t>
            </a:r>
            <a:r>
              <a:rPr lang="ko-KR" altLang="en-US" sz="1800"/>
              <a:t>러시아</a:t>
            </a:r>
            <a:r>
              <a:rPr lang="en-US" altLang="ko-KR" sz="1800"/>
              <a:t>, </a:t>
            </a:r>
            <a:r>
              <a:rPr lang="ko-KR" altLang="en-US" sz="1800"/>
              <a:t>영국</a:t>
            </a:r>
            <a:r>
              <a:rPr lang="en-US" altLang="ko-KR" sz="1800"/>
              <a:t>, </a:t>
            </a:r>
            <a:r>
              <a:rPr lang="ko-KR" altLang="en-US" sz="1800"/>
              <a:t>인디아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Quebracho: HCHO</a:t>
            </a:r>
            <a:r>
              <a:rPr lang="ko-KR" altLang="en-US" sz="1800"/>
              <a:t>와 내수성 수지 제조 사용되며</a:t>
            </a:r>
            <a:r>
              <a:rPr lang="en-US" altLang="ko-KR" sz="1800"/>
              <a:t>, PF </a:t>
            </a:r>
            <a:r>
              <a:rPr lang="ko-KR" altLang="en-US" sz="1800"/>
              <a:t>수지와 공축합시 접착력과 강도를 향상시키며 열압시간과 온도를 줄일 수 있으며 필요한 </a:t>
            </a:r>
            <a:r>
              <a:rPr lang="en-US" altLang="ko-KR" sz="1800"/>
              <a:t>HCCHO</a:t>
            </a:r>
            <a:r>
              <a:rPr lang="ko-KR" altLang="en-US" sz="1800"/>
              <a:t>양을 경감할 수 있음</a:t>
            </a:r>
            <a:r>
              <a:rPr lang="en-US" altLang="ko-KR" sz="1800"/>
              <a:t>.  </a:t>
            </a:r>
            <a:r>
              <a:rPr lang="ko-KR" altLang="en-US" sz="1800"/>
              <a:t>그러나 </a:t>
            </a:r>
            <a:r>
              <a:rPr lang="en-US" altLang="ko-KR" sz="1800"/>
              <a:t>pot life</a:t>
            </a:r>
            <a:r>
              <a:rPr lang="ko-KR" altLang="en-US" sz="1800"/>
              <a:t>와 점도에 문제점</a:t>
            </a:r>
            <a:r>
              <a:rPr lang="en-US" altLang="ko-KR" sz="1800"/>
              <a:t>; </a:t>
            </a:r>
            <a:r>
              <a:rPr lang="ko-KR" altLang="en-US" sz="1800"/>
              <a:t>핀랜드에서 합판 생산에 </a:t>
            </a:r>
            <a:r>
              <a:rPr lang="en-US" altLang="ko-KR" sz="1800"/>
              <a:t>10~20% </a:t>
            </a:r>
            <a:r>
              <a:rPr lang="ko-KR" altLang="en-US" sz="1800"/>
              <a:t>첨가해 사용</a:t>
            </a:r>
            <a:r>
              <a:rPr lang="en-US" altLang="ko-KR" sz="1800"/>
              <a:t>; </a:t>
            </a:r>
            <a:r>
              <a:rPr lang="ko-KR" altLang="en-US" sz="1800"/>
              <a:t>알젠틴에서는 파티클보드 생산에 </a:t>
            </a:r>
            <a:r>
              <a:rPr lang="en-US" altLang="ko-KR" sz="1800"/>
              <a:t>UF </a:t>
            </a:r>
            <a:r>
              <a:rPr lang="ko-KR" altLang="en-US" sz="1800"/>
              <a:t>수지와 함께 사용되는데 </a:t>
            </a:r>
            <a:r>
              <a:rPr lang="en-US" altLang="ko-KR" sz="1800"/>
              <a:t>free HCHO</a:t>
            </a:r>
            <a:r>
              <a:rPr lang="ko-KR" altLang="en-US" sz="1800"/>
              <a:t>를 </a:t>
            </a:r>
            <a:r>
              <a:rPr lang="en-US" altLang="ko-KR" sz="1800"/>
              <a:t>capture</a:t>
            </a:r>
            <a:r>
              <a:rPr lang="ko-KR" altLang="en-US" sz="1800"/>
              <a:t>하는 것으로 조사</a:t>
            </a:r>
            <a:r>
              <a:rPr lang="en-US" altLang="ko-KR" sz="1800"/>
              <a:t>;  22%</a:t>
            </a:r>
            <a:r>
              <a:rPr lang="ko-KR" altLang="en-US" sz="1800"/>
              <a:t>의 </a:t>
            </a:r>
            <a:r>
              <a:rPr lang="en-US" altLang="ko-KR" sz="1800"/>
              <a:t>Quebracho </a:t>
            </a:r>
            <a:r>
              <a:rPr lang="ko-KR" altLang="en-US" sz="1800"/>
              <a:t>첨가 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Wattle: </a:t>
            </a:r>
            <a:r>
              <a:rPr lang="ko-KR" altLang="en-US" sz="1800"/>
              <a:t>호주에서 고품질 파티클보드 생산에 이용</a:t>
            </a:r>
            <a:r>
              <a:rPr lang="en-US" altLang="ko-KR" sz="1800"/>
              <a:t>; </a:t>
            </a:r>
            <a:r>
              <a:rPr lang="ko-KR" altLang="en-US" sz="1800"/>
              <a:t>구성 </a:t>
            </a:r>
            <a:r>
              <a:rPr lang="en-US" altLang="ko-KR" sz="1800"/>
              <a:t>(35% tannin, 2% </a:t>
            </a:r>
            <a:r>
              <a:rPr lang="ko-KR" altLang="en-US" sz="1800"/>
              <a:t>강화수지</a:t>
            </a:r>
            <a:r>
              <a:rPr lang="en-US" altLang="ko-KR" sz="1800"/>
              <a:t>, 3% paraformaldehyde); </a:t>
            </a:r>
            <a:r>
              <a:rPr lang="ko-KR" altLang="en-US" sz="1800"/>
              <a:t>긴 경화시간 필요 </a:t>
            </a:r>
            <a:r>
              <a:rPr lang="en-US" altLang="ko-KR" sz="1800"/>
              <a:t>(9~10</a:t>
            </a:r>
            <a:r>
              <a:rPr lang="ko-KR" altLang="en-US" sz="1800"/>
              <a:t>분</a:t>
            </a:r>
            <a:r>
              <a:rPr lang="en-US" altLang="ko-KR" sz="1800"/>
              <a:t>/19mm </a:t>
            </a:r>
            <a:r>
              <a:rPr lang="ko-KR" altLang="en-US" sz="1800"/>
              <a:t>보드</a:t>
            </a:r>
            <a:r>
              <a:rPr lang="en-US" altLang="ko-KR" sz="1800"/>
              <a:t>); </a:t>
            </a:r>
            <a:r>
              <a:rPr lang="ko-KR" altLang="en-US" sz="1800"/>
              <a:t>매트 함수율 </a:t>
            </a:r>
            <a:r>
              <a:rPr lang="en-US" altLang="ko-KR" sz="1800"/>
              <a:t>(</a:t>
            </a:r>
            <a:r>
              <a:rPr lang="ko-KR" altLang="en-US" sz="1800"/>
              <a:t>표층 </a:t>
            </a:r>
            <a:r>
              <a:rPr lang="en-US" altLang="ko-KR" sz="1800"/>
              <a:t>25%, </a:t>
            </a:r>
            <a:r>
              <a:rPr lang="ko-KR" altLang="en-US" sz="1800"/>
              <a:t>심층 </a:t>
            </a:r>
            <a:r>
              <a:rPr lang="en-US" altLang="ko-KR" sz="1800"/>
              <a:t>17%)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기타</a:t>
            </a:r>
            <a:r>
              <a:rPr lang="en-US" altLang="ko-KR" sz="1800"/>
              <a:t>: Pinus radiata (</a:t>
            </a:r>
            <a:r>
              <a:rPr lang="ko-KR" altLang="en-US" sz="1800"/>
              <a:t>호주</a:t>
            </a:r>
            <a:r>
              <a:rPr lang="en-US" altLang="ko-KR" sz="1800"/>
              <a:t>, </a:t>
            </a:r>
            <a:r>
              <a:rPr lang="ko-KR" altLang="en-US" sz="1800"/>
              <a:t>뉴질랜드</a:t>
            </a:r>
            <a:r>
              <a:rPr lang="en-US" altLang="ko-KR" sz="1800"/>
              <a:t>), acacia (</a:t>
            </a:r>
            <a:r>
              <a:rPr lang="ko-KR" altLang="en-US" sz="1800"/>
              <a:t>인디아</a:t>
            </a:r>
            <a:r>
              <a:rPr lang="en-US" altLang="ko-KR" sz="1800"/>
              <a:t>), </a:t>
            </a:r>
            <a:r>
              <a:rPr lang="ko-KR" altLang="en-US" sz="1800"/>
              <a:t>단백질 첨가 수지 </a:t>
            </a:r>
            <a:r>
              <a:rPr lang="en-US" altLang="ko-KR" sz="1800"/>
              <a:t>(</a:t>
            </a:r>
            <a:r>
              <a:rPr lang="ko-KR" altLang="en-US" sz="1800"/>
              <a:t>강도향상</a:t>
            </a:r>
            <a:r>
              <a:rPr lang="en-US" altLang="ko-KR" sz="1800"/>
              <a:t>, </a:t>
            </a:r>
            <a:r>
              <a:rPr lang="ko-KR" altLang="en-US" sz="1800"/>
              <a:t>열압온도 낮춤</a:t>
            </a:r>
            <a:r>
              <a:rPr lang="en-US" altLang="ko-KR" sz="1800"/>
              <a:t>) </a:t>
            </a:r>
            <a:r>
              <a:rPr lang="ko-KR" altLang="en-US" sz="1800"/>
              <a:t>의 마루판용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목재접착제 성능 비교</a:t>
            </a:r>
          </a:p>
        </p:txBody>
      </p:sp>
      <p:graphicFrame>
        <p:nvGraphicFramePr>
          <p:cNvPr id="83059" name="Group 115"/>
          <p:cNvGraphicFramePr>
            <a:graphicFrameLocks noGrp="1"/>
          </p:cNvGraphicFramePr>
          <p:nvPr>
            <p:ph type="tbl" idx="1"/>
          </p:nvPr>
        </p:nvGraphicFramePr>
        <p:xfrm>
          <a:off x="179388" y="1352550"/>
          <a:ext cx="8780462" cy="4381500"/>
        </p:xfrm>
        <a:graphic>
          <a:graphicData uri="http://schemas.openxmlformats.org/drawingml/2006/table">
            <a:tbl>
              <a:tblPr/>
              <a:tblGrid>
                <a:gridCol w="1463675"/>
                <a:gridCol w="1181100"/>
                <a:gridCol w="1181100"/>
                <a:gridCol w="1181100"/>
                <a:gridCol w="1181100"/>
                <a:gridCol w="2592387"/>
              </a:tblGrid>
              <a:tr h="2349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접착제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저항성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주요용도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연속응력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수분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생물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외장용 침엽수 합판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RF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외장용 집성재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MF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외장용 활엽수합판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UF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내장용 활엽수합판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카제인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내장용 집성재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대두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내장용 침엽수합판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전분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소재심판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종이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수교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가구 조립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초산비닐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가구 조립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오버레이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종이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045" name="Text Box 101"/>
          <p:cNvSpPr txBox="1">
            <a:spLocks noChangeArrowheads="1"/>
          </p:cNvSpPr>
          <p:nvPr/>
        </p:nvSpPr>
        <p:spPr bwMode="auto">
          <a:xfrm>
            <a:off x="250825" y="5949950"/>
            <a:ext cx="8713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E=</a:t>
            </a:r>
            <a:r>
              <a:rPr lang="ko-KR" altLang="en-US"/>
              <a:t>매우 우수</a:t>
            </a:r>
            <a:r>
              <a:rPr lang="en-US" altLang="ko-KR"/>
              <a:t>, G=</a:t>
            </a:r>
            <a:r>
              <a:rPr lang="ko-KR" altLang="en-US"/>
              <a:t>우수</a:t>
            </a:r>
            <a:r>
              <a:rPr lang="en-US" altLang="ko-KR"/>
              <a:t>, F=</a:t>
            </a:r>
            <a:r>
              <a:rPr lang="ko-KR" altLang="en-US"/>
              <a:t>양호</a:t>
            </a:r>
            <a:r>
              <a:rPr lang="en-US" altLang="ko-KR"/>
              <a:t>, P=</a:t>
            </a:r>
            <a:r>
              <a:rPr lang="ko-KR" altLang="en-US"/>
              <a:t>불량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탄수화물 접착제 </a:t>
            </a:r>
            <a:r>
              <a:rPr lang="en-US" altLang="ko-KR" sz="3600" b="1"/>
              <a:t>- II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ko-KR" sz="1800" b="1"/>
              <a:t>Starch &amp; Dextrin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- 3,500~4,000 BC </a:t>
            </a:r>
            <a:r>
              <a:rPr lang="ko-KR" altLang="en-US" sz="1800"/>
              <a:t>전부터 접착제로 사용 </a:t>
            </a:r>
            <a:r>
              <a:rPr lang="en-US" altLang="ko-KR" sz="1800"/>
              <a:t>(</a:t>
            </a:r>
            <a:r>
              <a:rPr lang="ko-KR" altLang="en-US" sz="1800"/>
              <a:t>이집트에서 </a:t>
            </a:r>
            <a:r>
              <a:rPr lang="en-US" altLang="ko-KR" sz="1800"/>
              <a:t>papyrus strips </a:t>
            </a:r>
            <a:r>
              <a:rPr lang="ko-KR" altLang="en-US" sz="1800"/>
              <a:t>접합용으로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현재 제지산업에서 </a:t>
            </a:r>
            <a:r>
              <a:rPr lang="en-US" altLang="ko-KR" sz="1800"/>
              <a:t>sizing agents </a:t>
            </a:r>
            <a:r>
              <a:rPr lang="ko-KR" altLang="en-US" sz="1800"/>
              <a:t>그리고 접착제로 사용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방법</a:t>
            </a:r>
            <a:r>
              <a:rPr lang="en-US" altLang="ko-KR" sz="1800"/>
              <a:t>: Hydration – </a:t>
            </a:r>
            <a:r>
              <a:rPr lang="ko-KR" altLang="en-US" sz="1800"/>
              <a:t>변성 </a:t>
            </a:r>
            <a:r>
              <a:rPr lang="en-US" altLang="ko-KR" sz="1800"/>
              <a:t>– dehydration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내수성에 문제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ko-KR" sz="1800" b="1"/>
              <a:t>Cellulosics &amp; hemicellulose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cellulose: homogeneous polysaccharides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>
                <a:sym typeface="Symbol" pitchFamily="18" charset="2"/>
              </a:rPr>
              <a:t>   - hemicellulose: heterogeneous polysaccharides (glucose, mannose, xylose, galactose, arabinose</a:t>
            </a:r>
            <a:r>
              <a:rPr lang="ko-KR" altLang="en-US" sz="1800">
                <a:sym typeface="Symbol" pitchFamily="18" charset="2"/>
              </a:rPr>
              <a:t>가 결합된 것</a:t>
            </a:r>
            <a:r>
              <a:rPr lang="en-US" altLang="ko-KR" sz="1800">
                <a:sym typeface="Symbol" pitchFamily="18" charset="2"/>
              </a:rPr>
              <a:t>)</a:t>
            </a:r>
            <a:endParaRPr lang="en-US" altLang="ko-KR" sz="1800"/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hydroxyl group (OH)</a:t>
            </a:r>
            <a:r>
              <a:rPr lang="ko-KR" altLang="en-US" sz="1800"/>
              <a:t>을 </a:t>
            </a:r>
            <a:r>
              <a:rPr lang="en-US" altLang="ko-KR" sz="1800"/>
              <a:t>esterification </a:t>
            </a:r>
            <a:r>
              <a:rPr lang="ko-KR" altLang="en-US" sz="1800"/>
              <a:t>또는 </a:t>
            </a:r>
            <a:r>
              <a:rPr lang="en-US" altLang="ko-KR" sz="1800"/>
              <a:t>etherification</a:t>
            </a:r>
            <a:r>
              <a:rPr lang="ko-KR" altLang="en-US" sz="1800"/>
              <a:t>시켜 접착제로 이용</a:t>
            </a:r>
            <a:endParaRPr lang="ko-KR" altLang="en-US" sz="1800" b="1"/>
          </a:p>
          <a:p>
            <a:pPr>
              <a:lnSpc>
                <a:spcPct val="120000"/>
              </a:lnSpc>
              <a:spcBef>
                <a:spcPct val="30000"/>
              </a:spcBef>
            </a:pPr>
            <a:endParaRPr lang="en-US" altLang="ko-KR" sz="1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Starch &amp; its Derivatives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개요</a:t>
            </a:r>
            <a:r>
              <a:rPr lang="ko-KR" altLang="en-US" sz="1800" b="1"/>
              <a:t> 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기본적인 물에 분산되는 천연 고분자로서 접착제로서 산업적으로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풍부</a:t>
            </a:r>
            <a:r>
              <a:rPr lang="en-US" altLang="ko-KR" sz="1800"/>
              <a:t>, </a:t>
            </a:r>
            <a:r>
              <a:rPr lang="ko-KR" altLang="en-US" sz="1800"/>
              <a:t>저렴</a:t>
            </a:r>
            <a:r>
              <a:rPr lang="en-US" altLang="ko-KR" sz="1800"/>
              <a:t>, </a:t>
            </a:r>
            <a:r>
              <a:rPr lang="ko-KR" altLang="en-US" sz="1800"/>
              <a:t>가격안정적</a:t>
            </a:r>
            <a:r>
              <a:rPr lang="en-US" altLang="ko-KR" sz="1800"/>
              <a:t>, </a:t>
            </a:r>
            <a:r>
              <a:rPr lang="ko-KR" altLang="en-US" sz="1800"/>
              <a:t>여러 분야에서 효과적</a:t>
            </a:r>
            <a:r>
              <a:rPr lang="en-US" altLang="ko-KR" sz="1800"/>
              <a:t>, </a:t>
            </a:r>
            <a:r>
              <a:rPr lang="ko-KR" altLang="en-US" sz="1800"/>
              <a:t>다양성과 적용에 있어 간단함</a:t>
            </a:r>
            <a:r>
              <a:rPr lang="en-US" altLang="ko-KR" sz="1800"/>
              <a:t>.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대부분 옥수수에서 분리하며 감자와 밀</a:t>
            </a:r>
            <a:r>
              <a:rPr lang="en-US" altLang="ko-KR" sz="1800"/>
              <a:t>, </a:t>
            </a:r>
            <a:r>
              <a:rPr lang="ko-KR" altLang="en-US" sz="1800"/>
              <a:t>타피오카 </a:t>
            </a:r>
            <a:r>
              <a:rPr lang="en-US" altLang="ko-KR" sz="1800"/>
              <a:t>(tapioca) </a:t>
            </a:r>
            <a:r>
              <a:rPr lang="ko-KR" altLang="en-US" sz="1800"/>
              <a:t>등에서도 분리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백색분말 또는 미립자로 크기는 </a:t>
            </a:r>
            <a:r>
              <a:rPr lang="en-US" altLang="ko-KR" sz="1800"/>
              <a:t>90 ~ 5 micron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- 60~70</a:t>
            </a:r>
            <a:r>
              <a:rPr lang="en-US" altLang="ko-KR" sz="1800">
                <a:cs typeface="Arial" charset="0"/>
              </a:rPr>
              <a:t>°C</a:t>
            </a:r>
            <a:r>
              <a:rPr lang="ko-KR" altLang="en-US" sz="1800">
                <a:cs typeface="Arial" charset="0"/>
              </a:rPr>
              <a:t>에사 물에 의해 페이스트화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효소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산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산화제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열에의해 쉽게 분해 </a:t>
            </a:r>
            <a:r>
              <a:rPr lang="en-US" altLang="ko-KR" sz="1800">
                <a:cs typeface="Arial" charset="0"/>
              </a:rPr>
              <a:t>(degradation)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>
                <a:cs typeface="Arial" charset="0"/>
              </a:rPr>
              <a:t>  - Thin-starches, oxidized starches </a:t>
            </a:r>
            <a:r>
              <a:rPr lang="ko-KR" altLang="en-US" sz="1800">
                <a:cs typeface="Arial" charset="0"/>
              </a:rPr>
              <a:t>와 </a:t>
            </a:r>
            <a:r>
              <a:rPr lang="en-US" altLang="ko-KR" sz="1800">
                <a:cs typeface="Arial" charset="0"/>
              </a:rPr>
              <a:t>dextrin</a:t>
            </a:r>
            <a:r>
              <a:rPr lang="ko-KR" altLang="en-US" sz="1800">
                <a:cs typeface="Arial" charset="0"/>
              </a:rPr>
              <a:t>으로 구분되며 </a:t>
            </a:r>
            <a:r>
              <a:rPr lang="en-US" altLang="ko-KR" sz="1800">
                <a:cs typeface="Arial" charset="0"/>
              </a:rPr>
              <a:t>dextrin</a:t>
            </a:r>
            <a:r>
              <a:rPr lang="ko-KR" altLang="en-US" sz="1800">
                <a:cs typeface="Arial" charset="0"/>
              </a:rPr>
              <a:t>은 </a:t>
            </a:r>
            <a:r>
              <a:rPr lang="en-US" altLang="ko-KR" sz="1800">
                <a:cs typeface="Arial" charset="0"/>
              </a:rPr>
              <a:t>white, canary or yellow dextrin</a:t>
            </a:r>
            <a:r>
              <a:rPr lang="ko-KR" altLang="en-US" sz="1800">
                <a:cs typeface="Arial" charset="0"/>
              </a:rPr>
              <a:t>과 </a:t>
            </a:r>
            <a:r>
              <a:rPr lang="en-US" altLang="ko-KR" sz="1800">
                <a:cs typeface="Arial" charset="0"/>
              </a:rPr>
              <a:t>British gum</a:t>
            </a:r>
            <a:r>
              <a:rPr lang="ko-KR" altLang="en-US" sz="1800">
                <a:cs typeface="Arial" charset="0"/>
              </a:rPr>
              <a:t>으로 구분   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구조</a:t>
            </a:r>
            <a:r>
              <a:rPr lang="ko-KR" altLang="en-US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Glucose</a:t>
            </a:r>
            <a:r>
              <a:rPr lang="ko-KR" altLang="en-US" sz="1800"/>
              <a:t>계 고분자물로서 </a:t>
            </a:r>
            <a:r>
              <a:rPr lang="en-US" altLang="ko-KR" sz="1800"/>
              <a:t>Cellulose</a:t>
            </a:r>
            <a:r>
              <a:rPr lang="ko-KR" altLang="en-US" sz="1800"/>
              <a:t>와 유사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Branch</a:t>
            </a:r>
            <a:r>
              <a:rPr lang="ko-KR" altLang="en-US" sz="1800"/>
              <a:t>를 가지고 있는 </a:t>
            </a:r>
            <a:r>
              <a:rPr lang="en-US" altLang="ko-KR" sz="1800"/>
              <a:t>amylopectin</a:t>
            </a:r>
            <a:r>
              <a:rPr lang="ko-KR" altLang="en-US" sz="1800"/>
              <a:t>과 그렇지 않은 </a:t>
            </a:r>
            <a:r>
              <a:rPr lang="en-US" altLang="ko-KR" sz="1800"/>
              <a:t>amylose</a:t>
            </a:r>
            <a:r>
              <a:rPr lang="ko-KR" altLang="en-US" sz="1800"/>
              <a:t>로 구분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Amylose</a:t>
            </a:r>
            <a:r>
              <a:rPr lang="ko-KR" altLang="en-US" sz="1800"/>
              <a:t>는 겔화하는 성질을 부여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Starch &amp; its Derivatives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Thin-boiling starches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오래되고 저렴한 변성전분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산성상태에서 습윤고정을 통해 제조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점도가 상대적으로 높음</a:t>
            </a:r>
            <a:r>
              <a:rPr lang="en-US" altLang="ko-KR" sz="1800"/>
              <a:t>.</a:t>
            </a:r>
            <a:endParaRPr lang="en-US" altLang="ko-KR" sz="1800">
              <a:cs typeface="Arial" charset="0"/>
            </a:endParaRP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en-US" altLang="ko-KR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1800" b="1"/>
              <a:t>Oxidized starch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지류의 코팅제 또는 사이징제로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백색의 용액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sodium hypochlorite</a:t>
            </a:r>
            <a:r>
              <a:rPr lang="ko-KR" altLang="en-US" sz="1800"/>
              <a:t>로 처리하여 제조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1800" b="1"/>
              <a:t>Dextrin 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건조상태에서 열에 의해 제조하며 산과 함께 처리시 변성시간을 절약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점도 및 고형분 함량에 차이 백색의 용액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점도가 매우 높으며 </a:t>
            </a:r>
            <a:r>
              <a:rPr lang="en-US" altLang="ko-KR" sz="1800"/>
              <a:t>borax, soda ash, </a:t>
            </a:r>
            <a:r>
              <a:rPr lang="ko-KR" altLang="en-US" sz="1800"/>
              <a:t>가성소다와 같은 알칼리 첨가제에 의해 점도 조절이 가능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Starch</a:t>
            </a:r>
            <a:r>
              <a:rPr lang="ko-KR" altLang="en-US" sz="3600" b="1"/>
              <a:t>의 산업적 이용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Paper making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표면 사이징제</a:t>
            </a:r>
            <a:r>
              <a:rPr lang="en-US" altLang="ko-KR" sz="1800"/>
              <a:t>: </a:t>
            </a:r>
            <a:r>
              <a:rPr lang="ko-KR" altLang="en-US" sz="1800"/>
              <a:t>산화 또는 효소변성 전분이 주로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코팅제</a:t>
            </a:r>
            <a:r>
              <a:rPr lang="en-US" altLang="ko-KR" sz="1800"/>
              <a:t>: dextrin</a:t>
            </a:r>
            <a:r>
              <a:rPr lang="ko-KR" altLang="en-US" sz="1800"/>
              <a:t>이 주로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ko-KR" altLang="en-US" sz="1800" b="1"/>
              <a:t>골판지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sodium silicate</a:t>
            </a:r>
            <a:r>
              <a:rPr lang="ko-KR" altLang="en-US" sz="1800"/>
              <a:t>와 반응하여 제한적인 온도에서 점도의 증가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기타 첨가제 </a:t>
            </a:r>
            <a:r>
              <a:rPr lang="en-US" altLang="ko-KR" sz="1800"/>
              <a:t>(</a:t>
            </a:r>
            <a:r>
              <a:rPr lang="ko-KR" altLang="en-US" sz="1800"/>
              <a:t>가성소다</a:t>
            </a:r>
            <a:r>
              <a:rPr lang="en-US" altLang="ko-KR" sz="1800"/>
              <a:t>,  borax, silicate) </a:t>
            </a:r>
            <a:r>
              <a:rPr lang="ko-KR" altLang="en-US" sz="1800"/>
              <a:t>를 통해 점도 유지와 열적성질 부여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Paper bags </a:t>
            </a:r>
            <a:endParaRPr lang="en-US" altLang="ko-KR" sz="1800" b="1"/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Seam: fluidy, tacky, non-foaming</a:t>
            </a:r>
            <a:r>
              <a:rPr lang="ko-KR" altLang="en-US" sz="1800"/>
              <a:t>이며 점도가 상당히 안정적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Bottom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en-US" altLang="ko-KR" sz="1800"/>
          </a:p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기타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paper boxes, carton sealing, laminated paperboard </a:t>
            </a:r>
            <a:r>
              <a:rPr lang="ko-KR" altLang="en-US" sz="1800"/>
              <a:t>등에 사용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Cellulosics 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개요</a:t>
            </a:r>
            <a:r>
              <a:rPr lang="ko-KR" altLang="en-US" sz="1800" b="1"/>
              <a:t> 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조성</a:t>
            </a:r>
            <a:r>
              <a:rPr lang="en-US" altLang="ko-KR" sz="1800"/>
              <a:t>: Cotton linter (82%)</a:t>
            </a:r>
            <a:r>
              <a:rPr lang="ko-KR" altLang="en-US" sz="1800"/>
              <a:t>과 </a:t>
            </a:r>
            <a:r>
              <a:rPr lang="en-US" altLang="ko-KR" sz="1800"/>
              <a:t>wood (40~60%)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Oxygen bridge (glucosidic bond)</a:t>
            </a:r>
            <a:r>
              <a:rPr lang="ko-KR" altLang="en-US" sz="1800"/>
              <a:t>에 의해 </a:t>
            </a:r>
            <a:r>
              <a:rPr lang="en-US" altLang="ko-KR" sz="1800"/>
              <a:t>glucose </a:t>
            </a:r>
            <a:r>
              <a:rPr lang="ko-KR" altLang="en-US" sz="1800"/>
              <a:t>단량체가 결합된 천연 선향 고분자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유</a:t>
            </a:r>
            <a:r>
              <a:rPr lang="en-US" altLang="ko-KR" sz="1800"/>
              <a:t>, </a:t>
            </a:r>
            <a:r>
              <a:rPr lang="ko-KR" altLang="en-US" sz="1800"/>
              <a:t>무기 산의 </a:t>
            </a:r>
            <a:r>
              <a:rPr lang="en-US" altLang="ko-KR" sz="1800"/>
              <a:t>ester, ether</a:t>
            </a:r>
            <a:r>
              <a:rPr lang="ko-KR" altLang="en-US" sz="1800"/>
              <a:t>를 사용하여 접착제로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접착제로 사용하기 위해 </a:t>
            </a:r>
            <a:r>
              <a:rPr lang="en-US" altLang="ko-KR" sz="1800"/>
              <a:t>glucose </a:t>
            </a:r>
            <a:r>
              <a:rPr lang="ko-KR" altLang="en-US" sz="1800"/>
              <a:t>내의 수산기를 이용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cellulose nitrate &amp; ethyl cellulose</a:t>
            </a:r>
            <a:r>
              <a:rPr lang="ko-KR" altLang="en-US" sz="1800"/>
              <a:t>는 유기용매에 용해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methyl cellulose, hydroxyethyl cellulose, carboxymethyl cellulose</a:t>
            </a:r>
            <a:r>
              <a:rPr lang="ko-KR" altLang="en-US" sz="1800"/>
              <a:t>는 물에 용해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Cellulosics</a:t>
            </a:r>
            <a:r>
              <a:rPr lang="ko-KR" altLang="en-US" sz="3600" b="1"/>
              <a:t>의 산업적 이용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접착제 </a:t>
            </a:r>
            <a:r>
              <a:rPr lang="ko-KR" altLang="en-US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일반 접착제</a:t>
            </a:r>
            <a:r>
              <a:rPr lang="en-US" altLang="ko-KR" sz="1800"/>
              <a:t>: cellulose nitrate</a:t>
            </a:r>
            <a:r>
              <a:rPr lang="ko-KR" altLang="en-US" sz="1800"/>
              <a:t>로서 도자기</a:t>
            </a:r>
            <a:r>
              <a:rPr lang="en-US" altLang="ko-KR" sz="1800"/>
              <a:t>, </a:t>
            </a:r>
            <a:r>
              <a:rPr lang="ko-KR" altLang="en-US" sz="1800"/>
              <a:t>목재</a:t>
            </a:r>
            <a:r>
              <a:rPr lang="en-US" altLang="ko-KR" sz="1800"/>
              <a:t>, </a:t>
            </a:r>
            <a:r>
              <a:rPr lang="ko-KR" altLang="en-US" sz="1800"/>
              <a:t>금속</a:t>
            </a:r>
            <a:r>
              <a:rPr lang="en-US" altLang="ko-KR" sz="1800"/>
              <a:t>, </a:t>
            </a:r>
            <a:r>
              <a:rPr lang="ko-KR" altLang="en-US" sz="1800"/>
              <a:t>유리</a:t>
            </a:r>
            <a:r>
              <a:rPr lang="en-US" altLang="ko-KR" sz="1800"/>
              <a:t>, </a:t>
            </a:r>
            <a:r>
              <a:rPr lang="ko-KR" altLang="en-US" sz="1800"/>
              <a:t>지류</a:t>
            </a:r>
            <a:r>
              <a:rPr lang="en-US" altLang="ko-KR" sz="1800"/>
              <a:t>, </a:t>
            </a:r>
            <a:r>
              <a:rPr lang="ko-KR" altLang="en-US" sz="1800"/>
              <a:t>피혁용 접착제로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Paper-paper, plastic &amp; paperboard </a:t>
            </a:r>
            <a:r>
              <a:rPr lang="ko-KR" altLang="en-US" sz="1800"/>
              <a:t>접착제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Low-temperature adhesives: ethyl cellulose</a:t>
            </a:r>
            <a:r>
              <a:rPr lang="ko-KR" altLang="en-US" sz="1800"/>
              <a:t>가 주로 사용하며 내수</a:t>
            </a:r>
            <a:r>
              <a:rPr lang="en-US" altLang="ko-KR" sz="1800"/>
              <a:t>, </a:t>
            </a:r>
            <a:r>
              <a:rPr lang="ko-KR" altLang="en-US" sz="1800"/>
              <a:t>내변색</a:t>
            </a:r>
            <a:r>
              <a:rPr lang="en-US" altLang="ko-KR" sz="1800"/>
              <a:t>, </a:t>
            </a:r>
            <a:r>
              <a:rPr lang="ko-KR" altLang="en-US" sz="1800"/>
              <a:t>내약품 등을 보유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Leather pastes: </a:t>
            </a:r>
            <a:r>
              <a:rPr lang="ko-KR" altLang="en-US" sz="1800"/>
              <a:t>가죽이 수분의 증발과 함께 수축을 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Wallpaper pastes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Adhesive additive: </a:t>
            </a:r>
            <a:r>
              <a:rPr lang="ko-KR" altLang="en-US" sz="1800"/>
              <a:t>점도조절을 위해 </a:t>
            </a:r>
            <a:r>
              <a:rPr lang="en-US" altLang="ko-KR" sz="1800"/>
              <a:t>Methyl cellulose</a:t>
            </a:r>
            <a:r>
              <a:rPr lang="ko-KR" altLang="en-US" sz="1800"/>
              <a:t>가 사용되며 </a:t>
            </a:r>
            <a:r>
              <a:rPr lang="en-US" altLang="ko-KR" sz="1800"/>
              <a:t>polyvinyl acetate </a:t>
            </a:r>
            <a:r>
              <a:rPr lang="ko-KR" altLang="en-US" sz="1800"/>
              <a:t>접착제에서 증점제나 강도 향상제로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Corneal adhesives: </a:t>
            </a:r>
            <a:r>
              <a:rPr lang="ko-KR" altLang="en-US" sz="1800"/>
              <a:t>유리나 플라스틱 렌즈의 접착제로 사용되며 </a:t>
            </a:r>
            <a:r>
              <a:rPr lang="en-US" altLang="ko-KR" sz="1800"/>
              <a:t>methyl cellulose</a:t>
            </a:r>
            <a:r>
              <a:rPr lang="ko-KR" altLang="en-US" sz="1800"/>
              <a:t>가 이용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Powder adhesives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2785</TotalTime>
  <Words>2667</Words>
  <Application>Microsoft Office PowerPoint</Application>
  <PresentationFormat>화면 슬라이드 쇼(4:3)</PresentationFormat>
  <Paragraphs>409</Paragraphs>
  <Slides>31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점과 선</vt:lpstr>
      <vt:lpstr>천연계 접착제</vt:lpstr>
      <vt:lpstr>서론 </vt:lpstr>
      <vt:lpstr>탄수화물 접착제 - I</vt:lpstr>
      <vt:lpstr>탄수화물 접착제 - II</vt:lpstr>
      <vt:lpstr>Starch &amp; its Derivatives</vt:lpstr>
      <vt:lpstr>Starch &amp; its Derivatives</vt:lpstr>
      <vt:lpstr>Starch의 산업적 이용 </vt:lpstr>
      <vt:lpstr>Cellulosics  </vt:lpstr>
      <vt:lpstr>Cellulosics의 산업적 이용 </vt:lpstr>
      <vt:lpstr>Cellulosics의 산업적 이용 </vt:lpstr>
      <vt:lpstr>Cellulosics의 산업적 이용 </vt:lpstr>
      <vt:lpstr>탄수화물 접착제 - III</vt:lpstr>
      <vt:lpstr>단백질 접착제 - I</vt:lpstr>
      <vt:lpstr>Animal glues</vt:lpstr>
      <vt:lpstr>Animal glues – 화학적 조성</vt:lpstr>
      <vt:lpstr>Animal glues – 성질</vt:lpstr>
      <vt:lpstr>Fish glues</vt:lpstr>
      <vt:lpstr>Fish glues</vt:lpstr>
      <vt:lpstr>Soybean glues</vt:lpstr>
      <vt:lpstr>단백질의 접착재 특성</vt:lpstr>
      <vt:lpstr>단백질을 이용한 접착제 제조 원리</vt:lpstr>
      <vt:lpstr>슬라이드 22</vt:lpstr>
      <vt:lpstr>Casein glues</vt:lpstr>
      <vt:lpstr>Casein glues</vt:lpstr>
      <vt:lpstr>Casein glues</vt:lpstr>
      <vt:lpstr>Casein glues</vt:lpstr>
      <vt:lpstr>리그닌계 접착제</vt:lpstr>
      <vt:lpstr>리그닌계 접착제</vt:lpstr>
      <vt:lpstr>탄닌계 접착제</vt:lpstr>
      <vt:lpstr>탄닌계 접착제</vt:lpstr>
      <vt:lpstr>목재접착제 성능 비교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43</cp:revision>
  <dcterms:created xsi:type="dcterms:W3CDTF">2005-09-01T06:05:51Z</dcterms:created>
  <dcterms:modified xsi:type="dcterms:W3CDTF">2011-09-17T09:14:34Z</dcterms:modified>
</cp:coreProperties>
</file>