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01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66" autoAdjust="0"/>
  </p:normalViewPr>
  <p:slideViewPr>
    <p:cSldViewPr>
      <p:cViewPr varScale="1">
        <p:scale>
          <a:sx n="67" d="100"/>
          <a:sy n="67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E65E-8109-4284-A978-C06A2DF9C0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C3344-03F3-4187-8A93-14F916B587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B995-C770-4EC1-9D32-CF70CF41BD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6157-6E5E-4D40-8711-9789B699D9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6146-D461-488D-9F42-F0F8C5DA9F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9884D-87DE-4D4F-9AA6-A53AEC8616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6C06-344F-442A-8959-FC1CF6400A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0A27-422D-4A9E-8087-071166D34B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2E3E-57F2-495D-B593-CA44DE75A0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0BA58-3A8E-4C94-8295-8FF89D99FC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44A36-8F5A-49C1-ACDF-531902DF77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46FEF77-309B-4B39-BA16-449826F829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pPr eaLnBrk="1" hangingPunct="1">
              <a:defRPr/>
            </a:pPr>
            <a:r>
              <a:rPr lang="ko-KR" altLang="en-US" sz="4400" smtClean="0"/>
              <a:t>단판절삭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단판절삭 전처리</a:t>
            </a:r>
            <a:endParaRPr lang="ko-KR" altLang="en-US" sz="2800" b="1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생재가열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생재는 가열되면 가소화 연화되고 생장응력이 완화되면서 절삭동력과 나이프체크의 감소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단판의 가로강도의 증가 나이프 무딤감소 등으로 평활한 단판을 얻을 수 있음</a:t>
            </a:r>
            <a:r>
              <a:rPr lang="en-US" altLang="ko-KR" sz="1800" smtClean="0"/>
              <a:t>.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가열효과는 고비중재와 두꺼운 단판 절삭에서 커짐</a:t>
            </a:r>
            <a:r>
              <a:rPr lang="en-US" altLang="ko-KR" sz="1800" smtClean="0"/>
              <a:t>.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과도한 가열은 심한 분할이 생기고 춘</a:t>
            </a:r>
            <a:r>
              <a:rPr lang="en-US" altLang="ko-KR" sz="1800" smtClean="0"/>
              <a:t>, </a:t>
            </a:r>
            <a:r>
              <a:rPr lang="ko-KR" altLang="en-US" sz="1800" smtClean="0"/>
              <a:t>추재가 분리되는 </a:t>
            </a:r>
            <a:r>
              <a:rPr lang="en-US" altLang="ko-KR" sz="1800" smtClean="0"/>
              <a:t>shelling</a:t>
            </a:r>
            <a:r>
              <a:rPr lang="ko-KR" altLang="en-US" sz="1800" smtClean="0"/>
              <a:t>이 생기고 단판의 색상이 어두워 짐</a:t>
            </a:r>
            <a:r>
              <a:rPr lang="en-US" altLang="ko-KR" sz="1800" smtClean="0"/>
              <a:t>. 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altLang="ko-KR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연성과 경도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생재는 가열되면 가소화와 연화되어 단판 절삭이 용이해 짐</a:t>
            </a:r>
            <a:r>
              <a:rPr lang="en-US" altLang="ko-KR" sz="1800" smtClean="0"/>
              <a:t>.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고비중의 목재는 가열에 의해 두꺼운 단판과 균열이 적은 단판을 생산할 수 있으며 나이프 수명도 연장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저비중의 목재는 가열에 의해 과도 연화될 수 있으며 단판 표면이 손상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단판절삭 전처리</a:t>
            </a:r>
            <a:endParaRPr lang="ko-KR" altLang="en-US" sz="2800" b="1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치수변화와 수축률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생재는 가열되면 접선방향으로 팽창하고 방사방향으로 수축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치수 변동률은 온도 </a:t>
            </a:r>
            <a:r>
              <a:rPr lang="en-US" altLang="ko-KR" sz="1800" smtClean="0"/>
              <a:t>65.6</a:t>
            </a:r>
            <a:r>
              <a:rPr lang="ko-KR" altLang="en-US" sz="1800" smtClean="0"/>
              <a:t>도까지 서서히 증가하고 그 이후부터 급속히 증가하여 수를 통한 분열이 생기기 쉬운 수종은 </a:t>
            </a:r>
            <a:r>
              <a:rPr lang="en-US" altLang="ko-KR" sz="1800" smtClean="0"/>
              <a:t>65.6</a:t>
            </a:r>
            <a:r>
              <a:rPr lang="ko-KR" altLang="en-US" sz="1800" smtClean="0"/>
              <a:t>도 이하로 가열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수를 가지고 있지 않은 널판지는 고온에서 가열 가능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횡단면 분할은 서서히 가열하면 감소되고 고온일수록 증대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최대가열온도는 중요한 인자이고 가열에 의한 원목의 분할은 수종에 따라 상이 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색깔변화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변재는 가열되면 어두워지는 경향을 보유하고 있으며 심재도 그런 경향이 가지고 있음</a:t>
            </a:r>
            <a:r>
              <a:rPr lang="en-US" altLang="ko-KR" sz="1800" smtClean="0"/>
              <a:t>.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가능한 색상을 유지하려면 적당한 가열온도에서 가능한 짧게 가열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단판절삭 전처리</a:t>
            </a:r>
            <a:endParaRPr lang="ko-KR" altLang="en-US" sz="2800" b="1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원목의 회전토크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로타리 단판 절삭시에 원목의 회전에 요구되는 토크는 목재밀도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원목의 지름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나이프와 가압바의 고정과 재온에 따라 변화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적절하게 가열된 원목의 절삭력은 감소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원목이 고온에서 단기간 가열되면 양쪽 횡단면은 먼저 가열되어 연화되나 내부는 덜 가열되어 더 큰 절삭력이 요구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저온에서 장기간에 걸쳐 가열하면 횡단면의 분할과 절삭력이 감소 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함수율변화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고함수율 원목은 온수 또는 증기처리로 </a:t>
            </a:r>
            <a:r>
              <a:rPr lang="en-US" altLang="ko-KR" sz="1800" smtClean="0"/>
              <a:t>65.6</a:t>
            </a:r>
            <a:r>
              <a:rPr lang="ko-KR" altLang="en-US" sz="1800" smtClean="0"/>
              <a:t>도까지 가열될 때 함수율이 </a:t>
            </a:r>
            <a:r>
              <a:rPr lang="en-US" altLang="ko-KR" sz="1800" smtClean="0"/>
              <a:t>1~10% </a:t>
            </a:r>
            <a:r>
              <a:rPr lang="ko-KR" altLang="en-US" sz="1800" smtClean="0"/>
              <a:t>정도로 감소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원목을 가열한 후 물속에서 냉각시키면 다시 흡수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가열시간 </a:t>
            </a:r>
            <a:endParaRPr lang="ko-KR" altLang="en-US" sz="2800" b="1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절삭 전에 고른 재온을 얻도록 가열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원목의 가열 스케줄은 중심부의 온도가 가열매체 온도보다 </a:t>
            </a:r>
            <a:r>
              <a:rPr lang="en-US" altLang="ko-KR" sz="1800" smtClean="0"/>
              <a:t>5.5</a:t>
            </a:r>
            <a:r>
              <a:rPr lang="en-US" altLang="ko-KR" sz="1800" smtClean="0">
                <a:latin typeface="Arial" charset="0"/>
                <a:cs typeface="Arial" charset="0"/>
              </a:rPr>
              <a:t>° </a:t>
            </a:r>
            <a:r>
              <a:rPr lang="ko-KR" altLang="en-US" sz="1800" smtClean="0">
                <a:latin typeface="Arial" charset="0"/>
                <a:cs typeface="Arial" charset="0"/>
              </a:rPr>
              <a:t>낮을 때까지 가열하는 것이 실용적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>
                <a:cs typeface="Arial" charset="0"/>
              </a:rPr>
              <a:t>  </a:t>
            </a:r>
            <a:r>
              <a:rPr lang="en-US" altLang="ko-KR" sz="1800" smtClean="0">
                <a:cs typeface="Arial" charset="0"/>
              </a:rPr>
              <a:t>- </a:t>
            </a:r>
            <a:r>
              <a:rPr lang="ko-KR" altLang="en-US" sz="1800" smtClean="0">
                <a:cs typeface="Arial" charset="0"/>
              </a:rPr>
              <a:t>가열 전에 가능한 장재는 지름별로 분류하고 박피하여 균일한 온도를 유지하는 가열 매체 </a:t>
            </a:r>
            <a:r>
              <a:rPr lang="en-US" altLang="ko-KR" sz="1800" smtClean="0">
                <a:cs typeface="Arial" charset="0"/>
              </a:rPr>
              <a:t>(</a:t>
            </a:r>
            <a:r>
              <a:rPr lang="ko-KR" altLang="en-US" sz="1800" smtClean="0">
                <a:cs typeface="Arial" charset="0"/>
              </a:rPr>
              <a:t>온수 또는 증기</a:t>
            </a:r>
            <a:r>
              <a:rPr lang="en-US" altLang="ko-KR" sz="1800" smtClean="0">
                <a:cs typeface="Arial" charset="0"/>
              </a:rPr>
              <a:t>)</a:t>
            </a:r>
            <a:r>
              <a:rPr lang="ko-KR" altLang="en-US" sz="1800" smtClean="0">
                <a:cs typeface="Arial" charset="0"/>
              </a:rPr>
              <a:t>로 가열</a:t>
            </a:r>
            <a:r>
              <a:rPr lang="ko-KR" altLang="en-US" sz="1800" smtClean="0"/>
              <a:t>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가열시간 영향인자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원목지름</a:t>
            </a:r>
            <a:r>
              <a:rPr lang="en-US" altLang="ko-KR" sz="1800" smtClean="0"/>
              <a:t>: </a:t>
            </a:r>
            <a:r>
              <a:rPr lang="ko-KR" altLang="en-US" sz="1800" smtClean="0"/>
              <a:t>가열시간은 지름의 제곱으로 증가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원목길이</a:t>
            </a:r>
            <a:r>
              <a:rPr lang="en-US" altLang="ko-KR" sz="1800" smtClean="0"/>
              <a:t>: </a:t>
            </a:r>
            <a:r>
              <a:rPr lang="ko-KR" altLang="en-US" sz="1800" smtClean="0"/>
              <a:t>섬유방향 </a:t>
            </a:r>
            <a:r>
              <a:rPr lang="en-US" altLang="ko-KR" sz="1800" smtClean="0"/>
              <a:t>&gt; </a:t>
            </a:r>
            <a:r>
              <a:rPr lang="ko-KR" altLang="en-US" sz="1800" smtClean="0"/>
              <a:t>횡단방향</a:t>
            </a:r>
            <a:r>
              <a:rPr lang="en-US" altLang="ko-KR" sz="1800" smtClean="0"/>
              <a:t>, </a:t>
            </a:r>
            <a:r>
              <a:rPr lang="ko-KR" altLang="en-US" sz="1800" smtClean="0"/>
              <a:t>접선방향 </a:t>
            </a:r>
            <a:r>
              <a:rPr lang="en-US" altLang="ko-KR" sz="1800" smtClean="0"/>
              <a:t>= </a:t>
            </a:r>
            <a:r>
              <a:rPr lang="ko-KR" altLang="en-US" sz="1800" smtClean="0"/>
              <a:t>방사방향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함수율</a:t>
            </a:r>
            <a:r>
              <a:rPr lang="en-US" altLang="ko-KR" sz="1800" smtClean="0"/>
              <a:t>: </a:t>
            </a:r>
            <a:r>
              <a:rPr lang="ko-KR" altLang="en-US" sz="1800" smtClean="0"/>
              <a:t>함수율이 </a:t>
            </a:r>
            <a:r>
              <a:rPr lang="en-US" altLang="ko-KR" sz="1800" smtClean="0"/>
              <a:t>30% </a:t>
            </a:r>
            <a:r>
              <a:rPr lang="ko-KR" altLang="en-US" sz="1800" smtClean="0"/>
              <a:t>이상인 원목에서는 가열속도에 미치는 영향이 적음</a:t>
            </a:r>
            <a:r>
              <a:rPr lang="en-US" altLang="ko-KR" sz="1800" smtClean="0"/>
              <a:t>.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온도경사</a:t>
            </a:r>
            <a:r>
              <a:rPr lang="en-US" altLang="ko-KR" sz="1800" smtClean="0"/>
              <a:t>: </a:t>
            </a:r>
            <a:r>
              <a:rPr lang="ko-KR" altLang="en-US" sz="1800" smtClean="0"/>
              <a:t>목재와 가열매체간의 온도차이가 클수록 가열속도는 커지고 재온이 가열매체 온도에 접근할수록 적어짐</a:t>
            </a:r>
            <a:r>
              <a:rPr lang="en-US" altLang="ko-KR" sz="1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단판절삭의 기본 </a:t>
            </a:r>
            <a:endParaRPr lang="ko-KR" altLang="en-US" sz="2800" b="1" smtClean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노즈바가 절인 앞에서 목재를 압축하는 것을 제외하면 </a:t>
            </a:r>
            <a:r>
              <a:rPr lang="en-US" altLang="ko-KR" sz="1800" smtClean="0"/>
              <a:t>0~90</a:t>
            </a:r>
            <a:r>
              <a:rPr lang="ko-KR" altLang="en-US" sz="1800" smtClean="0"/>
              <a:t>의 </a:t>
            </a:r>
            <a:r>
              <a:rPr lang="en-US" altLang="ko-KR" sz="1800" smtClean="0"/>
              <a:t>2</a:t>
            </a:r>
            <a:r>
              <a:rPr lang="ko-KR" altLang="en-US" sz="1800" smtClean="0"/>
              <a:t>차원 절삭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절삭된 단판은 이면 </a:t>
            </a:r>
            <a:r>
              <a:rPr lang="en-US" altLang="ko-KR" sz="1800" smtClean="0"/>
              <a:t>(loose side)</a:t>
            </a:r>
            <a:r>
              <a:rPr lang="ko-KR" altLang="en-US" sz="1800" smtClean="0"/>
              <a:t>과 표면 </a:t>
            </a:r>
            <a:r>
              <a:rPr lang="en-US" altLang="ko-KR" sz="1800" smtClean="0"/>
              <a:t>(tight side)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절삭시 나이프가 예리하면 단판재면은 세포 타입에 의해 영향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얇은 세포벽은 깨끗하게 절단되며 두꺼운 세포벽은 세포간층과 분리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노즈바의 압력 및 평행절삭력의 조절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노즈바의 조정은 노즈바의 압축률로 표시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노즈바의 압축률은 밀도에 의존하고 수종에 따라 상이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예로 단판두께에 대하여 미송은 </a:t>
            </a:r>
            <a:r>
              <a:rPr lang="en-US" altLang="ko-KR" sz="1800" smtClean="0"/>
              <a:t>15% </a:t>
            </a:r>
            <a:r>
              <a:rPr lang="ko-KR" altLang="en-US" sz="1800" smtClean="0"/>
              <a:t>정도이고 스프루스는 </a:t>
            </a:r>
            <a:r>
              <a:rPr lang="en-US" altLang="ko-KR" sz="1800" smtClean="0"/>
              <a:t>8% </a:t>
            </a:r>
            <a:r>
              <a:rPr lang="ko-KR" altLang="en-US" sz="1800" smtClean="0"/>
              <a:t>정도 임</a:t>
            </a:r>
            <a:r>
              <a:rPr lang="en-US" altLang="ko-KR" sz="1800" smtClean="0"/>
              <a:t>.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평행절삭력은 비중에 비례하며 절입깊이에 반비례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레이크각이 </a:t>
            </a:r>
            <a:r>
              <a:rPr lang="en-US" altLang="ko-KR" sz="1800" smtClean="0"/>
              <a:t>50~70</a:t>
            </a:r>
            <a:r>
              <a:rPr lang="en-US" altLang="ko-KR" sz="1800" smtClean="0">
                <a:latin typeface="Arial" charset="0"/>
                <a:cs typeface="Arial" charset="0"/>
              </a:rPr>
              <a:t>° </a:t>
            </a:r>
            <a:r>
              <a:rPr lang="ko-KR" altLang="en-US" sz="1800" smtClean="0">
                <a:latin typeface="Arial" charset="0"/>
                <a:cs typeface="Arial" charset="0"/>
              </a:rPr>
              <a:t>범위에서 레이크각이 감소함에 따라 약간 증가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>
                <a:cs typeface="Arial" charset="0"/>
              </a:rPr>
              <a:t>  </a:t>
            </a:r>
            <a:r>
              <a:rPr lang="en-US" altLang="ko-KR" sz="1800" smtClean="0">
                <a:cs typeface="Arial" charset="0"/>
              </a:rPr>
              <a:t>- </a:t>
            </a:r>
            <a:r>
              <a:rPr lang="ko-KR" altLang="en-US" sz="1800" smtClean="0">
                <a:cs typeface="Arial" charset="0"/>
              </a:rPr>
              <a:t>절삭력의 크기는 단판절삭장비에 따라 고려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단판절삭 장비</a:t>
            </a:r>
            <a:endParaRPr lang="ko-KR" altLang="en-US" sz="2800" b="1" smtClean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로타리 레이스와 슬라이서에 의해 절삭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두 장비의 핵심은 나이프와 노즈바의 조합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두 장비의 연마각은 같으며 노즈바는 절인 앞에서 목재를 압축하여 덜 할열되게 함</a:t>
            </a:r>
            <a:r>
              <a:rPr lang="en-US" altLang="ko-KR" sz="1800" smtClean="0"/>
              <a:t>.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레이스는 고정노즈바와 롤러노즈바를</a:t>
            </a:r>
            <a:r>
              <a:rPr lang="en-US" altLang="ko-KR" sz="1800" smtClean="0"/>
              <a:t>, </a:t>
            </a:r>
            <a:r>
              <a:rPr lang="ko-KR" altLang="en-US" sz="1800" smtClean="0"/>
              <a:t>슬라이서는 고정노즈바를 보유함</a:t>
            </a:r>
            <a:r>
              <a:rPr lang="en-US" altLang="ko-KR" sz="1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단판절삭 </a:t>
            </a:r>
            <a:endParaRPr lang="ko-KR" altLang="en-US" sz="2800" b="1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개요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수 천종의 피삭재로부터 두께가 </a:t>
            </a:r>
            <a:r>
              <a:rPr lang="en-US" altLang="ko-KR" sz="1800" smtClean="0"/>
              <a:t>0.25~25.4mm </a:t>
            </a:r>
            <a:r>
              <a:rPr lang="ko-KR" altLang="en-US" sz="1800" smtClean="0"/>
              <a:t>범위로 절삭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장식용부터 구조용까지 다양하게 사용    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단판의 종류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레이스 </a:t>
            </a:r>
            <a:r>
              <a:rPr lang="en-US" altLang="ko-KR" sz="1800" smtClean="0"/>
              <a:t>(lathe) </a:t>
            </a:r>
            <a:r>
              <a:rPr lang="ko-KR" altLang="en-US" sz="1800" smtClean="0"/>
              <a:t>또는 슬라이서 </a:t>
            </a:r>
            <a:r>
              <a:rPr lang="en-US" altLang="ko-KR" sz="1800" smtClean="0"/>
              <a:t>(slicer)</a:t>
            </a:r>
            <a:r>
              <a:rPr lang="ko-KR" altLang="en-US" sz="1800" smtClean="0"/>
              <a:t>에 의해 단판을 제조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로타리 절삭</a:t>
            </a:r>
            <a:r>
              <a:rPr lang="en-US" altLang="ko-KR" sz="1800" smtClean="0"/>
              <a:t>: </a:t>
            </a:r>
            <a:r>
              <a:rPr lang="ko-KR" altLang="en-US" sz="1800" smtClean="0"/>
              <a:t>로타리 레이스에 의해 절삭되고 최대 수율을 얻음</a:t>
            </a:r>
            <a:r>
              <a:rPr lang="en-US" altLang="ko-KR" sz="1800" smtClean="0"/>
              <a:t>.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반원재 절삭</a:t>
            </a:r>
            <a:r>
              <a:rPr lang="en-US" altLang="ko-KR" sz="1800" smtClean="0"/>
              <a:t>: </a:t>
            </a:r>
            <a:r>
              <a:rPr lang="ko-KR" altLang="en-US" sz="1800" smtClean="0"/>
              <a:t>얇은 널판지를 스테이로그 </a:t>
            </a:r>
            <a:r>
              <a:rPr lang="en-US" altLang="ko-KR" sz="1800" smtClean="0"/>
              <a:t>(stay-log)</a:t>
            </a:r>
            <a:r>
              <a:rPr lang="ko-KR" altLang="en-US" sz="1800" smtClean="0"/>
              <a:t>에 고정하여 절삭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배면 절삭</a:t>
            </a:r>
            <a:r>
              <a:rPr lang="en-US" altLang="ko-KR" sz="1800" smtClean="0"/>
              <a:t>: </a:t>
            </a:r>
            <a:r>
              <a:rPr lang="ko-KR" altLang="en-US" sz="1800" smtClean="0"/>
              <a:t>얇은 널판지를 스테이로그에 고정하여 먼저 심재쪽부터 레이스로 절삭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정목절삭</a:t>
            </a:r>
            <a:r>
              <a:rPr lang="en-US" altLang="ko-KR" sz="1800" smtClean="0"/>
              <a:t>: </a:t>
            </a:r>
            <a:r>
              <a:rPr lang="ko-KR" altLang="en-US" sz="1800" smtClean="0"/>
              <a:t>방사조직에 의한 문리를 얻기 위해 널판지의 방사조직에 대해 </a:t>
            </a:r>
            <a:r>
              <a:rPr lang="en-US" altLang="ko-KR" sz="1800" smtClean="0"/>
              <a:t>45</a:t>
            </a:r>
            <a:r>
              <a:rPr lang="ko-KR" altLang="en-US" sz="1800" smtClean="0"/>
              <a:t>도 정도로 절삭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판목슬라이싱</a:t>
            </a:r>
            <a:r>
              <a:rPr lang="en-US" altLang="ko-KR" sz="1800" smtClean="0"/>
              <a:t>: </a:t>
            </a:r>
            <a:r>
              <a:rPr lang="ko-KR" altLang="en-US" sz="1800" smtClean="0"/>
              <a:t>슬라이서에 의해 절삭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정목슬라이싱</a:t>
            </a:r>
            <a:r>
              <a:rPr lang="en-US" altLang="ko-KR" sz="1800" smtClean="0"/>
              <a:t>: </a:t>
            </a:r>
            <a:r>
              <a:rPr lang="ko-KR" altLang="en-US" sz="1800" smtClean="0"/>
              <a:t>통직목리 목재에서 통직한 좁은 줄무늬를 얻기 위한 절삭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단판절삭 </a:t>
            </a:r>
            <a:endParaRPr lang="ko-KR" altLang="en-US" sz="2800" b="1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단판의 종류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리프트 슬라이싱</a:t>
            </a:r>
            <a:r>
              <a:rPr lang="en-US" altLang="ko-KR" sz="1800" smtClean="0"/>
              <a:t>: </a:t>
            </a:r>
            <a:r>
              <a:rPr lang="ko-KR" altLang="en-US" sz="1800" smtClean="0"/>
              <a:t>방사조직에 의한 문리를 얻기 위해 얇은 널판지를 방사방향으로 슬라이싱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거단은 톱밥 손실의 단점은 있으나 양 재면의 품질이 우수하고 균열없는 두꺼운 단판을 얻을 수 있어 악기용으로 사용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단판의 최대수율은 로타리 절삭에 의해 얻어지며 중간 수율은 반원재</a:t>
            </a:r>
            <a:r>
              <a:rPr lang="en-US" altLang="ko-KR" sz="1800" smtClean="0"/>
              <a:t>, </a:t>
            </a:r>
            <a:r>
              <a:rPr lang="ko-KR" altLang="en-US" sz="1800" smtClean="0"/>
              <a:t>판목슬라이싱과 배면절삭에 의해서 최소수율은 정목과 리프트 슬라이싱 임</a:t>
            </a:r>
            <a:r>
              <a:rPr lang="en-US" altLang="ko-KR" sz="1800" smtClean="0"/>
              <a:t>.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품질면에서 가장 평활하고 나이프체크가 작은 단판은 정목 또는 리프트 슬라이싱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다음은 로타리 절삭</a:t>
            </a:r>
            <a:r>
              <a:rPr lang="en-US" altLang="ko-KR" sz="1800" smtClean="0"/>
              <a:t>, </a:t>
            </a:r>
            <a:r>
              <a:rPr lang="ko-KR" altLang="en-US" sz="1800" smtClean="0"/>
              <a:t>그리고 마지막은 판목 슬라이싱</a:t>
            </a:r>
            <a:r>
              <a:rPr lang="en-US" altLang="ko-KR" sz="1800" smtClean="0"/>
              <a:t>, </a:t>
            </a:r>
            <a:r>
              <a:rPr lang="ko-KR" altLang="en-US" sz="1800" smtClean="0"/>
              <a:t>반원재 또는 배면절삭임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최종 제품의 품질은 절삭방법의 차이보다는 원목의 형질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가열전처리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나이프와 가압 바의 고정에 의해 결정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단판목리 패턴을 얻기 위한 절삭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979613" y="1125538"/>
          <a:ext cx="5256212" cy="5256212"/>
        </p:xfrm>
        <a:graphic>
          <a:graphicData uri="http://schemas.openxmlformats.org/presentationml/2006/ole">
            <p:oleObj spid="_x0000_s1026" name="비트맵 이미지" r:id="rId3" imgW="13133333" imgH="180523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200" b="1" smtClean="0"/>
              <a:t>평활한 단판절삭과 목재구조의 적절한 배향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2195513" y="1125538"/>
          <a:ext cx="4824412" cy="5399087"/>
        </p:xfrm>
        <a:graphic>
          <a:graphicData uri="http://schemas.openxmlformats.org/presentationml/2006/ole">
            <p:oleObj spid="_x0000_s2050" name="비트맵 이미지" r:id="rId3" imgW="11828571" imgH="157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얇은 널판지 조재방법과 단판 무늬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2506663" y="1341438"/>
          <a:ext cx="4225925" cy="5183187"/>
        </p:xfrm>
        <a:graphic>
          <a:graphicData uri="http://schemas.openxmlformats.org/presentationml/2006/ole">
            <p:oleObj spid="_x0000_s3074" name="비트맵 이미지" r:id="rId3" imgW="11438095" imgH="183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단판용재의 특성</a:t>
            </a:r>
            <a:endParaRPr lang="ko-KR" altLang="en-US" sz="2800" b="1" smtClean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단판품질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두께 균일</a:t>
            </a:r>
            <a:r>
              <a:rPr lang="en-US" altLang="ko-KR" sz="1800" smtClean="0"/>
              <a:t>, </a:t>
            </a:r>
            <a:r>
              <a:rPr lang="ko-KR" altLang="en-US" sz="1800" smtClean="0"/>
              <a:t>표면 평활 및 최소 굴곡이 요구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장식용 표판의 경우 문리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재색</a:t>
            </a:r>
            <a:r>
              <a:rPr lang="en-US" altLang="ko-KR" sz="1800" smtClean="0"/>
              <a:t>, </a:t>
            </a:r>
            <a:r>
              <a:rPr lang="ko-KR" altLang="en-US" sz="1800" smtClean="0"/>
              <a:t>할렬 깊이 등이 중요 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침엽수재와 활엽수재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일반적으로 활엽수재는 쉽게 휠 수 있기 때문에 단판 절삭이 용이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휨 성질이 좋은 활엽수재는 할렬 손상이 적음</a:t>
            </a:r>
            <a:r>
              <a:rPr lang="en-US" altLang="ko-KR" sz="1800" smtClean="0"/>
              <a:t>.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침엽수재는 구조와 산업용으로 활엽수재는 가구 및 내장재에 사용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/>
              <a:t>단판용재의 성질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목재비중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저비중재는 할렬이 생기기 쉬우며 고비중재는 동력소모가 크며 </a:t>
            </a:r>
            <a:r>
              <a:rPr lang="en-US" altLang="ko-KR" sz="1800" smtClean="0"/>
              <a:t>crack</a:t>
            </a:r>
            <a:r>
              <a:rPr lang="ko-KR" altLang="en-US" sz="1800" smtClean="0"/>
              <a:t>이 심화되기 쉬움</a:t>
            </a:r>
            <a:r>
              <a:rPr lang="en-US" altLang="ko-KR" sz="1800" smtClean="0"/>
              <a:t>.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en-US" altLang="ko-KR" sz="1800" smtClean="0"/>
              <a:t>  - </a:t>
            </a:r>
            <a:r>
              <a:rPr lang="ko-KR" altLang="en-US" sz="1800" smtClean="0"/>
              <a:t>결과적으로 생재 비중은 </a:t>
            </a:r>
            <a:r>
              <a:rPr lang="en-US" altLang="ko-KR" sz="1800" smtClean="0"/>
              <a:t>0.32~0.65</a:t>
            </a:r>
            <a:r>
              <a:rPr lang="ko-KR" altLang="en-US" sz="1800" smtClean="0"/>
              <a:t>가 적당하며 특수목의 경우 적절하게 가열하여 얇은 두께로 슬라이스 단판을 생산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생재함수율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피삭재의 함수율은 </a:t>
            </a:r>
            <a:r>
              <a:rPr lang="en-US" altLang="ko-KR" sz="1800" smtClean="0"/>
              <a:t>50~60% </a:t>
            </a:r>
            <a:r>
              <a:rPr lang="ko-KR" altLang="en-US" sz="1800" smtClean="0"/>
              <a:t>정도로 균일할 때 유연하고 절삭이 용이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자유수는 피삭재와 나이프 및 가압바간에 윤할작용을 주어 절삭에 도움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티크는 왁스성 추출물을 함유하여저 함수율에서도 절삭이 용이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투과성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단판절삭</a:t>
            </a:r>
            <a:r>
              <a:rPr lang="en-US" altLang="ko-KR" sz="1800" smtClean="0"/>
              <a:t>, </a:t>
            </a:r>
            <a:r>
              <a:rPr lang="ko-KR" altLang="en-US" sz="1800" smtClean="0"/>
              <a:t>건조와 접착 특성에 영향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투과성이 큰 목재는 절삭이 용이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/>
              <a:t>단판용재의 성질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91513" cy="5545137"/>
          </a:xfrm>
        </p:spPr>
        <p:txBody>
          <a:bodyPr/>
          <a:lstStyle/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수축률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티크와 마호가니와 같은 수종은 수축률이 작아 절삭과 접착이 용이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목재구조와 생장률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춘</a:t>
            </a:r>
            <a:r>
              <a:rPr lang="en-US" altLang="ko-KR" sz="1800" smtClean="0"/>
              <a:t>, </a:t>
            </a:r>
            <a:r>
              <a:rPr lang="ko-KR" altLang="en-US" sz="1800" smtClean="0"/>
              <a:t>추재간 또는 모든 부위에서 균일한 목재구조와 연퓬폭이 좁은 수종은 절삭과 건조가 용이  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목리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통직목리는 물규칙목리보다 절삭이 용이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ko-KR" altLang="en-US" sz="1800" smtClean="0"/>
          </a:p>
          <a:p>
            <a:pPr marL="271463" indent="-271463" eaLnBrk="1" hangingPunct="1">
              <a:lnSpc>
                <a:spcPct val="125000"/>
              </a:lnSpc>
              <a:defRPr/>
            </a:pPr>
            <a:r>
              <a:rPr lang="ko-KR" altLang="en-US" sz="2000" b="1" smtClean="0"/>
              <a:t>기타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r>
              <a:rPr lang="ko-KR" altLang="en-US" sz="1800" smtClean="0"/>
              <a:t>  </a:t>
            </a:r>
            <a:r>
              <a:rPr lang="en-US" altLang="ko-KR" sz="1800" smtClean="0"/>
              <a:t>- </a:t>
            </a:r>
            <a:r>
              <a:rPr lang="ko-KR" altLang="en-US" sz="1800" smtClean="0"/>
              <a:t>유세포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각종 추출물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재색</a:t>
            </a:r>
            <a:r>
              <a:rPr lang="en-US" altLang="ko-KR" sz="1800" smtClean="0"/>
              <a:t>, </a:t>
            </a:r>
            <a:r>
              <a:rPr lang="ko-KR" altLang="en-US" sz="1800" smtClean="0"/>
              <a:t>문리와 냄새등</a:t>
            </a:r>
          </a:p>
          <a:p>
            <a:pPr marL="271463" indent="-271463" eaLnBrk="1" hangingPunct="1">
              <a:lnSpc>
                <a:spcPct val="125000"/>
              </a:lnSpc>
              <a:buFont typeface="Wingdings" pitchFamily="2" charset="2"/>
              <a:buNone/>
              <a:defRPr/>
            </a:pPr>
            <a:endParaRPr lang="en-US" altLang="ko-K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3103</TotalTime>
  <Words>948</Words>
  <Application>Microsoft PowerPoint</Application>
  <PresentationFormat>화면 슬라이드 쇼(4:3)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7" baseType="lpstr">
      <vt:lpstr>점과 선</vt:lpstr>
      <vt:lpstr>비트맵 이미지</vt:lpstr>
      <vt:lpstr>단판절삭</vt:lpstr>
      <vt:lpstr>단판절삭 </vt:lpstr>
      <vt:lpstr>단판절삭 </vt:lpstr>
      <vt:lpstr>단판목리 패턴을 얻기 위한 절삭</vt:lpstr>
      <vt:lpstr>평활한 단판절삭과 목재구조의 적절한 배향</vt:lpstr>
      <vt:lpstr>얇은 널판지 조재방법과 단판 무늬</vt:lpstr>
      <vt:lpstr>단판용재의 특성</vt:lpstr>
      <vt:lpstr>단판용재의 성질</vt:lpstr>
      <vt:lpstr>단판용재의 성질</vt:lpstr>
      <vt:lpstr>단판절삭 전처리</vt:lpstr>
      <vt:lpstr>단판절삭 전처리</vt:lpstr>
      <vt:lpstr>단판절삭 전처리</vt:lpstr>
      <vt:lpstr>가열시간 </vt:lpstr>
      <vt:lpstr>단판절삭의 기본 </vt:lpstr>
      <vt:lpstr>단판절삭 장비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45</cp:revision>
  <dcterms:created xsi:type="dcterms:W3CDTF">2005-09-01T06:05:51Z</dcterms:created>
  <dcterms:modified xsi:type="dcterms:W3CDTF">2011-03-17T15:56:14Z</dcterms:modified>
</cp:coreProperties>
</file>