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56" r:id="rId2"/>
    <p:sldId id="257" r:id="rId3"/>
    <p:sldId id="265" r:id="rId4"/>
    <p:sldId id="264" r:id="rId5"/>
    <p:sldId id="258" r:id="rId6"/>
    <p:sldId id="259" r:id="rId7"/>
    <p:sldId id="260" r:id="rId8"/>
    <p:sldId id="262" r:id="rId9"/>
    <p:sldId id="261" r:id="rId10"/>
    <p:sldId id="263" r:id="rId11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3966" autoAdjust="0"/>
  </p:normalViewPr>
  <p:slideViewPr>
    <p:cSldViewPr>
      <p:cViewPr varScale="1">
        <p:scale>
          <a:sx n="67" d="100"/>
          <a:sy n="67" d="100"/>
        </p:scale>
        <p:origin x="-28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9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</p:grpSp>
      <p:sp>
        <p:nvSpPr>
          <p:cNvPr id="22746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22747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220" name="Rectangle 2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21" name="Rectangle 22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22" name="Rectangle 2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A111A7-A8B1-4960-BCFC-25E44B0D533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0C103E-775C-4F0D-90C5-C75A8AEB8FE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568B55-4215-426E-9DEB-E8183AEC119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제목 및 내용 4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9075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9075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내용 개체 틀 4"/>
          <p:cNvSpPr>
            <a:spLocks noGrp="1"/>
          </p:cNvSpPr>
          <p:nvPr>
            <p:ph sz="quarter" idx="3"/>
          </p:nvPr>
        </p:nvSpPr>
        <p:spPr>
          <a:xfrm>
            <a:off x="457200" y="3943350"/>
            <a:ext cx="4038600" cy="219075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8200" y="3943350"/>
            <a:ext cx="4038600" cy="219075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BB9B89-B082-43C6-BF36-2E8BDA4A3A0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9462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42F45D-0ED9-4C69-8575-2A4F4D97346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3652AA-E834-48BB-AA5F-2EF16A7AC11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DBBA4F-90E0-4962-B30A-CB5940A0361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67221F-B04A-4F72-8E0C-DFCE871A961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57F79B-D52C-4593-B8FD-7C01731C377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73B8E8-391B-4D04-865A-CD4D9C23B69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41CA06-F444-433C-8DCE-1AFB1E5E583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381988-1C17-42EE-9B75-AC3CF96178A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E4F15A-6A9C-475E-8DB2-2040880DC17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21507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08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09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0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1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2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3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4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5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6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7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8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9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0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1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2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3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4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5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6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7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8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9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0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1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2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3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4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5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6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7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8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9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0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1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2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3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4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5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6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7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8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9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0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1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2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3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4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5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6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7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8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9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0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1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2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3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4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5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6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7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8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9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0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1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2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3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4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5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6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7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8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9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0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1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2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3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4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5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6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7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8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9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0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1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2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3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4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5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6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7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8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9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0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1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2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3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4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5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6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7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8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9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0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1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2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3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4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5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6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7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8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9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0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1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2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3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4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5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6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7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8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9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0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1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2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3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4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5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6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7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8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9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0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1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2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3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4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5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6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7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8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9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0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1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2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3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4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5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6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7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8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9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0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1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2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3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4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5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6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7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8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9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0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1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2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3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4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5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6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7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8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9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0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1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2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3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4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5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6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7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8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9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0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1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2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3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4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5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6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7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8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9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0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1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2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3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4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5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6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7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8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9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0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1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2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3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4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5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6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7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8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9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20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21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</p:grpSp>
      <p:sp>
        <p:nvSpPr>
          <p:cNvPr id="21722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405D7DC4-15DC-4704-B7FA-50AB3F7710D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723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1724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1725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21726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0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44675"/>
            <a:ext cx="7847013" cy="1736725"/>
          </a:xfrm>
        </p:spPr>
        <p:txBody>
          <a:bodyPr anchor="ctr" anchorCtr="0"/>
          <a:lstStyle/>
          <a:p>
            <a:pPr eaLnBrk="1" hangingPunct="1">
              <a:defRPr/>
            </a:pPr>
            <a:r>
              <a:rPr lang="ko-KR" altLang="en-US" sz="4400" smtClean="0"/>
              <a:t>비구조용 판상재료 </a:t>
            </a:r>
            <a:br>
              <a:rPr lang="ko-KR" altLang="en-US" sz="4400" smtClean="0"/>
            </a:br>
            <a:r>
              <a:rPr lang="en-US" altLang="ko-KR" sz="3200" smtClean="0"/>
              <a:t>- </a:t>
            </a:r>
            <a:r>
              <a:rPr lang="ko-KR" altLang="en-US" sz="3200" smtClean="0"/>
              <a:t>화장용 합판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8" descr="p19997200002"/>
          <p:cNvPicPr>
            <a:picLocks noGrp="1" noChangeAspect="1" noChangeArrowheads="1"/>
          </p:cNvPicPr>
          <p:nvPr>
            <p:ph/>
          </p:nvPr>
        </p:nvPicPr>
        <p:blipFill>
          <a:blip r:embed="rId2"/>
          <a:srcRect/>
          <a:stretch>
            <a:fillRect/>
          </a:stretch>
        </p:blipFill>
        <p:spPr>
          <a:xfrm>
            <a:off x="611188" y="522288"/>
            <a:ext cx="7993062" cy="5859462"/>
          </a:xfr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200" smtClean="0"/>
              <a:t>서론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353425" cy="5688013"/>
          </a:xfrm>
        </p:spPr>
        <p:txBody>
          <a:bodyPr/>
          <a:lstStyle/>
          <a:p>
            <a:pPr eaLnBrk="1" hangingPunct="1">
              <a:lnSpc>
                <a:spcPct val="120000"/>
              </a:lnSpc>
              <a:spcBef>
                <a:spcPct val="30000"/>
              </a:spcBef>
              <a:defRPr/>
            </a:pPr>
            <a:r>
              <a:rPr lang="ko-KR" altLang="en-US" sz="2000" b="1" smtClean="0"/>
              <a:t>역사</a:t>
            </a:r>
          </a:p>
          <a:p>
            <a:pPr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B.C. 1,500</a:t>
            </a:r>
            <a:r>
              <a:rPr lang="ko-KR" altLang="en-US" sz="1800" smtClean="0"/>
              <a:t>년</a:t>
            </a:r>
          </a:p>
          <a:p>
            <a:pPr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    </a:t>
            </a:r>
            <a:r>
              <a:rPr lang="en-US" altLang="ko-KR" sz="1800" smtClean="0"/>
              <a:t>1) </a:t>
            </a:r>
            <a:r>
              <a:rPr lang="ko-KR" altLang="en-US" sz="1800" smtClean="0"/>
              <a:t>이집트에서 가구</a:t>
            </a:r>
            <a:r>
              <a:rPr lang="en-US" altLang="ko-KR" sz="1800" smtClean="0"/>
              <a:t>, </a:t>
            </a:r>
            <a:r>
              <a:rPr lang="ko-KR" altLang="en-US" sz="1800" smtClean="0"/>
              <a:t>도구</a:t>
            </a:r>
            <a:r>
              <a:rPr lang="en-US" altLang="ko-KR" sz="1800" smtClean="0"/>
              <a:t>, </a:t>
            </a:r>
            <a:r>
              <a:rPr lang="ko-KR" altLang="en-US" sz="1800" smtClean="0"/>
              <a:t>무기 치장을 위하여 사용</a:t>
            </a:r>
          </a:p>
          <a:p>
            <a:pPr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    </a:t>
            </a:r>
            <a:r>
              <a:rPr lang="en-US" altLang="ko-KR" sz="1800" smtClean="0"/>
              <a:t>2) </a:t>
            </a:r>
            <a:r>
              <a:rPr lang="ko-KR" altLang="en-US" sz="1800" smtClean="0"/>
              <a:t>표면에 단판을 붙여줌으로써 가치 향상</a:t>
            </a:r>
          </a:p>
          <a:p>
            <a:pPr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    </a:t>
            </a:r>
            <a:r>
              <a:rPr lang="en-US" altLang="ko-KR" sz="1800" smtClean="0"/>
              <a:t>3) </a:t>
            </a:r>
            <a:r>
              <a:rPr lang="ko-KR" altLang="en-US" sz="1800" smtClean="0"/>
              <a:t>건조한 기후로 수 천년 동안 보존</a:t>
            </a:r>
          </a:p>
          <a:p>
            <a:pPr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    </a:t>
            </a:r>
            <a:r>
              <a:rPr lang="en-US" altLang="ko-KR" sz="1800" smtClean="0"/>
              <a:t>4) </a:t>
            </a:r>
            <a:r>
              <a:rPr lang="ko-KR" altLang="en-US" sz="1800" smtClean="0"/>
              <a:t>비 내수성의 식물계 및 동물계 접착제 사용 </a:t>
            </a:r>
          </a:p>
          <a:p>
            <a:pPr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- 1930</a:t>
            </a:r>
            <a:r>
              <a:rPr lang="ko-KR" altLang="en-US" sz="1800" smtClean="0"/>
              <a:t>년대</a:t>
            </a:r>
            <a:r>
              <a:rPr lang="en-US" altLang="ko-KR" sz="1800" smtClean="0"/>
              <a:t>:</a:t>
            </a:r>
          </a:p>
          <a:p>
            <a:pPr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en-US" altLang="ko-KR" sz="1800" smtClean="0"/>
              <a:t>      1) </a:t>
            </a:r>
            <a:r>
              <a:rPr lang="ko-KR" altLang="en-US" sz="1800" smtClean="0"/>
              <a:t>산업화되지 못함</a:t>
            </a:r>
          </a:p>
          <a:p>
            <a:pPr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제 </a:t>
            </a:r>
            <a:r>
              <a:rPr lang="en-US" altLang="ko-KR" sz="1800" smtClean="0"/>
              <a:t>2</a:t>
            </a:r>
            <a:r>
              <a:rPr lang="ko-KR" altLang="en-US" sz="1800" smtClean="0"/>
              <a:t>차 세계대전 후</a:t>
            </a:r>
          </a:p>
          <a:p>
            <a:pPr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    </a:t>
            </a:r>
            <a:r>
              <a:rPr lang="en-US" altLang="ko-KR" sz="1800" smtClean="0"/>
              <a:t>1) </a:t>
            </a:r>
            <a:r>
              <a:rPr lang="ko-KR" altLang="en-US" sz="1800" smtClean="0"/>
              <a:t>열압기와 내수성 접착제의 개발</a:t>
            </a:r>
          </a:p>
          <a:p>
            <a:pPr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    </a:t>
            </a:r>
            <a:r>
              <a:rPr lang="en-US" altLang="ko-KR" sz="1800" smtClean="0"/>
              <a:t>2) </a:t>
            </a:r>
            <a:r>
              <a:rPr lang="ko-KR" altLang="en-US" sz="1800" smtClean="0"/>
              <a:t>기술적인 진보로 대량생산이 가능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200" smtClean="0"/>
              <a:t>서론</a:t>
            </a:r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353425" cy="5688013"/>
          </a:xfrm>
        </p:spPr>
        <p:txBody>
          <a:bodyPr/>
          <a:lstStyle/>
          <a:p>
            <a:pPr eaLnBrk="1" hangingPunct="1">
              <a:lnSpc>
                <a:spcPct val="120000"/>
              </a:lnSpc>
              <a:spcBef>
                <a:spcPct val="30000"/>
              </a:spcBef>
              <a:defRPr/>
            </a:pPr>
            <a:r>
              <a:rPr lang="ko-KR" altLang="en-US" sz="2000" b="1" smtClean="0"/>
              <a:t>정의</a:t>
            </a:r>
          </a:p>
          <a:p>
            <a:pPr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단판들의 목리방향이 합판의 길이방향에 대해 직각이 되도록 나머지 단판들이 합판의 길이방향에 대해 평행하도록 접착하여 제조한 판상재료</a:t>
            </a:r>
          </a:p>
          <a:p>
            <a:pPr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합판의 장축에 대해 평행한 방향 및 직각인 방향으로 양호한 강도 및 치수안정성 보유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7" descr="11160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84213" y="404813"/>
            <a:ext cx="3887787" cy="2879725"/>
          </a:xfrm>
          <a:noFill/>
        </p:spPr>
      </p:pic>
      <p:pic>
        <p:nvPicPr>
          <p:cNvPr id="7171" name="Picture 14" descr="111607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/>
          <a:srcRect/>
          <a:stretch>
            <a:fillRect/>
          </a:stretch>
        </p:blipFill>
        <p:spPr>
          <a:xfrm>
            <a:off x="684213" y="3500438"/>
            <a:ext cx="3887787" cy="2952750"/>
          </a:xfrm>
          <a:noFill/>
        </p:spPr>
      </p:pic>
      <p:pic>
        <p:nvPicPr>
          <p:cNvPr id="7172" name="Picture 18" descr="11161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/>
          <a:srcRect/>
          <a:stretch>
            <a:fillRect/>
          </a:stretch>
        </p:blipFill>
        <p:spPr>
          <a:xfrm>
            <a:off x="5003800" y="3500438"/>
            <a:ext cx="3889375" cy="2952750"/>
          </a:xfrm>
          <a:noFill/>
        </p:spPr>
      </p:pic>
      <p:pic>
        <p:nvPicPr>
          <p:cNvPr id="7173" name="Picture 22" descr="Film_Faced_Plywood_(FK-L016)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5"/>
          <a:srcRect/>
          <a:stretch>
            <a:fillRect/>
          </a:stretch>
        </p:blipFill>
        <p:spPr>
          <a:xfrm>
            <a:off x="5005388" y="404813"/>
            <a:ext cx="3887787" cy="28797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200" smtClean="0"/>
              <a:t>구조 및 특징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81075"/>
            <a:ext cx="8280400" cy="5688013"/>
          </a:xfrm>
        </p:spPr>
        <p:txBody>
          <a:bodyPr/>
          <a:lstStyle/>
          <a:p>
            <a:pPr eaLnBrk="1" hangingPunct="1">
              <a:lnSpc>
                <a:spcPct val="115000"/>
              </a:lnSpc>
              <a:spcBef>
                <a:spcPct val="30000"/>
              </a:spcBef>
              <a:defRPr/>
            </a:pPr>
            <a:r>
              <a:rPr lang="ko-KR" altLang="en-US" sz="2000" b="1" smtClean="0"/>
              <a:t>구조</a:t>
            </a:r>
          </a:p>
          <a:p>
            <a:pPr eaLnBrk="1" hangingPunct="1">
              <a:lnSpc>
                <a:spcPct val="115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표층용 단판은 외관용 등급의 활엽수 단판을 사용</a:t>
            </a:r>
          </a:p>
          <a:p>
            <a:pPr eaLnBrk="1" hangingPunct="1">
              <a:lnSpc>
                <a:spcPct val="115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심층용 단판은 저가의 목재수종 및 낮은 등급의 단판을 사용</a:t>
            </a:r>
          </a:p>
          <a:p>
            <a:pPr eaLnBrk="1" hangingPunct="1">
              <a:lnSpc>
                <a:spcPct val="115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접착제는 내장용 접착제 사용</a:t>
            </a:r>
          </a:p>
          <a:p>
            <a:pPr eaLnBrk="1" hangingPunct="1">
              <a:lnSpc>
                <a:spcPct val="115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주로 동남아시아</a:t>
            </a:r>
            <a:r>
              <a:rPr lang="en-US" altLang="ko-KR" sz="1800" smtClean="0"/>
              <a:t>, </a:t>
            </a:r>
            <a:r>
              <a:rPr lang="ko-KR" altLang="en-US" sz="1800" smtClean="0"/>
              <a:t>아프리카에서 자라는 활엽수를 이용</a:t>
            </a:r>
          </a:p>
          <a:p>
            <a:pPr eaLnBrk="1" hangingPunct="1">
              <a:lnSpc>
                <a:spcPct val="115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최근 러시아산 자작나무 사용</a:t>
            </a:r>
          </a:p>
          <a:p>
            <a:pPr eaLnBrk="1" hangingPunct="1">
              <a:lnSpc>
                <a:spcPct val="115000"/>
              </a:lnSpc>
              <a:spcBef>
                <a:spcPct val="30000"/>
              </a:spcBef>
              <a:defRPr/>
            </a:pPr>
            <a:endParaRPr lang="ko-KR" altLang="en-US" sz="1800" smtClean="0"/>
          </a:p>
          <a:p>
            <a:pPr eaLnBrk="1" hangingPunct="1">
              <a:lnSpc>
                <a:spcPct val="115000"/>
              </a:lnSpc>
              <a:spcBef>
                <a:spcPct val="30000"/>
              </a:spcBef>
              <a:defRPr/>
            </a:pPr>
            <a:r>
              <a:rPr lang="ko-KR" altLang="en-US" sz="2000" b="1" smtClean="0"/>
              <a:t>특징</a:t>
            </a:r>
          </a:p>
          <a:p>
            <a:pPr eaLnBrk="1" hangingPunct="1">
              <a:lnSpc>
                <a:spcPct val="115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단판의 생산은 로타리레이스를 이용하며 열압기를 사용한다는 점에서 구조용 합판과 동일  </a:t>
            </a:r>
          </a:p>
          <a:p>
            <a:pPr eaLnBrk="1" hangingPunct="1">
              <a:lnSpc>
                <a:spcPct val="115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자동화 정도가 낮음</a:t>
            </a:r>
          </a:p>
          <a:p>
            <a:pPr eaLnBrk="1" hangingPunct="1">
              <a:lnSpc>
                <a:spcPct val="115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단위 생산량에 따른 노동력 투입비가 많음</a:t>
            </a:r>
            <a:r>
              <a:rPr lang="en-US" altLang="ko-KR" sz="1800" smtClean="0"/>
              <a:t>.</a:t>
            </a:r>
          </a:p>
          <a:p>
            <a:pPr eaLnBrk="1" hangingPunct="1">
              <a:lnSpc>
                <a:spcPct val="115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en-US" altLang="ko-KR" sz="1800" smtClean="0"/>
              <a:t>   - </a:t>
            </a:r>
            <a:r>
              <a:rPr lang="ko-KR" altLang="en-US" sz="1800" smtClean="0"/>
              <a:t>최상의 품질을 지니는 합판 생산이 목적</a:t>
            </a:r>
          </a:p>
          <a:p>
            <a:pPr eaLnBrk="1" hangingPunct="1">
              <a:lnSpc>
                <a:spcPct val="115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특정 건축용 주문용 합판 생산에서부터 구조용합판 생산까지 제품 다양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200" smtClean="0"/>
              <a:t>제조공정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81075"/>
            <a:ext cx="8640763" cy="5688013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2000" b="1" smtClean="0"/>
              <a:t>원목 가열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단판수율과 표면 품질 향상을 위해 단판 절삭 이전에 높은 온도로 가열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고밀도활엽수 </a:t>
            </a:r>
            <a:r>
              <a:rPr lang="en-US" altLang="ko-KR" sz="1800" smtClean="0"/>
              <a:t>(</a:t>
            </a:r>
            <a:r>
              <a:rPr lang="ko-KR" altLang="en-US" sz="1800" smtClean="0"/>
              <a:t>예</a:t>
            </a:r>
            <a:r>
              <a:rPr lang="en-US" altLang="ko-KR" sz="1800" smtClean="0"/>
              <a:t>: </a:t>
            </a:r>
            <a:r>
              <a:rPr lang="ko-KR" altLang="en-US" sz="1800" smtClean="0"/>
              <a:t>백참나무</a:t>
            </a:r>
            <a:r>
              <a:rPr lang="en-US" altLang="ko-KR" sz="1800" smtClean="0"/>
              <a:t>): 94 </a:t>
            </a:r>
            <a:r>
              <a:rPr lang="en-US" altLang="ko-KR" sz="1800" smtClean="0">
                <a:latin typeface="Arial" charset="0"/>
                <a:cs typeface="Arial" charset="0"/>
              </a:rPr>
              <a:t>°C</a:t>
            </a:r>
            <a:r>
              <a:rPr lang="ko-KR" altLang="en-US" sz="1800" smtClean="0">
                <a:latin typeface="Arial" charset="0"/>
                <a:cs typeface="Arial" charset="0"/>
              </a:rPr>
              <a:t>까지 가열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ko-KR" altLang="en-US" sz="1800" smtClean="0">
                <a:cs typeface="Arial" charset="0"/>
              </a:rPr>
              <a:t>   </a:t>
            </a:r>
            <a:r>
              <a:rPr lang="en-US" altLang="ko-KR" sz="1800" smtClean="0">
                <a:cs typeface="Arial" charset="0"/>
              </a:rPr>
              <a:t>- </a:t>
            </a:r>
            <a:r>
              <a:rPr lang="ko-KR" altLang="en-US" sz="1800" smtClean="0">
                <a:cs typeface="Arial" charset="0"/>
              </a:rPr>
              <a:t>저밀도활엽수 </a:t>
            </a:r>
            <a:r>
              <a:rPr lang="en-US" altLang="ko-KR" sz="1800" smtClean="0">
                <a:cs typeface="Arial" charset="0"/>
              </a:rPr>
              <a:t>(</a:t>
            </a:r>
            <a:r>
              <a:rPr lang="ko-KR" altLang="en-US" sz="1800" smtClean="0">
                <a:cs typeface="Arial" charset="0"/>
              </a:rPr>
              <a:t>예</a:t>
            </a:r>
            <a:r>
              <a:rPr lang="en-US" altLang="ko-KR" sz="1800" smtClean="0">
                <a:cs typeface="Arial" charset="0"/>
              </a:rPr>
              <a:t>: </a:t>
            </a:r>
            <a:r>
              <a:rPr lang="ko-KR" altLang="en-US" sz="1800" smtClean="0">
                <a:cs typeface="Arial" charset="0"/>
              </a:rPr>
              <a:t>피나무</a:t>
            </a:r>
            <a:r>
              <a:rPr lang="en-US" altLang="ko-KR" sz="1800" smtClean="0">
                <a:cs typeface="Arial" charset="0"/>
              </a:rPr>
              <a:t>): 16 °C</a:t>
            </a:r>
            <a:r>
              <a:rPr lang="ko-KR" altLang="en-US" sz="1800" smtClean="0">
                <a:cs typeface="Arial" charset="0"/>
              </a:rPr>
              <a:t>로 가열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ko-KR" altLang="en-US" sz="1800" smtClean="0">
                <a:cs typeface="Arial" charset="0"/>
              </a:rPr>
              <a:t>   </a:t>
            </a:r>
            <a:r>
              <a:rPr lang="en-US" altLang="ko-KR" sz="1800" smtClean="0">
                <a:cs typeface="Arial" charset="0"/>
              </a:rPr>
              <a:t>- </a:t>
            </a:r>
            <a:r>
              <a:rPr lang="ko-KR" altLang="en-US" sz="1800" smtClean="0">
                <a:cs typeface="Arial" charset="0"/>
              </a:rPr>
              <a:t>증기실이나 수조를 이용</a:t>
            </a:r>
          </a:p>
          <a:p>
            <a:pPr eaLnBrk="1" hangingPunct="1">
              <a:defRPr/>
            </a:pPr>
            <a:endParaRPr lang="ko-KR" altLang="en-US" sz="1800" smtClean="0"/>
          </a:p>
          <a:p>
            <a:pPr eaLnBrk="1" hangingPunct="1">
              <a:defRPr/>
            </a:pPr>
            <a:r>
              <a:rPr lang="ko-KR" altLang="en-US" sz="2000" b="1" smtClean="0"/>
              <a:t>로타리레이스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구조용 단판 절삭보다 속도가 느리고 자동화가 낮음</a:t>
            </a:r>
            <a:r>
              <a:rPr lang="en-US" altLang="ko-KR" sz="1800" smtClean="0"/>
              <a:t>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ko-KR" sz="1800" smtClean="0"/>
              <a:t>   - </a:t>
            </a:r>
            <a:r>
              <a:rPr lang="ko-KR" altLang="en-US" sz="1800" smtClean="0"/>
              <a:t>고속주사장치와 자동화 장치 도입 </a:t>
            </a:r>
            <a:r>
              <a:rPr lang="en-US" altLang="ko-KR" sz="1800" smtClean="0"/>
              <a:t>(</a:t>
            </a:r>
            <a:r>
              <a:rPr lang="ko-KR" altLang="en-US" sz="1800" smtClean="0"/>
              <a:t>목재가격의 상승과 생산수율과 양을 최대화하고 경쟁력 유지</a:t>
            </a:r>
            <a:r>
              <a:rPr lang="en-US" altLang="ko-KR" sz="1800" smtClean="0"/>
              <a:t>)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ko-KR" sz="1800" smtClean="0"/>
              <a:t>   - </a:t>
            </a:r>
            <a:r>
              <a:rPr lang="ko-KR" altLang="en-US" sz="1800" smtClean="0"/>
              <a:t>롤 </a:t>
            </a:r>
            <a:r>
              <a:rPr lang="en-US" altLang="ko-KR" sz="1800" smtClean="0"/>
              <a:t>(roll)</a:t>
            </a:r>
            <a:r>
              <a:rPr lang="ko-KR" altLang="en-US" sz="1800" smtClean="0"/>
              <a:t>로 생산되며 고품질용 단판은 </a:t>
            </a:r>
            <a:r>
              <a:rPr lang="en-US" altLang="ko-KR" sz="1800" smtClean="0"/>
              <a:t>0.3mm</a:t>
            </a:r>
            <a:r>
              <a:rPr lang="ko-KR" altLang="en-US" sz="1800" smtClean="0"/>
              <a:t>이며 저품질 심층용 단판은 </a:t>
            </a:r>
            <a:r>
              <a:rPr lang="en-US" altLang="ko-KR" sz="1800" smtClean="0"/>
              <a:t>3.2mm</a:t>
            </a:r>
            <a:r>
              <a:rPr lang="ko-KR" altLang="en-US" sz="1800" smtClean="0"/>
              <a:t>로 다양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ko-KR" altLang="en-US" sz="1800" smtClean="0"/>
          </a:p>
          <a:p>
            <a:pPr eaLnBrk="1" hangingPunct="1">
              <a:defRPr/>
            </a:pPr>
            <a:r>
              <a:rPr lang="ko-KR" altLang="en-US" sz="2000" b="1" smtClean="0"/>
              <a:t>슬라이서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로타리레이스에 비해 단판생산 속도가 느림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특별한 목리</a:t>
            </a:r>
            <a:r>
              <a:rPr lang="en-US" altLang="ko-KR" sz="1800" smtClean="0"/>
              <a:t>, </a:t>
            </a:r>
            <a:r>
              <a:rPr lang="ko-KR" altLang="en-US" sz="1800" smtClean="0"/>
              <a:t>고품질의 단판 생산을 위해 사용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판목</a:t>
            </a:r>
            <a:r>
              <a:rPr lang="en-US" altLang="ko-KR" sz="1800" smtClean="0"/>
              <a:t>, </a:t>
            </a:r>
            <a:r>
              <a:rPr lang="ko-KR" altLang="en-US" sz="1800" smtClean="0"/>
              <a:t>정목</a:t>
            </a:r>
            <a:r>
              <a:rPr lang="en-US" altLang="ko-KR" sz="1800" smtClean="0"/>
              <a:t>, </a:t>
            </a:r>
            <a:r>
              <a:rPr lang="ko-KR" altLang="en-US" sz="1800" smtClean="0"/>
              <a:t>추정목의 단판을 생산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200" smtClean="0"/>
              <a:t>제조공정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81075"/>
            <a:ext cx="8713788" cy="5688013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2000" b="1" smtClean="0"/>
              <a:t>건조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낮은 온도 </a:t>
            </a:r>
            <a:r>
              <a:rPr lang="en-US" altLang="ko-KR" sz="1800" smtClean="0"/>
              <a:t>(70~85</a:t>
            </a:r>
            <a:r>
              <a:rPr lang="en-US" altLang="ko-KR" sz="1800" smtClean="0">
                <a:latin typeface="Arial" charset="0"/>
                <a:cs typeface="Arial" charset="0"/>
              </a:rPr>
              <a:t>°</a:t>
            </a:r>
            <a:r>
              <a:rPr lang="en-US" altLang="ko-KR" sz="1800" smtClean="0"/>
              <a:t>C)</a:t>
            </a:r>
            <a:r>
              <a:rPr lang="ko-KR" altLang="en-US" sz="1800" smtClean="0"/>
              <a:t>로 건조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건조과정 중에 발생되는 오염물질 방산 억제 기술이 필요치 않음</a:t>
            </a:r>
            <a:r>
              <a:rPr lang="en-US" altLang="ko-KR" sz="1800" smtClean="0"/>
              <a:t>.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ko-KR" sz="1800" smtClean="0"/>
              <a:t>   - </a:t>
            </a:r>
            <a:r>
              <a:rPr lang="ko-KR" altLang="en-US" sz="1800" smtClean="0"/>
              <a:t>추출물의 차이</a:t>
            </a:r>
            <a:r>
              <a:rPr lang="en-US" altLang="ko-KR" sz="1800" smtClean="0"/>
              <a:t>, </a:t>
            </a:r>
            <a:r>
              <a:rPr lang="ko-KR" altLang="en-US" sz="1800" smtClean="0"/>
              <a:t>낮은 건조온도</a:t>
            </a:r>
            <a:r>
              <a:rPr lang="en-US" altLang="ko-KR" sz="1800" smtClean="0"/>
              <a:t>, </a:t>
            </a:r>
            <a:r>
              <a:rPr lang="ko-KR" altLang="en-US" sz="1800" smtClean="0"/>
              <a:t>낮은 생산량에 기인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ko-KR" altLang="en-US" sz="1800" smtClean="0"/>
          </a:p>
          <a:p>
            <a:pPr eaLnBrk="1" hangingPunct="1">
              <a:defRPr/>
            </a:pPr>
            <a:r>
              <a:rPr lang="ko-KR" altLang="en-US" sz="2000" b="1" smtClean="0"/>
              <a:t>도포</a:t>
            </a:r>
            <a:r>
              <a:rPr lang="en-US" altLang="ko-KR" sz="2000" b="1" smtClean="0"/>
              <a:t>/</a:t>
            </a:r>
            <a:r>
              <a:rPr lang="ko-KR" altLang="en-US" sz="2000" b="1" smtClean="0"/>
              <a:t>열압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가장 노동 집약적인 공정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외관과 가격으로 대부분 수작업에 의존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ko-KR" altLang="en-US" sz="1800" smtClean="0"/>
          </a:p>
          <a:p>
            <a:pPr eaLnBrk="1" hangingPunct="1">
              <a:defRPr/>
            </a:pPr>
            <a:r>
              <a:rPr lang="ko-KR" altLang="en-US" sz="2000" b="1" smtClean="0"/>
              <a:t>등급 분류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외관 </a:t>
            </a:r>
            <a:r>
              <a:rPr lang="en-US" altLang="ko-KR" sz="1800" smtClean="0"/>
              <a:t>(</a:t>
            </a:r>
            <a:r>
              <a:rPr lang="ko-KR" altLang="en-US" sz="1800" smtClean="0"/>
              <a:t>결점의 종류와 크기</a:t>
            </a:r>
            <a:r>
              <a:rPr lang="en-US" altLang="ko-KR" sz="1800" smtClean="0"/>
              <a:t>, </a:t>
            </a:r>
            <a:r>
              <a:rPr lang="ko-KR" altLang="en-US" sz="1800" smtClean="0"/>
              <a:t>단판의 크기</a:t>
            </a:r>
            <a:r>
              <a:rPr lang="en-US" altLang="ko-KR" sz="1800" smtClean="0"/>
              <a:t>, </a:t>
            </a:r>
            <a:r>
              <a:rPr lang="ko-KR" altLang="en-US" sz="1800" smtClean="0"/>
              <a:t>채색의 차이</a:t>
            </a:r>
            <a:r>
              <a:rPr lang="en-US" altLang="ko-KR" sz="1800" smtClean="0"/>
              <a:t>, </a:t>
            </a:r>
            <a:r>
              <a:rPr lang="ko-KR" altLang="en-US" sz="1800" smtClean="0"/>
              <a:t>수종</a:t>
            </a:r>
            <a:r>
              <a:rPr lang="en-US" altLang="ko-KR" sz="1800" smtClean="0"/>
              <a:t>)</a:t>
            </a:r>
            <a:r>
              <a:rPr lang="ko-KR" altLang="en-US" sz="1800" smtClean="0"/>
              <a:t>에 의해 분류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단판조합과 연삭을 통해 등급 향상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원목의 품질</a:t>
            </a:r>
            <a:r>
              <a:rPr lang="en-US" altLang="ko-KR" sz="1800" smtClean="0"/>
              <a:t>: </a:t>
            </a:r>
            <a:r>
              <a:rPr lang="ko-KR" altLang="en-US" sz="1800" smtClean="0"/>
              <a:t>옹이 등의 표면결점 존재여부</a:t>
            </a:r>
            <a:r>
              <a:rPr lang="en-US" altLang="ko-KR" sz="1800" smtClean="0"/>
              <a:t>, </a:t>
            </a:r>
            <a:r>
              <a:rPr lang="ko-KR" altLang="en-US" sz="1800" smtClean="0"/>
              <a:t>통직성</a:t>
            </a:r>
            <a:r>
              <a:rPr lang="en-US" altLang="ko-KR" sz="1800" smtClean="0"/>
              <a:t>, </a:t>
            </a:r>
            <a:r>
              <a:rPr lang="ko-KR" altLang="en-US" sz="1800" smtClean="0"/>
              <a:t>횡단면의 정원성 및 결점 존재 여부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원목의 등급은 통직성</a:t>
            </a:r>
            <a:r>
              <a:rPr lang="en-US" altLang="ko-KR" sz="1800" smtClean="0"/>
              <a:t>, </a:t>
            </a:r>
            <a:r>
              <a:rPr lang="ko-KR" altLang="en-US" sz="1800" smtClean="0"/>
              <a:t>줄기 중심부의 부후 존재 및 옹이와 같은 표면 결점이 존재하지 않는 부분의 비율에 따라 결정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원목은 등급에 따라 판매</a:t>
            </a:r>
            <a:r>
              <a:rPr lang="ko-KR" altLang="en-US" sz="1600" smtClean="0"/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0"/>
          <p:cNvGraphicFramePr>
            <a:graphicFrameLocks noChangeAspect="1"/>
          </p:cNvGraphicFramePr>
          <p:nvPr>
            <p:ph/>
          </p:nvPr>
        </p:nvGraphicFramePr>
        <p:xfrm>
          <a:off x="539750" y="836613"/>
          <a:ext cx="8135938" cy="5329237"/>
        </p:xfrm>
        <a:graphic>
          <a:graphicData uri="http://schemas.openxmlformats.org/presentationml/2006/ole">
            <p:oleObj spid="_x0000_s1026" name="비트맵 이미지" r:id="rId3" imgW="7590476" imgH="4734586" progId="PBrush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200" smtClean="0"/>
              <a:t>선택과 용도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981075"/>
            <a:ext cx="8208963" cy="5472113"/>
          </a:xfrm>
        </p:spPr>
        <p:txBody>
          <a:bodyPr/>
          <a:lstStyle/>
          <a:p>
            <a:pPr eaLnBrk="1" hangingPunct="1">
              <a:lnSpc>
                <a:spcPct val="120000"/>
              </a:lnSpc>
              <a:spcBef>
                <a:spcPct val="30000"/>
              </a:spcBef>
              <a:defRPr/>
            </a:pPr>
            <a:r>
              <a:rPr lang="ko-KR" altLang="en-US" sz="2000" b="1" smtClean="0"/>
              <a:t>항목</a:t>
            </a:r>
          </a:p>
          <a:p>
            <a:pPr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표층단판의 외관</a:t>
            </a:r>
          </a:p>
          <a:p>
            <a:pPr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목리형태는 수종과 단판 절삭방법에 따라 결정</a:t>
            </a:r>
          </a:p>
          <a:p>
            <a:pPr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색상이 수종선택에 중요한 인자</a:t>
            </a:r>
          </a:p>
          <a:p>
            <a:pPr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짙은 담색</a:t>
            </a:r>
            <a:r>
              <a:rPr lang="en-US" altLang="ko-KR" sz="1800" smtClean="0"/>
              <a:t>: </a:t>
            </a:r>
            <a:r>
              <a:rPr lang="ko-KR" altLang="en-US" sz="1800" smtClean="0"/>
              <a:t>호두나무</a:t>
            </a:r>
            <a:r>
              <a:rPr lang="en-US" altLang="ko-KR" sz="1800" smtClean="0"/>
              <a:t>, </a:t>
            </a:r>
            <a:r>
              <a:rPr lang="ko-KR" altLang="en-US" sz="1800" smtClean="0"/>
              <a:t>마호가니 등</a:t>
            </a:r>
          </a:p>
          <a:p>
            <a:pPr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옅은 담색</a:t>
            </a:r>
            <a:r>
              <a:rPr lang="en-US" altLang="ko-KR" sz="1800" smtClean="0"/>
              <a:t>: </a:t>
            </a:r>
            <a:r>
              <a:rPr lang="ko-KR" altLang="en-US" sz="1800" smtClean="0"/>
              <a:t>단풍나무</a:t>
            </a:r>
            <a:r>
              <a:rPr lang="en-US" altLang="ko-KR" sz="1800" smtClean="0"/>
              <a:t>, </a:t>
            </a:r>
            <a:r>
              <a:rPr lang="ko-KR" altLang="en-US" sz="1800" smtClean="0"/>
              <a:t>자작나무</a:t>
            </a:r>
          </a:p>
          <a:p>
            <a:pPr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endParaRPr lang="ko-KR" altLang="en-US" sz="1800" smtClean="0"/>
          </a:p>
          <a:p>
            <a:pPr eaLnBrk="1" hangingPunct="1">
              <a:lnSpc>
                <a:spcPct val="120000"/>
              </a:lnSpc>
              <a:spcBef>
                <a:spcPct val="30000"/>
              </a:spcBef>
              <a:defRPr/>
            </a:pPr>
            <a:r>
              <a:rPr lang="ko-KR" altLang="en-US" sz="2000" b="1" smtClean="0"/>
              <a:t>용도</a:t>
            </a:r>
          </a:p>
          <a:p>
            <a:pPr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접착층의 내수성여부에 따라 차이</a:t>
            </a:r>
          </a:p>
          <a:p>
            <a:pPr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타입 </a:t>
            </a:r>
            <a:r>
              <a:rPr lang="en-US" altLang="ko-KR" sz="1800" smtClean="0"/>
              <a:t>1: </a:t>
            </a:r>
            <a:r>
              <a:rPr lang="ko-KR" altLang="en-US" sz="1800" smtClean="0"/>
              <a:t>특수용 </a:t>
            </a:r>
            <a:r>
              <a:rPr lang="en-US" altLang="ko-KR" sz="1800" smtClean="0"/>
              <a:t>(technical)</a:t>
            </a:r>
          </a:p>
          <a:p>
            <a:pPr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en-US" altLang="ko-KR" sz="1800" smtClean="0"/>
              <a:t>   - </a:t>
            </a:r>
            <a:r>
              <a:rPr lang="ko-KR" altLang="en-US" sz="1800" smtClean="0"/>
              <a:t>타입 </a:t>
            </a:r>
            <a:r>
              <a:rPr lang="en-US" altLang="ko-KR" sz="1800" smtClean="0"/>
              <a:t>2: </a:t>
            </a:r>
            <a:r>
              <a:rPr lang="ko-KR" altLang="en-US" sz="1800" smtClean="0"/>
              <a:t>내습 접착층</a:t>
            </a:r>
          </a:p>
          <a:p>
            <a:pPr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타입 </a:t>
            </a:r>
            <a:r>
              <a:rPr lang="en-US" altLang="ko-KR" sz="1800" smtClean="0"/>
              <a:t>3: </a:t>
            </a:r>
            <a:r>
              <a:rPr lang="ko-KR" altLang="en-US" sz="1800" smtClean="0"/>
              <a:t>비내수성 접착층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점과 선">
  <a:themeElements>
    <a:clrScheme name="점과 선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점과 선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점과 선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2772</TotalTime>
  <Words>515</Words>
  <Application>Microsoft PowerPoint</Application>
  <PresentationFormat>화면 슬라이드 쇼(4:3)</PresentationFormat>
  <Paragraphs>76</Paragraphs>
  <Slides>10</Slides>
  <Notes>0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2" baseType="lpstr">
      <vt:lpstr>점과 선</vt:lpstr>
      <vt:lpstr>비트맵 이미지</vt:lpstr>
      <vt:lpstr>비구조용 판상재료  - 화장용 합판</vt:lpstr>
      <vt:lpstr>서론</vt:lpstr>
      <vt:lpstr>서론</vt:lpstr>
      <vt:lpstr>슬라이드 4</vt:lpstr>
      <vt:lpstr>구조 및 특징</vt:lpstr>
      <vt:lpstr>제조공정</vt:lpstr>
      <vt:lpstr>제조공정</vt:lpstr>
      <vt:lpstr>슬라이드 8</vt:lpstr>
      <vt:lpstr>선택과 용도</vt:lpstr>
      <vt:lpstr>슬라이드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목질재료학 및 실험</dc:title>
  <dc:creator>In</dc:creator>
  <cp:lastModifiedBy>Danial Yang</cp:lastModifiedBy>
  <cp:revision>43</cp:revision>
  <dcterms:created xsi:type="dcterms:W3CDTF">2005-09-01T06:05:51Z</dcterms:created>
  <dcterms:modified xsi:type="dcterms:W3CDTF">2011-04-05T05:28:40Z</dcterms:modified>
</cp:coreProperties>
</file>