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5" r:id="rId5"/>
    <p:sldId id="278" r:id="rId6"/>
    <p:sldId id="267" r:id="rId7"/>
    <p:sldId id="268" r:id="rId8"/>
    <p:sldId id="269" r:id="rId9"/>
    <p:sldId id="270" r:id="rId10"/>
    <p:sldId id="271" r:id="rId11"/>
    <p:sldId id="274" r:id="rId12"/>
    <p:sldId id="275" r:id="rId13"/>
    <p:sldId id="272" r:id="rId14"/>
    <p:sldId id="276" r:id="rId15"/>
    <p:sldId id="273" r:id="rId16"/>
    <p:sldId id="277" r:id="rId17"/>
    <p:sldId id="279" r:id="rId18"/>
    <p:sldId id="281" r:id="rId19"/>
    <p:sldId id="263" r:id="rId20"/>
    <p:sldId id="280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29" autoAdjust="0"/>
    <p:restoredTop sz="94660"/>
  </p:normalViewPr>
  <p:slideViewPr>
    <p:cSldViewPr showGuides="1">
      <p:cViewPr varScale="1">
        <p:scale>
          <a:sx n="68" d="100"/>
          <a:sy n="68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21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52B5E-8180-4A87-9C71-D0A256D96978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CF4D7D79-B73C-450C-A787-B3D72545ADA0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굴림" pitchFamily="50" charset="-127"/>
              <a:ea typeface="굴림" pitchFamily="50" charset="-127"/>
            </a:rPr>
            <a:t>무기질 도료란</a:t>
          </a:r>
          <a:r>
            <a:rPr lang="en-US" altLang="ko-KR" b="1" dirty="0" smtClean="0">
              <a:latin typeface="굴림" pitchFamily="50" charset="-127"/>
              <a:ea typeface="굴림" pitchFamily="50" charset="-127"/>
            </a:rPr>
            <a:t>?</a:t>
          </a:r>
          <a:endParaRPr lang="ko-KR" altLang="en-US" b="1" dirty="0">
            <a:latin typeface="굴림" pitchFamily="50" charset="-127"/>
            <a:ea typeface="굴림" pitchFamily="50" charset="-127"/>
          </a:endParaRPr>
        </a:p>
      </dgm:t>
    </dgm:pt>
    <dgm:pt modelId="{51DFC26F-90FC-4B13-9DDE-DB93D788BE8D}" type="parTrans" cxnId="{8EB4D467-85F2-4F5A-BB5D-31174C4CDCE5}">
      <dgm:prSet/>
      <dgm:spPr/>
      <dgm:t>
        <a:bodyPr/>
        <a:lstStyle/>
        <a:p>
          <a:pPr latinLnBrk="1"/>
          <a:endParaRPr lang="ko-KR" altLang="en-US"/>
        </a:p>
      </dgm:t>
    </dgm:pt>
    <dgm:pt modelId="{879690F6-41EB-4A50-B858-ABD7267F867E}" type="sibTrans" cxnId="{8EB4D467-85F2-4F5A-BB5D-31174C4CDCE5}">
      <dgm:prSet/>
      <dgm:spPr/>
      <dgm:t>
        <a:bodyPr/>
        <a:lstStyle/>
        <a:p>
          <a:pPr latinLnBrk="1"/>
          <a:endParaRPr lang="ko-KR" altLang="en-US"/>
        </a:p>
      </dgm:t>
    </dgm:pt>
    <dgm:pt modelId="{3C1FBEEE-C0DA-40B7-A78F-D2DA0749CA60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굴림" pitchFamily="50" charset="-127"/>
              <a:ea typeface="굴림" pitchFamily="50" charset="-127"/>
            </a:rPr>
            <a:t>무기질 도료의 특징</a:t>
          </a:r>
          <a:endParaRPr lang="ko-KR" altLang="en-US" b="1" dirty="0">
            <a:latin typeface="굴림" pitchFamily="50" charset="-127"/>
            <a:ea typeface="굴림" pitchFamily="50" charset="-127"/>
          </a:endParaRPr>
        </a:p>
      </dgm:t>
    </dgm:pt>
    <dgm:pt modelId="{90E86229-58CD-46AB-98E9-5AAB0513E15C}" type="parTrans" cxnId="{D371F916-CAFE-48A3-A1E2-8A0CB82A35FC}">
      <dgm:prSet/>
      <dgm:spPr/>
      <dgm:t>
        <a:bodyPr/>
        <a:lstStyle/>
        <a:p>
          <a:pPr latinLnBrk="1"/>
          <a:endParaRPr lang="ko-KR" altLang="en-US"/>
        </a:p>
      </dgm:t>
    </dgm:pt>
    <dgm:pt modelId="{0C6535B8-5D00-4749-AF79-1CF9BC29519B}" type="sibTrans" cxnId="{D371F916-CAFE-48A3-A1E2-8A0CB82A35FC}">
      <dgm:prSet/>
      <dgm:spPr/>
      <dgm:t>
        <a:bodyPr/>
        <a:lstStyle/>
        <a:p>
          <a:pPr latinLnBrk="1"/>
          <a:endParaRPr lang="ko-KR" altLang="en-US"/>
        </a:p>
      </dgm:t>
    </dgm:pt>
    <dgm:pt modelId="{70905A19-5DE0-4D2D-924F-CF39CAC4DC20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굴림" pitchFamily="50" charset="-127"/>
              <a:ea typeface="굴림" pitchFamily="50" charset="-127"/>
            </a:rPr>
            <a:t>무기질 도료의 사용 이유</a:t>
          </a:r>
          <a:endParaRPr lang="ko-KR" altLang="en-US" b="1" dirty="0">
            <a:latin typeface="굴림" pitchFamily="50" charset="-127"/>
            <a:ea typeface="굴림" pitchFamily="50" charset="-127"/>
          </a:endParaRPr>
        </a:p>
      </dgm:t>
    </dgm:pt>
    <dgm:pt modelId="{A66D64D7-FA6D-40CE-B531-030F8EBF10B4}" type="parTrans" cxnId="{69998734-3FBA-4BF0-BA81-2A3BEAC870AC}">
      <dgm:prSet/>
      <dgm:spPr/>
      <dgm:t>
        <a:bodyPr/>
        <a:lstStyle/>
        <a:p>
          <a:pPr latinLnBrk="1"/>
          <a:endParaRPr lang="ko-KR" altLang="en-US"/>
        </a:p>
      </dgm:t>
    </dgm:pt>
    <dgm:pt modelId="{42049060-51C0-4DD5-B050-7EF5E1817618}" type="sibTrans" cxnId="{69998734-3FBA-4BF0-BA81-2A3BEAC870AC}">
      <dgm:prSet/>
      <dgm:spPr/>
      <dgm:t>
        <a:bodyPr/>
        <a:lstStyle/>
        <a:p>
          <a:pPr latinLnBrk="1"/>
          <a:endParaRPr lang="ko-KR" altLang="en-US"/>
        </a:p>
      </dgm:t>
    </dgm:pt>
    <dgm:pt modelId="{62DA88FB-111F-4FF3-8378-493B11C2E169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굴림" pitchFamily="50" charset="-127"/>
              <a:ea typeface="굴림" pitchFamily="50" charset="-127"/>
            </a:rPr>
            <a:t>무기질 도료의 사용 사례</a:t>
          </a:r>
          <a:endParaRPr lang="ko-KR" altLang="en-US" b="1" dirty="0">
            <a:latin typeface="굴림" pitchFamily="50" charset="-127"/>
            <a:ea typeface="굴림" pitchFamily="50" charset="-127"/>
          </a:endParaRPr>
        </a:p>
      </dgm:t>
    </dgm:pt>
    <dgm:pt modelId="{AF68E5A9-E7E8-4C28-8D0D-58AC0F76D36A}" type="parTrans" cxnId="{2C72A53A-E9C9-4537-A78D-EBA3E2DB27D9}">
      <dgm:prSet/>
      <dgm:spPr/>
      <dgm:t>
        <a:bodyPr/>
        <a:lstStyle/>
        <a:p>
          <a:pPr latinLnBrk="1"/>
          <a:endParaRPr lang="ko-KR" altLang="en-US"/>
        </a:p>
      </dgm:t>
    </dgm:pt>
    <dgm:pt modelId="{8DEADA08-5E44-41BA-B87C-CA9AC0142F28}" type="sibTrans" cxnId="{2C72A53A-E9C9-4537-A78D-EBA3E2DB27D9}">
      <dgm:prSet/>
      <dgm:spPr/>
      <dgm:t>
        <a:bodyPr/>
        <a:lstStyle/>
        <a:p>
          <a:pPr latinLnBrk="1"/>
          <a:endParaRPr lang="ko-KR" altLang="en-US"/>
        </a:p>
      </dgm:t>
    </dgm:pt>
    <dgm:pt modelId="{B7AF0838-60C1-4EBF-B285-9F103CADAE6A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굴림" pitchFamily="50" charset="-127"/>
              <a:ea typeface="굴림" pitchFamily="50" charset="-127"/>
            </a:rPr>
            <a:t>참 고 문 헌</a:t>
          </a:r>
          <a:endParaRPr lang="ko-KR" altLang="en-US" b="1" dirty="0">
            <a:latin typeface="굴림" pitchFamily="50" charset="-127"/>
            <a:ea typeface="굴림" pitchFamily="50" charset="-127"/>
          </a:endParaRPr>
        </a:p>
      </dgm:t>
    </dgm:pt>
    <dgm:pt modelId="{19D4D5BA-F49A-40DC-AEB7-88E03819921C}" type="sibTrans" cxnId="{99E30AD9-D2AD-40C5-92D7-8468DC99614B}">
      <dgm:prSet/>
      <dgm:spPr/>
      <dgm:t>
        <a:bodyPr/>
        <a:lstStyle/>
        <a:p>
          <a:pPr latinLnBrk="1"/>
          <a:endParaRPr lang="ko-KR" altLang="en-US"/>
        </a:p>
      </dgm:t>
    </dgm:pt>
    <dgm:pt modelId="{5400CFC1-5E8D-460D-A56E-2B8C6FBB9DEA}" type="parTrans" cxnId="{99E30AD9-D2AD-40C5-92D7-8468DC99614B}">
      <dgm:prSet/>
      <dgm:spPr/>
      <dgm:t>
        <a:bodyPr/>
        <a:lstStyle/>
        <a:p>
          <a:pPr latinLnBrk="1"/>
          <a:endParaRPr lang="ko-KR" altLang="en-US"/>
        </a:p>
      </dgm:t>
    </dgm:pt>
    <dgm:pt modelId="{37EDD4C9-A260-44DD-8863-B141245A9134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2E5746FB-D64A-4D09-B17F-D52E8C52988A}" type="sibTrans" cxnId="{198FC843-7480-4AF8-B3B1-361039610567}">
      <dgm:prSet/>
      <dgm:spPr/>
      <dgm:t>
        <a:bodyPr/>
        <a:lstStyle/>
        <a:p>
          <a:pPr latinLnBrk="1"/>
          <a:endParaRPr lang="ko-KR" altLang="en-US"/>
        </a:p>
      </dgm:t>
    </dgm:pt>
    <dgm:pt modelId="{6ED0759F-856B-4542-8B46-05A36859AA8A}" type="parTrans" cxnId="{198FC843-7480-4AF8-B3B1-361039610567}">
      <dgm:prSet/>
      <dgm:spPr/>
      <dgm:t>
        <a:bodyPr/>
        <a:lstStyle/>
        <a:p>
          <a:pPr latinLnBrk="1"/>
          <a:endParaRPr lang="ko-KR" altLang="en-US"/>
        </a:p>
      </dgm:t>
    </dgm:pt>
    <dgm:pt modelId="{CD9076F6-24FE-4AB1-A342-16D324ABA59A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27DCA26B-D1E7-4289-A54A-5FE8A75B6E6A}" type="sibTrans" cxnId="{3DBF331E-1D1C-4617-996B-9144AECAD512}">
      <dgm:prSet/>
      <dgm:spPr/>
      <dgm:t>
        <a:bodyPr/>
        <a:lstStyle/>
        <a:p>
          <a:pPr latinLnBrk="1"/>
          <a:endParaRPr lang="ko-KR" altLang="en-US"/>
        </a:p>
      </dgm:t>
    </dgm:pt>
    <dgm:pt modelId="{B3FB39F9-B464-4F99-BD91-EE6FAD95A95D}" type="parTrans" cxnId="{3DBF331E-1D1C-4617-996B-9144AECAD512}">
      <dgm:prSet/>
      <dgm:spPr/>
      <dgm:t>
        <a:bodyPr/>
        <a:lstStyle/>
        <a:p>
          <a:pPr latinLnBrk="1"/>
          <a:endParaRPr lang="ko-KR" altLang="en-US"/>
        </a:p>
      </dgm:t>
    </dgm:pt>
    <dgm:pt modelId="{710BE92A-62ED-4194-B1C7-1AF0918AAF55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04E8F87D-22F0-4C94-857A-46D11302E382}" type="sibTrans" cxnId="{04144617-7028-4F7F-86ED-B660CEB46B9F}">
      <dgm:prSet/>
      <dgm:spPr/>
      <dgm:t>
        <a:bodyPr/>
        <a:lstStyle/>
        <a:p>
          <a:pPr latinLnBrk="1"/>
          <a:endParaRPr lang="ko-KR" altLang="en-US"/>
        </a:p>
      </dgm:t>
    </dgm:pt>
    <dgm:pt modelId="{1E80150D-D14B-4AF7-BE7C-37BCC1BA9732}" type="parTrans" cxnId="{04144617-7028-4F7F-86ED-B660CEB46B9F}">
      <dgm:prSet/>
      <dgm:spPr/>
      <dgm:t>
        <a:bodyPr/>
        <a:lstStyle/>
        <a:p>
          <a:pPr latinLnBrk="1"/>
          <a:endParaRPr lang="ko-KR" altLang="en-US"/>
        </a:p>
      </dgm:t>
    </dgm:pt>
    <dgm:pt modelId="{B9A05499-478D-47DE-A1D8-F887B550CB6D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5F87CA16-A49A-47C2-B89D-706B3586DEF7}" type="sibTrans" cxnId="{8161A513-60D8-4C69-BCEC-C7E43D044C28}">
      <dgm:prSet/>
      <dgm:spPr/>
      <dgm:t>
        <a:bodyPr/>
        <a:lstStyle/>
        <a:p>
          <a:pPr latinLnBrk="1"/>
          <a:endParaRPr lang="ko-KR" altLang="en-US"/>
        </a:p>
      </dgm:t>
    </dgm:pt>
    <dgm:pt modelId="{B9B7B136-684B-42EB-A272-BFEC3C9B845A}" type="parTrans" cxnId="{8161A513-60D8-4C69-BCEC-C7E43D044C28}">
      <dgm:prSet/>
      <dgm:spPr/>
      <dgm:t>
        <a:bodyPr/>
        <a:lstStyle/>
        <a:p>
          <a:pPr latinLnBrk="1"/>
          <a:endParaRPr lang="ko-KR" altLang="en-US"/>
        </a:p>
      </dgm:t>
    </dgm:pt>
    <dgm:pt modelId="{9FDCFE8A-17C4-4145-84CA-D455AD8268AE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52EE482D-50F3-4428-AEB9-7417D9668954}" type="sibTrans" cxnId="{42D9C26E-0087-4A75-984C-084DD36EC2CE}">
      <dgm:prSet/>
      <dgm:spPr/>
      <dgm:t>
        <a:bodyPr/>
        <a:lstStyle/>
        <a:p>
          <a:pPr latinLnBrk="1"/>
          <a:endParaRPr lang="ko-KR" altLang="en-US"/>
        </a:p>
      </dgm:t>
    </dgm:pt>
    <dgm:pt modelId="{2E9C663B-ACF3-47B8-897C-C497D656B3F9}" type="parTrans" cxnId="{42D9C26E-0087-4A75-984C-084DD36EC2CE}">
      <dgm:prSet/>
      <dgm:spPr/>
      <dgm:t>
        <a:bodyPr/>
        <a:lstStyle/>
        <a:p>
          <a:pPr latinLnBrk="1"/>
          <a:endParaRPr lang="ko-KR" altLang="en-US"/>
        </a:p>
      </dgm:t>
    </dgm:pt>
    <dgm:pt modelId="{AE285194-8F40-46E7-99F6-009A818F3ADE}" type="pres">
      <dgm:prSet presAssocID="{50452B5E-8180-4A87-9C71-D0A256D969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D9272A-6271-4D17-BE16-0C61E237AB07}" type="pres">
      <dgm:prSet presAssocID="{9FDCFE8A-17C4-4145-84CA-D455AD8268AE}" presName="composite" presStyleCnt="0"/>
      <dgm:spPr/>
    </dgm:pt>
    <dgm:pt modelId="{C40860BC-E3A4-4C1C-B25E-F3FF8A1A0F06}" type="pres">
      <dgm:prSet presAssocID="{9FDCFE8A-17C4-4145-84CA-D455AD8268A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0CB88C-E040-46A3-B430-D12D272219A2}" type="pres">
      <dgm:prSet presAssocID="{9FDCFE8A-17C4-4145-84CA-D455AD8268A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9FBC9B-67E3-48CB-96F4-2EB5A67546EB}" type="pres">
      <dgm:prSet presAssocID="{52EE482D-50F3-4428-AEB9-7417D9668954}" presName="sp" presStyleCnt="0"/>
      <dgm:spPr/>
    </dgm:pt>
    <dgm:pt modelId="{1DED329E-3796-4F23-B1A4-8D5629249D15}" type="pres">
      <dgm:prSet presAssocID="{B9A05499-478D-47DE-A1D8-F887B550CB6D}" presName="composite" presStyleCnt="0"/>
      <dgm:spPr/>
    </dgm:pt>
    <dgm:pt modelId="{FA4E2DC8-5360-4743-BEE0-8AD0128EB16A}" type="pres">
      <dgm:prSet presAssocID="{B9A05499-478D-47DE-A1D8-F887B550CB6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B86431-4535-41C9-B89D-A55C0E95AAF4}" type="pres">
      <dgm:prSet presAssocID="{B9A05499-478D-47DE-A1D8-F887B550CB6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0B51EB-6C44-4EBC-9F8B-95CA1515B554}" type="pres">
      <dgm:prSet presAssocID="{5F87CA16-A49A-47C2-B89D-706B3586DEF7}" presName="sp" presStyleCnt="0"/>
      <dgm:spPr/>
    </dgm:pt>
    <dgm:pt modelId="{FA630D9B-8AAD-4B69-A824-7CF7024CD78A}" type="pres">
      <dgm:prSet presAssocID="{710BE92A-62ED-4194-B1C7-1AF0918AAF55}" presName="composite" presStyleCnt="0"/>
      <dgm:spPr/>
    </dgm:pt>
    <dgm:pt modelId="{0FD4EE73-C355-4E02-AB27-23294913E0AE}" type="pres">
      <dgm:prSet presAssocID="{710BE92A-62ED-4194-B1C7-1AF0918AAF5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444973-51A5-44A7-B773-5D71F757A592}" type="pres">
      <dgm:prSet presAssocID="{710BE92A-62ED-4194-B1C7-1AF0918AAF5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FA3894-8E13-4E50-87F3-7B93BB1B89CA}" type="pres">
      <dgm:prSet presAssocID="{04E8F87D-22F0-4C94-857A-46D11302E382}" presName="sp" presStyleCnt="0"/>
      <dgm:spPr/>
    </dgm:pt>
    <dgm:pt modelId="{267A891C-5DB8-435F-8636-9A123779AA19}" type="pres">
      <dgm:prSet presAssocID="{CD9076F6-24FE-4AB1-A342-16D324ABA59A}" presName="composite" presStyleCnt="0"/>
      <dgm:spPr/>
    </dgm:pt>
    <dgm:pt modelId="{9CD4586C-0FD5-4F19-95D4-3EB64D80ED49}" type="pres">
      <dgm:prSet presAssocID="{CD9076F6-24FE-4AB1-A342-16D324ABA59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71348E-1E1A-4C98-AFFA-D746F62A38CE}" type="pres">
      <dgm:prSet presAssocID="{CD9076F6-24FE-4AB1-A342-16D324ABA59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D53119-2CFC-48B0-A205-32BBBB24FAEE}" type="pres">
      <dgm:prSet presAssocID="{27DCA26B-D1E7-4289-A54A-5FE8A75B6E6A}" presName="sp" presStyleCnt="0"/>
      <dgm:spPr/>
    </dgm:pt>
    <dgm:pt modelId="{69477028-57BE-4D2B-B0BA-E77892D5CFB5}" type="pres">
      <dgm:prSet presAssocID="{37EDD4C9-A260-44DD-8863-B141245A9134}" presName="composite" presStyleCnt="0"/>
      <dgm:spPr/>
    </dgm:pt>
    <dgm:pt modelId="{25118FEC-F10D-4DFC-A805-9F4311841138}" type="pres">
      <dgm:prSet presAssocID="{37EDD4C9-A260-44DD-8863-B141245A913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E7815E-790D-4EDE-A82C-D53C2537FD90}" type="pres">
      <dgm:prSet presAssocID="{37EDD4C9-A260-44DD-8863-B141245A913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2D9C26E-0087-4A75-984C-084DD36EC2CE}" srcId="{50452B5E-8180-4A87-9C71-D0A256D96978}" destId="{9FDCFE8A-17C4-4145-84CA-D455AD8268AE}" srcOrd="0" destOrd="0" parTransId="{2E9C663B-ACF3-47B8-897C-C497D656B3F9}" sibTransId="{52EE482D-50F3-4428-AEB9-7417D9668954}"/>
    <dgm:cxn modelId="{99E30AD9-D2AD-40C5-92D7-8468DC99614B}" srcId="{37EDD4C9-A260-44DD-8863-B141245A9134}" destId="{B7AF0838-60C1-4EBF-B285-9F103CADAE6A}" srcOrd="0" destOrd="0" parTransId="{5400CFC1-5E8D-460D-A56E-2B8C6FBB9DEA}" sibTransId="{19D4D5BA-F49A-40DC-AEB7-88E03819921C}"/>
    <dgm:cxn modelId="{D371F916-CAFE-48A3-A1E2-8A0CB82A35FC}" srcId="{B9A05499-478D-47DE-A1D8-F887B550CB6D}" destId="{3C1FBEEE-C0DA-40B7-A78F-D2DA0749CA60}" srcOrd="0" destOrd="0" parTransId="{90E86229-58CD-46AB-98E9-5AAB0513E15C}" sibTransId="{0C6535B8-5D00-4749-AF79-1CF9BC29519B}"/>
    <dgm:cxn modelId="{69998734-3FBA-4BF0-BA81-2A3BEAC870AC}" srcId="{710BE92A-62ED-4194-B1C7-1AF0918AAF55}" destId="{70905A19-5DE0-4D2D-924F-CF39CAC4DC20}" srcOrd="0" destOrd="0" parTransId="{A66D64D7-FA6D-40CE-B531-030F8EBF10B4}" sibTransId="{42049060-51C0-4DD5-B050-7EF5E1817618}"/>
    <dgm:cxn modelId="{06C32B28-C69E-4717-805F-681A44511AFD}" type="presOf" srcId="{9FDCFE8A-17C4-4145-84CA-D455AD8268AE}" destId="{C40860BC-E3A4-4C1C-B25E-F3FF8A1A0F06}" srcOrd="0" destOrd="0" presId="urn:microsoft.com/office/officeart/2005/8/layout/chevron2"/>
    <dgm:cxn modelId="{7F9697D5-696D-49B2-9852-2C74D9E1413D}" type="presOf" srcId="{62DA88FB-111F-4FF3-8378-493B11C2E169}" destId="{A571348E-1E1A-4C98-AFFA-D746F62A38CE}" srcOrd="0" destOrd="0" presId="urn:microsoft.com/office/officeart/2005/8/layout/chevron2"/>
    <dgm:cxn modelId="{26F16464-5630-491A-9127-C40C4A41528E}" type="presOf" srcId="{50452B5E-8180-4A87-9C71-D0A256D96978}" destId="{AE285194-8F40-46E7-99F6-009A818F3ADE}" srcOrd="0" destOrd="0" presId="urn:microsoft.com/office/officeart/2005/8/layout/chevron2"/>
    <dgm:cxn modelId="{3DFE15F7-7AA3-422A-A8B0-2034E3A59495}" type="presOf" srcId="{710BE92A-62ED-4194-B1C7-1AF0918AAF55}" destId="{0FD4EE73-C355-4E02-AB27-23294913E0AE}" srcOrd="0" destOrd="0" presId="urn:microsoft.com/office/officeart/2005/8/layout/chevron2"/>
    <dgm:cxn modelId="{CDE4B1D9-77DD-4653-8E5E-9DBDCA729296}" type="presOf" srcId="{3C1FBEEE-C0DA-40B7-A78F-D2DA0749CA60}" destId="{AFB86431-4535-41C9-B89D-A55C0E95AAF4}" srcOrd="0" destOrd="0" presId="urn:microsoft.com/office/officeart/2005/8/layout/chevron2"/>
    <dgm:cxn modelId="{A9CE8451-B7A0-4559-B5D9-358282E2FBF2}" type="presOf" srcId="{70905A19-5DE0-4D2D-924F-CF39CAC4DC20}" destId="{FD444973-51A5-44A7-B773-5D71F757A592}" srcOrd="0" destOrd="0" presId="urn:microsoft.com/office/officeart/2005/8/layout/chevron2"/>
    <dgm:cxn modelId="{8161A513-60D8-4C69-BCEC-C7E43D044C28}" srcId="{50452B5E-8180-4A87-9C71-D0A256D96978}" destId="{B9A05499-478D-47DE-A1D8-F887B550CB6D}" srcOrd="1" destOrd="0" parTransId="{B9B7B136-684B-42EB-A272-BFEC3C9B845A}" sibTransId="{5F87CA16-A49A-47C2-B89D-706B3586DEF7}"/>
    <dgm:cxn modelId="{8EB4D467-85F2-4F5A-BB5D-31174C4CDCE5}" srcId="{9FDCFE8A-17C4-4145-84CA-D455AD8268AE}" destId="{CF4D7D79-B73C-450C-A787-B3D72545ADA0}" srcOrd="0" destOrd="0" parTransId="{51DFC26F-90FC-4B13-9DDE-DB93D788BE8D}" sibTransId="{879690F6-41EB-4A50-B858-ABD7267F867E}"/>
    <dgm:cxn modelId="{8CDC2A32-C2F8-4648-86B0-B01660E16BA8}" type="presOf" srcId="{CF4D7D79-B73C-450C-A787-B3D72545ADA0}" destId="{A80CB88C-E040-46A3-B430-D12D272219A2}" srcOrd="0" destOrd="0" presId="urn:microsoft.com/office/officeart/2005/8/layout/chevron2"/>
    <dgm:cxn modelId="{30A0B5BD-7DF8-4946-91AD-197B80692E4E}" type="presOf" srcId="{CD9076F6-24FE-4AB1-A342-16D324ABA59A}" destId="{9CD4586C-0FD5-4F19-95D4-3EB64D80ED49}" srcOrd="0" destOrd="0" presId="urn:microsoft.com/office/officeart/2005/8/layout/chevron2"/>
    <dgm:cxn modelId="{3DBF331E-1D1C-4617-996B-9144AECAD512}" srcId="{50452B5E-8180-4A87-9C71-D0A256D96978}" destId="{CD9076F6-24FE-4AB1-A342-16D324ABA59A}" srcOrd="3" destOrd="0" parTransId="{B3FB39F9-B464-4F99-BD91-EE6FAD95A95D}" sibTransId="{27DCA26B-D1E7-4289-A54A-5FE8A75B6E6A}"/>
    <dgm:cxn modelId="{BAEB066B-F33F-475A-AE2A-E2CB79223EA5}" type="presOf" srcId="{37EDD4C9-A260-44DD-8863-B141245A9134}" destId="{25118FEC-F10D-4DFC-A805-9F4311841138}" srcOrd="0" destOrd="0" presId="urn:microsoft.com/office/officeart/2005/8/layout/chevron2"/>
    <dgm:cxn modelId="{2C72A53A-E9C9-4537-A78D-EBA3E2DB27D9}" srcId="{CD9076F6-24FE-4AB1-A342-16D324ABA59A}" destId="{62DA88FB-111F-4FF3-8378-493B11C2E169}" srcOrd="0" destOrd="0" parTransId="{AF68E5A9-E7E8-4C28-8D0D-58AC0F76D36A}" sibTransId="{8DEADA08-5E44-41BA-B87C-CA9AC0142F28}"/>
    <dgm:cxn modelId="{DA6D3741-8572-47A2-84E1-0D56812D48CE}" type="presOf" srcId="{B9A05499-478D-47DE-A1D8-F887B550CB6D}" destId="{FA4E2DC8-5360-4743-BEE0-8AD0128EB16A}" srcOrd="0" destOrd="0" presId="urn:microsoft.com/office/officeart/2005/8/layout/chevron2"/>
    <dgm:cxn modelId="{198FC843-7480-4AF8-B3B1-361039610567}" srcId="{50452B5E-8180-4A87-9C71-D0A256D96978}" destId="{37EDD4C9-A260-44DD-8863-B141245A9134}" srcOrd="4" destOrd="0" parTransId="{6ED0759F-856B-4542-8B46-05A36859AA8A}" sibTransId="{2E5746FB-D64A-4D09-B17F-D52E8C52988A}"/>
    <dgm:cxn modelId="{04144617-7028-4F7F-86ED-B660CEB46B9F}" srcId="{50452B5E-8180-4A87-9C71-D0A256D96978}" destId="{710BE92A-62ED-4194-B1C7-1AF0918AAF55}" srcOrd="2" destOrd="0" parTransId="{1E80150D-D14B-4AF7-BE7C-37BCC1BA9732}" sibTransId="{04E8F87D-22F0-4C94-857A-46D11302E382}"/>
    <dgm:cxn modelId="{3C7E589B-E4BA-4956-9869-F59F001393F8}" type="presOf" srcId="{B7AF0838-60C1-4EBF-B285-9F103CADAE6A}" destId="{AFE7815E-790D-4EDE-A82C-D53C2537FD90}" srcOrd="0" destOrd="0" presId="urn:microsoft.com/office/officeart/2005/8/layout/chevron2"/>
    <dgm:cxn modelId="{6D4C6526-75F3-407A-B8D1-12B3295423B4}" type="presParOf" srcId="{AE285194-8F40-46E7-99F6-009A818F3ADE}" destId="{20D9272A-6271-4D17-BE16-0C61E237AB07}" srcOrd="0" destOrd="0" presId="urn:microsoft.com/office/officeart/2005/8/layout/chevron2"/>
    <dgm:cxn modelId="{3F6CC796-1AC6-4964-94E6-D8734D65D1A6}" type="presParOf" srcId="{20D9272A-6271-4D17-BE16-0C61E237AB07}" destId="{C40860BC-E3A4-4C1C-B25E-F3FF8A1A0F06}" srcOrd="0" destOrd="0" presId="urn:microsoft.com/office/officeart/2005/8/layout/chevron2"/>
    <dgm:cxn modelId="{72141E30-61F5-49C5-9336-8E942FC17237}" type="presParOf" srcId="{20D9272A-6271-4D17-BE16-0C61E237AB07}" destId="{A80CB88C-E040-46A3-B430-D12D272219A2}" srcOrd="1" destOrd="0" presId="urn:microsoft.com/office/officeart/2005/8/layout/chevron2"/>
    <dgm:cxn modelId="{8D2E9AA2-D7EB-423C-8892-1D4F5CB8C816}" type="presParOf" srcId="{AE285194-8F40-46E7-99F6-009A818F3ADE}" destId="{D09FBC9B-67E3-48CB-96F4-2EB5A67546EB}" srcOrd="1" destOrd="0" presId="urn:microsoft.com/office/officeart/2005/8/layout/chevron2"/>
    <dgm:cxn modelId="{4903337C-F870-4C5D-B43F-88050BDDE933}" type="presParOf" srcId="{AE285194-8F40-46E7-99F6-009A818F3ADE}" destId="{1DED329E-3796-4F23-B1A4-8D5629249D15}" srcOrd="2" destOrd="0" presId="urn:microsoft.com/office/officeart/2005/8/layout/chevron2"/>
    <dgm:cxn modelId="{C68C83EF-4AAC-4156-86C4-C711751D97DA}" type="presParOf" srcId="{1DED329E-3796-4F23-B1A4-8D5629249D15}" destId="{FA4E2DC8-5360-4743-BEE0-8AD0128EB16A}" srcOrd="0" destOrd="0" presId="urn:microsoft.com/office/officeart/2005/8/layout/chevron2"/>
    <dgm:cxn modelId="{523C0926-99CB-4574-9EEC-5F063679AD77}" type="presParOf" srcId="{1DED329E-3796-4F23-B1A4-8D5629249D15}" destId="{AFB86431-4535-41C9-B89D-A55C0E95AAF4}" srcOrd="1" destOrd="0" presId="urn:microsoft.com/office/officeart/2005/8/layout/chevron2"/>
    <dgm:cxn modelId="{0B6D3AE0-B3BD-43D4-9FAB-601CF06676EA}" type="presParOf" srcId="{AE285194-8F40-46E7-99F6-009A818F3ADE}" destId="{030B51EB-6C44-4EBC-9F8B-95CA1515B554}" srcOrd="3" destOrd="0" presId="urn:microsoft.com/office/officeart/2005/8/layout/chevron2"/>
    <dgm:cxn modelId="{C68A81D4-4E0A-4CCA-84EA-2BCBC8580C2B}" type="presParOf" srcId="{AE285194-8F40-46E7-99F6-009A818F3ADE}" destId="{FA630D9B-8AAD-4B69-A824-7CF7024CD78A}" srcOrd="4" destOrd="0" presId="urn:microsoft.com/office/officeart/2005/8/layout/chevron2"/>
    <dgm:cxn modelId="{8DF38F42-5219-4258-AC66-7EF6DEDAFDA4}" type="presParOf" srcId="{FA630D9B-8AAD-4B69-A824-7CF7024CD78A}" destId="{0FD4EE73-C355-4E02-AB27-23294913E0AE}" srcOrd="0" destOrd="0" presId="urn:microsoft.com/office/officeart/2005/8/layout/chevron2"/>
    <dgm:cxn modelId="{DE07237C-3B44-416E-8D1D-80B2F949ACF6}" type="presParOf" srcId="{FA630D9B-8AAD-4B69-A824-7CF7024CD78A}" destId="{FD444973-51A5-44A7-B773-5D71F757A592}" srcOrd="1" destOrd="0" presId="urn:microsoft.com/office/officeart/2005/8/layout/chevron2"/>
    <dgm:cxn modelId="{DBFCEF87-8CAF-4CF0-A1F0-B920BD4EBDE7}" type="presParOf" srcId="{AE285194-8F40-46E7-99F6-009A818F3ADE}" destId="{05FA3894-8E13-4E50-87F3-7B93BB1B89CA}" srcOrd="5" destOrd="0" presId="urn:microsoft.com/office/officeart/2005/8/layout/chevron2"/>
    <dgm:cxn modelId="{A61160E8-16FE-4D9F-8691-ACE07022EBA1}" type="presParOf" srcId="{AE285194-8F40-46E7-99F6-009A818F3ADE}" destId="{267A891C-5DB8-435F-8636-9A123779AA19}" srcOrd="6" destOrd="0" presId="urn:microsoft.com/office/officeart/2005/8/layout/chevron2"/>
    <dgm:cxn modelId="{4810D497-7E29-47D8-BED3-B2D10EF630C9}" type="presParOf" srcId="{267A891C-5DB8-435F-8636-9A123779AA19}" destId="{9CD4586C-0FD5-4F19-95D4-3EB64D80ED49}" srcOrd="0" destOrd="0" presId="urn:microsoft.com/office/officeart/2005/8/layout/chevron2"/>
    <dgm:cxn modelId="{12AF3086-9BFE-43C6-BF38-53A2ECF98ABA}" type="presParOf" srcId="{267A891C-5DB8-435F-8636-9A123779AA19}" destId="{A571348E-1E1A-4C98-AFFA-D746F62A38CE}" srcOrd="1" destOrd="0" presId="urn:microsoft.com/office/officeart/2005/8/layout/chevron2"/>
    <dgm:cxn modelId="{53D2F2E5-F3BD-4F6F-9FDE-AB29BA85241F}" type="presParOf" srcId="{AE285194-8F40-46E7-99F6-009A818F3ADE}" destId="{AAD53119-2CFC-48B0-A205-32BBBB24FAEE}" srcOrd="7" destOrd="0" presId="urn:microsoft.com/office/officeart/2005/8/layout/chevron2"/>
    <dgm:cxn modelId="{81282955-F4ED-4BC7-B7B8-97232F4B8F98}" type="presParOf" srcId="{AE285194-8F40-46E7-99F6-009A818F3ADE}" destId="{69477028-57BE-4D2B-B0BA-E77892D5CFB5}" srcOrd="8" destOrd="0" presId="urn:microsoft.com/office/officeart/2005/8/layout/chevron2"/>
    <dgm:cxn modelId="{E2E161BD-AC5A-4CF0-A0D6-36014CE78B01}" type="presParOf" srcId="{69477028-57BE-4D2B-B0BA-E77892D5CFB5}" destId="{25118FEC-F10D-4DFC-A805-9F4311841138}" srcOrd="0" destOrd="0" presId="urn:microsoft.com/office/officeart/2005/8/layout/chevron2"/>
    <dgm:cxn modelId="{674EADE1-3BF6-4434-A21D-5C47B48C8368}" type="presParOf" srcId="{69477028-57BE-4D2B-B0BA-E77892D5CFB5}" destId="{AFE7815E-790D-4EDE-A82C-D53C2537FD90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64ED2E-70A5-4819-9754-3AAB0DBD36B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C8D6DFA-4EBA-40BD-8B33-EAF86CBE5584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atin typeface="HY산B" pitchFamily="18" charset="-127"/>
              <a:ea typeface="HY산B" pitchFamily="18" charset="-127"/>
            </a:rPr>
            <a:t>천연광물원료</a:t>
          </a:r>
          <a:endParaRPr lang="ko-KR" altLang="en-US" sz="2400" b="1" dirty="0">
            <a:latin typeface="HY산B" pitchFamily="18" charset="-127"/>
            <a:ea typeface="HY산B" pitchFamily="18" charset="-127"/>
          </a:endParaRPr>
        </a:p>
      </dgm:t>
    </dgm:pt>
    <dgm:pt modelId="{4FC9021A-176E-4112-B04C-729CD720615A}" type="parTrans" cxnId="{B0B05F3D-E7C7-4E5E-95C0-3F79E3D08B43}">
      <dgm:prSet/>
      <dgm:spPr/>
      <dgm:t>
        <a:bodyPr/>
        <a:lstStyle/>
        <a:p>
          <a:pPr latinLnBrk="1"/>
          <a:endParaRPr lang="ko-KR" altLang="en-US"/>
        </a:p>
      </dgm:t>
    </dgm:pt>
    <dgm:pt modelId="{A9DF400B-8AB8-45F1-8695-909664FCE176}" type="sibTrans" cxnId="{B0B05F3D-E7C7-4E5E-95C0-3F79E3D08B43}">
      <dgm:prSet/>
      <dgm:spPr/>
      <dgm:t>
        <a:bodyPr/>
        <a:lstStyle/>
        <a:p>
          <a:pPr latinLnBrk="1"/>
          <a:endParaRPr lang="ko-KR" altLang="en-US"/>
        </a:p>
      </dgm:t>
    </dgm:pt>
    <dgm:pt modelId="{728C84F3-1374-406C-9ACA-128FA5F0FC63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atin typeface="HY산B" pitchFamily="18" charset="-127"/>
              <a:ea typeface="HY산B" pitchFamily="18" charset="-127"/>
            </a:rPr>
            <a:t>무 </a:t>
          </a:r>
          <a:r>
            <a:rPr lang="ko-KR" altLang="en-US" sz="2400" b="1" dirty="0" err="1" smtClean="0">
              <a:latin typeface="HY산B" pitchFamily="18" charset="-127"/>
              <a:ea typeface="HY산B" pitchFamily="18" charset="-127"/>
            </a:rPr>
            <a:t>취</a:t>
          </a:r>
          <a:endParaRPr lang="ko-KR" altLang="en-US" sz="2400" b="1" dirty="0">
            <a:latin typeface="HY산B" pitchFamily="18" charset="-127"/>
            <a:ea typeface="HY산B" pitchFamily="18" charset="-127"/>
          </a:endParaRPr>
        </a:p>
      </dgm:t>
    </dgm:pt>
    <dgm:pt modelId="{93CED307-20AF-4CEB-A103-400E93A21110}" type="parTrans" cxnId="{835BEED2-BDD9-4E27-BC06-D85D65204B5C}">
      <dgm:prSet/>
      <dgm:spPr/>
      <dgm:t>
        <a:bodyPr/>
        <a:lstStyle/>
        <a:p>
          <a:pPr latinLnBrk="1"/>
          <a:endParaRPr lang="ko-KR" altLang="en-US"/>
        </a:p>
      </dgm:t>
    </dgm:pt>
    <dgm:pt modelId="{B7DB4DDF-84B1-440B-92BD-69F70913FF25}" type="sibTrans" cxnId="{835BEED2-BDD9-4E27-BC06-D85D65204B5C}">
      <dgm:prSet/>
      <dgm:spPr/>
      <dgm:t>
        <a:bodyPr/>
        <a:lstStyle/>
        <a:p>
          <a:pPr latinLnBrk="1"/>
          <a:endParaRPr lang="ko-KR" altLang="en-US"/>
        </a:p>
      </dgm:t>
    </dgm:pt>
    <dgm:pt modelId="{FF226E4E-9CFE-4BB4-B3AD-DBD7C7A4125E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atin typeface="HY산B" pitchFamily="18" charset="-127"/>
              <a:ea typeface="HY산B" pitchFamily="18" charset="-127"/>
            </a:rPr>
            <a:t>무 독 성</a:t>
          </a:r>
          <a:endParaRPr lang="ko-KR" altLang="en-US" sz="2400" b="1" dirty="0">
            <a:latin typeface="HY산B" pitchFamily="18" charset="-127"/>
            <a:ea typeface="HY산B" pitchFamily="18" charset="-127"/>
          </a:endParaRPr>
        </a:p>
      </dgm:t>
    </dgm:pt>
    <dgm:pt modelId="{A18DF0C8-CEA8-46E0-84B1-1D3EA680CF76}" type="parTrans" cxnId="{491C4A88-E55F-487A-9C63-BBDDD5C10047}">
      <dgm:prSet/>
      <dgm:spPr/>
      <dgm:t>
        <a:bodyPr/>
        <a:lstStyle/>
        <a:p>
          <a:pPr latinLnBrk="1"/>
          <a:endParaRPr lang="ko-KR" altLang="en-US"/>
        </a:p>
      </dgm:t>
    </dgm:pt>
    <dgm:pt modelId="{5C3FA0D4-854A-4325-89EA-EBC4FC0A665E}" type="sibTrans" cxnId="{491C4A88-E55F-487A-9C63-BBDDD5C10047}">
      <dgm:prSet/>
      <dgm:spPr/>
      <dgm:t>
        <a:bodyPr/>
        <a:lstStyle/>
        <a:p>
          <a:pPr latinLnBrk="1"/>
          <a:endParaRPr lang="ko-KR" altLang="en-US"/>
        </a:p>
      </dgm:t>
    </dgm:pt>
    <dgm:pt modelId="{3973D44C-321B-4F9B-945A-D6019325EC91}">
      <dgm:prSet phldrT="[텍스트]" custT="1"/>
      <dgm:spPr/>
      <dgm:t>
        <a:bodyPr/>
        <a:lstStyle/>
        <a:p>
          <a:pPr algn="ctr" latinLnBrk="1"/>
          <a:r>
            <a:rPr lang="en-US" altLang="ko-KR" sz="2400" b="1" dirty="0" smtClean="0">
              <a:latin typeface="HY산B" pitchFamily="18" charset="-127"/>
              <a:ea typeface="HY산B" pitchFamily="18" charset="-127"/>
            </a:rPr>
            <a:t>VOC,</a:t>
          </a:r>
        </a:p>
        <a:p>
          <a:pPr algn="ctr" latinLnBrk="1"/>
          <a:r>
            <a:rPr lang="en-US" altLang="ko-KR" sz="2400" b="1" dirty="0" smtClean="0">
              <a:latin typeface="HY산B" pitchFamily="18" charset="-127"/>
              <a:ea typeface="HY산B" pitchFamily="18" charset="-127"/>
            </a:rPr>
            <a:t>HCHO </a:t>
          </a:r>
        </a:p>
        <a:p>
          <a:pPr algn="ctr" latinLnBrk="1"/>
          <a:r>
            <a:rPr lang="ko-KR" altLang="en-US" sz="2400" b="1" dirty="0" smtClean="0">
              <a:latin typeface="HY산B" pitchFamily="18" charset="-127"/>
              <a:ea typeface="HY산B" pitchFamily="18" charset="-127"/>
            </a:rPr>
            <a:t>없음</a:t>
          </a:r>
          <a:endParaRPr lang="ko-KR" altLang="en-US" sz="2400" b="1" dirty="0">
            <a:latin typeface="HY산B" pitchFamily="18" charset="-127"/>
            <a:ea typeface="HY산B" pitchFamily="18" charset="-127"/>
          </a:endParaRPr>
        </a:p>
      </dgm:t>
    </dgm:pt>
    <dgm:pt modelId="{55344370-530B-4CAF-BEAA-239410BC9743}" type="parTrans" cxnId="{B7AF77BE-316B-45EF-BE10-41A1ECE075F2}">
      <dgm:prSet/>
      <dgm:spPr/>
      <dgm:t>
        <a:bodyPr/>
        <a:lstStyle/>
        <a:p>
          <a:pPr latinLnBrk="1"/>
          <a:endParaRPr lang="ko-KR" altLang="en-US"/>
        </a:p>
      </dgm:t>
    </dgm:pt>
    <dgm:pt modelId="{492B84E7-7E18-4D74-A7BF-B341CCEE2C6A}" type="sibTrans" cxnId="{B7AF77BE-316B-45EF-BE10-41A1ECE075F2}">
      <dgm:prSet/>
      <dgm:spPr/>
      <dgm:t>
        <a:bodyPr/>
        <a:lstStyle/>
        <a:p>
          <a:pPr latinLnBrk="1"/>
          <a:endParaRPr lang="ko-KR" altLang="en-US"/>
        </a:p>
      </dgm:t>
    </dgm:pt>
    <dgm:pt modelId="{BE722E6C-0673-4547-9FD2-57D49622566C}" type="pres">
      <dgm:prSet presAssocID="{8564ED2E-70A5-4819-9754-3AAB0DBD36B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905103-93FF-440B-A95B-434C6CFF41D0}" type="pres">
      <dgm:prSet presAssocID="{8564ED2E-70A5-4819-9754-3AAB0DBD36BD}" presName="diamond" presStyleLbl="bgShp" presStyleIdx="0" presStyleCnt="1" custScaleX="113660"/>
      <dgm:spPr/>
    </dgm:pt>
    <dgm:pt modelId="{9D2CAFB0-6E5D-4661-B268-F89B567017C2}" type="pres">
      <dgm:prSet presAssocID="{8564ED2E-70A5-4819-9754-3AAB0DBD36B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89F706-C0E0-440B-A1E8-718FF3E4BDB5}" type="pres">
      <dgm:prSet presAssocID="{8564ED2E-70A5-4819-9754-3AAB0DBD36B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D8F3A3-3C84-4544-860B-230D70CF5D92}" type="pres">
      <dgm:prSet presAssocID="{8564ED2E-70A5-4819-9754-3AAB0DBD36B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88253A-B086-4C61-B818-80B54629B213}" type="pres">
      <dgm:prSet presAssocID="{8564ED2E-70A5-4819-9754-3AAB0DBD36BD}" presName="quad4" presStyleLbl="node1" presStyleIdx="3" presStyleCnt="4" custLinFactNeighborX="-1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7AF77BE-316B-45EF-BE10-41A1ECE075F2}" srcId="{8564ED2E-70A5-4819-9754-3AAB0DBD36BD}" destId="{3973D44C-321B-4F9B-945A-D6019325EC91}" srcOrd="3" destOrd="0" parTransId="{55344370-530B-4CAF-BEAA-239410BC9743}" sibTransId="{492B84E7-7E18-4D74-A7BF-B341CCEE2C6A}"/>
    <dgm:cxn modelId="{C49443EE-2730-4898-B9BD-EC26EB1349EF}" type="presOf" srcId="{DC8D6DFA-4EBA-40BD-8B33-EAF86CBE5584}" destId="{9D2CAFB0-6E5D-4661-B268-F89B567017C2}" srcOrd="0" destOrd="0" presId="urn:microsoft.com/office/officeart/2005/8/layout/matrix3"/>
    <dgm:cxn modelId="{491C4A88-E55F-487A-9C63-BBDDD5C10047}" srcId="{8564ED2E-70A5-4819-9754-3AAB0DBD36BD}" destId="{FF226E4E-9CFE-4BB4-B3AD-DBD7C7A4125E}" srcOrd="2" destOrd="0" parTransId="{A18DF0C8-CEA8-46E0-84B1-1D3EA680CF76}" sibTransId="{5C3FA0D4-854A-4325-89EA-EBC4FC0A665E}"/>
    <dgm:cxn modelId="{6937C686-DD91-4366-931F-9B9BD9E082AF}" type="presOf" srcId="{FF226E4E-9CFE-4BB4-B3AD-DBD7C7A4125E}" destId="{F6D8F3A3-3C84-4544-860B-230D70CF5D92}" srcOrd="0" destOrd="0" presId="urn:microsoft.com/office/officeart/2005/8/layout/matrix3"/>
    <dgm:cxn modelId="{B0B05F3D-E7C7-4E5E-95C0-3F79E3D08B43}" srcId="{8564ED2E-70A5-4819-9754-3AAB0DBD36BD}" destId="{DC8D6DFA-4EBA-40BD-8B33-EAF86CBE5584}" srcOrd="0" destOrd="0" parTransId="{4FC9021A-176E-4112-B04C-729CD720615A}" sibTransId="{A9DF400B-8AB8-45F1-8695-909664FCE176}"/>
    <dgm:cxn modelId="{835BEED2-BDD9-4E27-BC06-D85D65204B5C}" srcId="{8564ED2E-70A5-4819-9754-3AAB0DBD36BD}" destId="{728C84F3-1374-406C-9ACA-128FA5F0FC63}" srcOrd="1" destOrd="0" parTransId="{93CED307-20AF-4CEB-A103-400E93A21110}" sibTransId="{B7DB4DDF-84B1-440B-92BD-69F70913FF25}"/>
    <dgm:cxn modelId="{3F71B76C-CD6E-4FE3-9A36-598F71779115}" type="presOf" srcId="{8564ED2E-70A5-4819-9754-3AAB0DBD36BD}" destId="{BE722E6C-0673-4547-9FD2-57D49622566C}" srcOrd="0" destOrd="0" presId="urn:microsoft.com/office/officeart/2005/8/layout/matrix3"/>
    <dgm:cxn modelId="{0903D014-8C13-4D8A-9FC3-D4A112C05419}" type="presOf" srcId="{3973D44C-321B-4F9B-945A-D6019325EC91}" destId="{1188253A-B086-4C61-B818-80B54629B213}" srcOrd="0" destOrd="0" presId="urn:microsoft.com/office/officeart/2005/8/layout/matrix3"/>
    <dgm:cxn modelId="{8DA85FE9-EE8C-40A5-B170-F325983AE2D0}" type="presOf" srcId="{728C84F3-1374-406C-9ACA-128FA5F0FC63}" destId="{2389F706-C0E0-440B-A1E8-718FF3E4BDB5}" srcOrd="0" destOrd="0" presId="urn:microsoft.com/office/officeart/2005/8/layout/matrix3"/>
    <dgm:cxn modelId="{FDE613E2-2EA9-4FB0-83A2-AAEFD7D514E1}" type="presParOf" srcId="{BE722E6C-0673-4547-9FD2-57D49622566C}" destId="{64905103-93FF-440B-A95B-434C6CFF41D0}" srcOrd="0" destOrd="0" presId="urn:microsoft.com/office/officeart/2005/8/layout/matrix3"/>
    <dgm:cxn modelId="{607E75B9-D25C-401D-A27C-F92C7179DFD5}" type="presParOf" srcId="{BE722E6C-0673-4547-9FD2-57D49622566C}" destId="{9D2CAFB0-6E5D-4661-B268-F89B567017C2}" srcOrd="1" destOrd="0" presId="urn:microsoft.com/office/officeart/2005/8/layout/matrix3"/>
    <dgm:cxn modelId="{883013A3-C0AC-4B89-A1BB-B1D321BBFD05}" type="presParOf" srcId="{BE722E6C-0673-4547-9FD2-57D49622566C}" destId="{2389F706-C0E0-440B-A1E8-718FF3E4BDB5}" srcOrd="2" destOrd="0" presId="urn:microsoft.com/office/officeart/2005/8/layout/matrix3"/>
    <dgm:cxn modelId="{22A41CC8-BD60-4825-ACA8-68EB5479F08E}" type="presParOf" srcId="{BE722E6C-0673-4547-9FD2-57D49622566C}" destId="{F6D8F3A3-3C84-4544-860B-230D70CF5D92}" srcOrd="3" destOrd="0" presId="urn:microsoft.com/office/officeart/2005/8/layout/matrix3"/>
    <dgm:cxn modelId="{FC8E970A-CCA0-41BC-A4D6-651C44C64CEC}" type="presParOf" srcId="{BE722E6C-0673-4547-9FD2-57D49622566C}" destId="{1188253A-B086-4C61-B818-80B54629B213}" srcOrd="4" destOrd="0" presId="urn:microsoft.com/office/officeart/2005/8/layout/matrix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FF4AD4-48FF-47A6-A07F-26D960FDEE0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737D434-D80A-4D7F-9A31-1DB2904C9097}">
      <dgm:prSet phldrT="[텍스트]" custT="1"/>
      <dgm:spPr/>
      <dgm:t>
        <a:bodyPr/>
        <a:lstStyle/>
        <a:p>
          <a:pPr latinLnBrk="1">
            <a:spcAft>
              <a:spcPts val="0"/>
            </a:spcAft>
          </a:pPr>
          <a:r>
            <a:rPr lang="ko-KR" altLang="en-US" sz="2800" dirty="0" smtClean="0">
              <a:latin typeface="굴림" pitchFamily="50" charset="-127"/>
              <a:ea typeface="굴림" pitchFamily="50" charset="-127"/>
            </a:rPr>
            <a:t>내부 기공으로 침투 </a:t>
          </a:r>
          <a:endParaRPr lang="en-US" altLang="ko-KR" sz="2800" dirty="0" smtClean="0">
            <a:latin typeface="굴림" pitchFamily="50" charset="-127"/>
            <a:ea typeface="굴림" pitchFamily="50" charset="-127"/>
          </a:endParaRPr>
        </a:p>
        <a:p>
          <a:pPr latinLnBrk="1">
            <a:spcAft>
              <a:spcPts val="0"/>
            </a:spcAft>
          </a:pPr>
          <a:r>
            <a:rPr lang="en-US" altLang="ko-KR" sz="2800" dirty="0" smtClean="0">
              <a:latin typeface="굴림" pitchFamily="50" charset="-127"/>
              <a:ea typeface="굴림" pitchFamily="50" charset="-127"/>
            </a:rPr>
            <a:t>Ca, Mg, Al</a:t>
          </a:r>
          <a:r>
            <a:rPr lang="ko-KR" altLang="en-US" sz="2800" dirty="0" smtClean="0">
              <a:latin typeface="굴림" pitchFamily="50" charset="-127"/>
              <a:ea typeface="굴림" pitchFamily="50" charset="-127"/>
            </a:rPr>
            <a:t>이온들과 반응</a:t>
          </a:r>
          <a:endParaRPr lang="ko-KR" altLang="en-US" sz="2800" dirty="0">
            <a:latin typeface="굴림" pitchFamily="50" charset="-127"/>
            <a:ea typeface="굴림" pitchFamily="50" charset="-127"/>
          </a:endParaRPr>
        </a:p>
      </dgm:t>
    </dgm:pt>
    <dgm:pt modelId="{0487303D-DFCB-4E0B-8D42-BB6A77933776}" type="parTrans" cxnId="{D7DBAD51-A41A-4160-9D44-60F19FF9CA2A}">
      <dgm:prSet/>
      <dgm:spPr/>
      <dgm:t>
        <a:bodyPr/>
        <a:lstStyle/>
        <a:p>
          <a:pPr latinLnBrk="1"/>
          <a:endParaRPr lang="ko-KR" altLang="en-US"/>
        </a:p>
      </dgm:t>
    </dgm:pt>
    <dgm:pt modelId="{838BE409-EBD3-4DB4-9DA1-6B85A1D3DE58}" type="sibTrans" cxnId="{D7DBAD51-A41A-4160-9D44-60F19FF9CA2A}">
      <dgm:prSet/>
      <dgm:spPr/>
      <dgm:t>
        <a:bodyPr/>
        <a:lstStyle/>
        <a:p>
          <a:pPr latinLnBrk="1"/>
          <a:endParaRPr lang="ko-KR" altLang="en-US"/>
        </a:p>
      </dgm:t>
    </dgm:pt>
    <dgm:pt modelId="{86CB638C-82C8-4504-849F-1548DCAD2B32}">
      <dgm:prSet phldrT="[텍스트]" custT="1"/>
      <dgm:spPr/>
      <dgm:t>
        <a:bodyPr/>
        <a:lstStyle/>
        <a:p>
          <a:pPr latinLnBrk="1"/>
          <a:r>
            <a:rPr lang="ko-KR" altLang="en-US" sz="3600" dirty="0" smtClean="0">
              <a:latin typeface="굴림" pitchFamily="50" charset="-127"/>
              <a:ea typeface="굴림" pitchFamily="50" charset="-127"/>
            </a:rPr>
            <a:t>석화 작용</a:t>
          </a:r>
          <a:endParaRPr lang="ko-KR" altLang="en-US" sz="3600" dirty="0">
            <a:latin typeface="굴림" pitchFamily="50" charset="-127"/>
            <a:ea typeface="굴림" pitchFamily="50" charset="-127"/>
          </a:endParaRPr>
        </a:p>
      </dgm:t>
    </dgm:pt>
    <dgm:pt modelId="{570BBA76-E69C-45EA-BCC9-DD6D8CA5C6DB}" type="parTrans" cxnId="{E15CA4DC-1100-4567-854C-011BBD854835}">
      <dgm:prSet/>
      <dgm:spPr/>
      <dgm:t>
        <a:bodyPr/>
        <a:lstStyle/>
        <a:p>
          <a:pPr latinLnBrk="1"/>
          <a:endParaRPr lang="ko-KR" altLang="en-US"/>
        </a:p>
      </dgm:t>
    </dgm:pt>
    <dgm:pt modelId="{BCE0E015-C0FD-4116-A312-9EB744E106FF}" type="sibTrans" cxnId="{E15CA4DC-1100-4567-854C-011BBD854835}">
      <dgm:prSet/>
      <dgm:spPr/>
      <dgm:t>
        <a:bodyPr/>
        <a:lstStyle/>
        <a:p>
          <a:pPr latinLnBrk="1"/>
          <a:endParaRPr lang="ko-KR" altLang="en-US"/>
        </a:p>
      </dgm:t>
    </dgm:pt>
    <dgm:pt modelId="{8E59CC35-C474-436F-B170-90A338293AFA}">
      <dgm:prSet phldrT="[텍스트]" custT="1"/>
      <dgm:spPr/>
      <dgm:t>
        <a:bodyPr/>
        <a:lstStyle/>
        <a:p>
          <a:pPr latinLnBrk="1"/>
          <a:r>
            <a:rPr lang="ko-KR" altLang="en-US" sz="2800" dirty="0" err="1" smtClean="0">
              <a:latin typeface="굴림" pitchFamily="50" charset="-127"/>
              <a:ea typeface="굴림" pitchFamily="50" charset="-127"/>
            </a:rPr>
            <a:t>콘트리트</a:t>
          </a:r>
          <a:r>
            <a:rPr lang="ko-KR" altLang="en-US" sz="2800" dirty="0" smtClean="0">
              <a:latin typeface="굴림" pitchFamily="50" charset="-127"/>
              <a:ea typeface="굴림" pitchFamily="50" charset="-127"/>
            </a:rPr>
            <a:t> 조직의 치밀화</a:t>
          </a:r>
          <a:endParaRPr lang="ko-KR" altLang="en-US" sz="2800" dirty="0">
            <a:latin typeface="굴림" pitchFamily="50" charset="-127"/>
            <a:ea typeface="굴림" pitchFamily="50" charset="-127"/>
          </a:endParaRPr>
        </a:p>
      </dgm:t>
    </dgm:pt>
    <dgm:pt modelId="{939B327B-B95E-411C-911A-55757763CEF3}" type="parTrans" cxnId="{738FD2BB-5EB9-4428-8869-FA2BA116AA3C}">
      <dgm:prSet/>
      <dgm:spPr/>
      <dgm:t>
        <a:bodyPr/>
        <a:lstStyle/>
        <a:p>
          <a:pPr latinLnBrk="1"/>
          <a:endParaRPr lang="ko-KR" altLang="en-US"/>
        </a:p>
      </dgm:t>
    </dgm:pt>
    <dgm:pt modelId="{D3DB6964-B227-4DD1-A7B3-5FF19B1A5C8C}" type="sibTrans" cxnId="{738FD2BB-5EB9-4428-8869-FA2BA116AA3C}">
      <dgm:prSet/>
      <dgm:spPr/>
      <dgm:t>
        <a:bodyPr/>
        <a:lstStyle/>
        <a:p>
          <a:pPr latinLnBrk="1"/>
          <a:endParaRPr lang="ko-KR" altLang="en-US"/>
        </a:p>
      </dgm:t>
    </dgm:pt>
    <dgm:pt modelId="{D4D37CD6-09FE-47ED-BB62-4F784B442D93}" type="pres">
      <dgm:prSet presAssocID="{3FFF4AD4-48FF-47A6-A07F-26D960FDEE02}" presName="linearFlow" presStyleCnt="0">
        <dgm:presLayoutVars>
          <dgm:resizeHandles val="exact"/>
        </dgm:presLayoutVars>
      </dgm:prSet>
      <dgm:spPr/>
    </dgm:pt>
    <dgm:pt modelId="{117D2DCB-E07A-4628-A2E5-AC08DA527B3B}" type="pres">
      <dgm:prSet presAssocID="{4737D434-D80A-4D7F-9A31-1DB2904C9097}" presName="node" presStyleLbl="node1" presStyleIdx="0" presStyleCnt="3" custScaleX="126451" custLinFactNeighborX="1207" custLinFactNeighborY="-39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6F0717-CA60-42BD-A994-AA8F2EEE8339}" type="pres">
      <dgm:prSet presAssocID="{838BE409-EBD3-4DB4-9DA1-6B85A1D3DE58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F5C61F0-66B0-4559-9421-DC0EC13D96A7}" type="pres">
      <dgm:prSet presAssocID="{838BE409-EBD3-4DB4-9DA1-6B85A1D3DE58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BD0AD5F2-BA7F-46EB-A772-016958C94DBB}" type="pres">
      <dgm:prSet presAssocID="{86CB638C-82C8-4504-849F-1548DCAD2B32}" presName="node" presStyleLbl="node1" presStyleIdx="1" presStyleCnt="3" custScaleX="12388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E9CC2D-911B-4024-9A25-F1326BABC8F9}" type="pres">
      <dgm:prSet presAssocID="{BCE0E015-C0FD-4116-A312-9EB744E106FF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1ACA7016-C18B-42F7-A4C5-E01479CDB4B3}" type="pres">
      <dgm:prSet presAssocID="{BCE0E015-C0FD-4116-A312-9EB744E106FF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549ADAE-1EF6-4B1C-A328-2799FEDF28A4}" type="pres">
      <dgm:prSet presAssocID="{8E59CC35-C474-436F-B170-90A338293AFA}" presName="node" presStyleLbl="node1" presStyleIdx="2" presStyleCnt="3" custScaleX="12388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15CA4DC-1100-4567-854C-011BBD854835}" srcId="{3FFF4AD4-48FF-47A6-A07F-26D960FDEE02}" destId="{86CB638C-82C8-4504-849F-1548DCAD2B32}" srcOrd="1" destOrd="0" parTransId="{570BBA76-E69C-45EA-BCC9-DD6D8CA5C6DB}" sibTransId="{BCE0E015-C0FD-4116-A312-9EB744E106FF}"/>
    <dgm:cxn modelId="{2326C1E5-CB75-461F-841D-A6C6CA85C989}" type="presOf" srcId="{BCE0E015-C0FD-4116-A312-9EB744E106FF}" destId="{1ACA7016-C18B-42F7-A4C5-E01479CDB4B3}" srcOrd="1" destOrd="0" presId="urn:microsoft.com/office/officeart/2005/8/layout/process2"/>
    <dgm:cxn modelId="{85F5DA6B-64B8-49CC-BF1A-C1926C18C801}" type="presOf" srcId="{8E59CC35-C474-436F-B170-90A338293AFA}" destId="{8549ADAE-1EF6-4B1C-A328-2799FEDF28A4}" srcOrd="0" destOrd="0" presId="urn:microsoft.com/office/officeart/2005/8/layout/process2"/>
    <dgm:cxn modelId="{D7DBAD51-A41A-4160-9D44-60F19FF9CA2A}" srcId="{3FFF4AD4-48FF-47A6-A07F-26D960FDEE02}" destId="{4737D434-D80A-4D7F-9A31-1DB2904C9097}" srcOrd="0" destOrd="0" parTransId="{0487303D-DFCB-4E0B-8D42-BB6A77933776}" sibTransId="{838BE409-EBD3-4DB4-9DA1-6B85A1D3DE58}"/>
    <dgm:cxn modelId="{E8D9A71B-2552-46AC-9F4E-E9E903342B3C}" type="presOf" srcId="{838BE409-EBD3-4DB4-9DA1-6B85A1D3DE58}" destId="{D66F0717-CA60-42BD-A994-AA8F2EEE8339}" srcOrd="0" destOrd="0" presId="urn:microsoft.com/office/officeart/2005/8/layout/process2"/>
    <dgm:cxn modelId="{34389CBB-EF79-49AA-8E2A-5959015F75C5}" type="presOf" srcId="{BCE0E015-C0FD-4116-A312-9EB744E106FF}" destId="{D7E9CC2D-911B-4024-9A25-F1326BABC8F9}" srcOrd="0" destOrd="0" presId="urn:microsoft.com/office/officeart/2005/8/layout/process2"/>
    <dgm:cxn modelId="{AF4913FC-D924-4318-BE3D-EBD160DD2395}" type="presOf" srcId="{86CB638C-82C8-4504-849F-1548DCAD2B32}" destId="{BD0AD5F2-BA7F-46EB-A772-016958C94DBB}" srcOrd="0" destOrd="0" presId="urn:microsoft.com/office/officeart/2005/8/layout/process2"/>
    <dgm:cxn modelId="{738FD2BB-5EB9-4428-8869-FA2BA116AA3C}" srcId="{3FFF4AD4-48FF-47A6-A07F-26D960FDEE02}" destId="{8E59CC35-C474-436F-B170-90A338293AFA}" srcOrd="2" destOrd="0" parTransId="{939B327B-B95E-411C-911A-55757763CEF3}" sibTransId="{D3DB6964-B227-4DD1-A7B3-5FF19B1A5C8C}"/>
    <dgm:cxn modelId="{4F01E5DB-F11D-4A4C-A746-E7A2B8E8A08F}" type="presOf" srcId="{838BE409-EBD3-4DB4-9DA1-6B85A1D3DE58}" destId="{9F5C61F0-66B0-4559-9421-DC0EC13D96A7}" srcOrd="1" destOrd="0" presId="urn:microsoft.com/office/officeart/2005/8/layout/process2"/>
    <dgm:cxn modelId="{23145CB3-1882-428C-AA09-C31C03BD4A91}" type="presOf" srcId="{3FFF4AD4-48FF-47A6-A07F-26D960FDEE02}" destId="{D4D37CD6-09FE-47ED-BB62-4F784B442D93}" srcOrd="0" destOrd="0" presId="urn:microsoft.com/office/officeart/2005/8/layout/process2"/>
    <dgm:cxn modelId="{74E2ECDC-5101-41E9-B355-3FF6BC170F32}" type="presOf" srcId="{4737D434-D80A-4D7F-9A31-1DB2904C9097}" destId="{117D2DCB-E07A-4628-A2E5-AC08DA527B3B}" srcOrd="0" destOrd="0" presId="urn:microsoft.com/office/officeart/2005/8/layout/process2"/>
    <dgm:cxn modelId="{C6157501-1188-48DA-B272-43ADB67D440F}" type="presParOf" srcId="{D4D37CD6-09FE-47ED-BB62-4F784B442D93}" destId="{117D2DCB-E07A-4628-A2E5-AC08DA527B3B}" srcOrd="0" destOrd="0" presId="urn:microsoft.com/office/officeart/2005/8/layout/process2"/>
    <dgm:cxn modelId="{E1FC5FB4-6EB6-4BBF-9328-6E1E25823BF1}" type="presParOf" srcId="{D4D37CD6-09FE-47ED-BB62-4F784B442D93}" destId="{D66F0717-CA60-42BD-A994-AA8F2EEE8339}" srcOrd="1" destOrd="0" presId="urn:microsoft.com/office/officeart/2005/8/layout/process2"/>
    <dgm:cxn modelId="{EE3602A1-FEE9-4FB2-8A2B-B7FB763FE132}" type="presParOf" srcId="{D66F0717-CA60-42BD-A994-AA8F2EEE8339}" destId="{9F5C61F0-66B0-4559-9421-DC0EC13D96A7}" srcOrd="0" destOrd="0" presId="urn:microsoft.com/office/officeart/2005/8/layout/process2"/>
    <dgm:cxn modelId="{76219C42-C17F-4E5A-8EA9-83F1168847F8}" type="presParOf" srcId="{D4D37CD6-09FE-47ED-BB62-4F784B442D93}" destId="{BD0AD5F2-BA7F-46EB-A772-016958C94DBB}" srcOrd="2" destOrd="0" presId="urn:microsoft.com/office/officeart/2005/8/layout/process2"/>
    <dgm:cxn modelId="{8D3DAC40-2FB5-4631-81C5-A8C8199C0BE1}" type="presParOf" srcId="{D4D37CD6-09FE-47ED-BB62-4F784B442D93}" destId="{D7E9CC2D-911B-4024-9A25-F1326BABC8F9}" srcOrd="3" destOrd="0" presId="urn:microsoft.com/office/officeart/2005/8/layout/process2"/>
    <dgm:cxn modelId="{ADE60EE5-BA03-40A1-8E5C-8F7F68ED7D05}" type="presParOf" srcId="{D7E9CC2D-911B-4024-9A25-F1326BABC8F9}" destId="{1ACA7016-C18B-42F7-A4C5-E01479CDB4B3}" srcOrd="0" destOrd="0" presId="urn:microsoft.com/office/officeart/2005/8/layout/process2"/>
    <dgm:cxn modelId="{6BDC0029-B22E-4BA8-B5D0-9304DC87E432}" type="presParOf" srcId="{D4D37CD6-09FE-47ED-BB62-4F784B442D93}" destId="{8549ADAE-1EF6-4B1C-A328-2799FEDF28A4}" srcOrd="4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4B291-4418-48A8-9EED-1CAFE6797D4A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C8A46-F63E-40F7-BC30-2D1EE01271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A473E-E344-4FE1-9FED-B7BB01109B1B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A4309-F875-4BB2-BD46-E114B9BC07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열전도율 </a:t>
            </a:r>
            <a:r>
              <a:rPr lang="en-US" altLang="ko-KR" dirty="0" smtClean="0"/>
              <a:t>: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물질을 통해 열에너지가 전달되는 정도를 나타내는 것으로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열전도율이 낮은 건축자재일수록 단열의 효과가 크다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err="1" smtClean="0"/>
              <a:t>이밖에도</a:t>
            </a:r>
            <a:r>
              <a:rPr lang="ko-KR" altLang="en-US" baseline="0" dirty="0" smtClean="0"/>
              <a:t> 쾌적한 </a:t>
            </a:r>
            <a:r>
              <a:rPr lang="ko-KR" altLang="en-US" baseline="0" dirty="0" err="1" smtClean="0"/>
              <a:t>실내공기질</a:t>
            </a:r>
            <a:r>
              <a:rPr lang="ko-KR" altLang="en-US" baseline="0" dirty="0" smtClean="0"/>
              <a:t> 개선효과로 환기설비 작동을 줄여 에너지절감효과도 크다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A4309-F875-4BB2-BD46-E114B9BC07C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ko-KR" altLang="en-US" baseline="0" dirty="0" smtClean="0"/>
              <a:t>실제 </a:t>
            </a:r>
            <a:r>
              <a:rPr lang="ko-KR" altLang="en-US" baseline="0" dirty="0" err="1" smtClean="0"/>
              <a:t>피움회사에서무기질도료를</a:t>
            </a:r>
            <a:r>
              <a:rPr lang="ko-KR" altLang="en-US" baseline="0" dirty="0" smtClean="0"/>
              <a:t> 사용해 벽면을 도배한 미래주택관 내부 모습</a:t>
            </a:r>
            <a:endParaRPr lang="en-US" altLang="ko-KR" baseline="0" dirty="0" smtClean="0"/>
          </a:p>
          <a:p>
            <a:pPr marL="228600" indent="-228600">
              <a:buAutoNum type="arabicPeriod"/>
            </a:pPr>
            <a:r>
              <a:rPr lang="ko-KR" altLang="en-US" baseline="0" dirty="0" smtClean="0"/>
              <a:t>현장에서 </a:t>
            </a:r>
            <a:r>
              <a:rPr lang="ko-KR" altLang="en-US" baseline="0" dirty="0" err="1" smtClean="0"/>
              <a:t>브러쉬나</a:t>
            </a:r>
            <a:r>
              <a:rPr lang="ko-KR" altLang="en-US" baseline="0" dirty="0" smtClean="0"/>
              <a:t> 롤러를 </a:t>
            </a:r>
            <a:r>
              <a:rPr lang="ko-KR" altLang="en-US" baseline="0" dirty="0" err="1" smtClean="0"/>
              <a:t>이용하지않고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spreader(</a:t>
            </a:r>
            <a:r>
              <a:rPr lang="ko-KR" altLang="en-US" baseline="0" dirty="0" smtClean="0"/>
              <a:t>분사기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를 이용해 작업하는 모습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A4309-F875-4BB2-BD46-E114B9BC07C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제목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날짜 개체 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071-76E3-4A42-9F92-69A39BF3F699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5BB1-51BE-4253-A039-A05C63EAB03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071-76E3-4A42-9F92-69A39BF3F699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5BB1-51BE-4253-A039-A05C63EAB0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071-76E3-4A42-9F92-69A39BF3F699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5BB1-51BE-4253-A039-A05C63EAB0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34E071-76E3-4A42-9F92-69A39BF3F699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06D5BB1-51BE-4253-A039-A05C63EAB03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071-76E3-4A42-9F92-69A39BF3F699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5BB1-51BE-4253-A039-A05C63EAB03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071-76E3-4A42-9F92-69A39BF3F699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5BB1-51BE-4253-A039-A05C63EAB03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5BB1-51BE-4253-A039-A05C63EAB03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071-76E3-4A42-9F92-69A39BF3F699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2" name="내용 개체 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4" name="내용 개체 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071-76E3-4A42-9F92-69A39BF3F699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5BB1-51BE-4253-A039-A05C63EAB03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071-76E3-4A42-9F92-69A39BF3F699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5BB1-51BE-4253-A039-A05C63EAB0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34E071-76E3-4A42-9F92-69A39BF3F699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6D5BB1-51BE-4253-A039-A05C63EAB03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071-76E3-4A42-9F92-69A39BF3F699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5BB1-51BE-4253-A039-A05C63EAB03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34E071-76E3-4A42-9F92-69A39BF3F699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06D5BB1-51BE-4253-A039-A05C63EAB03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1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1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0017" y="4643446"/>
            <a:ext cx="8643966" cy="900122"/>
          </a:xfrm>
        </p:spPr>
        <p:txBody>
          <a:bodyPr>
            <a:normAutofit/>
          </a:bodyPr>
          <a:lstStyle/>
          <a:p>
            <a:r>
              <a:rPr lang="en-US" altLang="ko-KR" sz="3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6</a:t>
            </a:r>
            <a:r>
              <a:rPr lang="ko-KR" altLang="en-US" sz="3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조 조호철 전찬홍 서보현 배재상 박현정</a:t>
            </a:r>
            <a:endParaRPr lang="ko-KR" altLang="en-US" sz="30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8563" y="1643050"/>
            <a:ext cx="8786873" cy="1470025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휴먼둥근헤드라인" pitchFamily="18" charset="-127"/>
                <a:ea typeface="휴먼둥근헤드라인" pitchFamily="18" charset="-127"/>
              </a:rPr>
              <a:t>무기질 도료의 특징 및 사용 용도</a:t>
            </a:r>
            <a:endParaRPr lang="ko-KR" altLang="en-US" sz="4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14282" y="214290"/>
            <a:ext cx="8643998" cy="6357982"/>
            <a:chOff x="428596" y="1785926"/>
            <a:chExt cx="7929618" cy="4429156"/>
          </a:xfrm>
        </p:grpSpPr>
        <p:sp>
          <p:nvSpPr>
            <p:cNvPr id="6" name="직사각형 5"/>
            <p:cNvSpPr/>
            <p:nvPr/>
          </p:nvSpPr>
          <p:spPr>
            <a:xfrm>
              <a:off x="428596" y="2357430"/>
              <a:ext cx="7929618" cy="38576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u"/>
              </a:pPr>
              <a:r>
                <a:rPr lang="ko-KR" altLang="en-US" sz="3000" b="1" dirty="0" smtClean="0">
                  <a:latin typeface="굴림" pitchFamily="50" charset="-127"/>
                  <a:ea typeface="굴림" pitchFamily="50" charset="-127"/>
                </a:rPr>
                <a:t>원적외선이란</a:t>
              </a:r>
              <a:r>
                <a:rPr lang="en-US" altLang="ko-KR" sz="3000" b="1" dirty="0" smtClean="0">
                  <a:latin typeface="굴림" pitchFamily="50" charset="-127"/>
                  <a:ea typeface="굴림" pitchFamily="50" charset="-127"/>
                </a:rPr>
                <a:t>?</a:t>
              </a:r>
            </a:p>
            <a:p>
              <a:endParaRPr lang="en-US" altLang="ko-KR" sz="3000" dirty="0" smtClean="0"/>
            </a:p>
            <a:p>
              <a:endParaRPr lang="en-US" altLang="ko-KR" sz="3000" dirty="0" smtClean="0"/>
            </a:p>
            <a:p>
              <a:endParaRPr lang="en-US" altLang="ko-KR" sz="3000" dirty="0" smtClean="0"/>
            </a:p>
            <a:p>
              <a:endParaRPr lang="en-US" altLang="ko-KR" sz="3000" dirty="0" smtClean="0"/>
            </a:p>
            <a:p>
              <a:pPr>
                <a:buFont typeface="Wingdings" pitchFamily="2" charset="2"/>
                <a:buChar char="u"/>
              </a:pP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빛의 파장영역 중 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3~1000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 ㎛ 범위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pPr>
                <a:buFont typeface="Wingdings" pitchFamily="2" charset="2"/>
                <a:buChar char="u"/>
              </a:pP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음이온 발생 → 삼림욕 효과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pPr>
                <a:buFont typeface="Wingdings" pitchFamily="2" charset="2"/>
                <a:buChar char="u"/>
              </a:pP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각종 질병 관련 효능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     -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혈액 순환 촉진 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-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중금속 체외 배출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     -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 관절염 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-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만성피로 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-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피부질환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642910" y="1785926"/>
              <a:ext cx="4045398" cy="78581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400" spc="-300" dirty="0" smtClean="0">
                  <a:latin typeface="HY산B" pitchFamily="18" charset="-127"/>
                  <a:ea typeface="HY산B" pitchFamily="18" charset="-127"/>
                </a:rPr>
                <a:t>원적외선 방출</a:t>
              </a:r>
              <a:endParaRPr lang="ko-KR" altLang="en-US" sz="4400" spc="-300" dirty="0">
                <a:latin typeface="HY산B" pitchFamily="18" charset="-127"/>
                <a:ea typeface="HY산B" pitchFamily="18" charset="-127"/>
              </a:endParaRPr>
            </a:p>
          </p:txBody>
        </p:sp>
      </p:grpSp>
      <p:pic>
        <p:nvPicPr>
          <p:cNvPr id="8" name="그림 7" descr="noname01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28596" y="2214554"/>
            <a:ext cx="8143932" cy="16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85720" y="71414"/>
            <a:ext cx="8643999" cy="6537729"/>
            <a:chOff x="494130" y="1686394"/>
            <a:chExt cx="7929618" cy="4554374"/>
          </a:xfrm>
        </p:grpSpPr>
        <p:sp>
          <p:nvSpPr>
            <p:cNvPr id="5" name="직사각형 4"/>
            <p:cNvSpPr/>
            <p:nvPr/>
          </p:nvSpPr>
          <p:spPr>
            <a:xfrm>
              <a:off x="494130" y="2383116"/>
              <a:ext cx="7929618" cy="38576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u"/>
              </a:pPr>
              <a:r>
                <a:rPr lang="ko-KR" altLang="en-US" sz="3000" dirty="0" smtClean="0">
                  <a:latin typeface="굴림" pitchFamily="50" charset="-127"/>
                  <a:ea typeface="굴림" pitchFamily="50" charset="-127"/>
                </a:rPr>
                <a:t>결로</a:t>
              </a:r>
              <a:r>
                <a:rPr lang="en-US" altLang="ko-KR" sz="3000" dirty="0" smtClean="0">
                  <a:latin typeface="굴림" pitchFamily="50" charset="-127"/>
                  <a:ea typeface="굴림" pitchFamily="50" charset="-127"/>
                </a:rPr>
                <a:t>(Condensation)</a:t>
              </a:r>
              <a:r>
                <a:rPr lang="ko-KR" altLang="en-US" sz="3000" dirty="0" smtClean="0">
                  <a:latin typeface="굴림" pitchFamily="50" charset="-127"/>
                  <a:ea typeface="굴림" pitchFamily="50" charset="-127"/>
                </a:rPr>
                <a:t>란</a:t>
              </a:r>
              <a:r>
                <a:rPr lang="en-US" altLang="ko-KR" sz="3000" dirty="0" smtClean="0">
                  <a:latin typeface="굴림" pitchFamily="50" charset="-127"/>
                  <a:ea typeface="굴림" pitchFamily="50" charset="-127"/>
                </a:rPr>
                <a:t>?</a:t>
              </a:r>
            </a:p>
            <a:p>
              <a:pPr>
                <a:buBlip>
                  <a:blip r:embed="rId2"/>
                </a:buBlip>
              </a:pPr>
              <a:endParaRPr lang="en-US" altLang="ko-KR" sz="1500" dirty="0" smtClean="0"/>
            </a:p>
            <a:p>
              <a:r>
                <a:rPr lang="en-US" altLang="ko-KR" sz="2500" dirty="0" smtClean="0"/>
                <a:t>   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-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실내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·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외의 온도 차가 클 때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    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수분이 함유된 따뜻한 공기가 맺히는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현상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    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곰팡이 발생의 원인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625198" y="1686394"/>
              <a:ext cx="4307533" cy="79625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400" spc="-300" dirty="0" smtClean="0">
                  <a:latin typeface="HY산B" pitchFamily="18" charset="-127"/>
                  <a:ea typeface="HY산B" pitchFamily="18" charset="-127"/>
                </a:rPr>
                <a:t>결로방지 기능</a:t>
              </a:r>
              <a:endParaRPr lang="ko-KR" altLang="en-US" sz="4400" spc="-300" dirty="0">
                <a:latin typeface="HY산B" pitchFamily="18" charset="-127"/>
                <a:ea typeface="HY산B" pitchFamily="18" charset="-127"/>
              </a:endParaRPr>
            </a:p>
          </p:txBody>
        </p:sp>
      </p:grpSp>
      <p:pic>
        <p:nvPicPr>
          <p:cNvPr id="7" name="그림 6" descr="결로 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928662" y="4143380"/>
            <a:ext cx="3214710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 descr="결로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4429124" y="3500438"/>
            <a:ext cx="4000528" cy="22145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모서리가 둥근 직사각형 8"/>
          <p:cNvSpPr/>
          <p:nvPr/>
        </p:nvSpPr>
        <p:spPr>
          <a:xfrm>
            <a:off x="571472" y="5786454"/>
            <a:ext cx="814393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HY산B" pitchFamily="18" charset="-127"/>
                <a:ea typeface="HY산B" pitchFamily="18" charset="-127"/>
              </a:rPr>
              <a:t>무기질 도료 → 건축물의 습도를 자연스럽게 조절</a:t>
            </a:r>
            <a:endParaRPr lang="ko-KR" alt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HY산B" pitchFamily="18" charset="-127"/>
              <a:ea typeface="HY산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85720" y="214290"/>
            <a:ext cx="8643999" cy="6394853"/>
            <a:chOff x="494130" y="1785926"/>
            <a:chExt cx="7929618" cy="4454842"/>
          </a:xfrm>
        </p:grpSpPr>
        <p:sp>
          <p:nvSpPr>
            <p:cNvPr id="5" name="직사각형 4"/>
            <p:cNvSpPr/>
            <p:nvPr/>
          </p:nvSpPr>
          <p:spPr>
            <a:xfrm>
              <a:off x="494130" y="2383116"/>
              <a:ext cx="7929618" cy="38576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Blip>
                  <a:blip r:embed="rId2"/>
                </a:buBlip>
              </a:pPr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642910" y="1785926"/>
              <a:ext cx="3193455" cy="78581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400" spc="-300" dirty="0" smtClean="0">
                  <a:latin typeface="HY산B" pitchFamily="18" charset="-127"/>
                  <a:ea typeface="HY산B" pitchFamily="18" charset="-127"/>
                </a:rPr>
                <a:t>난 연 성</a:t>
              </a:r>
              <a:endParaRPr lang="ko-KR" altLang="en-US" sz="4400" spc="-300" dirty="0">
                <a:latin typeface="HY산B" pitchFamily="18" charset="-127"/>
                <a:ea typeface="HY산B" pitchFamily="18" charset="-127"/>
              </a:endParaRPr>
            </a:p>
          </p:txBody>
        </p:sp>
      </p:grpSp>
      <p:pic>
        <p:nvPicPr>
          <p:cNvPr id="7" name="그림 6" descr="난연성.bmp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000100" y="1571612"/>
            <a:ext cx="7215238" cy="38576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모서리가 둥근 직사각형 7"/>
          <p:cNvSpPr/>
          <p:nvPr/>
        </p:nvSpPr>
        <p:spPr>
          <a:xfrm>
            <a:off x="1928794" y="5572140"/>
            <a:ext cx="53578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HY산B" pitchFamily="18" charset="-127"/>
                <a:ea typeface="HY산B" pitchFamily="18" charset="-127"/>
              </a:rPr>
              <a:t>그을음</a:t>
            </a:r>
            <a:r>
              <a:rPr lang="en-US" altLang="ko-KR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HY산B" pitchFamily="18" charset="-127"/>
                <a:ea typeface="HY산B" pitchFamily="18" charset="-127"/>
              </a:rPr>
              <a:t>불꽃 생성 안됨</a:t>
            </a:r>
            <a:endParaRPr lang="ko-KR" altLang="en-US" sz="3200" b="1" dirty="0">
              <a:solidFill>
                <a:schemeClr val="bg1">
                  <a:lumMod val="95000"/>
                  <a:lumOff val="5000"/>
                </a:schemeClr>
              </a:solidFill>
              <a:latin typeface="HY산B" pitchFamily="18" charset="-127"/>
              <a:ea typeface="HY산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85720" y="214290"/>
            <a:ext cx="8643999" cy="6394853"/>
            <a:chOff x="494130" y="1785926"/>
            <a:chExt cx="7929618" cy="4454842"/>
          </a:xfrm>
        </p:grpSpPr>
        <p:sp>
          <p:nvSpPr>
            <p:cNvPr id="5" name="직사각형 4"/>
            <p:cNvSpPr/>
            <p:nvPr/>
          </p:nvSpPr>
          <p:spPr>
            <a:xfrm>
              <a:off x="494130" y="2383116"/>
              <a:ext cx="7929618" cy="38576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u"/>
              </a:pPr>
              <a:r>
                <a:rPr lang="ko-KR" altLang="en-US" sz="2800" dirty="0" err="1" smtClean="0">
                  <a:latin typeface="굴림" pitchFamily="50" charset="-127"/>
                  <a:ea typeface="굴림" pitchFamily="50" charset="-127"/>
                </a:rPr>
                <a:t>유해균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 억제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   -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우수한 항균작용으로 건축물에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 </a:t>
              </a:r>
            </a:p>
            <a:p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      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존재하는 </a:t>
              </a:r>
              <a:r>
                <a:rPr lang="ko-KR" altLang="en-US" sz="2400" dirty="0" err="1" smtClean="0">
                  <a:latin typeface="굴림" pitchFamily="50" charset="-127"/>
                  <a:ea typeface="굴림" pitchFamily="50" charset="-127"/>
                </a:rPr>
                <a:t>유해균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 번식 차단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.</a:t>
              </a:r>
              <a:endParaRPr lang="en-US" altLang="ko-KR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굴림" pitchFamily="50" charset="-127"/>
                <a:ea typeface="굴림" pitchFamily="50" charset="-127"/>
              </a:endParaRPr>
            </a:p>
            <a:p>
              <a:endParaRPr lang="en-US" altLang="ko-KR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굴림" pitchFamily="50" charset="-127"/>
                <a:ea typeface="굴림" pitchFamily="50" charset="-127"/>
              </a:endParaRPr>
            </a:p>
            <a:p>
              <a:endParaRPr lang="en-US" altLang="ko-KR" sz="2400" i="1" dirty="0" smtClean="0">
                <a:latin typeface="굴림" pitchFamily="50" charset="-127"/>
                <a:ea typeface="굴림" pitchFamily="50" charset="-127"/>
              </a:endParaRPr>
            </a:p>
            <a:p>
              <a:pPr>
                <a:buFont typeface="Wingdings" pitchFamily="2" charset="2"/>
                <a:buChar char="u"/>
              </a:pPr>
              <a:r>
                <a:rPr lang="ko-KR" altLang="en-US" sz="2800" dirty="0" err="1" smtClean="0">
                  <a:latin typeface="굴림" pitchFamily="50" charset="-127"/>
                  <a:ea typeface="굴림" pitchFamily="50" charset="-127"/>
                </a:rPr>
                <a:t>항곰팡이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 성능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   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-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우수한 </a:t>
              </a:r>
              <a:r>
                <a:rPr lang="ko-KR" altLang="en-US" sz="2400" dirty="0" err="1" smtClean="0">
                  <a:latin typeface="굴림" pitchFamily="50" charset="-127"/>
                  <a:ea typeface="굴림" pitchFamily="50" charset="-127"/>
                </a:rPr>
                <a:t>항곰팡이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 성능으로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 </a:t>
              </a:r>
            </a:p>
            <a:p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      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건축물에 곰팡이 균사발육 억제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.</a:t>
              </a:r>
            </a:p>
            <a:p>
              <a:endParaRPr lang="en-US" altLang="ko-KR" sz="2500" dirty="0" smtClean="0"/>
            </a:p>
            <a:p>
              <a:endParaRPr lang="ko-KR" altLang="en-US" sz="2500" dirty="0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642910" y="1785926"/>
              <a:ext cx="5421612" cy="78581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400" spc="-300" dirty="0" smtClean="0">
                  <a:latin typeface="HY산B" pitchFamily="18" charset="-127"/>
                  <a:ea typeface="HY산B" pitchFamily="18" charset="-127"/>
                </a:rPr>
                <a:t>항균</a:t>
              </a:r>
              <a:r>
                <a:rPr lang="en-US" altLang="ko-KR" sz="4400" spc="-300" dirty="0" smtClean="0">
                  <a:latin typeface="HY산B" pitchFamily="18" charset="-127"/>
                  <a:ea typeface="HY산B" pitchFamily="18" charset="-127"/>
                </a:rPr>
                <a:t>/</a:t>
              </a:r>
              <a:r>
                <a:rPr lang="ko-KR" altLang="en-US" sz="4400" spc="-300" dirty="0" err="1" smtClean="0">
                  <a:latin typeface="HY산B" pitchFamily="18" charset="-127"/>
                  <a:ea typeface="HY산B" pitchFamily="18" charset="-127"/>
                </a:rPr>
                <a:t>항곰팡이</a:t>
              </a:r>
              <a:r>
                <a:rPr lang="ko-KR" altLang="en-US" sz="4400" spc="-300" dirty="0" smtClean="0">
                  <a:latin typeface="HY산B" pitchFamily="18" charset="-127"/>
                  <a:ea typeface="HY산B" pitchFamily="18" charset="-127"/>
                </a:rPr>
                <a:t> 성능</a:t>
              </a:r>
              <a:endParaRPr lang="ko-KR" altLang="en-US" sz="4400" spc="-300" dirty="0">
                <a:latin typeface="HY산B" pitchFamily="18" charset="-127"/>
                <a:ea typeface="HY산B" pitchFamily="18" charset="-127"/>
              </a:endParaRPr>
            </a:p>
          </p:txBody>
        </p:sp>
      </p:grpSp>
      <p:pic>
        <p:nvPicPr>
          <p:cNvPr id="8" name="그림 7" descr="gsgdg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429256" y="1571612"/>
            <a:ext cx="3428992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 descr="sdggsdgsd.bmp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857883" y="3857628"/>
            <a:ext cx="2714645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폭발 1 12"/>
          <p:cNvSpPr/>
          <p:nvPr/>
        </p:nvSpPr>
        <p:spPr>
          <a:xfrm>
            <a:off x="357158" y="5357826"/>
            <a:ext cx="8501122" cy="114300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HY산B" pitchFamily="18" charset="-127"/>
                <a:ea typeface="HY산B" pitchFamily="18" charset="-127"/>
              </a:rPr>
              <a:t>위생적이며 깨끗한 </a:t>
            </a:r>
            <a:r>
              <a:rPr lang="ko-KR" alt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HY산B" pitchFamily="18" charset="-127"/>
                <a:ea typeface="HY산B" pitchFamily="18" charset="-127"/>
              </a:rPr>
              <a:t>표면층</a:t>
            </a:r>
            <a:r>
              <a:rPr lang="ko-KR" alt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HY산B" pitchFamily="18" charset="-127"/>
                <a:ea typeface="HY산B" pitchFamily="18" charset="-127"/>
              </a:rPr>
              <a:t> 유지</a:t>
            </a:r>
            <a:endParaRPr lang="ko-KR" alt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HY산B" pitchFamily="18" charset="-127"/>
              <a:ea typeface="HY산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285720" y="214290"/>
            <a:ext cx="8643999" cy="6394853"/>
            <a:chOff x="494130" y="1785926"/>
            <a:chExt cx="7929618" cy="4454842"/>
          </a:xfrm>
        </p:grpSpPr>
        <p:sp>
          <p:nvSpPr>
            <p:cNvPr id="8" name="직사각형 7"/>
            <p:cNvSpPr/>
            <p:nvPr/>
          </p:nvSpPr>
          <p:spPr>
            <a:xfrm>
              <a:off x="494130" y="2383116"/>
              <a:ext cx="7929618" cy="38576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u"/>
              </a:pPr>
              <a:r>
                <a:rPr lang="ko-KR" altLang="en-US" sz="3000" dirty="0" smtClean="0">
                  <a:latin typeface="굴림" pitchFamily="50" charset="-127"/>
                  <a:ea typeface="굴림" pitchFamily="50" charset="-127"/>
                </a:rPr>
                <a:t>습기는 콘크리트의 분열과 부식의 주범</a:t>
              </a:r>
              <a:endParaRPr lang="en-US" altLang="ko-KR" sz="3000" dirty="0" smtClean="0">
                <a:latin typeface="굴림" pitchFamily="50" charset="-127"/>
                <a:ea typeface="굴림" pitchFamily="50" charset="-127"/>
              </a:endParaRPr>
            </a:p>
            <a:p>
              <a:pPr>
                <a:buBlip>
                  <a:blip r:embed="rId2"/>
                </a:buBlip>
              </a:pPr>
              <a:endParaRPr lang="en-US" altLang="ko-KR" sz="3000" dirty="0" smtClean="0"/>
            </a:p>
            <a:p>
              <a:pPr>
                <a:buBlip>
                  <a:blip r:embed="rId2"/>
                </a:buBlip>
              </a:pPr>
              <a:endParaRPr lang="en-US" altLang="ko-KR" sz="3000" dirty="0" smtClean="0"/>
            </a:p>
            <a:p>
              <a:endParaRPr lang="en-US" altLang="ko-KR" sz="3000" dirty="0" smtClean="0"/>
            </a:p>
            <a:p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642910" y="1785926"/>
              <a:ext cx="2931319" cy="78581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400" spc="-300" dirty="0" smtClean="0">
                  <a:latin typeface="HY산B" pitchFamily="18" charset="-127"/>
                  <a:ea typeface="HY산B" pitchFamily="18" charset="-127"/>
                </a:rPr>
                <a:t>통 기 성</a:t>
              </a:r>
              <a:endParaRPr lang="ko-KR" altLang="en-US" sz="4400" spc="-300" dirty="0">
                <a:latin typeface="HY산B" pitchFamily="18" charset="-127"/>
                <a:ea typeface="HY산B" pitchFamily="18" charset="-127"/>
              </a:endParaRPr>
            </a:p>
          </p:txBody>
        </p:sp>
      </p:grpSp>
      <p:pic>
        <p:nvPicPr>
          <p:cNvPr id="1027" name="Picture 3" descr="C:\Documents and Settings\aaa\My Documents\My Pictures\무기질 도료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38400"/>
            <a:ext cx="8215370" cy="36058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57224" y="5572140"/>
            <a:ext cx="2643206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다습할 때 습기 흡수</a:t>
            </a:r>
            <a:endParaRPr lang="ko-KR" altLang="en-US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5572140"/>
            <a:ext cx="2714644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건조할 때 습기 방출</a:t>
            </a:r>
            <a:endParaRPr lang="ko-KR" altLang="en-US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85720" y="1071547"/>
            <a:ext cx="8643999" cy="55375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2500" dirty="0" smtClean="0"/>
          </a:p>
          <a:p>
            <a:endParaRPr lang="ko-KR" altLang="en-US" sz="2500" dirty="0"/>
          </a:p>
        </p:txBody>
      </p:sp>
      <p:pic>
        <p:nvPicPr>
          <p:cNvPr id="11" name="그림 10" descr="숲_yahoofre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28596" y="1142984"/>
            <a:ext cx="8429684" cy="54181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모서리가 둥근 직사각형 5"/>
          <p:cNvSpPr/>
          <p:nvPr/>
        </p:nvSpPr>
        <p:spPr>
          <a:xfrm>
            <a:off x="447904" y="214291"/>
            <a:ext cx="4695600" cy="114300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spc="-300" dirty="0" smtClean="0">
                <a:latin typeface="HY산B" pitchFamily="18" charset="-127"/>
                <a:ea typeface="HY산B" pitchFamily="18" charset="-127"/>
              </a:rPr>
              <a:t>친환경적 성능</a:t>
            </a:r>
            <a:endParaRPr lang="ko-KR" altLang="en-US" sz="4400" spc="-300" dirty="0">
              <a:latin typeface="HY산B" pitchFamily="18" charset="-127"/>
              <a:ea typeface="HY산B" pitchFamily="18" charset="-127"/>
            </a:endParaRPr>
          </a:p>
        </p:txBody>
      </p:sp>
      <p:graphicFrame>
        <p:nvGraphicFramePr>
          <p:cNvPr id="15" name="다이어그램 14"/>
          <p:cNvGraphicFramePr/>
          <p:nvPr/>
        </p:nvGraphicFramePr>
        <p:xfrm>
          <a:off x="1571604" y="1785926"/>
          <a:ext cx="609600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85720" y="214290"/>
            <a:ext cx="8643999" cy="6394853"/>
            <a:chOff x="494130" y="1785926"/>
            <a:chExt cx="7929618" cy="4454842"/>
          </a:xfrm>
        </p:grpSpPr>
        <p:sp>
          <p:nvSpPr>
            <p:cNvPr id="5" name="직사각형 4"/>
            <p:cNvSpPr/>
            <p:nvPr/>
          </p:nvSpPr>
          <p:spPr>
            <a:xfrm>
              <a:off x="494130" y="2383116"/>
              <a:ext cx="7929618" cy="38576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altLang="ko-KR" sz="3000" dirty="0" smtClean="0"/>
            </a:p>
            <a:p>
              <a:pPr>
                <a:buBlip>
                  <a:blip r:embed="rId2"/>
                </a:buBlip>
              </a:pPr>
              <a:endParaRPr lang="en-US" altLang="ko-KR" sz="3000" dirty="0" smtClean="0"/>
            </a:p>
            <a:p>
              <a:pPr>
                <a:buBlip>
                  <a:blip r:embed="rId2"/>
                </a:buBlip>
              </a:pPr>
              <a:endParaRPr lang="en-US" altLang="ko-KR" sz="3000" dirty="0" smtClean="0"/>
            </a:p>
            <a:p>
              <a:endParaRPr lang="en-US" altLang="ko-KR" sz="3000" dirty="0" smtClean="0"/>
            </a:p>
            <a:p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 smtClean="0"/>
            </a:p>
            <a:p>
              <a:endParaRPr lang="en-US" altLang="ko-KR" sz="2500" dirty="0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642910" y="1785926"/>
              <a:ext cx="5552680" cy="78581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400" spc="-300" dirty="0" smtClean="0">
                  <a:latin typeface="HY산B" pitchFamily="18" charset="-127"/>
                  <a:ea typeface="HY산B" pitchFamily="18" charset="-127"/>
                </a:rPr>
                <a:t>콘크리트 노화방지 성능</a:t>
              </a:r>
              <a:endParaRPr lang="ko-KR" altLang="en-US" sz="4400" spc="-300" dirty="0">
                <a:latin typeface="HY산B" pitchFamily="18" charset="-127"/>
                <a:ea typeface="HY산B" pitchFamily="18" charset="-127"/>
              </a:endParaRPr>
            </a:p>
          </p:txBody>
        </p:sp>
      </p:grpSp>
      <p:graphicFrame>
        <p:nvGraphicFramePr>
          <p:cNvPr id="7" name="다이어그램 6"/>
          <p:cNvGraphicFramePr/>
          <p:nvPr/>
        </p:nvGraphicFramePr>
        <p:xfrm>
          <a:off x="1000100" y="1714488"/>
          <a:ext cx="728667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미래주택관 내부 모습. 벽면은 도배하지 않고 기능성 무기질도료로 시공했다.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500174"/>
            <a:ext cx="4227939" cy="5072098"/>
          </a:xfrm>
        </p:spPr>
      </p:pic>
      <p:pic>
        <p:nvPicPr>
          <p:cNvPr id="8" name="내용 개체 틀 3" descr="무기질도료를 시공하는 모습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500174"/>
            <a:ext cx="4500594" cy="5072098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376466" y="142852"/>
            <a:ext cx="6267236" cy="12858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spc="-300" dirty="0" smtClean="0">
                <a:latin typeface="HY산B" pitchFamily="18" charset="-127"/>
                <a:ea typeface="HY산B" pitchFamily="18" charset="-127"/>
              </a:rPr>
              <a:t>무기질 도료의 사용 사례</a:t>
            </a:r>
            <a:endParaRPr lang="ko-KR" altLang="en-US" sz="4400" spc="-300" dirty="0">
              <a:latin typeface="HY산B" pitchFamily="18" charset="-127"/>
              <a:ea typeface="HY산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376466" y="142852"/>
            <a:ext cx="6267236" cy="12858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spc="-300" dirty="0" smtClean="0">
                <a:latin typeface="HY산B" pitchFamily="18" charset="-127"/>
                <a:ea typeface="HY산B" pitchFamily="18" charset="-127"/>
              </a:rPr>
              <a:t>무기질 도료의 사용 사례</a:t>
            </a:r>
            <a:endParaRPr lang="ko-KR" altLang="en-US" sz="4400" spc="-3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95438"/>
            <a:ext cx="8786874" cy="50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428596" y="300707"/>
            <a:ext cx="3552592" cy="11280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spc="-300" dirty="0" smtClean="0">
                <a:latin typeface="HY산B" pitchFamily="18" charset="-127"/>
                <a:ea typeface="HY산B" pitchFamily="18" charset="-127"/>
              </a:rPr>
              <a:t>참 고 문 헌 </a:t>
            </a:r>
            <a:endParaRPr lang="ko-KR" altLang="en-US" sz="4400" spc="-3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 w="38100">
            <a:solidFill>
              <a:schemeClr val="accent6"/>
            </a:solidFill>
          </a:ln>
        </p:spPr>
        <p:txBody>
          <a:bodyPr numCol="1"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u"/>
            </a:pPr>
            <a:r>
              <a:rPr lang="en-US" altLang="ko-KR" sz="320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http://www.naver.com/</a:t>
            </a:r>
          </a:p>
          <a:p>
            <a:pPr>
              <a:buFont typeface="Wingdings" pitchFamily="2" charset="2"/>
              <a:buChar char="u"/>
            </a:pPr>
            <a:endParaRPr lang="en-US" altLang="ko-KR" sz="3200" dirty="0" smtClean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u"/>
            </a:pPr>
            <a:r>
              <a:rPr lang="en-US" altLang="ko-KR" sz="320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http://www.google.co.kr/</a:t>
            </a:r>
          </a:p>
          <a:p>
            <a:pPr>
              <a:buClr>
                <a:schemeClr val="bg1"/>
              </a:buClr>
              <a:buFont typeface="Wingdings" pitchFamily="2" charset="2"/>
              <a:buChar char="u"/>
            </a:pPr>
            <a:endParaRPr lang="en-US" altLang="ko-KR" sz="3200" dirty="0" smtClean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u"/>
            </a:pPr>
            <a:r>
              <a:rPr lang="en-US" altLang="ko-KR" sz="320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http://www.daum.net/</a:t>
            </a:r>
          </a:p>
          <a:p>
            <a:pPr>
              <a:buClr>
                <a:schemeClr val="bg1"/>
              </a:buClr>
              <a:buFont typeface="Wingdings" pitchFamily="2" charset="2"/>
              <a:buChar char="u"/>
            </a:pPr>
            <a:endParaRPr lang="en-US" altLang="ko-KR" sz="3200" dirty="0" smtClean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u"/>
            </a:pPr>
            <a:r>
              <a:rPr lang="en-US" altLang="ko-KR" sz="320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http://lib.daegu.ac.kr/</a:t>
            </a:r>
          </a:p>
          <a:p>
            <a:pPr>
              <a:buNone/>
            </a:pPr>
            <a:endParaRPr lang="ko-KR" altLang="en-US" sz="28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85720" y="214290"/>
            <a:ext cx="8643999" cy="6394853"/>
            <a:chOff x="494130" y="1785926"/>
            <a:chExt cx="7929618" cy="4454842"/>
          </a:xfrm>
        </p:grpSpPr>
        <p:sp>
          <p:nvSpPr>
            <p:cNvPr id="10" name="직사각형 9"/>
            <p:cNvSpPr/>
            <p:nvPr/>
          </p:nvSpPr>
          <p:spPr>
            <a:xfrm>
              <a:off x="494130" y="2383116"/>
              <a:ext cx="7929618" cy="38576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altLang="ko-KR" sz="2500" dirty="0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642910" y="1785926"/>
              <a:ext cx="2472581" cy="74648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spc="-3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목  차</a:t>
              </a:r>
              <a:endParaRPr lang="ko-KR" altLang="en-US" sz="4800" spc="-3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  <p:graphicFrame>
        <p:nvGraphicFramePr>
          <p:cNvPr id="12" name="다이어그램 11"/>
          <p:cNvGraphicFramePr/>
          <p:nvPr/>
        </p:nvGraphicFramePr>
        <p:xfrm>
          <a:off x="1214414" y="1428736"/>
          <a:ext cx="609600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524000"/>
            <a:ext cx="8258204" cy="46196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6600" b="1" dirty="0" smtClean="0">
              <a:solidFill>
                <a:schemeClr val="accent6">
                  <a:lumMod val="75000"/>
                </a:schemeClr>
              </a:solidFill>
              <a:latin typeface="HY산B" pitchFamily="18" charset="-127"/>
              <a:ea typeface="HY산B" pitchFamily="18" charset="-127"/>
            </a:endParaRPr>
          </a:p>
          <a:p>
            <a:pPr algn="ctr">
              <a:buNone/>
            </a:pPr>
            <a:r>
              <a:rPr lang="en-US" altLang="ko-KR" sz="6600" b="1" dirty="0" smtClean="0">
                <a:solidFill>
                  <a:schemeClr val="accent6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Thank You</a:t>
            </a:r>
            <a:r>
              <a:rPr lang="en-US" altLang="ko-KR" sz="6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ko-KR" alt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42844" y="214290"/>
            <a:ext cx="8858280" cy="6643710"/>
            <a:chOff x="363062" y="1785926"/>
            <a:chExt cx="8126190" cy="4628203"/>
          </a:xfrm>
        </p:grpSpPr>
        <p:sp>
          <p:nvSpPr>
            <p:cNvPr id="7" name="직사각형 6"/>
            <p:cNvSpPr/>
            <p:nvPr/>
          </p:nvSpPr>
          <p:spPr>
            <a:xfrm>
              <a:off x="363062" y="2383116"/>
              <a:ext cx="8126190" cy="40310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u"/>
              </a:pP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천연광물을 주원료로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sz="2800" dirty="0" err="1" smtClean="0">
                  <a:latin typeface="굴림" pitchFamily="50" charset="-127"/>
                  <a:ea typeface="굴림" pitchFamily="50" charset="-127"/>
                </a:rPr>
                <a:t>고기능성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 분말과 </a:t>
              </a:r>
              <a:r>
                <a:rPr lang="ko-KR" altLang="en-US" sz="2800" dirty="0" err="1" smtClean="0">
                  <a:latin typeface="굴림" pitchFamily="50" charset="-127"/>
                  <a:ea typeface="굴림" pitchFamily="50" charset="-127"/>
                </a:rPr>
                <a:t>무기액상결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  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합체를 배합한 천연도료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.</a:t>
              </a:r>
            </a:p>
            <a:p>
              <a:pPr>
                <a:buFont typeface="Wingdings" pitchFamily="2" charset="2"/>
                <a:buChar char="u"/>
              </a:pP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pPr>
                <a:buFont typeface="Wingdings" pitchFamily="2" charset="2"/>
                <a:buChar char="u"/>
              </a:pPr>
              <a:r>
                <a:rPr lang="ko-KR" altLang="en-US" sz="2800" dirty="0" err="1" smtClean="0">
                  <a:latin typeface="굴림" pitchFamily="50" charset="-127"/>
                  <a:ea typeface="굴림" pitchFamily="50" charset="-127"/>
                </a:rPr>
                <a:t>규산알킬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 or </a:t>
              </a:r>
              <a:r>
                <a:rPr lang="ko-KR" altLang="en-US" sz="2800" dirty="0" err="1" smtClean="0">
                  <a:latin typeface="굴림" pitchFamily="50" charset="-127"/>
                  <a:ea typeface="굴림" pitchFamily="50" charset="-127"/>
                </a:rPr>
                <a:t>규산알칼리를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 도막 형성 요소로 하는 수  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  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용성 도료로서 </a:t>
              </a:r>
              <a:r>
                <a:rPr lang="ko-KR" altLang="en-US" sz="2800" dirty="0" err="1" smtClean="0">
                  <a:latin typeface="굴림" pitchFamily="50" charset="-127"/>
                  <a:ea typeface="굴림" pitchFamily="50" charset="-127"/>
                </a:rPr>
                <a:t>소부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 및 상온건조로 경화하는 도료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.</a:t>
              </a:r>
            </a:p>
            <a:p>
              <a:pPr>
                <a:buFont typeface="Wingdings" pitchFamily="2" charset="2"/>
                <a:buChar char="u"/>
              </a:pP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pPr>
                <a:buFont typeface="Wingdings" pitchFamily="2" charset="2"/>
                <a:buChar char="u"/>
              </a:pPr>
              <a:r>
                <a:rPr lang="ko-KR" altLang="en-US" sz="2800" dirty="0" err="1" smtClean="0">
                  <a:latin typeface="굴림" pitchFamily="50" charset="-127"/>
                  <a:ea typeface="굴림" pitchFamily="50" charset="-127"/>
                </a:rPr>
                <a:t>내용제성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불연성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내약품성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내후성 등이 우수하나 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  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도막의 </a:t>
              </a:r>
              <a:r>
                <a:rPr lang="ko-KR" altLang="en-US" sz="2800" dirty="0" err="1" smtClean="0">
                  <a:latin typeface="굴림" pitchFamily="50" charset="-127"/>
                  <a:ea typeface="굴림" pitchFamily="50" charset="-127"/>
                </a:rPr>
                <a:t>굴곡성이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 다소 떨어지며 </a:t>
              </a:r>
              <a:r>
                <a:rPr lang="ko-KR" altLang="en-US" sz="2800" dirty="0" err="1" smtClean="0">
                  <a:latin typeface="굴림" pitchFamily="50" charset="-127"/>
                  <a:ea typeface="굴림" pitchFamily="50" charset="-127"/>
                </a:rPr>
                <a:t>부착성이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 나쁨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.</a:t>
              </a:r>
            </a:p>
            <a:p>
              <a:pPr>
                <a:buFont typeface="Wingdings" pitchFamily="2" charset="2"/>
                <a:buChar char="u"/>
              </a:pPr>
              <a:endParaRPr lang="en-US" altLang="ko-KR" sz="2500" dirty="0">
                <a:latin typeface="+mn-ea"/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642910" y="1785926"/>
              <a:ext cx="4307533" cy="84601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spc="-3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무기질 도료란</a:t>
              </a:r>
              <a:r>
                <a:rPr lang="en-US" altLang="ko-KR" sz="4800" spc="-3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?</a:t>
              </a:r>
              <a:endParaRPr lang="ko-KR" altLang="en-US" sz="4800" spc="-3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07124" y="285728"/>
            <a:ext cx="8894032" cy="6572273"/>
            <a:chOff x="330294" y="1835692"/>
            <a:chExt cx="8158987" cy="4578438"/>
          </a:xfrm>
        </p:grpSpPr>
        <p:sp>
          <p:nvSpPr>
            <p:cNvPr id="7" name="직사각형 6"/>
            <p:cNvSpPr/>
            <p:nvPr/>
          </p:nvSpPr>
          <p:spPr>
            <a:xfrm>
              <a:off x="330294" y="2556478"/>
              <a:ext cx="8158987" cy="38576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u"/>
              </a:pP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유기화학성분을 함유하지 않으며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색상발현을 위한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  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유기안료와 저장성을 위한 유기계면활성성분을 전혀 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  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넣지 않음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.</a:t>
              </a:r>
            </a:p>
            <a:p>
              <a:pPr>
                <a:buFont typeface="Wingdings" pitchFamily="2" charset="2"/>
                <a:buChar char="u"/>
              </a:pP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pPr>
                <a:buFont typeface="Wingdings" pitchFamily="2" charset="2"/>
                <a:buChar char="u"/>
              </a:pP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흡착시공방법으로만 시공하며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무수한 미세기공을    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  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통해 실내의 </a:t>
              </a:r>
              <a:r>
                <a:rPr lang="ko-KR" altLang="en-US" sz="2800" dirty="0" err="1" smtClean="0">
                  <a:latin typeface="굴림" pitchFamily="50" charset="-127"/>
                  <a:ea typeface="굴림" pitchFamily="50" charset="-127"/>
                </a:rPr>
                <a:t>물분자를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 흡수하거나 방출함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.</a:t>
              </a:r>
            </a:p>
            <a:p>
              <a:pPr>
                <a:buFont typeface="Wingdings" pitchFamily="2" charset="2"/>
                <a:buChar char="u"/>
              </a:pP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pPr>
                <a:buFont typeface="Wingdings" pitchFamily="2" charset="2"/>
                <a:buChar char="u"/>
              </a:pP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습도를 조절해 표면 습기를 제거하고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곰팡이에 대한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 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 저항력이 높아 </a:t>
              </a:r>
              <a:r>
                <a:rPr lang="ko-KR" altLang="en-US" sz="2800" dirty="0" err="1" smtClean="0">
                  <a:latin typeface="굴림" pitchFamily="50" charset="-127"/>
                  <a:ea typeface="굴림" pitchFamily="50" charset="-127"/>
                </a:rPr>
                <a:t>항곰팡이성능과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 항균성능을 가짐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.</a:t>
              </a:r>
            </a:p>
            <a:p>
              <a:pPr>
                <a:buFont typeface="Wingdings" pitchFamily="2" charset="2"/>
                <a:buChar char="u"/>
              </a:pP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pPr>
                <a:buFont typeface="Wingdings" pitchFamily="2" charset="2"/>
                <a:buChar char="u"/>
              </a:pP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열전도율이 낮아 외부조건의 간섭을 적게 받음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.</a:t>
              </a:r>
            </a:p>
            <a:p>
              <a:pPr>
                <a:buBlip>
                  <a:blip r:embed="rId3"/>
                </a:buBlip>
              </a:pPr>
              <a:endParaRPr lang="en-US" altLang="ko-KR" sz="2500" dirty="0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559664" y="1835692"/>
              <a:ext cx="5159476" cy="79625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spc="-3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무기질 도료의 특징</a:t>
              </a:r>
              <a:endParaRPr lang="ko-KR" altLang="en-US" sz="4800" spc="-3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85720" y="214290"/>
            <a:ext cx="8643999" cy="6394852"/>
            <a:chOff x="494130" y="1785926"/>
            <a:chExt cx="7929618" cy="4454842"/>
          </a:xfrm>
        </p:grpSpPr>
        <p:sp>
          <p:nvSpPr>
            <p:cNvPr id="5" name="직사각형 4"/>
            <p:cNvSpPr/>
            <p:nvPr/>
          </p:nvSpPr>
          <p:spPr>
            <a:xfrm>
              <a:off x="494130" y="2383116"/>
              <a:ext cx="7929618" cy="38576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Blip>
                  <a:blip r:embed="rId2"/>
                </a:buBlip>
              </a:pPr>
              <a:endParaRPr lang="en-US" altLang="ko-KR" sz="3000" dirty="0" smtClean="0">
                <a:latin typeface="+mn-ea"/>
              </a:endParaRPr>
            </a:p>
            <a:p>
              <a:pPr>
                <a:buFont typeface="Wingdings" pitchFamily="2" charset="2"/>
                <a:buChar char="u"/>
              </a:pPr>
              <a:r>
                <a:rPr lang="ko-KR" altLang="en-US" sz="3200" dirty="0" smtClean="0">
                  <a:latin typeface="굴림" pitchFamily="50" charset="-127"/>
                  <a:ea typeface="굴림" pitchFamily="50" charset="-127"/>
                </a:rPr>
                <a:t>환경적 특징</a:t>
              </a:r>
              <a:endParaRPr lang="en-US" altLang="ko-KR" sz="32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ko-KR" altLang="en-US" sz="2400" dirty="0" smtClean="0">
                  <a:latin typeface="+mn-ea"/>
                </a:rPr>
                <a:t>    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-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생산과정과 도장작업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 사용 후 폐기과정까지 어떠한 환경</a:t>
              </a:r>
              <a:endParaRPr lang="en-US" altLang="ko-KR" sz="24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      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오염물질을 발생시키지 않음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.</a:t>
              </a:r>
            </a:p>
            <a:p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    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-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유해물질방출이 없고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타 자재에서 발생되는 </a:t>
              </a:r>
              <a:r>
                <a:rPr lang="ko-KR" altLang="en-US" sz="2400" dirty="0" err="1" smtClean="0">
                  <a:latin typeface="굴림" pitchFamily="50" charset="-127"/>
                  <a:ea typeface="굴림" pitchFamily="50" charset="-127"/>
                </a:rPr>
                <a:t>포름알데히</a:t>
              </a:r>
              <a:endParaRPr lang="en-US" altLang="ko-KR" sz="24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       </a:t>
              </a:r>
              <a:r>
                <a:rPr lang="ko-KR" altLang="en-US" sz="2400" dirty="0" err="1" smtClean="0">
                  <a:latin typeface="굴림" pitchFamily="50" charset="-127"/>
                  <a:ea typeface="굴림" pitchFamily="50" charset="-127"/>
                </a:rPr>
                <a:t>드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휘발성 유기화합물 및 암모니아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시멘트 독성을 흡착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  </a:t>
              </a:r>
              <a:endParaRPr lang="en-US" altLang="ko-KR" sz="24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      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저감하는 성능이 있음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.</a:t>
              </a:r>
            </a:p>
            <a:p>
              <a:pPr>
                <a:buFont typeface="Wingdings" pitchFamily="2" charset="2"/>
                <a:buChar char="u"/>
              </a:pP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경제적 특징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    -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내구성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색상 </a:t>
              </a:r>
              <a:r>
                <a:rPr lang="ko-KR" altLang="en-US" sz="2400" dirty="0" err="1" smtClean="0">
                  <a:latin typeface="굴림" pitchFamily="50" charset="-127"/>
                  <a:ea typeface="굴림" pitchFamily="50" charset="-127"/>
                </a:rPr>
                <a:t>보전력이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 우수하며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잦은 보수가 발생하지 </a:t>
              </a:r>
              <a:endParaRPr lang="en-US" altLang="ko-KR" sz="24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      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않아 비용절감 효과가 있고 최소비용으로 가족의 건강과 </a:t>
              </a:r>
              <a:endParaRPr lang="en-US" altLang="ko-KR" sz="24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      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자연  환경의 보호가 가능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.</a:t>
              </a:r>
            </a:p>
            <a:p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    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-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환경과 인체에 무해하며 건강유지 비용을 절약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.</a:t>
              </a:r>
            </a:p>
            <a:p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    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- </a:t>
              </a:r>
              <a:r>
                <a:rPr lang="ko-KR" altLang="en-US" sz="2400" dirty="0" err="1" smtClean="0">
                  <a:latin typeface="굴림" pitchFamily="50" charset="-127"/>
                  <a:ea typeface="굴림" pitchFamily="50" charset="-127"/>
                </a:rPr>
                <a:t>석유계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 수지를 사용하지 않아 국가의 석유자원 절약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.</a:t>
              </a:r>
            </a:p>
            <a:p>
              <a:endParaRPr lang="en-US" altLang="ko-KR" sz="2500" dirty="0">
                <a:latin typeface="+mn-ea"/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625198" y="1785926"/>
              <a:ext cx="4831806" cy="79625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b="1" spc="-3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무기질 도료의 특징</a:t>
              </a:r>
              <a:endParaRPr lang="ko-KR" altLang="en-US" sz="4800" b="1" spc="-3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321439" y="2143116"/>
            <a:ext cx="8501122" cy="4500594"/>
            <a:chOff x="428596" y="2000240"/>
            <a:chExt cx="7929618" cy="4214842"/>
          </a:xfrm>
        </p:grpSpPr>
        <p:sp>
          <p:nvSpPr>
            <p:cNvPr id="5" name="직사각형 4"/>
            <p:cNvSpPr/>
            <p:nvPr/>
          </p:nvSpPr>
          <p:spPr>
            <a:xfrm>
              <a:off x="428596" y="2357430"/>
              <a:ext cx="7929618" cy="38576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u"/>
              </a:pP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새로 건축된 주택이나 건물에</a:t>
              </a: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   서 </a:t>
              </a:r>
              <a:r>
                <a:rPr lang="ko-KR" altLang="en-US" sz="2800" spc="-150" dirty="0" smtClean="0">
                  <a:latin typeface="굴림" pitchFamily="50" charset="-127"/>
                  <a:ea typeface="굴림" pitchFamily="50" charset="-127"/>
                </a:rPr>
                <a:t>인체를 자극 하는 실내 오염</a:t>
              </a:r>
              <a:endParaRPr lang="en-US" altLang="ko-KR" sz="2800" spc="-150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ko-KR" altLang="en-US" sz="2800" spc="-150" dirty="0" smtClean="0">
                  <a:latin typeface="굴림" pitchFamily="50" charset="-127"/>
                  <a:ea typeface="굴림" pitchFamily="50" charset="-127"/>
                </a:rPr>
                <a:t>   물질이</a:t>
              </a:r>
              <a:r>
                <a:rPr lang="en-US" altLang="ko-KR" sz="2800" spc="-150" dirty="0" smtClean="0"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배출되는 것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.</a:t>
              </a:r>
            </a:p>
            <a:p>
              <a:pPr>
                <a:buFont typeface="Wingdings" pitchFamily="2" charset="2"/>
                <a:buChar char="u"/>
              </a:pP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pPr>
                <a:buFont typeface="Wingdings" pitchFamily="2" charset="2"/>
                <a:buChar char="u"/>
              </a:pP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두통과 어지럼증을 유발함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.</a:t>
              </a:r>
            </a:p>
            <a:p>
              <a:pPr>
                <a:buFont typeface="Wingdings" pitchFamily="2" charset="2"/>
                <a:buChar char="u"/>
              </a:pPr>
              <a:endParaRPr lang="en-US" altLang="ko-KR" sz="2800" dirty="0" smtClean="0">
                <a:latin typeface="굴림" pitchFamily="50" charset="-127"/>
                <a:ea typeface="굴림" pitchFamily="50" charset="-127"/>
              </a:endParaRPr>
            </a:p>
            <a:p>
              <a:pPr>
                <a:buFont typeface="Wingdings" pitchFamily="2" charset="2"/>
                <a:buChar char="u"/>
              </a:pPr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호흡기질환과 피부질환을 일으킴</a:t>
              </a:r>
              <a:r>
                <a:rPr lang="en-US" altLang="ko-KR" sz="2800" dirty="0" smtClean="0">
                  <a:latin typeface="굴림" pitchFamily="50" charset="-127"/>
                  <a:ea typeface="굴림" pitchFamily="50" charset="-127"/>
                </a:rPr>
                <a:t>.</a:t>
              </a:r>
              <a:endParaRPr lang="ko-KR" altLang="en-US" sz="2800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>
            <a:xfrm>
              <a:off x="428596" y="2000240"/>
              <a:ext cx="3929090" cy="78581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400" dirty="0" smtClean="0">
                  <a:latin typeface="굴림" pitchFamily="50" charset="-127"/>
                  <a:ea typeface="굴림" pitchFamily="50" charset="-127"/>
                </a:rPr>
                <a:t>새집증후군</a:t>
              </a:r>
              <a:endParaRPr lang="ko-KR" altLang="en-US" sz="4400" dirty="0">
                <a:latin typeface="굴림" pitchFamily="50" charset="-127"/>
                <a:ea typeface="굴림" pitchFamily="50" charset="-127"/>
              </a:endParaRPr>
            </a:p>
          </p:txBody>
        </p:sp>
      </p:grpSp>
      <p:pic>
        <p:nvPicPr>
          <p:cNvPr id="6" name="그림 5" descr="새집증후군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572132" y="2634062"/>
            <a:ext cx="3143272" cy="30095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모서리가 둥근 직사각형 7"/>
          <p:cNvSpPr/>
          <p:nvPr/>
        </p:nvSpPr>
        <p:spPr>
          <a:xfrm>
            <a:off x="357158" y="285728"/>
            <a:ext cx="7000924" cy="12858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b="1" dirty="0" smtClean="0">
                <a:solidFill>
                  <a:schemeClr val="tx1"/>
                </a:solidFill>
                <a:latin typeface="HY산B" pitchFamily="18" charset="-127"/>
                <a:ea typeface="HY산B" pitchFamily="18" charset="-127"/>
              </a:rPr>
              <a:t>무기질 도료의 사용 이유</a:t>
            </a:r>
            <a:endParaRPr lang="ko-KR" altLang="en-US" sz="4800" b="1" dirty="0">
              <a:solidFill>
                <a:schemeClr val="tx1"/>
              </a:solidFill>
              <a:latin typeface="HY산B" pitchFamily="18" charset="-127"/>
              <a:ea typeface="HY산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아래쪽 화살표 설명선 11"/>
          <p:cNvSpPr/>
          <p:nvPr/>
        </p:nvSpPr>
        <p:spPr>
          <a:xfrm>
            <a:off x="214282" y="214290"/>
            <a:ext cx="8572560" cy="4500594"/>
          </a:xfrm>
          <a:prstGeom prst="downArrowCallout">
            <a:avLst>
              <a:gd name="adj1" fmla="val 29821"/>
              <a:gd name="adj2" fmla="val 51172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714348" y="428604"/>
            <a:ext cx="364333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인체에 무해한 성분으로 </a:t>
            </a:r>
            <a:endParaRPr lang="en-US" altLang="ko-KR" sz="2400" dirty="0" smtClean="0">
              <a:latin typeface="HY산B" pitchFamily="18" charset="-127"/>
              <a:ea typeface="HY산B" pitchFamily="18" charset="-127"/>
            </a:endParaRPr>
          </a:p>
          <a:p>
            <a:pPr algn="ctr"/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이루어진 도료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643438" y="428604"/>
            <a:ext cx="371477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HY산B" pitchFamily="18" charset="-127"/>
                <a:ea typeface="HY산B" pitchFamily="18" charset="-127"/>
              </a:rPr>
              <a:t>VOC</a:t>
            </a:r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와 중금속 등 유해물질이 없는 도료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14348" y="1571612"/>
            <a:ext cx="364333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항균</a:t>
            </a:r>
            <a:r>
              <a:rPr lang="en-US" altLang="ko-KR" sz="24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살균 작용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643438" y="1571612"/>
            <a:ext cx="364333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뛰어난 통기성으로 공기</a:t>
            </a:r>
            <a:endParaRPr lang="en-US" altLang="ko-KR" sz="2400" dirty="0" smtClean="0">
              <a:latin typeface="HY산B" pitchFamily="18" charset="-127"/>
              <a:ea typeface="HY산B" pitchFamily="18" charset="-127"/>
            </a:endParaRPr>
          </a:p>
          <a:p>
            <a:pPr algn="ctr"/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정화 및 습도조절이 </a:t>
            </a:r>
            <a:endParaRPr lang="en-US" altLang="ko-KR" sz="2400" dirty="0" smtClean="0">
              <a:latin typeface="HY산B" pitchFamily="18" charset="-127"/>
              <a:ea typeface="HY산B" pitchFamily="18" charset="-127"/>
            </a:endParaRPr>
          </a:p>
          <a:p>
            <a:pPr algn="ctr"/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가능한 제품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857488" y="3071810"/>
            <a:ext cx="3357586" cy="12858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smtClean="0">
                <a:latin typeface="HY산B" pitchFamily="18" charset="-127"/>
                <a:ea typeface="HY산B" pitchFamily="18" charset="-127"/>
              </a:rPr>
              <a:t>무기질 도료 사용</a:t>
            </a:r>
            <a:endParaRPr lang="ko-KR" altLang="en-US" sz="30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10" name="포인트가 7개인 별 9"/>
          <p:cNvSpPr/>
          <p:nvPr/>
        </p:nvSpPr>
        <p:spPr>
          <a:xfrm>
            <a:off x="2571736" y="4786298"/>
            <a:ext cx="3857652" cy="207170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000" dirty="0" smtClean="0">
                <a:latin typeface="휴먼둥근헤드라인" pitchFamily="18" charset="-127"/>
                <a:ea typeface="휴먼둥근헤드라인" pitchFamily="18" charset="-127"/>
              </a:rPr>
              <a:t>새집증후군 </a:t>
            </a:r>
            <a:endParaRPr lang="en-US" altLang="ko-KR" sz="30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z="3000" dirty="0" smtClean="0">
                <a:latin typeface="휴먼둥근헤드라인" pitchFamily="18" charset="-127"/>
                <a:ea typeface="휴먼둥근헤드라인" pitchFamily="18" charset="-127"/>
              </a:rPr>
              <a:t>문제 해결</a:t>
            </a:r>
            <a:endParaRPr lang="ko-KR" altLang="en-US" sz="3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14282" y="214290"/>
            <a:ext cx="8643998" cy="6357982"/>
            <a:chOff x="428596" y="1785926"/>
            <a:chExt cx="7929618" cy="4429156"/>
          </a:xfrm>
        </p:grpSpPr>
        <p:sp>
          <p:nvSpPr>
            <p:cNvPr id="5" name="직사각형 4"/>
            <p:cNvSpPr/>
            <p:nvPr/>
          </p:nvSpPr>
          <p:spPr>
            <a:xfrm>
              <a:off x="428596" y="2357430"/>
              <a:ext cx="7929618" cy="38576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ko-KR" altLang="en-US" sz="2200" dirty="0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642910" y="1785926"/>
              <a:ext cx="4307534" cy="89578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400" spc="-300" dirty="0" smtClean="0">
                  <a:latin typeface="HY산B" pitchFamily="18" charset="-127"/>
                  <a:ea typeface="HY산B" pitchFamily="18" charset="-127"/>
                </a:rPr>
                <a:t>무기질도료의 원료</a:t>
              </a:r>
              <a:endParaRPr lang="ko-KR" altLang="en-US" sz="4400" spc="-300" dirty="0">
                <a:latin typeface="HY산B" pitchFamily="18" charset="-127"/>
                <a:ea typeface="HY산B" pitchFamily="18" charset="-127"/>
              </a:endParaRPr>
            </a:p>
          </p:txBody>
        </p:sp>
      </p:grpSp>
      <p:sp>
        <p:nvSpPr>
          <p:cNvPr id="13" name="모서리가 둥근 직사각형 12"/>
          <p:cNvSpPr/>
          <p:nvPr/>
        </p:nvSpPr>
        <p:spPr>
          <a:xfrm>
            <a:off x="1357290" y="2071678"/>
            <a:ext cx="1643074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latin typeface="굴림" pitchFamily="50" charset="-127"/>
                <a:ea typeface="굴림" pitchFamily="50" charset="-127"/>
              </a:rPr>
              <a:t>물</a:t>
            </a:r>
            <a:r>
              <a:rPr lang="en-US" altLang="ko-KR" sz="2500" b="1" dirty="0" smtClean="0">
                <a:latin typeface="굴림" pitchFamily="50" charset="-127"/>
                <a:ea typeface="굴림" pitchFamily="50" charset="-127"/>
              </a:rPr>
              <a:t>(H20)</a:t>
            </a:r>
            <a:endParaRPr lang="ko-KR" altLang="en-US" sz="25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71472" y="3071810"/>
            <a:ext cx="3143272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500" b="1" dirty="0" err="1" smtClean="0">
                <a:latin typeface="굴림" pitchFamily="50" charset="-127"/>
                <a:ea typeface="굴림" pitchFamily="50" charset="-127"/>
              </a:rPr>
              <a:t>규산칼륨바인더</a:t>
            </a:r>
            <a:r>
              <a:rPr lang="en-US" altLang="ko-KR" sz="2500" b="1" dirty="0" smtClean="0">
                <a:latin typeface="굴림" pitchFamily="50" charset="-127"/>
                <a:ea typeface="굴림" pitchFamily="50" charset="-127"/>
              </a:rPr>
              <a:t>(K2O . SIO2)</a:t>
            </a:r>
            <a:endParaRPr lang="ko-KR" altLang="en-US" sz="25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00034" y="4071942"/>
            <a:ext cx="3286148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latin typeface="굴림" pitchFamily="50" charset="-127"/>
                <a:ea typeface="굴림" pitchFamily="50" charset="-127"/>
              </a:rPr>
              <a:t>무기질 안료</a:t>
            </a:r>
            <a:r>
              <a:rPr lang="en-US" altLang="ko-KR" sz="25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500" b="1" dirty="0" smtClean="0">
                <a:latin typeface="굴림" pitchFamily="50" charset="-127"/>
                <a:ea typeface="굴림" pitchFamily="50" charset="-127"/>
              </a:rPr>
              <a:t>Inorganic pigments</a:t>
            </a:r>
            <a:r>
              <a:rPr lang="en-US" altLang="ko-KR" sz="2500" b="1" dirty="0" smtClean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25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00034" y="5072074"/>
            <a:ext cx="3286148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latin typeface="굴림" pitchFamily="50" charset="-127"/>
                <a:ea typeface="굴림" pitchFamily="50" charset="-127"/>
              </a:rPr>
              <a:t>각종 무기질 첨가제</a:t>
            </a:r>
            <a:endParaRPr lang="ko-KR" altLang="en-US" sz="25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4071934" y="3214686"/>
            <a:ext cx="1000132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원료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286380" y="1714488"/>
            <a:ext cx="3357586" cy="4500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14282" y="214290"/>
            <a:ext cx="8643998" cy="6357982"/>
            <a:chOff x="428596" y="1785926"/>
            <a:chExt cx="7929618" cy="4429156"/>
          </a:xfrm>
        </p:grpSpPr>
        <p:sp>
          <p:nvSpPr>
            <p:cNvPr id="5" name="직사각형 4"/>
            <p:cNvSpPr/>
            <p:nvPr/>
          </p:nvSpPr>
          <p:spPr>
            <a:xfrm>
              <a:off x="428596" y="2357430"/>
              <a:ext cx="7929618" cy="38576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ko-KR" altLang="en-US" sz="2200" dirty="0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642910" y="1785926"/>
              <a:ext cx="5945885" cy="74648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400" spc="-300" dirty="0" smtClean="0">
                  <a:latin typeface="HY산B" pitchFamily="18" charset="-127"/>
                  <a:ea typeface="HY산B" pitchFamily="18" charset="-127"/>
                </a:rPr>
                <a:t>무기질도료의 다양한 성능</a:t>
              </a:r>
              <a:endParaRPr lang="ko-KR" altLang="en-US" sz="4400" spc="-300" dirty="0">
                <a:latin typeface="HY산B" pitchFamily="18" charset="-127"/>
                <a:ea typeface="HY산B" pitchFamily="18" charset="-127"/>
              </a:endParaRPr>
            </a:p>
          </p:txBody>
        </p:sp>
      </p:grpSp>
      <p:sp>
        <p:nvSpPr>
          <p:cNvPr id="7" name="모서리가 둥근 직사각형 6"/>
          <p:cNvSpPr/>
          <p:nvPr/>
        </p:nvSpPr>
        <p:spPr>
          <a:xfrm>
            <a:off x="571472" y="2071678"/>
            <a:ext cx="2571768" cy="10715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latin typeface="굴림" pitchFamily="50" charset="-127"/>
                <a:ea typeface="굴림" pitchFamily="50" charset="-127"/>
              </a:rPr>
              <a:t>원적외선 방출</a:t>
            </a:r>
            <a:endParaRPr lang="ko-KR" altLang="en-US" sz="28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286116" y="2071678"/>
            <a:ext cx="2571768" cy="10715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latin typeface="굴림" pitchFamily="50" charset="-127"/>
                <a:ea typeface="굴림" pitchFamily="50" charset="-127"/>
              </a:rPr>
              <a:t>결로방지 성능</a:t>
            </a:r>
            <a:endParaRPr lang="ko-KR" altLang="en-US" sz="28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71472" y="3429000"/>
            <a:ext cx="2571768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 smtClean="0">
                <a:latin typeface="굴림" pitchFamily="50" charset="-127"/>
                <a:ea typeface="굴림" pitchFamily="50" charset="-127"/>
              </a:rPr>
              <a:t>유해균</a:t>
            </a:r>
            <a:r>
              <a:rPr lang="ko-KR" altLang="en-US" sz="2800" b="1" dirty="0" smtClean="0">
                <a:latin typeface="굴림" pitchFamily="50" charset="-127"/>
                <a:ea typeface="굴림" pitchFamily="50" charset="-127"/>
              </a:rPr>
              <a:t> 억제</a:t>
            </a:r>
            <a:endParaRPr lang="ko-KR" altLang="en-US" sz="28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000760" y="2071678"/>
            <a:ext cx="2571768" cy="10715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latin typeface="굴림" pitchFamily="50" charset="-127"/>
                <a:ea typeface="굴림" pitchFamily="50" charset="-127"/>
              </a:rPr>
              <a:t>난 연 성</a:t>
            </a:r>
            <a:endParaRPr lang="ko-KR" altLang="en-US" sz="28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000760" y="3429000"/>
            <a:ext cx="2571768" cy="10715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latin typeface="굴림" pitchFamily="50" charset="-127"/>
                <a:ea typeface="굴림" pitchFamily="50" charset="-127"/>
              </a:rPr>
              <a:t>친환경적 성능</a:t>
            </a:r>
            <a:endParaRPr lang="ko-KR" altLang="en-US" sz="28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286116" y="3429000"/>
            <a:ext cx="2571768" cy="10715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latin typeface="굴림" pitchFamily="50" charset="-127"/>
                <a:ea typeface="굴림" pitchFamily="50" charset="-127"/>
              </a:rPr>
              <a:t>통 기 성</a:t>
            </a:r>
            <a:endParaRPr lang="ko-KR" altLang="en-US" sz="28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928926" y="4786322"/>
            <a:ext cx="3286148" cy="10715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latin typeface="굴림" pitchFamily="50" charset="-127"/>
                <a:ea typeface="굴림" pitchFamily="50" charset="-127"/>
              </a:rPr>
              <a:t>콘크리트 노화방지</a:t>
            </a:r>
            <a:endParaRPr lang="ko-KR" altLang="en-US" sz="2800" b="1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종이">
  <a:themeElements>
    <a:clrScheme name="종이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종이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종이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435</TotalTime>
  <Words>564</Words>
  <Application>Microsoft Office PowerPoint</Application>
  <PresentationFormat>화면 슬라이드 쇼(4:3)</PresentationFormat>
  <Paragraphs>166</Paragraphs>
  <Slides>20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종이</vt:lpstr>
      <vt:lpstr>무기질 도료의 특징 및 사용 용도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Company>씨젤사랑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무기질 도료의 특징 및 사용용도</dc:title>
  <dc:creator>cizel</dc:creator>
  <cp:lastModifiedBy>sec</cp:lastModifiedBy>
  <cp:revision>60</cp:revision>
  <dcterms:created xsi:type="dcterms:W3CDTF">2010-11-17T14:59:01Z</dcterms:created>
  <dcterms:modified xsi:type="dcterms:W3CDTF">2010-11-23T06:37:23Z</dcterms:modified>
</cp:coreProperties>
</file>