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262" r:id="rId3"/>
    <p:sldId id="302" r:id="rId4"/>
    <p:sldId id="268" r:id="rId5"/>
    <p:sldId id="312" r:id="rId6"/>
    <p:sldId id="304" r:id="rId7"/>
    <p:sldId id="305" r:id="rId8"/>
    <p:sldId id="289" r:id="rId9"/>
    <p:sldId id="311" r:id="rId10"/>
    <p:sldId id="310" r:id="rId11"/>
    <p:sldId id="287" r:id="rId12"/>
    <p:sldId id="288" r:id="rId13"/>
    <p:sldId id="298" r:id="rId14"/>
    <p:sldId id="299" r:id="rId15"/>
    <p:sldId id="300" r:id="rId16"/>
    <p:sldId id="301" r:id="rId17"/>
    <p:sldId id="290" r:id="rId18"/>
    <p:sldId id="293" r:id="rId19"/>
    <p:sldId id="294" r:id="rId20"/>
    <p:sldId id="295" r:id="rId21"/>
    <p:sldId id="296" r:id="rId22"/>
    <p:sldId id="297" r:id="rId23"/>
    <p:sldId id="291" r:id="rId24"/>
    <p:sldId id="281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임언조" initials="임언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0A1"/>
    <a:srgbClr val="ABE3C7"/>
    <a:srgbClr val="CDEFDE"/>
    <a:srgbClr val="FFDE75"/>
    <a:srgbClr val="FFD54F"/>
    <a:srgbClr val="FFD9B3"/>
    <a:srgbClr val="FFFFCC"/>
    <a:srgbClr val="CCCCFF"/>
    <a:srgbClr val="CCFFFF"/>
    <a:srgbClr val="FFFF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F62A-7F4F-4B59-9501-B07F7CABAC78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A1F7B-CBF0-4EC0-9958-E6844CF9A7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8B6C-98DE-4250-8385-562B9EE9FF49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C4990-B0C3-4348-812E-9E34101C6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이상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재도장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필요없음이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입증되었습니다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습기를 대기로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방출할수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있는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투습성능이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매우 탁월합니다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C3EAE-12E6-4616-BD17-EC0E60B72C4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575B8-8C17-43EE-9B3B-1134C936751D}" type="slidenum">
              <a:rPr lang="ko-KR" altLang="en-US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31C0B-A43C-4166-BA40-492D907A43C6}" type="slidenum">
              <a:rPr lang="ko-KR" altLang="en-US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660EB-7981-48C6-807D-B506CD5ABC4A}" type="slidenum">
              <a:rPr lang="ko-KR" altLang="en-US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02B77E-CECB-4FB8-86CC-BB9C9D082EFB}" type="slidenum">
              <a:rPr lang="ko-KR" altLang="en-US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D47A3-BDB2-48EE-9D4E-FD9CD33539DC}" type="slidenum">
              <a:rPr lang="ko-KR" altLang="en-US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5638800" cy="7048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05200"/>
            <a:ext cx="5638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2096A6-8243-4358-8CAB-CCD6A3CFEF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6858B-85AE-4DB8-8C29-59C82C3DAF1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91300" y="838200"/>
            <a:ext cx="2095500" cy="52879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6134100" cy="5287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418B1-83A5-494A-A01D-ABE30FB13DA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1748-54F4-4EFB-965F-10736BF94F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2993-493F-4F13-B98B-F7E014BC8BE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A1A62-6D75-42C5-8E21-B8771D5EC7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290B8-C972-41F3-9BD2-569BDD99121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99410-B9EB-43CA-9253-894B45AF7D4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5BAA3-1A13-447C-86CC-E19381FBD07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7FEBC-0121-4DA3-AB09-E82C00F1307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150C8-908B-4AA6-AEC8-FF6F2A06A75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1534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fld id="{43BFAA8E-3683-47E8-ACB0-8475EB8F198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fe.naver.com/goodcoating" TargetMode="External"/><Relationship Id="rId2" Type="http://schemas.openxmlformats.org/officeDocument/2006/relationships/hyperlink" Target="http://www.srep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3360" y="2895600"/>
            <a:ext cx="5638800" cy="704850"/>
          </a:xfrm>
        </p:spPr>
        <p:txBody>
          <a:bodyPr/>
          <a:lstStyle/>
          <a:p>
            <a:r>
              <a:rPr lang="ko-KR" altLang="en-US" sz="4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실리콘 수지 도료 </a:t>
            </a:r>
            <a:endParaRPr lang="en-US" altLang="ko-KR" sz="4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3360" y="3603104"/>
            <a:ext cx="5638800" cy="762000"/>
          </a:xfrm>
        </p:spPr>
        <p:txBody>
          <a:bodyPr/>
          <a:lstStyle/>
          <a:p>
            <a:r>
              <a:rPr lang="en-US" altLang="ko-KR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 </a:t>
            </a:r>
            <a:r>
              <a:rPr lang="en-US" altLang="ko-KR" sz="28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Silicone </a:t>
            </a:r>
            <a:r>
              <a:rPr lang="en-US" altLang="ko-KR" sz="2800" b="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coatings</a:t>
            </a:r>
            <a:endParaRPr lang="en-US" altLang="ko-KR" sz="28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5848" y="4005064"/>
            <a:ext cx="1368152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ko-KR" alt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조</a:t>
            </a:r>
            <a:endParaRPr lang="en-US" altLang="ko-KR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DFA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김돈희</a:t>
            </a:r>
            <a:endParaRPr lang="en-US" altLang="ko-KR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DFA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김태환</a:t>
            </a:r>
            <a:endParaRPr lang="en-US" altLang="ko-KR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DFA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박찬희</a:t>
            </a:r>
            <a:endParaRPr lang="en-US" altLang="ko-KR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DFA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임언조</a:t>
            </a:r>
            <a:endParaRPr lang="en-US" altLang="ko-KR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DFA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조성</a:t>
            </a:r>
            <a:r>
              <a: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CDFA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욱</a:t>
            </a:r>
            <a:endParaRPr lang="en-US" altLang="ko-KR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DFA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7812360" y="4509120"/>
            <a:ext cx="5760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365104"/>
            <a:ext cx="4906888" cy="2311896"/>
          </a:xfrm>
        </p:spPr>
        <p:txBody>
          <a:bodyPr/>
          <a:lstStyle/>
          <a:p>
            <a:pPr>
              <a:buNone/>
            </a:pPr>
            <a:endParaRPr lang="en-US" altLang="ko-KR" sz="1400" dirty="0" smtClean="0">
              <a:ea typeface="굴림" charset="-127"/>
            </a:endParaRPr>
          </a:p>
          <a:p>
            <a:pPr>
              <a:buNone/>
            </a:pPr>
            <a:endParaRPr lang="en-US" altLang="ko-KR" sz="1800" dirty="0" smtClean="0">
              <a:ea typeface="굴림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Sto</a:t>
            </a:r>
            <a:r>
              <a:rPr kumimoji="0" lang="en-US" altLang="ko-KR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 – </a:t>
            </a:r>
            <a:r>
              <a:rPr kumimoji="0" lang="en-US" altLang="ko-KR" sz="3600" b="0" i="0" u="none" strike="noStrike" kern="0" cap="none" spc="0" normalizeH="0" noProof="0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Jumbosil</a:t>
            </a:r>
            <a:r>
              <a:rPr kumimoji="0" lang="en-US" altLang="ko-KR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 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시공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산B" pitchFamily="18" charset="-127"/>
              <a:ea typeface="HY산B" pitchFamily="18" charset="-127"/>
              <a:cs typeface="+mj-cs"/>
            </a:endParaRPr>
          </a:p>
        </p:txBody>
      </p:sp>
      <p:sp>
        <p:nvSpPr>
          <p:cNvPr id="11" name="오른쪽 화살표 4"/>
          <p:cNvSpPr/>
          <p:nvPr/>
        </p:nvSpPr>
        <p:spPr>
          <a:xfrm>
            <a:off x="1043608" y="4713387"/>
            <a:ext cx="298501" cy="1807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3111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827584" y="4883727"/>
            <a:ext cx="498941" cy="777521"/>
            <a:chOff x="1713567" y="127823"/>
            <a:chExt cx="354925" cy="324232"/>
          </a:xfrm>
          <a:solidFill>
            <a:srgbClr val="CCCCFF"/>
          </a:solidFill>
        </p:grpSpPr>
        <p:sp>
          <p:nvSpPr>
            <p:cNvPr id="13" name="오른쪽 화살표 12"/>
            <p:cNvSpPr/>
            <p:nvPr/>
          </p:nvSpPr>
          <p:spPr>
            <a:xfrm>
              <a:off x="1713567" y="127823"/>
              <a:ext cx="354925" cy="3242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오른쪽 화살표 4"/>
            <p:cNvSpPr/>
            <p:nvPr/>
          </p:nvSpPr>
          <p:spPr>
            <a:xfrm>
              <a:off x="1713567" y="192669"/>
              <a:ext cx="257655" cy="1945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900" kern="1200"/>
            </a:p>
          </p:txBody>
        </p:sp>
      </p:grpSp>
      <p:grpSp>
        <p:nvGrpSpPr>
          <p:cNvPr id="3" name="그룹 16"/>
          <p:cNvGrpSpPr/>
          <p:nvPr/>
        </p:nvGrpSpPr>
        <p:grpSpPr>
          <a:xfrm>
            <a:off x="2132919" y="2636913"/>
            <a:ext cx="513937" cy="792088"/>
            <a:chOff x="1476712" y="76095"/>
            <a:chExt cx="438198" cy="316025"/>
          </a:xfrm>
          <a:solidFill>
            <a:srgbClr val="FFD9B3"/>
          </a:solidFill>
        </p:grpSpPr>
        <p:sp>
          <p:nvSpPr>
            <p:cNvPr id="42" name="오른쪽 화살표 41"/>
            <p:cNvSpPr/>
            <p:nvPr/>
          </p:nvSpPr>
          <p:spPr>
            <a:xfrm>
              <a:off x="1476712" y="76095"/>
              <a:ext cx="438198" cy="3160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오른쪽 화살표 8"/>
            <p:cNvSpPr/>
            <p:nvPr/>
          </p:nvSpPr>
          <p:spPr>
            <a:xfrm>
              <a:off x="1476712" y="139300"/>
              <a:ext cx="343391" cy="189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900" kern="1200"/>
            </a:p>
          </p:txBody>
        </p:sp>
      </p:grpSp>
      <p:grpSp>
        <p:nvGrpSpPr>
          <p:cNvPr id="4" name="그룹 17"/>
          <p:cNvGrpSpPr/>
          <p:nvPr/>
        </p:nvGrpSpPr>
        <p:grpSpPr>
          <a:xfrm>
            <a:off x="2753012" y="2204864"/>
            <a:ext cx="1269326" cy="1872208"/>
            <a:chOff x="2096804" y="842"/>
            <a:chExt cx="1269326" cy="699796"/>
          </a:xfrm>
          <a:solidFill>
            <a:schemeClr val="accent1"/>
          </a:solidFill>
        </p:grpSpPr>
        <p:sp>
          <p:nvSpPr>
            <p:cNvPr id="40" name="모서리가 둥근 직사각형 39"/>
            <p:cNvSpPr/>
            <p:nvPr/>
          </p:nvSpPr>
          <p:spPr>
            <a:xfrm>
              <a:off x="2096804" y="842"/>
              <a:ext cx="1269326" cy="6997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모서리가 둥근 직사각형 10"/>
            <p:cNvSpPr/>
            <p:nvPr/>
          </p:nvSpPr>
          <p:spPr>
            <a:xfrm>
              <a:off x="2115592" y="54672"/>
              <a:ext cx="1250538" cy="592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자재</a:t>
              </a:r>
              <a:endParaRPr lang="en-US" altLang="ko-KR" sz="2800" b="0" kern="1200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준비</a:t>
              </a:r>
              <a:endParaRPr lang="ko-KR" altLang="en-US" sz="2800" b="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5" name="그룹 19"/>
          <p:cNvGrpSpPr/>
          <p:nvPr/>
        </p:nvGrpSpPr>
        <p:grpSpPr>
          <a:xfrm>
            <a:off x="4214763" y="2636913"/>
            <a:ext cx="478450" cy="792088"/>
            <a:chOff x="3558555" y="76095"/>
            <a:chExt cx="407941" cy="316025"/>
          </a:xfrm>
          <a:solidFill>
            <a:srgbClr val="FFFF99"/>
          </a:solidFill>
        </p:grpSpPr>
        <p:sp>
          <p:nvSpPr>
            <p:cNvPr id="36" name="오른쪽 화살표 35"/>
            <p:cNvSpPr/>
            <p:nvPr/>
          </p:nvSpPr>
          <p:spPr>
            <a:xfrm>
              <a:off x="3558555" y="76095"/>
              <a:ext cx="407941" cy="3160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오른쪽 화살표 14"/>
            <p:cNvSpPr/>
            <p:nvPr/>
          </p:nvSpPr>
          <p:spPr>
            <a:xfrm>
              <a:off x="3558555" y="139300"/>
              <a:ext cx="313134" cy="189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900" kern="1200"/>
            </a:p>
          </p:txBody>
        </p:sp>
      </p:grpSp>
      <p:grpSp>
        <p:nvGrpSpPr>
          <p:cNvPr id="6" name="그룹 20"/>
          <p:cNvGrpSpPr/>
          <p:nvPr/>
        </p:nvGrpSpPr>
        <p:grpSpPr>
          <a:xfrm>
            <a:off x="4792039" y="2204864"/>
            <a:ext cx="1269326" cy="1872208"/>
            <a:chOff x="4135831" y="842"/>
            <a:chExt cx="1269326" cy="699796"/>
          </a:xfrm>
          <a:solidFill>
            <a:schemeClr val="accent1"/>
          </a:solidFill>
        </p:grpSpPr>
        <p:sp>
          <p:nvSpPr>
            <p:cNvPr id="34" name="모서리가 둥근 직사각형 33"/>
            <p:cNvSpPr/>
            <p:nvPr/>
          </p:nvSpPr>
          <p:spPr>
            <a:xfrm>
              <a:off x="4135831" y="842"/>
              <a:ext cx="1269326" cy="6997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모서리가 둥근 직사각형 16"/>
            <p:cNvSpPr/>
            <p:nvPr/>
          </p:nvSpPr>
          <p:spPr>
            <a:xfrm>
              <a:off x="4203823" y="54672"/>
              <a:ext cx="1201333" cy="6190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 시공</a:t>
              </a:r>
              <a:endParaRPr lang="ko-KR" altLang="en-US" sz="2800" b="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8" name="그룹 22"/>
          <p:cNvGrpSpPr/>
          <p:nvPr/>
        </p:nvGrpSpPr>
        <p:grpSpPr>
          <a:xfrm>
            <a:off x="6253790" y="2636913"/>
            <a:ext cx="478450" cy="792088"/>
            <a:chOff x="5597582" y="76095"/>
            <a:chExt cx="407941" cy="316025"/>
          </a:xfrm>
          <a:solidFill>
            <a:srgbClr val="FFCCFF"/>
          </a:solidFill>
        </p:grpSpPr>
        <p:sp>
          <p:nvSpPr>
            <p:cNvPr id="30" name="오른쪽 화살표 29"/>
            <p:cNvSpPr/>
            <p:nvPr/>
          </p:nvSpPr>
          <p:spPr>
            <a:xfrm>
              <a:off x="5597582" y="76095"/>
              <a:ext cx="407941" cy="31602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오른쪽 화살표 20"/>
            <p:cNvSpPr/>
            <p:nvPr/>
          </p:nvSpPr>
          <p:spPr>
            <a:xfrm>
              <a:off x="5597582" y="139300"/>
              <a:ext cx="313134" cy="189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900" kern="1200"/>
            </a:p>
          </p:txBody>
        </p:sp>
      </p:grpSp>
      <p:grpSp>
        <p:nvGrpSpPr>
          <p:cNvPr id="9" name="그룹 23"/>
          <p:cNvGrpSpPr/>
          <p:nvPr/>
        </p:nvGrpSpPr>
        <p:grpSpPr>
          <a:xfrm>
            <a:off x="6831066" y="2204864"/>
            <a:ext cx="1485350" cy="1872207"/>
            <a:chOff x="6174858" y="842"/>
            <a:chExt cx="1269326" cy="699796"/>
          </a:xfrm>
          <a:solidFill>
            <a:schemeClr val="accent1"/>
          </a:solidFill>
        </p:grpSpPr>
        <p:sp>
          <p:nvSpPr>
            <p:cNvPr id="28" name="모서리가 둥근 직사각형 27"/>
            <p:cNvSpPr/>
            <p:nvPr/>
          </p:nvSpPr>
          <p:spPr>
            <a:xfrm>
              <a:off x="6174858" y="842"/>
              <a:ext cx="1269326" cy="6997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모서리가 둥근 직사각형 22"/>
            <p:cNvSpPr/>
            <p:nvPr/>
          </p:nvSpPr>
          <p:spPr>
            <a:xfrm>
              <a:off x="6220048" y="27757"/>
              <a:ext cx="1162600" cy="6459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소모량</a:t>
              </a:r>
              <a:r>
                <a:rPr lang="ko-KR" altLang="en-US" sz="2400" b="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 </a:t>
              </a:r>
              <a:endParaRPr lang="ko-KR" altLang="en-US" sz="2400" b="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0" name="그룹 47"/>
          <p:cNvGrpSpPr/>
          <p:nvPr/>
        </p:nvGrpSpPr>
        <p:grpSpPr>
          <a:xfrm>
            <a:off x="1403648" y="4547105"/>
            <a:ext cx="1542326" cy="1690207"/>
            <a:chOff x="3823" y="85024"/>
            <a:chExt cx="1542326" cy="704829"/>
          </a:xfrm>
          <a:solidFill>
            <a:schemeClr val="accent1">
              <a:lumMod val="90000"/>
            </a:schemeClr>
          </a:solidFill>
        </p:grpSpPr>
        <p:sp>
          <p:nvSpPr>
            <p:cNvPr id="70" name="모서리가 둥근 직사각형 69"/>
            <p:cNvSpPr/>
            <p:nvPr/>
          </p:nvSpPr>
          <p:spPr>
            <a:xfrm>
              <a:off x="3823" y="85024"/>
              <a:ext cx="1542326" cy="70482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모서리가 둥근 직사각형 4"/>
            <p:cNvSpPr/>
            <p:nvPr/>
          </p:nvSpPr>
          <p:spPr>
            <a:xfrm>
              <a:off x="108012" y="129240"/>
              <a:ext cx="1368152" cy="63058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시공</a:t>
              </a:r>
              <a:endParaRPr lang="en-US" altLang="ko-KR" sz="2800" kern="1200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온도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2" name="그룹 49"/>
          <p:cNvGrpSpPr/>
          <p:nvPr/>
        </p:nvGrpSpPr>
        <p:grpSpPr>
          <a:xfrm>
            <a:off x="3208963" y="4883727"/>
            <a:ext cx="498941" cy="777521"/>
            <a:chOff x="1713567" y="127823"/>
            <a:chExt cx="354925" cy="324232"/>
          </a:xfrm>
          <a:solidFill>
            <a:srgbClr val="CCECFF"/>
          </a:solidFill>
        </p:grpSpPr>
        <p:sp>
          <p:nvSpPr>
            <p:cNvPr id="66" name="오른쪽 화살표 65"/>
            <p:cNvSpPr/>
            <p:nvPr/>
          </p:nvSpPr>
          <p:spPr>
            <a:xfrm>
              <a:off x="1713567" y="127823"/>
              <a:ext cx="354925" cy="3242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오른쪽 화살표 8"/>
            <p:cNvSpPr/>
            <p:nvPr/>
          </p:nvSpPr>
          <p:spPr>
            <a:xfrm>
              <a:off x="1713567" y="192669"/>
              <a:ext cx="257655" cy="1945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900" kern="1200"/>
            </a:p>
          </p:txBody>
        </p:sp>
      </p:grpSp>
      <p:grpSp>
        <p:nvGrpSpPr>
          <p:cNvPr id="15" name="그룹 50"/>
          <p:cNvGrpSpPr/>
          <p:nvPr/>
        </p:nvGrpSpPr>
        <p:grpSpPr>
          <a:xfrm>
            <a:off x="3871496" y="4547105"/>
            <a:ext cx="1881626" cy="1690207"/>
            <a:chOff x="2215819" y="54996"/>
            <a:chExt cx="1542326" cy="704829"/>
          </a:xfrm>
          <a:solidFill>
            <a:srgbClr val="CCCCFF"/>
          </a:solidFill>
        </p:grpSpPr>
        <p:sp>
          <p:nvSpPr>
            <p:cNvPr id="64" name="모서리가 둥근 직사각형 63"/>
            <p:cNvSpPr/>
            <p:nvPr/>
          </p:nvSpPr>
          <p:spPr>
            <a:xfrm>
              <a:off x="2215819" y="54996"/>
              <a:ext cx="1542326" cy="70482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모서리가 둥근 직사각형 10"/>
            <p:cNvSpPr/>
            <p:nvPr/>
          </p:nvSpPr>
          <p:spPr>
            <a:xfrm>
              <a:off x="2258796" y="99212"/>
              <a:ext cx="1416560" cy="60055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건조시간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6" name="그룹 52"/>
          <p:cNvGrpSpPr/>
          <p:nvPr/>
        </p:nvGrpSpPr>
        <p:grpSpPr>
          <a:xfrm>
            <a:off x="5945267" y="4850523"/>
            <a:ext cx="498941" cy="777521"/>
            <a:chOff x="3925563" y="127823"/>
            <a:chExt cx="354925" cy="324232"/>
          </a:xfrm>
          <a:solidFill>
            <a:srgbClr val="CCFF99"/>
          </a:solidFill>
        </p:grpSpPr>
        <p:sp>
          <p:nvSpPr>
            <p:cNvPr id="60" name="오른쪽 화살표 59"/>
            <p:cNvSpPr/>
            <p:nvPr/>
          </p:nvSpPr>
          <p:spPr>
            <a:xfrm>
              <a:off x="3925563" y="127823"/>
              <a:ext cx="354925" cy="3242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오른쪽 화살표 14"/>
            <p:cNvSpPr/>
            <p:nvPr/>
          </p:nvSpPr>
          <p:spPr>
            <a:xfrm>
              <a:off x="3925563" y="192669"/>
              <a:ext cx="257655" cy="1945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900" kern="1200"/>
            </a:p>
          </p:txBody>
        </p:sp>
      </p:grpSp>
      <p:grpSp>
        <p:nvGrpSpPr>
          <p:cNvPr id="17" name="그룹 53"/>
          <p:cNvGrpSpPr/>
          <p:nvPr/>
        </p:nvGrpSpPr>
        <p:grpSpPr>
          <a:xfrm>
            <a:off x="6558066" y="4547105"/>
            <a:ext cx="1542326" cy="1690207"/>
            <a:chOff x="4427815" y="54996"/>
            <a:chExt cx="1542326" cy="704829"/>
          </a:xfrm>
          <a:solidFill>
            <a:schemeClr val="accent1"/>
          </a:solidFill>
        </p:grpSpPr>
        <p:sp>
          <p:nvSpPr>
            <p:cNvPr id="58" name="모서리가 둥근 직사각형 57"/>
            <p:cNvSpPr/>
            <p:nvPr/>
          </p:nvSpPr>
          <p:spPr>
            <a:xfrm>
              <a:off x="4427815" y="54996"/>
              <a:ext cx="1542326" cy="70482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모서리가 둥근 직사각형 16"/>
            <p:cNvSpPr/>
            <p:nvPr/>
          </p:nvSpPr>
          <p:spPr>
            <a:xfrm>
              <a:off x="4457973" y="85024"/>
              <a:ext cx="1440160" cy="660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보호용 </a:t>
              </a:r>
              <a:endParaRPr lang="en-US" altLang="ko-KR" sz="2800" kern="1200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도구 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8" name="그룹 14"/>
          <p:cNvGrpSpPr/>
          <p:nvPr/>
        </p:nvGrpSpPr>
        <p:grpSpPr>
          <a:xfrm>
            <a:off x="656897" y="2204864"/>
            <a:ext cx="1269326" cy="1872208"/>
            <a:chOff x="689" y="842"/>
            <a:chExt cx="1269326" cy="699796"/>
          </a:xfrm>
          <a:solidFill>
            <a:schemeClr val="accent1"/>
          </a:solidFill>
        </p:grpSpPr>
        <p:sp>
          <p:nvSpPr>
            <p:cNvPr id="46" name="모서리가 둥근 직사각형 45"/>
            <p:cNvSpPr/>
            <p:nvPr/>
          </p:nvSpPr>
          <p:spPr>
            <a:xfrm>
              <a:off x="689" y="842"/>
              <a:ext cx="1269326" cy="6997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모서리가 둥근 직사각형 4"/>
            <p:cNvSpPr/>
            <p:nvPr/>
          </p:nvSpPr>
          <p:spPr>
            <a:xfrm>
              <a:off x="27360" y="27757"/>
              <a:ext cx="1152128" cy="6190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표면</a:t>
              </a:r>
              <a:endParaRPr lang="en-US" altLang="ko-KR" sz="2800" b="0" kern="1200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준비</a:t>
              </a:r>
              <a:endParaRPr lang="ko-KR" altLang="en-US" sz="2800" b="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sp>
        <p:nvSpPr>
          <p:cNvPr id="54" name="사각형 설명선 53"/>
          <p:cNvSpPr/>
          <p:nvPr/>
        </p:nvSpPr>
        <p:spPr>
          <a:xfrm>
            <a:off x="2195736" y="3356992"/>
            <a:ext cx="5760640" cy="2016224"/>
          </a:xfrm>
          <a:prstGeom prst="wedgeRectCallout">
            <a:avLst>
              <a:gd name="adj1" fmla="val -62033"/>
              <a:gd name="adj2" fmla="val -360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lvl="1" indent="-57150" defTabSz="44450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ko-KR" altLang="en-US" b="1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표면은  깨끗하고 건조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sz="2400" b="1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57150" lvl="1" indent="-57150" defTabSz="44450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묻어있는 페인트나 </a:t>
            </a:r>
            <a:r>
              <a:rPr lang="ko-KR" altLang="en-US" sz="2400" b="1" dirty="0" err="1" smtClean="0">
                <a:latin typeface="가는둥근제목체" pitchFamily="18" charset="-127"/>
                <a:ea typeface="가는둥근제목체" pitchFamily="18" charset="-127"/>
              </a:rPr>
              <a:t>플라스터는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제거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</a:p>
          <a:p>
            <a:pPr marL="57150" lvl="1" indent="-57150" defTabSz="44450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새 </a:t>
            </a:r>
            <a:r>
              <a:rPr lang="ko-KR" altLang="en-US" sz="2400" b="1" dirty="0" err="1" smtClean="0">
                <a:latin typeface="가는둥근제목체" pitchFamily="18" charset="-127"/>
                <a:ea typeface="가는둥근제목체" pitchFamily="18" charset="-127"/>
              </a:rPr>
              <a:t>플라스터는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최소 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14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일간 굳도록  놓아 둔다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. </a:t>
            </a:r>
          </a:p>
        </p:txBody>
      </p:sp>
      <p:sp>
        <p:nvSpPr>
          <p:cNvPr id="55" name="사각형 설명선 54"/>
          <p:cNvSpPr/>
          <p:nvPr/>
        </p:nvSpPr>
        <p:spPr>
          <a:xfrm>
            <a:off x="3419872" y="3356992"/>
            <a:ext cx="4320480" cy="1512168"/>
          </a:xfrm>
          <a:prstGeom prst="wedgeRectCallout">
            <a:avLst>
              <a:gd name="adj1" fmla="val -55395"/>
              <a:gd name="adj2" fmla="val -539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lvl="1" indent="-57150" defTabSz="44450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en-US" altLang="ko-KR" sz="16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sz="2400" b="1" dirty="0" err="1" smtClean="0">
                <a:latin typeface="가는둥근제목체" pitchFamily="18" charset="-127"/>
                <a:ea typeface="가는둥근제목체" pitchFamily="18" charset="-127"/>
              </a:rPr>
              <a:t>StoColor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sz="2400" b="1" dirty="0" err="1" smtClean="0">
                <a:latin typeface="가는둥근제목체" pitchFamily="18" charset="-127"/>
                <a:ea typeface="가는둥근제목체" pitchFamily="18" charset="-127"/>
              </a:rPr>
              <a:t>Jumbosil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은 즉시 사용가능하나 물로 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10% 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이상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희석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. </a:t>
            </a:r>
            <a:endParaRPr lang="ko-KR" altLang="en-US" sz="24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56" name="사각형 설명선 55"/>
          <p:cNvSpPr/>
          <p:nvPr/>
        </p:nvSpPr>
        <p:spPr>
          <a:xfrm>
            <a:off x="3635896" y="3501008"/>
            <a:ext cx="4248472" cy="1656184"/>
          </a:xfrm>
          <a:prstGeom prst="wedgeRectCallout">
            <a:avLst>
              <a:gd name="adj1" fmla="val 42118"/>
              <a:gd name="adj2" fmla="val -62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lvl="1" indent="-57150" defTabSz="44450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2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회 코팅용 약 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0.4 ? 0.5 ℓ/㎡ .  </a:t>
            </a:r>
          </a:p>
          <a:p>
            <a:pPr marL="57150" lvl="1" indent="-57150" defTabSz="444500" latinLnBrk="1">
              <a:lnSpc>
                <a:spcPct val="150000"/>
              </a:lnSpc>
              <a:spcAft>
                <a:spcPct val="15000"/>
              </a:spcAft>
            </a:pP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400" b="1" dirty="0" err="1" smtClean="0">
                <a:latin typeface="가는둥근제목체" pitchFamily="18" charset="-127"/>
                <a:ea typeface="가는둥근제목체" pitchFamily="18" charset="-127"/>
              </a:rPr>
              <a:t>하지면과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시공 방법에 따라 다양</a:t>
            </a:r>
            <a:r>
              <a:rPr lang="en-US" altLang="ko-KR" sz="2800" b="1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r>
              <a:rPr lang="ko-KR" altLang="en-US" sz="2800" b="1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endParaRPr lang="ko-KR" altLang="en-US" sz="20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57" name="사각형 설명선 56"/>
          <p:cNvSpPr/>
          <p:nvPr/>
        </p:nvSpPr>
        <p:spPr>
          <a:xfrm>
            <a:off x="2267744" y="3068960"/>
            <a:ext cx="3600400" cy="1512168"/>
          </a:xfrm>
          <a:prstGeom prst="wedgeRectCallout">
            <a:avLst>
              <a:gd name="adj1" fmla="val -43197"/>
              <a:gd name="adj2" fmla="val 679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공기와 </a:t>
            </a:r>
            <a:r>
              <a:rPr lang="ko-KR" altLang="en-US" sz="2400" b="1" dirty="0" err="1" smtClean="0">
                <a:latin typeface="가는둥근제목체" pitchFamily="18" charset="-127"/>
                <a:ea typeface="가는둥근제목체" pitchFamily="18" charset="-127"/>
              </a:rPr>
              <a:t>하지면의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온도는 </a:t>
            </a:r>
            <a:endParaRPr lang="en-US" altLang="ko-KR" sz="2400" b="1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</a:pP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  5℃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이상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sz="24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62" name="사각형 설명선 61"/>
          <p:cNvSpPr/>
          <p:nvPr/>
        </p:nvSpPr>
        <p:spPr>
          <a:xfrm>
            <a:off x="2915816" y="2564904"/>
            <a:ext cx="5040560" cy="2016224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물리적으로 건조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sz="2400" b="1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 20℃,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상대습도 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65% 8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시간 후 </a:t>
            </a:r>
            <a:r>
              <a:rPr lang="ko-KR" altLang="en-US" sz="2400" b="1" dirty="0" err="1" smtClean="0">
                <a:latin typeface="가는둥근제목체" pitchFamily="18" charset="-127"/>
                <a:ea typeface="가는둥근제목체" pitchFamily="18" charset="-127"/>
              </a:rPr>
              <a:t>재코팅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</a:p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온도가 낮거나 습도가 높을 때 길어짐</a:t>
            </a:r>
            <a:endParaRPr lang="en-US" altLang="ko-KR" sz="2400" b="1" dirty="0" smtClean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63" name="사각형 설명선 62"/>
          <p:cNvSpPr/>
          <p:nvPr/>
        </p:nvSpPr>
        <p:spPr>
          <a:xfrm>
            <a:off x="3995936" y="2708920"/>
            <a:ext cx="3600400" cy="1584176"/>
          </a:xfrm>
          <a:prstGeom prst="wedgeRectCallout">
            <a:avLst>
              <a:gd name="adj1" fmla="val 27308"/>
              <a:gd name="adj2" fmla="val 685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  <a:buChar char="••"/>
            </a:pPr>
            <a:r>
              <a:rPr lang="ko-KR" altLang="en-US" sz="2000" b="1" dirty="0" smtClean="0">
                <a:latin typeface="가는둥근제목체" pitchFamily="18" charset="-127"/>
                <a:ea typeface="가는둥근제목체" pitchFamily="18" charset="-127"/>
              </a:rPr>
              <a:t> 특별한 보호용 도구는 필요   </a:t>
            </a:r>
            <a:endParaRPr lang="en-US" altLang="ko-KR" sz="2000" b="1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</a:pPr>
            <a:r>
              <a:rPr lang="en-US" altLang="ko-KR" sz="2000" b="1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000" b="1" dirty="0" smtClean="0">
                <a:latin typeface="가는둥근제목체" pitchFamily="18" charset="-127"/>
                <a:ea typeface="가는둥근제목체" pitchFamily="18" charset="-127"/>
              </a:rPr>
              <a:t>하지 않음</a:t>
            </a:r>
            <a:r>
              <a:rPr lang="en-US" altLang="ko-KR" sz="2000" b="1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</a:p>
          <a:p>
            <a:pPr marL="57150" lvl="1" indent="-57150" defTabSz="488950" latinLnBrk="1">
              <a:lnSpc>
                <a:spcPct val="150000"/>
              </a:lnSpc>
              <a:spcAft>
                <a:spcPct val="15000"/>
              </a:spcAft>
            </a:pPr>
            <a:r>
              <a:rPr lang="en-US" altLang="ko-KR" sz="2000" b="1" dirty="0" smtClean="0">
                <a:latin typeface="가는둥근제목체" pitchFamily="18" charset="-127"/>
                <a:ea typeface="가는둥근제목체" pitchFamily="18" charset="-127"/>
              </a:rPr>
              <a:t> (</a:t>
            </a:r>
            <a:r>
              <a:rPr lang="ko-KR" altLang="en-US" sz="2000" b="1" dirty="0" smtClean="0">
                <a:latin typeface="가는둥근제목체" pitchFamily="18" charset="-127"/>
                <a:ea typeface="가는둥근제목체" pitchFamily="18" charset="-127"/>
              </a:rPr>
              <a:t>예</a:t>
            </a:r>
            <a:r>
              <a:rPr lang="en-US" altLang="ko-KR" sz="2000" b="1" dirty="0" smtClean="0">
                <a:latin typeface="가는둥근제목체" pitchFamily="18" charset="-127"/>
                <a:ea typeface="가는둥근제목체" pitchFamily="18" charset="-127"/>
              </a:rPr>
              <a:t>. </a:t>
            </a:r>
            <a:r>
              <a:rPr lang="ko-KR" altLang="en-US" sz="2000" b="1" dirty="0" smtClean="0">
                <a:latin typeface="가는둥근제목체" pitchFamily="18" charset="-127"/>
                <a:ea typeface="가는둥근제목체" pitchFamily="18" charset="-127"/>
              </a:rPr>
              <a:t>안면보호대</a:t>
            </a:r>
            <a:r>
              <a:rPr lang="en-US" altLang="ko-KR" sz="2000" b="1" dirty="0" smtClean="0">
                <a:latin typeface="가는둥근제목체" pitchFamily="18" charset="-127"/>
                <a:ea typeface="가는둥근제목체" pitchFamily="18" charset="-127"/>
              </a:rPr>
              <a:t>)</a:t>
            </a:r>
            <a:endParaRPr lang="ko-KR" altLang="en-US" sz="20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68" name="모서리가 둥근 사각형 설명선 67"/>
          <p:cNvSpPr/>
          <p:nvPr/>
        </p:nvSpPr>
        <p:spPr>
          <a:xfrm>
            <a:off x="4067944" y="3645024"/>
            <a:ext cx="2952328" cy="1296144"/>
          </a:xfrm>
          <a:prstGeom prst="wedgeRoundRectCallout">
            <a:avLst>
              <a:gd name="adj1" fmla="val -9738"/>
              <a:gd name="adj2" fmla="val -7754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 시공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솔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롤러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,  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400" b="1" dirty="0" smtClean="0">
                <a:latin typeface="가는둥근제목체" pitchFamily="18" charset="-127"/>
                <a:ea typeface="가는둥근제목체" pitchFamily="18" charset="-127"/>
              </a:rPr>
              <a:t>에어리스 스프레이</a:t>
            </a:r>
            <a:r>
              <a:rPr lang="en-US" altLang="ko-KR" sz="2400" b="1" dirty="0" smtClean="0">
                <a:latin typeface="가는둥근제목체" pitchFamily="18" charset="-127"/>
                <a:ea typeface="가는둥근제목체" pitchFamily="18" charset="-127"/>
              </a:rPr>
              <a:t>. </a:t>
            </a:r>
            <a:endParaRPr lang="ko-KR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83568" y="2348880"/>
            <a:ext cx="1206991" cy="1584176"/>
            <a:chOff x="960" y="72685"/>
            <a:chExt cx="1206991" cy="518399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960" y="72685"/>
              <a:ext cx="1206991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28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표면준비</a:t>
              </a:r>
              <a:endParaRPr lang="ko-KR" altLang="en-US" sz="28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  <p:sp>
          <p:nvSpPr>
            <p:cNvPr id="40" name="모서리가 둥근 직사각형 4"/>
            <p:cNvSpPr/>
            <p:nvPr/>
          </p:nvSpPr>
          <p:spPr>
            <a:xfrm>
              <a:off x="960" y="72685"/>
              <a:ext cx="120699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073535" y="2726711"/>
            <a:ext cx="387908" cy="918313"/>
            <a:chOff x="1390927" y="95232"/>
            <a:chExt cx="387908" cy="300505"/>
          </a:xfrm>
          <a:solidFill>
            <a:srgbClr val="FFCCCC"/>
          </a:solidFill>
        </p:grpSpPr>
        <p:sp>
          <p:nvSpPr>
            <p:cNvPr id="35" name="오른쪽 화살표 34"/>
            <p:cNvSpPr/>
            <p:nvPr/>
          </p:nvSpPr>
          <p:spPr>
            <a:xfrm>
              <a:off x="1390927" y="95232"/>
              <a:ext cx="387908" cy="3005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오른쪽 화살표 8"/>
            <p:cNvSpPr/>
            <p:nvPr/>
          </p:nvSpPr>
          <p:spPr>
            <a:xfrm>
              <a:off x="1390927" y="155333"/>
              <a:ext cx="297757" cy="180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kern="120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622462" y="2348880"/>
            <a:ext cx="1206991" cy="1584176"/>
            <a:chOff x="1939854" y="72685"/>
            <a:chExt cx="1206991" cy="518399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1939854" y="72685"/>
              <a:ext cx="1206991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28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자재준비</a:t>
              </a:r>
              <a:endParaRPr lang="ko-KR" altLang="en-US" sz="28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  <p:sp>
          <p:nvSpPr>
            <p:cNvPr id="34" name="모서리가 둥근 직사각형 10"/>
            <p:cNvSpPr/>
            <p:nvPr/>
          </p:nvSpPr>
          <p:spPr>
            <a:xfrm>
              <a:off x="1939854" y="72685"/>
              <a:ext cx="120699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sp>
        <p:nvSpPr>
          <p:cNvPr id="32" name="모서리가 둥근 직사각형 12"/>
          <p:cNvSpPr/>
          <p:nvPr/>
        </p:nvSpPr>
        <p:spPr>
          <a:xfrm>
            <a:off x="2918298" y="2708872"/>
            <a:ext cx="1562794" cy="14258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o-KR" altLang="en-US" sz="1600" kern="1200" dirty="0">
              <a:latin typeface="가는둥근제목체" pitchFamily="18" charset="-127"/>
              <a:ea typeface="가는둥근제목체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012428" y="2726711"/>
            <a:ext cx="387908" cy="918313"/>
            <a:chOff x="3329820" y="95232"/>
            <a:chExt cx="387908" cy="300505"/>
          </a:xfrm>
          <a:solidFill>
            <a:srgbClr val="FFD9B3"/>
          </a:solidFill>
        </p:grpSpPr>
        <p:sp>
          <p:nvSpPr>
            <p:cNvPr id="29" name="오른쪽 화살표 28"/>
            <p:cNvSpPr/>
            <p:nvPr/>
          </p:nvSpPr>
          <p:spPr>
            <a:xfrm>
              <a:off x="3329820" y="95232"/>
              <a:ext cx="387908" cy="3005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오른쪽 화살표 14"/>
            <p:cNvSpPr/>
            <p:nvPr/>
          </p:nvSpPr>
          <p:spPr>
            <a:xfrm>
              <a:off x="3329820" y="155333"/>
              <a:ext cx="297757" cy="180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kern="120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561355" y="2348880"/>
            <a:ext cx="1206991" cy="1584176"/>
            <a:chOff x="3878747" y="72685"/>
            <a:chExt cx="1206991" cy="518399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3878747" y="72685"/>
              <a:ext cx="1206991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28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시공</a:t>
              </a:r>
              <a:endParaRPr lang="ko-KR" altLang="en-US" sz="28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  <p:sp>
          <p:nvSpPr>
            <p:cNvPr id="28" name="모서리가 둥근 직사각형 16"/>
            <p:cNvSpPr/>
            <p:nvPr/>
          </p:nvSpPr>
          <p:spPr>
            <a:xfrm>
              <a:off x="3878747" y="72685"/>
              <a:ext cx="120699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951322" y="2726711"/>
            <a:ext cx="387908" cy="918313"/>
            <a:chOff x="5268714" y="95232"/>
            <a:chExt cx="387908" cy="300505"/>
          </a:xfrm>
          <a:solidFill>
            <a:srgbClr val="FFFFB7"/>
          </a:solidFill>
        </p:grpSpPr>
        <p:sp>
          <p:nvSpPr>
            <p:cNvPr id="23" name="오른쪽 화살표 22"/>
            <p:cNvSpPr/>
            <p:nvPr/>
          </p:nvSpPr>
          <p:spPr>
            <a:xfrm>
              <a:off x="5268714" y="95232"/>
              <a:ext cx="387908" cy="3005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오른쪽 화살표 20"/>
            <p:cNvSpPr/>
            <p:nvPr/>
          </p:nvSpPr>
          <p:spPr>
            <a:xfrm>
              <a:off x="5268714" y="155333"/>
              <a:ext cx="297757" cy="180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kern="120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500249" y="2348880"/>
            <a:ext cx="1528135" cy="1584176"/>
            <a:chOff x="5817641" y="72685"/>
            <a:chExt cx="1206991" cy="518399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5817641" y="72685"/>
              <a:ext cx="1206991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28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소모량</a:t>
              </a:r>
              <a:endParaRPr lang="ko-KR" altLang="en-US" sz="28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  <p:sp>
          <p:nvSpPr>
            <p:cNvPr id="22" name="모서리가 둥근 직사각형 22"/>
            <p:cNvSpPr/>
            <p:nvPr/>
          </p:nvSpPr>
          <p:spPr>
            <a:xfrm>
              <a:off x="5817641" y="72685"/>
              <a:ext cx="120699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 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10" name="그룹 7"/>
          <p:cNvGrpSpPr/>
          <p:nvPr/>
        </p:nvGrpSpPr>
        <p:grpSpPr>
          <a:xfrm>
            <a:off x="683568" y="4437112"/>
            <a:ext cx="1206991" cy="1728192"/>
            <a:chOff x="960" y="72685"/>
            <a:chExt cx="1206991" cy="518399"/>
          </a:xfrm>
        </p:grpSpPr>
        <p:sp>
          <p:nvSpPr>
            <p:cNvPr id="111" name="모서리가 둥근 직사각형 110"/>
            <p:cNvSpPr/>
            <p:nvPr/>
          </p:nvSpPr>
          <p:spPr>
            <a:xfrm>
              <a:off x="960" y="72685"/>
              <a:ext cx="1206991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모서리가 둥근 직사각형 4"/>
            <p:cNvSpPr/>
            <p:nvPr/>
          </p:nvSpPr>
          <p:spPr>
            <a:xfrm>
              <a:off x="960" y="72685"/>
              <a:ext cx="1206991" cy="518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시공온도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16" name="그룹 9"/>
          <p:cNvGrpSpPr/>
          <p:nvPr/>
        </p:nvGrpSpPr>
        <p:grpSpPr>
          <a:xfrm>
            <a:off x="2073535" y="4803467"/>
            <a:ext cx="387908" cy="1001797"/>
            <a:chOff x="1390927" y="95232"/>
            <a:chExt cx="387908" cy="300505"/>
          </a:xfrm>
          <a:solidFill>
            <a:srgbClr val="CCCCFF"/>
          </a:solidFill>
        </p:grpSpPr>
        <p:sp>
          <p:nvSpPr>
            <p:cNvPr id="117" name="오른쪽 화살표 116"/>
            <p:cNvSpPr/>
            <p:nvPr/>
          </p:nvSpPr>
          <p:spPr>
            <a:xfrm>
              <a:off x="1390927" y="95232"/>
              <a:ext cx="387908" cy="3005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오른쪽 화살표 8"/>
            <p:cNvSpPr/>
            <p:nvPr/>
          </p:nvSpPr>
          <p:spPr>
            <a:xfrm>
              <a:off x="1390927" y="155333"/>
              <a:ext cx="297757" cy="180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kern="1200"/>
            </a:p>
          </p:txBody>
        </p:sp>
      </p:grpSp>
      <p:grpSp>
        <p:nvGrpSpPr>
          <p:cNvPr id="119" name="그룹 10"/>
          <p:cNvGrpSpPr/>
          <p:nvPr/>
        </p:nvGrpSpPr>
        <p:grpSpPr>
          <a:xfrm>
            <a:off x="2622462" y="4437112"/>
            <a:ext cx="1206991" cy="1728192"/>
            <a:chOff x="1939854" y="72685"/>
            <a:chExt cx="1206991" cy="518399"/>
          </a:xfrm>
        </p:grpSpPr>
        <p:sp>
          <p:nvSpPr>
            <p:cNvPr id="120" name="모서리가 둥근 직사각형 119"/>
            <p:cNvSpPr/>
            <p:nvPr/>
          </p:nvSpPr>
          <p:spPr>
            <a:xfrm>
              <a:off x="1939854" y="72685"/>
              <a:ext cx="1206991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모서리가 둥근 직사각형 10"/>
            <p:cNvSpPr/>
            <p:nvPr/>
          </p:nvSpPr>
          <p:spPr>
            <a:xfrm>
              <a:off x="1939854" y="72685"/>
              <a:ext cx="1206991" cy="453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건조시간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25" name="그룹 12"/>
          <p:cNvGrpSpPr/>
          <p:nvPr/>
        </p:nvGrpSpPr>
        <p:grpSpPr>
          <a:xfrm>
            <a:off x="4012428" y="4803467"/>
            <a:ext cx="387908" cy="1001797"/>
            <a:chOff x="3329820" y="95232"/>
            <a:chExt cx="387908" cy="300505"/>
          </a:xfrm>
          <a:solidFill>
            <a:srgbClr val="CCFF99"/>
          </a:solidFill>
        </p:grpSpPr>
        <p:sp>
          <p:nvSpPr>
            <p:cNvPr id="126" name="오른쪽 화살표 125"/>
            <p:cNvSpPr/>
            <p:nvPr/>
          </p:nvSpPr>
          <p:spPr>
            <a:xfrm>
              <a:off x="3329820" y="95232"/>
              <a:ext cx="387908" cy="3005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오른쪽 화살표 14"/>
            <p:cNvSpPr/>
            <p:nvPr/>
          </p:nvSpPr>
          <p:spPr>
            <a:xfrm>
              <a:off x="3329820" y="155333"/>
              <a:ext cx="297757" cy="180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kern="1200"/>
            </a:p>
          </p:txBody>
        </p:sp>
      </p:grpSp>
      <p:grpSp>
        <p:nvGrpSpPr>
          <p:cNvPr id="128" name="그룹 13"/>
          <p:cNvGrpSpPr/>
          <p:nvPr/>
        </p:nvGrpSpPr>
        <p:grpSpPr>
          <a:xfrm>
            <a:off x="4561355" y="4437112"/>
            <a:ext cx="1522813" cy="1728192"/>
            <a:chOff x="3878747" y="72685"/>
            <a:chExt cx="1522813" cy="518399"/>
          </a:xfrm>
        </p:grpSpPr>
        <p:sp>
          <p:nvSpPr>
            <p:cNvPr id="129" name="모서리가 둥근 직사각형 128"/>
            <p:cNvSpPr/>
            <p:nvPr/>
          </p:nvSpPr>
          <p:spPr>
            <a:xfrm>
              <a:off x="3878747" y="72685"/>
              <a:ext cx="1522813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모서리가 둥근 직사각형 16"/>
            <p:cNvSpPr/>
            <p:nvPr/>
          </p:nvSpPr>
          <p:spPr>
            <a:xfrm>
              <a:off x="3878747" y="72685"/>
              <a:ext cx="1522813" cy="49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보호용 도구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34" name="그룹 15"/>
          <p:cNvGrpSpPr/>
          <p:nvPr/>
        </p:nvGrpSpPr>
        <p:grpSpPr>
          <a:xfrm>
            <a:off x="6272466" y="4803467"/>
            <a:ext cx="387908" cy="1001797"/>
            <a:chOff x="5268714" y="95232"/>
            <a:chExt cx="387908" cy="300505"/>
          </a:xfrm>
          <a:solidFill>
            <a:srgbClr val="CCFFFF"/>
          </a:solidFill>
        </p:grpSpPr>
        <p:sp>
          <p:nvSpPr>
            <p:cNvPr id="135" name="오른쪽 화살표 134"/>
            <p:cNvSpPr/>
            <p:nvPr/>
          </p:nvSpPr>
          <p:spPr>
            <a:xfrm>
              <a:off x="5268714" y="95232"/>
              <a:ext cx="387908" cy="3005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오른쪽 화살표 20"/>
            <p:cNvSpPr/>
            <p:nvPr/>
          </p:nvSpPr>
          <p:spPr>
            <a:xfrm>
              <a:off x="5268714" y="155333"/>
              <a:ext cx="297757" cy="180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kern="1200"/>
            </a:p>
          </p:txBody>
        </p:sp>
      </p:grpSp>
      <p:grpSp>
        <p:nvGrpSpPr>
          <p:cNvPr id="137" name="그룹 16"/>
          <p:cNvGrpSpPr/>
          <p:nvPr/>
        </p:nvGrpSpPr>
        <p:grpSpPr>
          <a:xfrm>
            <a:off x="6821393" y="4437112"/>
            <a:ext cx="1206991" cy="1728192"/>
            <a:chOff x="5817641" y="72685"/>
            <a:chExt cx="1206991" cy="518399"/>
          </a:xfrm>
        </p:grpSpPr>
        <p:sp>
          <p:nvSpPr>
            <p:cNvPr id="138" name="모서리가 둥근 직사각형 137"/>
            <p:cNvSpPr/>
            <p:nvPr/>
          </p:nvSpPr>
          <p:spPr>
            <a:xfrm>
              <a:off x="5817641" y="72685"/>
              <a:ext cx="1206991" cy="5183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9" name="모서리가 둥근 직사각형 22"/>
            <p:cNvSpPr/>
            <p:nvPr/>
          </p:nvSpPr>
          <p:spPr>
            <a:xfrm>
              <a:off x="5817641" y="72685"/>
              <a:ext cx="1206991" cy="49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>
                  <a:solidFill>
                    <a:schemeClr val="tx1"/>
                  </a:solidFill>
                  <a:latin typeface="HY산B" pitchFamily="18" charset="-127"/>
                  <a:ea typeface="HY산B" pitchFamily="18" charset="-127"/>
                </a:rPr>
                <a:t>코팅 절차 </a:t>
              </a:r>
              <a:endParaRPr lang="ko-KR" altLang="en-US" sz="2800" kern="1200" dirty="0">
                <a:solidFill>
                  <a:schemeClr val="tx1"/>
                </a:solidFill>
                <a:latin typeface="HY산B" pitchFamily="18" charset="-127"/>
                <a:ea typeface="HY산B" pitchFamily="18" charset="-127"/>
              </a:endParaRPr>
            </a:p>
          </p:txBody>
        </p:sp>
      </p:grpSp>
      <p:sp>
        <p:nvSpPr>
          <p:cNvPr id="143" name="Rectangle 2"/>
          <p:cNvSpPr txBox="1">
            <a:spLocks noChangeArrowheads="1"/>
          </p:cNvSpPr>
          <p:nvPr/>
        </p:nvSpPr>
        <p:spPr bwMode="auto">
          <a:xfrm>
            <a:off x="366464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Sto</a:t>
            </a:r>
            <a:r>
              <a:rPr kumimoji="0" lang="en-US" altLang="ko-KR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 – </a:t>
            </a:r>
            <a:r>
              <a:rPr kumimoji="0" lang="en-US" altLang="ko-KR" sz="3600" b="0" i="0" u="none" strike="noStrike" kern="0" cap="none" spc="0" normalizeH="0" noProof="0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Lotusan</a:t>
            </a:r>
            <a:r>
              <a:rPr kumimoji="0" lang="en-US" altLang="ko-KR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굴림" charset="-127"/>
                <a:cs typeface="+mj-cs"/>
              </a:rPr>
              <a:t> 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시공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산B" pitchFamily="18" charset="-127"/>
              <a:ea typeface="HY산B" pitchFamily="18" charset="-127"/>
              <a:cs typeface="+mj-cs"/>
            </a:endParaRPr>
          </a:p>
        </p:txBody>
      </p:sp>
      <p:sp>
        <p:nvSpPr>
          <p:cNvPr id="74" name="사각형 설명선 73"/>
          <p:cNvSpPr/>
          <p:nvPr/>
        </p:nvSpPr>
        <p:spPr>
          <a:xfrm>
            <a:off x="1619672" y="3645024"/>
            <a:ext cx="3528392" cy="1224136"/>
          </a:xfrm>
          <a:prstGeom prst="wedgeRectCallout">
            <a:avLst>
              <a:gd name="adj1" fmla="val -63228"/>
              <a:gd name="adj2" fmla="val -4490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표면은 단단하며 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</a:pP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깨끗하고 건조해 있어야 함</a:t>
            </a:r>
            <a:r>
              <a:rPr lang="en-US" altLang="ko-KR" sz="1600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sz="1600" dirty="0" smtClean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76" name="사각형 설명선 75"/>
          <p:cNvSpPr/>
          <p:nvPr/>
        </p:nvSpPr>
        <p:spPr>
          <a:xfrm>
            <a:off x="2843808" y="3933056"/>
            <a:ext cx="3672408" cy="1296144"/>
          </a:xfrm>
          <a:prstGeom prst="wedgeRectCallout">
            <a:avLst>
              <a:gd name="adj1" fmla="val -42758"/>
              <a:gd name="adj2" fmla="val -722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Font typeface="Arial" pitchFamily="34" charset="0"/>
              <a:buChar char="•"/>
            </a:pP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sz="2400" dirty="0" err="1" smtClean="0">
                <a:latin typeface="가는둥근제목체" pitchFamily="18" charset="-127"/>
                <a:ea typeface="가는둥근제목체" pitchFamily="18" charset="-127"/>
              </a:rPr>
              <a:t>StoLotusan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은 즉시   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0" lvl="1"/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사용가능하나 물로 최대 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10%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까지 희석하여 사용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sz="2400" dirty="0" smtClean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79" name="사각형 설명선 78"/>
          <p:cNvSpPr/>
          <p:nvPr/>
        </p:nvSpPr>
        <p:spPr>
          <a:xfrm>
            <a:off x="2915816" y="4005064"/>
            <a:ext cx="3528392" cy="1152128"/>
          </a:xfrm>
          <a:prstGeom prst="wedgeRectCallout">
            <a:avLst>
              <a:gd name="adj1" fmla="val 13592"/>
              <a:gd name="adj2" fmla="val -938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Font typeface="Arial" pitchFamily="34" charset="0"/>
              <a:buChar char="•"/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시공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솔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롤러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에어리스  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0" lvl="1"/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스프레이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,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기계적 시공</a:t>
            </a:r>
          </a:p>
        </p:txBody>
      </p:sp>
      <p:sp>
        <p:nvSpPr>
          <p:cNvPr id="80" name="사각형 설명선 79"/>
          <p:cNvSpPr/>
          <p:nvPr/>
        </p:nvSpPr>
        <p:spPr>
          <a:xfrm>
            <a:off x="4932040" y="3933056"/>
            <a:ext cx="3240360" cy="1152128"/>
          </a:xfrm>
          <a:prstGeom prst="wedgeRectCallout">
            <a:avLst>
              <a:gd name="adj1" fmla="val 30834"/>
              <a:gd name="adj2" fmla="val -808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Font typeface="Arial" pitchFamily="34" charset="0"/>
              <a:buChar char="•"/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대략 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0,2 ? 0,4 l/m². </a:t>
            </a:r>
          </a:p>
          <a:p>
            <a:pPr marL="0" lvl="1"/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400" dirty="0" err="1" smtClean="0">
                <a:latin typeface="가는둥근제목체" pitchFamily="18" charset="-127"/>
                <a:ea typeface="가는둥근제목체" pitchFamily="18" charset="-127"/>
              </a:rPr>
              <a:t>하지면에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따라 다름</a:t>
            </a:r>
          </a:p>
        </p:txBody>
      </p:sp>
      <p:sp>
        <p:nvSpPr>
          <p:cNvPr id="82" name="사각형 설명선 81"/>
          <p:cNvSpPr/>
          <p:nvPr/>
        </p:nvSpPr>
        <p:spPr>
          <a:xfrm>
            <a:off x="1691680" y="3573016"/>
            <a:ext cx="3312368" cy="1296144"/>
          </a:xfrm>
          <a:prstGeom prst="wedgeRectCallout">
            <a:avLst>
              <a:gd name="adj1" fmla="val -62530"/>
              <a:gd name="adj2" fmla="val 413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o-KR" altLang="en-US" sz="2400" dirty="0" err="1" smtClean="0">
                <a:latin typeface="가는둥근제목체" pitchFamily="18" charset="-127"/>
                <a:ea typeface="가는둥근제목체" pitchFamily="18" charset="-127"/>
              </a:rPr>
              <a:t>하지면과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대기 온도는 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</a:pP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영상</a:t>
            </a:r>
            <a:r>
              <a:rPr lang="en-US" altLang="ko-KR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5°C </a:t>
            </a:r>
            <a:r>
              <a:rPr lang="ko-KR" altLang="en-US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이하로 내려가면 안됨</a:t>
            </a:r>
            <a:r>
              <a:rPr lang="en-US" altLang="ko-KR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sz="2400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83" name="사각형 설명선 82"/>
          <p:cNvSpPr/>
          <p:nvPr/>
        </p:nvSpPr>
        <p:spPr>
          <a:xfrm>
            <a:off x="2555776" y="2420888"/>
            <a:ext cx="4824536" cy="2232248"/>
          </a:xfrm>
          <a:prstGeom prst="wedgeRectCallout">
            <a:avLst>
              <a:gd name="adj1" fmla="val -31790"/>
              <a:gd name="adj2" fmla="val 654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o-KR" altLang="en-US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물리적으로 건조</a:t>
            </a:r>
            <a:endParaRPr lang="ko-KR" altLang="en-US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ko-KR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20℃, </a:t>
            </a: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상대습도 </a:t>
            </a:r>
            <a:r>
              <a:rPr lang="en-US" altLang="ko-KR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65%</a:t>
            </a: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에서 </a:t>
            </a:r>
            <a:r>
              <a:rPr lang="en-US" altLang="ko-KR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8</a:t>
            </a: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시간 후   </a:t>
            </a:r>
            <a:endParaRPr lang="en-US" altLang="ko-KR" sz="2000" dirty="0" smtClean="0">
              <a:solidFill>
                <a:schemeClr val="tx1"/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</a:pPr>
            <a:r>
              <a:rPr lang="en-US" altLang="ko-KR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000" dirty="0" err="1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재코팅</a:t>
            </a:r>
            <a:r>
              <a:rPr lang="en-US" altLang="ko-KR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.</a:t>
            </a: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강한 소수성은 </a:t>
            </a:r>
            <a:r>
              <a:rPr lang="en-US" altLang="ko-KR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2</a:t>
            </a: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일 후부터 나오며 </a:t>
            </a:r>
            <a:r>
              <a:rPr lang="en-US" altLang="ko-KR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24</a:t>
            </a: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일 후부터는 로터스 효과를 형성</a:t>
            </a:r>
            <a:r>
              <a:rPr lang="en-US" altLang="ko-KR" sz="16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84" name="사각형 설명선 83"/>
          <p:cNvSpPr/>
          <p:nvPr/>
        </p:nvSpPr>
        <p:spPr>
          <a:xfrm>
            <a:off x="3491880" y="2996952"/>
            <a:ext cx="3096344" cy="1440160"/>
          </a:xfrm>
          <a:prstGeom prst="wedgeRectCallout">
            <a:avLst>
              <a:gd name="adj1" fmla="val -3643"/>
              <a:gd name="adj2" fmla="val 736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o-KR" altLang="en-US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특별한 보호용 도구는 필요하지 않음</a:t>
            </a:r>
            <a:endParaRPr lang="en-US" altLang="ko-KR" sz="2400" dirty="0" smtClean="0">
              <a:solidFill>
                <a:schemeClr val="tx1"/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</a:pPr>
            <a:r>
              <a:rPr lang="en-US" altLang="ko-KR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(</a:t>
            </a:r>
            <a:r>
              <a:rPr lang="ko-KR" altLang="en-US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예</a:t>
            </a:r>
            <a:r>
              <a:rPr lang="en-US" altLang="ko-KR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. </a:t>
            </a:r>
            <a:r>
              <a:rPr lang="ko-KR" altLang="en-US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안면보호대</a:t>
            </a:r>
            <a:r>
              <a:rPr lang="en-US" altLang="ko-KR" sz="24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)</a:t>
            </a:r>
            <a:endParaRPr lang="ko-KR" altLang="en-US" sz="2400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85" name="사각형 설명선 84"/>
          <p:cNvSpPr/>
          <p:nvPr/>
        </p:nvSpPr>
        <p:spPr>
          <a:xfrm>
            <a:off x="3635896" y="2492896"/>
            <a:ext cx="3168352" cy="1944216"/>
          </a:xfrm>
          <a:prstGeom prst="wedgeRectCallout">
            <a:avLst>
              <a:gd name="adj1" fmla="val 48809"/>
              <a:gd name="adj2" fmla="val 755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하부 코팅</a:t>
            </a:r>
            <a:endParaRPr lang="ko-KR" altLang="en-US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하지면의</a:t>
            </a: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종류와 상태에 따라 하부 코팅 선택</a:t>
            </a:r>
            <a:endParaRPr lang="en-US" altLang="ko-KR" sz="2000" dirty="0" smtClean="0">
              <a:solidFill>
                <a:schemeClr val="tx1"/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</a:pP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 중간 코팅 </a:t>
            </a:r>
            <a:endParaRPr lang="en-US" altLang="ko-KR" sz="2000" dirty="0" smtClean="0">
              <a:solidFill>
                <a:schemeClr val="tx1"/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 marL="114300" lvl="1" indent="-114300" defTabSz="533400" latinLnBrk="1">
              <a:lnSpc>
                <a:spcPct val="90000"/>
              </a:lnSpc>
              <a:spcAft>
                <a:spcPct val="15000"/>
              </a:spcAft>
            </a:pPr>
            <a:r>
              <a:rPr lang="ko-KR" altLang="en-US" sz="2000" dirty="0" smtClean="0">
                <a:solidFill>
                  <a:schemeClr val="tx1"/>
                </a:solidFill>
                <a:latin typeface="가는둥근제목체" pitchFamily="18" charset="-127"/>
                <a:ea typeface="가는둥근제목체" pitchFamily="18" charset="-127"/>
              </a:rPr>
              <a:t>  상부 코팅 </a:t>
            </a:r>
            <a:endParaRPr lang="en-US" altLang="ko-KR" sz="2000" dirty="0" smtClean="0">
              <a:solidFill>
                <a:schemeClr val="tx1"/>
              </a:solidFill>
              <a:latin typeface="가는둥근제목체" pitchFamily="18" charset="-127"/>
              <a:ea typeface="가는둥근제목체" pitchFamily="18" charset="-127"/>
            </a:endParaRPr>
          </a:p>
        </p:txBody>
      </p:sp>
      <p:grpSp>
        <p:nvGrpSpPr>
          <p:cNvPr id="54" name="그룹 9"/>
          <p:cNvGrpSpPr/>
          <p:nvPr/>
        </p:nvGrpSpPr>
        <p:grpSpPr>
          <a:xfrm>
            <a:off x="251520" y="4725144"/>
            <a:ext cx="387908" cy="1001797"/>
            <a:chOff x="1390927" y="95232"/>
            <a:chExt cx="387908" cy="30050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5" name="오른쪽 화살표 54"/>
            <p:cNvSpPr/>
            <p:nvPr/>
          </p:nvSpPr>
          <p:spPr>
            <a:xfrm>
              <a:off x="1390927" y="95232"/>
              <a:ext cx="387908" cy="3005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오른쪽 화살표 8"/>
            <p:cNvSpPr/>
            <p:nvPr/>
          </p:nvSpPr>
          <p:spPr>
            <a:xfrm>
              <a:off x="1390927" y="155333"/>
              <a:ext cx="297757" cy="180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kern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7360" y="4183360"/>
            <a:ext cx="7315200" cy="68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4800" b="1" dirty="0" smtClean="0">
                <a:latin typeface="가는둥근제목체" pitchFamily="18" charset="-127"/>
                <a:ea typeface="가는둥근제목체" pitchFamily="18" charset="-127"/>
              </a:rPr>
              <a:t>실리콘 수지의 특성</a:t>
            </a:r>
            <a:endParaRPr lang="en-US" altLang="ko-KR" sz="48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2699792" y="5013176"/>
            <a:ext cx="60486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오른쪽 화살표 12"/>
          <p:cNvSpPr/>
          <p:nvPr/>
        </p:nvSpPr>
        <p:spPr bwMode="auto">
          <a:xfrm>
            <a:off x="4860032" y="3501008"/>
            <a:ext cx="21602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오른쪽 화살표 13"/>
          <p:cNvSpPr/>
          <p:nvPr/>
        </p:nvSpPr>
        <p:spPr bwMode="auto">
          <a:xfrm>
            <a:off x="899592" y="5589240"/>
            <a:ext cx="21602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텍스트 개체 틀 7"/>
          <p:cNvSpPr>
            <a:spLocks noGrp="1"/>
          </p:cNvSpPr>
          <p:nvPr>
            <p:ph type="body" idx="1"/>
          </p:nvPr>
        </p:nvSpPr>
        <p:spPr>
          <a:xfrm>
            <a:off x="395536" y="1934294"/>
            <a:ext cx="4040188" cy="639762"/>
          </a:xfrm>
          <a:solidFill>
            <a:srgbClr val="D0EC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내구성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/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경제성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18" name="내용 개체 틀 8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040188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장기간 수분 침투 막음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완벽한 외관 유지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20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년 이상의 보수 주기    높은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자재비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고려 경제적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19" name="텍스트 개체 틀 9"/>
          <p:cNvSpPr>
            <a:spLocks noGrp="1"/>
          </p:cNvSpPr>
          <p:nvPr>
            <p:ph type="body" sz="quarter" idx="3"/>
          </p:nvPr>
        </p:nvSpPr>
        <p:spPr>
          <a:xfrm>
            <a:off x="4583361" y="1934294"/>
            <a:ext cx="4041775" cy="639762"/>
          </a:xfrm>
          <a:solidFill>
            <a:srgbClr val="D0EC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투습성</a:t>
            </a:r>
            <a:endParaRPr lang="ko-KR" altLang="en-US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20" name="내용 개체 틀 10"/>
          <p:cNvSpPr>
            <a:spLocks noGrp="1"/>
          </p:cNvSpPr>
          <p:nvPr>
            <p:ph sz="quarter" idx="4"/>
          </p:nvPr>
        </p:nvSpPr>
        <p:spPr>
          <a:xfrm>
            <a:off x="4583361" y="2574056"/>
            <a:ext cx="4041775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도장면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하부에 습기 배출 건조한 도막을 유지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곰팡이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균 서식 방지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도장 수명을 연장</a:t>
            </a:r>
            <a:endParaRPr lang="ko-KR" altLang="en-US" sz="2800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수지의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특성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214414" y="5429264"/>
            <a:ext cx="288032" cy="2160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389492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bperleff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456384" cy="4603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텍스트 개체 틀 6"/>
          <p:cNvSpPr>
            <a:spLocks noGrp="1"/>
          </p:cNvSpPr>
          <p:nvPr>
            <p:ph type="body" sz="quarter" idx="3"/>
          </p:nvPr>
        </p:nvSpPr>
        <p:spPr>
          <a:xfrm>
            <a:off x="539552" y="2060848"/>
            <a:ext cx="4041775" cy="639762"/>
          </a:xfrm>
          <a:solidFill>
            <a:srgbClr val="D0EC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내오염성</a:t>
            </a:r>
            <a:r>
              <a:rPr lang="en-US" altLang="ko-KR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/</a:t>
            </a:r>
            <a:r>
              <a:rPr lang="ko-KR" alt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발수성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17" name="내용 개체 틀 7"/>
          <p:cNvSpPr>
            <a:spLocks noGrp="1"/>
          </p:cNvSpPr>
          <p:nvPr>
            <p:ph sz="quarter" idx="4"/>
          </p:nvPr>
        </p:nvSpPr>
        <p:spPr>
          <a:xfrm>
            <a:off x="539552" y="2708920"/>
            <a:ext cx="4041775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물방울 효과</a:t>
            </a:r>
            <a:endParaRPr lang="en-US" altLang="ko-KR" sz="2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   (Beading Effect)</a:t>
            </a:r>
          </a:p>
          <a:p>
            <a:pPr>
              <a:buNone/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  물의 침투 방지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도장표면은 빗방울에 의해 오염원들 제거</a:t>
            </a:r>
            <a:endParaRPr lang="ko-KR" altLang="en-US" sz="2800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15" name="텍스트 개체 틀 4"/>
          <p:cNvSpPr>
            <a:spLocks noGrp="1"/>
          </p:cNvSpPr>
          <p:nvPr>
            <p:ph type="body" idx="1"/>
          </p:nvPr>
        </p:nvSpPr>
        <p:spPr>
          <a:xfrm>
            <a:off x="2987824" y="6173614"/>
            <a:ext cx="1584176" cy="495746"/>
          </a:xfr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                               </a:t>
            </a:r>
            <a:endParaRPr lang="en-US" altLang="ko-KR" dirty="0" smtClean="0"/>
          </a:p>
          <a:p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</a:p>
          <a:p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</a:p>
          <a:p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&lt;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그림→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&gt;</a:t>
            </a:r>
            <a:endParaRPr lang="ko-KR" altLang="en-US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수지의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특성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443711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  <a:latin typeface="가는둥근제목체" pitchFamily="18" charset="-127"/>
                <a:ea typeface="가는둥근제목체" pitchFamily="18" charset="-127"/>
              </a:rPr>
              <a:t>→ </a:t>
            </a:r>
            <a:r>
              <a:rPr lang="ko-KR" altLang="en-US" sz="2800" b="1" dirty="0" err="1" smtClean="0">
                <a:solidFill>
                  <a:srgbClr val="FFFF00"/>
                </a:solidFill>
                <a:latin typeface="가는둥근제목체" pitchFamily="18" charset="-127"/>
                <a:ea typeface="가는둥근제목체" pitchFamily="18" charset="-127"/>
              </a:rPr>
              <a:t>연꽃잎</a:t>
            </a:r>
            <a:r>
              <a:rPr lang="ko-KR" altLang="en-US" sz="2800" b="1" dirty="0" smtClean="0">
                <a:solidFill>
                  <a:srgbClr val="FFFF00"/>
                </a:solidFill>
                <a:latin typeface="가는둥근제목체" pitchFamily="18" charset="-127"/>
                <a:ea typeface="가는둥근제목체" pitchFamily="18" charset="-127"/>
              </a:rPr>
              <a:t> 효과</a:t>
            </a:r>
            <a:endParaRPr lang="en-US" altLang="ko-KR" sz="2800" b="1" dirty="0" smtClean="0">
              <a:solidFill>
                <a:srgbClr val="FFFF00"/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endParaRPr lang="ko-KR" altLang="en-US" sz="2800" b="1" dirty="0">
              <a:solidFill>
                <a:srgbClr val="FFFF00"/>
              </a:solidFill>
              <a:latin typeface="가는둥근제목체" pitchFamily="18" charset="-127"/>
              <a:ea typeface="가는둥근제목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457200" y="1934294"/>
            <a:ext cx="4040188" cy="639762"/>
          </a:xfrm>
          <a:solidFill>
            <a:srgbClr val="D0EC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내후성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57200" y="2574056"/>
            <a:ext cx="4040188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알카리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/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산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자외선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적외선 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저항력 강함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기후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폐기 가스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미생물에 저항성 우수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2"/>
              </a:buBlip>
            </a:pPr>
            <a:endParaRPr lang="ko-KR" altLang="en-US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3"/>
          </p:nvPr>
        </p:nvSpPr>
        <p:spPr>
          <a:xfrm>
            <a:off x="4645025" y="1934294"/>
            <a:ext cx="4041775" cy="639762"/>
          </a:xfrm>
          <a:solidFill>
            <a:srgbClr val="D0EC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작업 용이성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041775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바탕 면의 색상의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불균질한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경우 쉽게 도장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다양한 색상 자유롭게 선정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경화 시간이 짧아 다음 공정에 지장을 주지 않음</a:t>
            </a:r>
            <a:endParaRPr lang="ko-KR" altLang="en-US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수지의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특성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446856" y="2006302"/>
            <a:ext cx="4040188" cy="639762"/>
          </a:xfrm>
          <a:solidFill>
            <a:srgbClr val="D0EC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내균열성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46856" y="2646064"/>
            <a:ext cx="4040188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건조과정 중 피막에 응력이 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발생하지 않음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도막의 벗겨짐 갈라짐 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X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외단열마감공법의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최종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도장재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적합</a:t>
            </a:r>
            <a:endParaRPr lang="ko-KR" altLang="en-US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3"/>
          </p:nvPr>
        </p:nvSpPr>
        <p:spPr>
          <a:xfrm>
            <a:off x="4634681" y="2006302"/>
            <a:ext cx="4041775" cy="639762"/>
          </a:xfrm>
          <a:solidFill>
            <a:srgbClr val="D0EC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은폐성</a:t>
            </a:r>
            <a:endParaRPr lang="ko-KR" altLang="en-US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4"/>
          </p:nvPr>
        </p:nvSpPr>
        <p:spPr>
          <a:xfrm>
            <a:off x="4634681" y="2646064"/>
            <a:ext cx="4041775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매우 탁월한 안료와의 결합력과 높은 안료함량 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   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은폐력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우수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</a:p>
          <a:p>
            <a:pPr>
              <a:buBlip>
                <a:blip r:embed="rId2"/>
              </a:buBlip>
            </a:pP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2"/>
              </a:buBlip>
            </a:pP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바탕면의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표면상태를 유지 </a:t>
            </a:r>
          </a:p>
          <a:p>
            <a:pPr>
              <a:buBlip>
                <a:blip r:embed="rId2"/>
              </a:buBlip>
            </a:pPr>
            <a:endParaRPr lang="ko-KR" altLang="en-US" sz="3200" dirty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수지의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특성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000628" y="4000504"/>
            <a:ext cx="288032" cy="2160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7360" y="4183360"/>
            <a:ext cx="7315200" cy="68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4800" b="1" dirty="0" smtClean="0">
                <a:latin typeface="가는둥근제목체" pitchFamily="18" charset="-127"/>
                <a:ea typeface="가는둥근제목체" pitchFamily="18" charset="-127"/>
              </a:rPr>
              <a:t>실리콘 수지의 적용범위</a:t>
            </a:r>
            <a:endParaRPr lang="en-US" altLang="ko-KR" sz="48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2699792" y="5013176"/>
            <a:ext cx="60486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713" y="2981325"/>
            <a:ext cx="7858125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ko-KR" sz="3200" dirty="0">
              <a:latin typeface="+mn-ea"/>
              <a:ea typeface="+mn-ea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3316" name="내용 개체 틀 13"/>
          <p:cNvSpPr>
            <a:spLocks noGrp="1"/>
          </p:cNvSpPr>
          <p:nvPr>
            <p:ph idx="1"/>
          </p:nvPr>
        </p:nvSpPr>
        <p:spPr>
          <a:xfrm>
            <a:off x="457200" y="1981200"/>
            <a:ext cx="8472518" cy="4144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Blip>
                <a:blip r:embed="rId3"/>
              </a:buBlip>
            </a:pPr>
            <a:endParaRPr lang="en-US" altLang="ko-KR" sz="2800" dirty="0" smtClean="0"/>
          </a:p>
          <a:p>
            <a:pPr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실리콘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수지계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도료는 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거의 </a:t>
            </a:r>
            <a:r>
              <a:rPr lang="ko-KR" alt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모든 종류의 </a:t>
            </a:r>
            <a:r>
              <a:rPr lang="ko-KR" altLang="en-US" sz="2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하지면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에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사용 될 수 있음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일반적으로 사용되는 모든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벽재와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외부 단열 마감 시스템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고품질의 우수한 내구성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내수성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수증기 투과성을 갖추게 됨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수지의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적용범위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3491880" y="4653136"/>
            <a:ext cx="1728192" cy="648072"/>
          </a:xfrm>
          <a:prstGeom prst="downArrow">
            <a:avLst/>
          </a:prstGeom>
          <a:solidFill>
            <a:srgbClr val="72D0A1">
              <a:alpha val="90000"/>
            </a:srgb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713" y="2981325"/>
            <a:ext cx="7858125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ko-KR" sz="3200" dirty="0">
              <a:latin typeface="+mn-ea"/>
              <a:ea typeface="+mn-ea"/>
            </a:endParaRPr>
          </a:p>
          <a:p>
            <a:pPr>
              <a:defRPr/>
            </a:pPr>
            <a:endParaRPr lang="ko-KR" altLang="en-US" dirty="0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539552" y="2031856"/>
          <a:ext cx="7960425" cy="44934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2248"/>
                <a:gridCol w="5728177"/>
              </a:tblGrid>
              <a:tr h="539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종   류</a:t>
                      </a:r>
                      <a:endParaRPr lang="ko-KR" altLang="en-US" sz="2400" b="1" i="0" baseline="0" dirty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solidFill>
                      <a:srgbClr val="ABE3C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특</a:t>
                      </a:r>
                      <a:r>
                        <a:rPr lang="ko-KR" altLang="en-US" sz="2400" dirty="0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   징</a:t>
                      </a:r>
                      <a:endParaRPr lang="ko-KR" altLang="en-US" sz="2400" dirty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solidFill>
                      <a:srgbClr val="ABE3C7"/>
                    </a:solidFill>
                  </a:tcPr>
                </a:tc>
              </a:tr>
              <a:tr h="1332272"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2000" b="1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실리콘 수지</a:t>
                      </a:r>
                      <a:endParaRPr lang="en-US" altLang="ko-KR" sz="2000" b="1" baseline="0" dirty="0" smtClean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2000" b="1" baseline="0" dirty="0" err="1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프라이머</a:t>
                      </a:r>
                      <a:endParaRPr lang="ko-KR" altLang="en-US" sz="2000" b="1" i="0" baseline="0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오래되고 부서지기 쉬운 </a:t>
                      </a:r>
                      <a:r>
                        <a:rPr lang="ko-KR" altLang="en-US" sz="2000" dirty="0" err="1" smtClean="0">
                          <a:latin typeface="가는둥근제목체" pitchFamily="18" charset="-127"/>
                          <a:ea typeface="가는둥근제목체" pitchFamily="18" charset="-127"/>
                        </a:rPr>
                        <a:t>하지면의</a:t>
                      </a:r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 강화</a:t>
                      </a:r>
                      <a:endParaRPr lang="en-US" altLang="ko-KR" sz="2000" dirty="0" smtClean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우수한 </a:t>
                      </a:r>
                      <a:r>
                        <a:rPr lang="ko-KR" altLang="en-US" sz="2000" dirty="0" err="1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침투성</a:t>
                      </a:r>
                      <a:endParaRPr lang="en-US" altLang="ko-KR" sz="2000" dirty="0" smtClean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벽재에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침투된 유해 성분 차단</a:t>
                      </a:r>
                      <a:endParaRPr lang="en-US" altLang="ko-KR" sz="2000" dirty="0" smtClean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/>
                </a:tc>
              </a:tr>
              <a:tr h="13924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실리콘 수지</a:t>
                      </a:r>
                      <a:endParaRPr kumimoji="1" lang="en-US" altLang="ko-KR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에멀전</a:t>
                      </a:r>
                      <a:r>
                        <a:rPr kumimoji="1" lang="ko-KR" alt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 페인트</a:t>
                      </a:r>
                      <a:endParaRPr kumimoji="1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시간과 비용을 절약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하도 도장과 베이스 도장이 동시에 가능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모든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하지면의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신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• 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보수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작업시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사용 가능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환경친화성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/>
                </a:tc>
              </a:tr>
              <a:tr h="10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실리콘 수지</a:t>
                      </a:r>
                      <a:endParaRPr kumimoji="1" lang="en-US" altLang="ko-KR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가는둥근제목체" pitchFamily="18" charset="-127"/>
                          <a:ea typeface="가는둥근제목체" pitchFamily="18" charset="-127"/>
                        </a:rPr>
                        <a:t>플라스터</a:t>
                      </a:r>
                      <a:endParaRPr kumimoji="1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시공이 굉장히 쉬움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무기물 및 유기물 표면에 탁월하게 접착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무기물적 특성에도 불구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,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얼룩없이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 건조됨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수지의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적용범위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02889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흡수력의 조절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000" dirty="0" err="1" smtClean="0">
                <a:latin typeface="가는둥근제목체" pitchFamily="18" charset="-127"/>
                <a:ea typeface="가는둥근제목체" pitchFamily="18" charset="-127"/>
              </a:rPr>
              <a:t>착색력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2488" y="692696"/>
            <a:ext cx="8382000" cy="762000"/>
          </a:xfrm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r>
              <a:rPr lang="ko-KR" altLang="en-US" sz="40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산B" pitchFamily="18" charset="-127"/>
                <a:ea typeface="HY산B" pitchFamily="18" charset="-127"/>
              </a:rPr>
              <a:t> </a:t>
            </a:r>
            <a:endParaRPr lang="en-US" altLang="ko-KR" sz="4000" dirty="0">
              <a:ln w="18415" cmpd="sng">
                <a:noFill/>
                <a:prstDash val="solid"/>
              </a:ln>
              <a:solidFill>
                <a:schemeClr val="accent1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8512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  <a:cs typeface="+mj-cs"/>
              </a:rPr>
              <a:t>목 차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372054" y="2132856"/>
            <a:ext cx="4799783" cy="4464496"/>
            <a:chOff x="2400454" y="0"/>
            <a:chExt cx="4799783" cy="4464496"/>
          </a:xfrm>
        </p:grpSpPr>
        <p:sp>
          <p:nvSpPr>
            <p:cNvPr id="10" name="오른쪽 화살표 9"/>
            <p:cNvSpPr/>
            <p:nvPr/>
          </p:nvSpPr>
          <p:spPr>
            <a:xfrm>
              <a:off x="2400454" y="0"/>
              <a:ext cx="4799783" cy="4464496"/>
            </a:xfrm>
            <a:prstGeom prst="rightArrow">
              <a:avLst>
                <a:gd name="adj1" fmla="val 75000"/>
                <a:gd name="adj2" fmla="val 50000"/>
              </a:avLst>
            </a:prstGeom>
            <a:blipFill dpi="0" rotWithShape="1">
              <a:blip r:embed="rId2" cstate="print">
                <a:alphaModFix amt="41000"/>
              </a:blip>
              <a:srcRect/>
              <a:tile tx="0" ty="0" sx="100000" sy="100000" flip="none" algn="tl"/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오른쪽 화살표 4"/>
            <p:cNvSpPr/>
            <p:nvPr/>
          </p:nvSpPr>
          <p:spPr>
            <a:xfrm>
              <a:off x="2400454" y="558062"/>
              <a:ext cx="3771714" cy="3348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285750" lvl="1" indent="-285750" algn="l" defTabSz="1600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3"/>
                </a:buBlip>
              </a:pPr>
              <a:r>
                <a:rPr lang="ko-KR" altLang="en-US" sz="3600" kern="12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  </a:t>
              </a:r>
              <a:r>
                <a:rPr lang="ko-KR" altLang="en-US" sz="3600" kern="12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accent1">
                      <a:lumMod val="1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산B" pitchFamily="18" charset="-127"/>
                  <a:ea typeface="HY산B" pitchFamily="18" charset="-127"/>
                </a:rPr>
                <a:t>화학적 구조</a:t>
              </a:r>
              <a:endParaRPr lang="ko-KR" altLang="en-US" sz="3600" kern="1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Y산B" pitchFamily="18" charset="-127"/>
                <a:ea typeface="HY산B" pitchFamily="18" charset="-127"/>
              </a:endParaRPr>
            </a:p>
            <a:p>
              <a:pPr marL="285750" lvl="1" indent="-285750" algn="l" defTabSz="1600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3"/>
                </a:buBlip>
              </a:pPr>
              <a:r>
                <a:rPr lang="ko-KR" altLang="en-US" sz="3600" kern="12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accent1">
                      <a:lumMod val="1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산B" pitchFamily="18" charset="-127"/>
                  <a:ea typeface="HY산B" pitchFamily="18" charset="-127"/>
                </a:rPr>
                <a:t>  작업 공정</a:t>
              </a:r>
              <a:endParaRPr lang="ko-KR" altLang="en-US" sz="3600" kern="1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Y산B" pitchFamily="18" charset="-127"/>
                <a:ea typeface="HY산B" pitchFamily="18" charset="-127"/>
              </a:endParaRPr>
            </a:p>
            <a:p>
              <a:pPr marL="285750" lvl="1" indent="-285750" algn="l" defTabSz="1600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3"/>
                </a:buBlip>
              </a:pPr>
              <a:r>
                <a:rPr lang="ko-KR" altLang="en-US" sz="3600" kern="12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accent1">
                      <a:lumMod val="1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산B" pitchFamily="18" charset="-127"/>
                  <a:ea typeface="HY산B" pitchFamily="18" charset="-127"/>
                </a:rPr>
                <a:t>  특성</a:t>
              </a:r>
              <a:endParaRPr lang="ko-KR" altLang="en-US" sz="3600" kern="1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Y산B" pitchFamily="18" charset="-127"/>
                <a:ea typeface="HY산B" pitchFamily="18" charset="-127"/>
              </a:endParaRPr>
            </a:p>
            <a:p>
              <a:pPr marL="285750" lvl="1" indent="-285750" algn="l" defTabSz="1600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3"/>
                </a:buBlip>
              </a:pPr>
              <a:r>
                <a:rPr lang="ko-KR" altLang="en-US" sz="3600" kern="12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accent1">
                      <a:lumMod val="1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산B" pitchFamily="18" charset="-127"/>
                  <a:ea typeface="HY산B" pitchFamily="18" charset="-127"/>
                </a:rPr>
                <a:t>  적용범위</a:t>
              </a:r>
              <a:endParaRPr lang="ko-KR" altLang="en-US" sz="3600" kern="1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Y산B" pitchFamily="18" charset="-127"/>
                <a:ea typeface="HY산B" pitchFamily="18" charset="-127"/>
              </a:endParaRPr>
            </a:p>
            <a:p>
              <a:pPr marL="285750" lvl="1" indent="-285750" algn="l" defTabSz="1600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3"/>
                </a:buBlip>
              </a:pPr>
              <a:r>
                <a:rPr lang="ko-KR" altLang="en-US" sz="3600" kern="12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accent1">
                      <a:lumMod val="1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산B" pitchFamily="18" charset="-127"/>
                  <a:ea typeface="HY산B" pitchFamily="18" charset="-127"/>
                </a:rPr>
                <a:t>  </a:t>
              </a:r>
              <a:r>
                <a:rPr lang="ko-KR" altLang="en-US" sz="36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accent1">
                      <a:lumMod val="1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산B" pitchFamily="18" charset="-127"/>
                  <a:ea typeface="HY산B" pitchFamily="18" charset="-127"/>
                </a:rPr>
                <a:t>문제점</a:t>
              </a:r>
              <a:endParaRPr lang="ko-KR" altLang="en-US" sz="3600" kern="1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72162" y="2463563"/>
            <a:ext cx="2399891" cy="3803080"/>
            <a:chOff x="562" y="330707"/>
            <a:chExt cx="2399891" cy="3803080"/>
          </a:xfrm>
          <a:blipFill dpi="0" rotWithShape="1">
            <a:blip r:embed="rId2">
              <a:alphaModFix amt="23000"/>
            </a:blip>
            <a:srcRect/>
            <a:tile tx="0" ty="0" sx="100000" sy="100000" flip="none" algn="tl"/>
          </a:blipFill>
        </p:grpSpPr>
        <p:sp>
          <p:nvSpPr>
            <p:cNvPr id="8" name="모서리가 둥근 직사각형 7"/>
            <p:cNvSpPr/>
            <p:nvPr/>
          </p:nvSpPr>
          <p:spPr>
            <a:xfrm>
              <a:off x="562" y="330707"/>
              <a:ext cx="2399891" cy="38030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모서리가 둥근 직사각형 6"/>
            <p:cNvSpPr/>
            <p:nvPr/>
          </p:nvSpPr>
          <p:spPr>
            <a:xfrm>
              <a:off x="117715" y="447860"/>
              <a:ext cx="2165585" cy="3568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1955800" latinLnBrk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400" kern="1200" dirty="0" smtClean="0">
                  <a:solidFill>
                    <a:schemeClr val="accent5">
                      <a:lumMod val="25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실리콘 수지</a:t>
              </a:r>
              <a:endParaRPr lang="ko-KR" altLang="en-US" sz="4400" kern="1200" dirty="0">
                <a:solidFill>
                  <a:schemeClr val="accent5">
                    <a:lumMod val="25000"/>
                  </a:schemeClr>
                </a:solidFill>
                <a:latin typeface="가는으뜸체" pitchFamily="18" charset="-127"/>
                <a:ea typeface="가는으뜸체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643050"/>
            <a:ext cx="78581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ko-KR" sz="3200" dirty="0">
              <a:latin typeface="+mn-ea"/>
              <a:ea typeface="+mn-ea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457200" y="3523828"/>
            <a:ext cx="4546848" cy="314553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적합한 시스템을 이용하여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defRPr/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하지면에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적용된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프라이머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defRPr/>
            </a:pP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b="0" dirty="0" smtClean="0">
                <a:latin typeface="가는둥근제목체" pitchFamily="18" charset="-127"/>
                <a:ea typeface="가는둥근제목체" pitchFamily="18" charset="-127"/>
              </a:rPr>
              <a:t>외벽 보호의 기능 지원</a:t>
            </a:r>
            <a:endParaRPr lang="en-US" altLang="ko-KR" b="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b="0" dirty="0" smtClean="0">
                <a:latin typeface="가는둥근제목체" pitchFamily="18" charset="-127"/>
                <a:ea typeface="가는둥근제목체" pitchFamily="18" charset="-127"/>
              </a:rPr>
              <a:t> 코팅 상태를 장기적으로        </a:t>
            </a:r>
            <a:endParaRPr lang="en-US" altLang="ko-KR" b="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b="0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b="0" dirty="0" smtClean="0">
                <a:latin typeface="가는둥근제목체" pitchFamily="18" charset="-127"/>
                <a:ea typeface="가는둥근제목체" pitchFamily="18" charset="-127"/>
              </a:rPr>
              <a:t>유지 시켜 줌</a:t>
            </a:r>
            <a:endParaRPr lang="en-US" altLang="ko-KR" sz="1600" b="0" dirty="0" smtClean="0"/>
          </a:p>
          <a:p>
            <a:pPr>
              <a:defRPr/>
            </a:pPr>
            <a:r>
              <a:rPr lang="en-US" altLang="ko-KR" sz="2000" b="0" dirty="0" smtClean="0"/>
              <a:t> </a:t>
            </a:r>
          </a:p>
        </p:txBody>
      </p:sp>
      <p:pic>
        <p:nvPicPr>
          <p:cNvPr id="15365" name="내용 개체 틀 5" descr="실리콘 프라이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2348880"/>
            <a:ext cx="3086194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72278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</a:t>
            </a:r>
            <a:r>
              <a:rPr kumimoji="0" lang="ko-KR" altLang="en-US" sz="3600" b="0" i="0" u="none" strike="noStrike" kern="0" cap="none" spc="0" normalizeH="0" noProof="0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프라이머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713" y="1643063"/>
            <a:ext cx="78581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ko-KR" sz="3200" dirty="0">
              <a:latin typeface="+mn-ea"/>
              <a:ea typeface="+mn-ea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4618856" cy="309634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buBlip>
                <a:blip r:embed="rId3"/>
              </a:buBlip>
              <a:defRPr/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다양한 배합</a:t>
            </a:r>
            <a:endParaRPr lang="en-US" altLang="ko-KR" sz="2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defRPr/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각기 다른 목적에 따라 다양하게 제작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buBlip>
                <a:blip r:embed="rId3"/>
              </a:buBlip>
              <a:defRPr/>
            </a:pPr>
            <a:r>
              <a:rPr lang="en-US" altLang="ko-KR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종류</a:t>
            </a:r>
            <a:endParaRPr lang="en-US" altLang="ko-KR" sz="2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pPr eaLnBrk="1" hangingPunct="1">
              <a:defRPr/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외벽용 수성 페인트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실리콘 수지의 함량이 높은 무광택 페인트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무광택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충전식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페인트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자가 세정의 효과를 지닌 다양한 색상의 페인트 등</a:t>
            </a:r>
            <a:endParaRPr lang="en-US" altLang="ko-KR" sz="2800" dirty="0" smtClean="0">
              <a:latin typeface="가는둥근제목체" pitchFamily="18" charset="-127"/>
              <a:ea typeface="가는둥근제목체" pitchFamily="18" charset="-127"/>
            </a:endParaRPr>
          </a:p>
        </p:txBody>
      </p:sp>
      <p:pic>
        <p:nvPicPr>
          <p:cNvPr id="16389" name="내용 개체 틀 7" descr="에멀전 페인트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/>
          </a:blip>
          <a:srcRect l="21016" t="9755" r="21190" b="8956"/>
          <a:stretch>
            <a:fillRect/>
          </a:stretch>
        </p:blipFill>
        <p:spPr>
          <a:xfrm>
            <a:off x="5436096" y="2276871"/>
            <a:ext cx="3024336" cy="410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72278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</a:t>
            </a:r>
            <a:r>
              <a:rPr kumimoji="0" lang="ko-KR" altLang="en-US" sz="3600" b="0" i="0" u="none" strike="noStrike" kern="0" cap="none" spc="0" normalizeH="0" noProof="0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에멀전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페인트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713" y="1643063"/>
            <a:ext cx="78581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ko-KR" sz="3200" dirty="0">
              <a:latin typeface="+mn-ea"/>
              <a:ea typeface="+mn-ea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186808" cy="4751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endParaRPr lang="en-US" altLang="ko-KR" sz="1800" dirty="0" smtClean="0"/>
          </a:p>
          <a:p>
            <a:pPr eaLnBrk="1" hangingPunct="1">
              <a:defRPr/>
            </a:pPr>
            <a:endParaRPr kumimoji="1" lang="en-US" altLang="ko-KR" sz="18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18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18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18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18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>
              <a:buBlip>
                <a:blip r:embed="rId3"/>
              </a:buBlip>
              <a:defRPr/>
            </a:pPr>
            <a:r>
              <a:rPr kumimoji="1" lang="en-US" altLang="ko-KR" sz="2000" b="0" dirty="0" smtClean="0">
                <a:latin typeface="+mn-ea"/>
              </a:rPr>
              <a:t>  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실리콘 수지 바인더가 제공하는</a:t>
            </a:r>
            <a:r>
              <a:rPr lang="en-US" altLang="ko-KR" sz="2000" dirty="0" smtClean="0">
                <a:latin typeface="가는둥근제목체" pitchFamily="18" charset="-127"/>
                <a:ea typeface="가는둥근제목체" pitchFamily="18" charset="-127"/>
              </a:rPr>
              <a:t>         </a:t>
            </a:r>
          </a:p>
          <a:p>
            <a:pPr>
              <a:defRPr/>
            </a:pPr>
            <a:r>
              <a:rPr lang="en-US" altLang="ko-KR" sz="2000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우수한 물리적 특성 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  <a:defRPr/>
            </a:pP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현재 외벽 도장에 있어 가장 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defRPr/>
            </a:pPr>
            <a:r>
              <a:rPr lang="en-US" altLang="ko-KR" sz="2000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효과적인 내후성을 실현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defRPr/>
            </a:pP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  광물성 </a:t>
            </a:r>
            <a:r>
              <a:rPr lang="ko-KR" altLang="en-US" sz="2000" dirty="0" err="1" smtClean="0">
                <a:latin typeface="가는둥근제목체" pitchFamily="18" charset="-127"/>
                <a:ea typeface="가는둥근제목체" pitchFamily="18" charset="-127"/>
              </a:rPr>
              <a:t>플라스터와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합성수지 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defRPr/>
            </a:pPr>
            <a:r>
              <a:rPr lang="en-US" altLang="ko-KR" sz="2000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sz="2000" dirty="0" err="1" smtClean="0">
                <a:latin typeface="가는둥근제목체" pitchFamily="18" charset="-127"/>
                <a:ea typeface="가는둥근제목체" pitchFamily="18" charset="-127"/>
              </a:rPr>
              <a:t>플라스터의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장점들을 모두 갖춤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  <a:defRPr/>
            </a:pP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외벽은 호흡이</a:t>
            </a:r>
            <a:r>
              <a:rPr lang="en-US" altLang="ko-KR" sz="20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가능하고 건조한 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defRPr/>
            </a:pPr>
            <a:r>
              <a:rPr lang="en-US" altLang="ko-KR" sz="2000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상태가 지속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defRPr/>
            </a:pP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   외부적인 요인에 대한 저항력이    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defRPr/>
            </a:pPr>
            <a:r>
              <a:rPr lang="en-US" altLang="ko-KR" sz="2000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sz="2000" dirty="0" smtClean="0">
                <a:latin typeface="가는둥근제목체" pitchFamily="18" charset="-127"/>
                <a:ea typeface="가는둥근제목체" pitchFamily="18" charset="-127"/>
              </a:rPr>
              <a:t>더욱 강해짐</a:t>
            </a:r>
            <a:endParaRPr lang="en-US" altLang="ko-KR" sz="20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defRPr/>
            </a:pPr>
            <a:endParaRPr lang="en-US" altLang="ko-KR" sz="1800" dirty="0" smtClean="0"/>
          </a:p>
        </p:txBody>
      </p:sp>
      <p:pic>
        <p:nvPicPr>
          <p:cNvPr id="17413" name="내용 개체 틀 7" descr="일반제품과 플라스터(시공후 +7도에서 건조된상태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2348880"/>
            <a:ext cx="3744415" cy="2982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텍스트 개체 틀 9"/>
          <p:cNvSpPr>
            <a:spLocks noGrp="1"/>
          </p:cNvSpPr>
          <p:nvPr>
            <p:ph type="body" idx="1"/>
          </p:nvPr>
        </p:nvSpPr>
        <p:spPr>
          <a:xfrm>
            <a:off x="5292080" y="5661248"/>
            <a:ext cx="2376264" cy="71722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endParaRPr lang="en-US" altLang="ko-KR" sz="2000" dirty="0" smtClean="0"/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 eaLnBrk="1" hangingPunct="1">
              <a:defRPr/>
            </a:pPr>
            <a:endParaRPr kumimoji="1" lang="en-US" altLang="ko-KR" sz="2000" b="0" dirty="0" smtClean="0">
              <a:latin typeface="+mn-ea"/>
            </a:endParaRPr>
          </a:p>
          <a:p>
            <a:pPr>
              <a:defRPr/>
            </a:pPr>
            <a:r>
              <a:rPr lang="en-US" altLang="ko-KR" sz="1800" dirty="0" smtClean="0"/>
              <a:t>  </a:t>
            </a:r>
            <a:r>
              <a:rPr lang="en-US" altLang="ko-KR" sz="1800" dirty="0" smtClean="0">
                <a:solidFill>
                  <a:srgbClr val="C00000"/>
                </a:solidFill>
              </a:rPr>
              <a:t>+7</a:t>
            </a:r>
            <a:r>
              <a:rPr lang="ko-KR" altLang="en-US" sz="1800" dirty="0" smtClean="0">
                <a:solidFill>
                  <a:srgbClr val="C00000"/>
                </a:solidFill>
              </a:rPr>
              <a:t>도로 일반제품과 </a:t>
            </a:r>
            <a:endParaRPr lang="en-US" altLang="ko-KR" sz="18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ko-KR" altLang="en-US" sz="1800" dirty="0" err="1" smtClean="0">
                <a:solidFill>
                  <a:srgbClr val="C00000"/>
                </a:solidFill>
              </a:rPr>
              <a:t>플라스터</a:t>
            </a:r>
            <a:r>
              <a:rPr lang="ko-KR" altLang="en-US" sz="1800" dirty="0" smtClean="0">
                <a:solidFill>
                  <a:srgbClr val="C00000"/>
                </a:solidFill>
              </a:rPr>
              <a:t> 건조한 모습</a:t>
            </a:r>
            <a:endParaRPr lang="en-US" altLang="ko-KR" sz="18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</a:t>
            </a:r>
            <a:r>
              <a:rPr kumimoji="0" lang="ko-KR" altLang="en-US" sz="36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 플라스틱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28596" y="371475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428596" y="521495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7360" y="4183360"/>
            <a:ext cx="7315200" cy="68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4800" b="1" dirty="0" smtClean="0">
                <a:latin typeface="가는둥근제목체" pitchFamily="18" charset="-127"/>
                <a:ea typeface="가는둥근제목체" pitchFamily="18" charset="-127"/>
              </a:rPr>
              <a:t>실리콘 수지의 문제점</a:t>
            </a:r>
            <a:endParaRPr lang="en-US" altLang="ko-KR" sz="48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2699792" y="5013176"/>
            <a:ext cx="60486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4704"/>
            <a:ext cx="8382000" cy="762000"/>
          </a:xfrm>
        </p:spPr>
        <p:txBody>
          <a:bodyPr/>
          <a:lstStyle/>
          <a:p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실리콘 수지의 단점 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대부분 높은 단가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실리콘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실란트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위에 페인트 도장 불가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석재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(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화강암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대리석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)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에 사용시 석재오염이 발생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초산형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: </a:t>
            </a: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알카리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소지에 사용 불가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err="1" smtClean="0">
                <a:latin typeface="가는둥근제목체" pitchFamily="18" charset="-127"/>
                <a:ea typeface="가는둥근제목체" pitchFamily="18" charset="-127"/>
              </a:rPr>
              <a:t>열경화형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실리콘 </a:t>
            </a: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:</a:t>
            </a:r>
            <a:r>
              <a:rPr lang="ko-KR" altLang="en-US" sz="2800" dirty="0" smtClean="0">
                <a:latin typeface="가는둥근제목체" pitchFamily="18" charset="-127"/>
                <a:ea typeface="가는둥근제목체" pitchFamily="18" charset="-127"/>
              </a:rPr>
              <a:t> 보존 안전성이나 생산성이 떨어짐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4704"/>
            <a:ext cx="8382000" cy="762000"/>
          </a:xfrm>
        </p:spPr>
        <p:txBody>
          <a:bodyPr/>
          <a:lstStyle/>
          <a:p>
            <a:r>
              <a:rPr lang="ko-KR" altLang="en-US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시공시</a:t>
            </a:r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 주의 사항 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20341"/>
            <a:ext cx="8153400" cy="4144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Blip>
                <a:blip r:embed="rId3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강우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강설시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피착면이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젖어 있을 때 시공 피함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프라이머의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도포는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피착면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이외에는 도포되지 않도록 주의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백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-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업재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삽입시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흠집이나 요철이 생기지 않도록 주의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오일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부틸계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코킹을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사용한 조인트를 보수할 때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     시공되어 있는 구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코킹재를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완전히 제거</a:t>
            </a:r>
          </a:p>
          <a:p>
            <a:pPr>
              <a:buBlip>
                <a:blip r:embed="rId3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시공온도 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: 5℃ - 35℃ </a:t>
            </a:r>
            <a:endParaRPr lang="ko-KR" altLang="en-US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반응경화형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2</a:t>
            </a:r>
            <a:r>
              <a:rPr lang="ko-KR" alt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액형</a:t>
            </a:r>
            <a:r>
              <a:rPr lang="ko-KR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실란트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가사시간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경화시간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점도에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민감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    적정 온도에서 시공</a:t>
            </a:r>
          </a:p>
          <a:p>
            <a:endParaRPr lang="ko-KR" altLang="en-US" sz="2000" dirty="0" smtClean="0"/>
          </a:p>
        </p:txBody>
      </p:sp>
      <p:sp>
        <p:nvSpPr>
          <p:cNvPr id="4" name="오른쪽 화살표 3"/>
          <p:cNvSpPr/>
          <p:nvPr/>
        </p:nvSpPr>
        <p:spPr>
          <a:xfrm>
            <a:off x="714348" y="421481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5143504" y="557214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형 설명선 7"/>
          <p:cNvSpPr/>
          <p:nvPr/>
        </p:nvSpPr>
        <p:spPr>
          <a:xfrm>
            <a:off x="2285984" y="3143248"/>
            <a:ext cx="3143272" cy="1643074"/>
          </a:xfrm>
          <a:prstGeom prst="wedgeEllipseCallout">
            <a:avLst/>
          </a:prstGeom>
          <a:solidFill>
            <a:srgbClr val="FFDE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latin typeface="HY목판L" pitchFamily="18" charset="-127"/>
                <a:ea typeface="HY목판L" pitchFamily="18" charset="-127"/>
              </a:rPr>
              <a:t>폴리설파이드</a:t>
            </a:r>
            <a:r>
              <a:rPr lang="en-US" altLang="ko-KR" sz="2400" dirty="0" smtClean="0">
                <a:latin typeface="HY목판L" pitchFamily="18" charset="-127"/>
                <a:ea typeface="HY목판L" pitchFamily="18" charset="-127"/>
              </a:rPr>
              <a:t>.</a:t>
            </a:r>
          </a:p>
          <a:p>
            <a:pPr algn="ctr"/>
            <a:r>
              <a:rPr lang="ko-KR" altLang="en-US" sz="2400" dirty="0" smtClean="0">
                <a:latin typeface="HY목판L" pitchFamily="18" charset="-127"/>
                <a:ea typeface="HY목판L" pitchFamily="18" charset="-127"/>
              </a:rPr>
              <a:t>폴리우레탄</a:t>
            </a:r>
            <a:r>
              <a:rPr lang="en-US" altLang="ko-KR" sz="2400" dirty="0" smtClean="0">
                <a:latin typeface="HY목판L" pitchFamily="18" charset="-127"/>
                <a:ea typeface="HY목판L" pitchFamily="18" charset="-127"/>
              </a:rPr>
              <a:t>. </a:t>
            </a:r>
            <a:r>
              <a:rPr lang="ko-KR" altLang="en-US" sz="2400" dirty="0" smtClean="0">
                <a:latin typeface="HY목판L" pitchFamily="18" charset="-127"/>
                <a:ea typeface="HY목판L" pitchFamily="18" charset="-127"/>
              </a:rPr>
              <a:t>변성실리콘</a:t>
            </a:r>
            <a:endParaRPr lang="en-US" altLang="ko-KR" sz="2400" dirty="0" smtClean="0">
              <a:latin typeface="HY목판L" pitchFamily="18" charset="-127"/>
              <a:ea typeface="HY목판L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4704"/>
            <a:ext cx="8382000" cy="762000"/>
          </a:xfrm>
        </p:spPr>
        <p:txBody>
          <a:bodyPr/>
          <a:lstStyle/>
          <a:p>
            <a:r>
              <a:rPr lang="ko-KR" altLang="en-US" dirty="0" err="1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시공시</a:t>
            </a:r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 주의 사항 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2349"/>
            <a:ext cx="8153400" cy="4144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Blip>
                <a:blip r:embed="rId3"/>
              </a:buBlip>
            </a:pPr>
            <a:r>
              <a:rPr lang="en-US" altLang="ko-KR" sz="2800" dirty="0" smtClean="0">
                <a:latin typeface="가는둥근제목체" pitchFamily="18" charset="-127"/>
                <a:ea typeface="가는둥근제목체" pitchFamily="18" charset="-127"/>
              </a:rPr>
              <a:t>2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액형일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경우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경화제는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공히 개봉 후에는 가능한 한 전량 사용하도록 한다</a:t>
            </a: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.</a:t>
            </a:r>
            <a:endParaRPr lang="ko-KR" altLang="en-US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3"/>
              </a:buBlip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혼합시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종전 사용잔량이 혼입되지 않도록 주의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규정된 혼합비에 따라 균일한 혼합이 되도록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교반</a:t>
            </a:r>
            <a:endParaRPr lang="en-US" altLang="ko-KR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가는둥근제목체" pitchFamily="18" charset="-127"/>
                <a:ea typeface="가는둥근제목체" pitchFamily="18" charset="-127"/>
              </a:rPr>
              <a:t>   </a:t>
            </a: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혼합시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기포가 혼입되지 않도록 주의</a:t>
            </a:r>
          </a:p>
          <a:p>
            <a:pPr>
              <a:buBlip>
                <a:blip r:embed="rId3"/>
              </a:buBlip>
            </a:pPr>
            <a:r>
              <a:rPr lang="ko-KR" altLang="en-US" dirty="0" err="1" smtClean="0">
                <a:latin typeface="가는둥근제목체" pitchFamily="18" charset="-127"/>
                <a:ea typeface="가는둥근제목체" pitchFamily="18" charset="-127"/>
              </a:rPr>
              <a:t>실란트의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유효기간</a:t>
            </a: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이 경과한 것은 사용할 수 없음</a:t>
            </a:r>
          </a:p>
          <a:p>
            <a:pPr>
              <a:buBlip>
                <a:blip r:embed="rId3"/>
              </a:buBlip>
            </a:pPr>
            <a:r>
              <a:rPr lang="ko-KR" altLang="en-US" dirty="0" smtClean="0">
                <a:latin typeface="가는둥근제목체" pitchFamily="18" charset="-127"/>
                <a:ea typeface="가는둥근제목체" pitchFamily="18" charset="-127"/>
              </a:rPr>
              <a:t>피부에 묻거나 눈에 들어가지 않도록 주의</a:t>
            </a:r>
          </a:p>
          <a:p>
            <a:endParaRPr lang="ko-KR" altLang="en-US" dirty="0" smtClean="0"/>
          </a:p>
        </p:txBody>
      </p:sp>
      <p:sp>
        <p:nvSpPr>
          <p:cNvPr id="4" name="타원형 설명선 3"/>
          <p:cNvSpPr/>
          <p:nvPr/>
        </p:nvSpPr>
        <p:spPr>
          <a:xfrm>
            <a:off x="2000232" y="3500438"/>
            <a:ext cx="2786082" cy="1071570"/>
          </a:xfrm>
          <a:prstGeom prst="wedgeEllipseCallout">
            <a:avLst/>
          </a:prstGeom>
          <a:solidFill>
            <a:srgbClr val="FFDE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목판L" pitchFamily="18" charset="-127"/>
                <a:ea typeface="HY목판L" pitchFamily="18" charset="-127"/>
              </a:rPr>
              <a:t>각 </a:t>
            </a:r>
            <a:r>
              <a:rPr lang="ko-KR" altLang="en-US" sz="2400" dirty="0" err="1" smtClean="0">
                <a:latin typeface="HY목판L" pitchFamily="18" charset="-127"/>
                <a:ea typeface="HY목판L" pitchFamily="18" charset="-127"/>
              </a:rPr>
              <a:t>실란트</a:t>
            </a:r>
            <a:r>
              <a:rPr lang="ko-KR" altLang="en-US" sz="2400" dirty="0" smtClean="0">
                <a:latin typeface="HY목판L" pitchFamily="18" charset="-127"/>
                <a:ea typeface="HY목판L" pitchFamily="18" charset="-127"/>
              </a:rPr>
              <a:t> 자료에 표시</a:t>
            </a:r>
            <a:endParaRPr lang="ko-KR" altLang="en-US" sz="2400" dirty="0">
              <a:latin typeface="HY목판L" pitchFamily="18" charset="-127"/>
              <a:ea typeface="HY목판L" pitchFamily="18" charset="-127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23928" y="4941168"/>
            <a:ext cx="5220072" cy="11521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가시나무M" pitchFamily="18" charset="-127"/>
                <a:ea typeface="-가시나무M" pitchFamily="18" charset="-127"/>
              </a:rPr>
              <a:t>  </a:t>
            </a:r>
            <a:r>
              <a:rPr lang="ko-KR" alt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rPr>
              <a:t>감 사 합 </a:t>
            </a:r>
            <a:r>
              <a:rPr lang="ko-KR" alt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rPr>
              <a:t>니</a:t>
            </a:r>
            <a:r>
              <a:rPr lang="ko-KR" alt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rPr>
              <a:t> 다 </a:t>
            </a:r>
            <a:r>
              <a:rPr lang="en-US" altLang="ko-KR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rPr>
              <a:t>.</a:t>
            </a:r>
            <a:r>
              <a:rPr lang="ko-KR" alt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rPr>
              <a:t> </a:t>
            </a:r>
            <a:endParaRPr lang="en-US" altLang="ko-KR" sz="440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96752"/>
            <a:ext cx="6104720" cy="4464496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 </a:t>
            </a:r>
            <a:r>
              <a:rPr lang="ko-KR" alt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참고</a:t>
            </a:r>
            <a:endParaRPr lang="en-US" altLang="ko-KR" sz="32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  <a:hlinkClick r:id="rId2"/>
              </a:rPr>
              <a:t> </a:t>
            </a:r>
            <a:r>
              <a:rPr lang="en-US" altLang="ko-KR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  <a:hlinkClick r:id="rId2"/>
              </a:rPr>
              <a:t>www.srep.com</a:t>
            </a:r>
            <a:endParaRPr lang="en-US" altLang="ko-KR" i="1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  <a:hlinkClick r:id="rId3"/>
              </a:rPr>
              <a:t> http://cafe.naver.com/goodcoating</a:t>
            </a:r>
            <a:endParaRPr lang="en-US" altLang="ko-KR" i="1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 </a:t>
            </a:r>
            <a:r>
              <a:rPr lang="en-US" altLang="ko-KR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Naver</a:t>
            </a:r>
            <a:r>
              <a:rPr lang="en-US" altLang="ko-KR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 blog </a:t>
            </a:r>
            <a:r>
              <a:rPr lang="ko-KR" altLang="en-US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지니의</a:t>
            </a:r>
            <a:r>
              <a:rPr lang="ko-KR" altLang="en-US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 초록 에너지</a:t>
            </a:r>
            <a:endParaRPr lang="en-US" altLang="ko-KR" i="1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-ExtB" pitchFamily="49" charset="-122"/>
                <a:cs typeface="Mongolian Baiti" pitchFamily="66" charset="0"/>
              </a:rPr>
              <a:t> http://www.kosto.co.kr/</a:t>
            </a:r>
          </a:p>
          <a:p>
            <a:pPr>
              <a:buFont typeface="Arial" pitchFamily="34" charset="0"/>
              <a:buChar char="•"/>
            </a:pPr>
            <a:endParaRPr lang="en-US" altLang="ko-KR" sz="32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  <a:p>
            <a:endParaRPr lang="en-US" altLang="ko-KR" sz="32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  <a:p>
            <a:endParaRPr lang="en-US" altLang="ko-KR" sz="32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-ExtB" pitchFamily="49" charset="-122"/>
              <a:cs typeface="Mongolian Baiti" pitchFamily="66" charset="0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7812360" y="4509120"/>
            <a:ext cx="5760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64357"/>
            <a:ext cx="8153400" cy="4144963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가장 현대적인 코팅 시스템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가는둥근제목체" pitchFamily="18" charset="-127"/>
              <a:ea typeface="가는둥근제목체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 건물의 신축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보수 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,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복구를 위한 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도장성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 우수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가는둥근제목체" pitchFamily="18" charset="-127"/>
              <a:ea typeface="가는둥근제목체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광물성과 합성수지의 우수한 특성 결합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가는둥근제목체" pitchFamily="18" charset="-127"/>
              <a:ea typeface="가는둥근제목체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 장기적이고 효과적인 외벽 보호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가는둥근제목체" pitchFamily="18" charset="-127"/>
              <a:ea typeface="가는둥근제목체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가는둥근제목체" pitchFamily="18" charset="-127"/>
                <a:ea typeface="가는둥근제목체"/>
              </a:rPr>
              <a:t> 건축물 보존에 유익한 특성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가는둥근제목체" pitchFamily="18" charset="-127"/>
              <a:ea typeface="가는둥근제목체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endParaRPr lang="en-US" altLang="ko-KR" dirty="0">
              <a:ea typeface="굴림" charset="-127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76470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실리콘 수지란</a:t>
            </a:r>
            <a:r>
              <a:rPr kumimoji="0" lang="en-US" altLang="ko-KR" sz="36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?</a:t>
            </a:r>
            <a:endParaRPr kumimoji="0" lang="en-US" altLang="ko-KR" sz="3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7360" y="4183360"/>
            <a:ext cx="7315200" cy="68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4400" b="1" dirty="0" smtClean="0">
                <a:latin typeface="가는둥근제목체" pitchFamily="18" charset="-127"/>
                <a:ea typeface="가는둥근제목체" pitchFamily="18" charset="-127"/>
              </a:rPr>
              <a:t>실리콘 수지의 화학적 구조</a:t>
            </a:r>
            <a:endParaRPr lang="en-US" altLang="ko-KR" sz="44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2699792" y="5013176"/>
            <a:ext cx="60486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4704"/>
            <a:ext cx="8382000" cy="762000"/>
          </a:xfrm>
        </p:spPr>
        <p:txBody>
          <a:bodyPr/>
          <a:lstStyle/>
          <a:p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실리콘 수지의 분자구조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23928" y="1988840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altLang="ko-KR" sz="2400" b="1" dirty="0" smtClean="0"/>
          </a:p>
          <a:p>
            <a:pPr>
              <a:buBlip>
                <a:blip r:embed="rId2"/>
              </a:buBlip>
            </a:pPr>
            <a:r>
              <a:rPr lang="en-US" altLang="ko-KR" sz="2400" b="1" dirty="0" smtClean="0"/>
              <a:t> Silicone Resin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고무의 가교가 진행되어감에 따라 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     분자의 자유도가 감소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     신축성 감소 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      경도 상승 </a:t>
            </a:r>
            <a:r>
              <a:rPr lang="en-US" altLang="ko-KR" sz="2400" dirty="0" smtClean="0">
                <a:latin typeface="가는둥근제목체" pitchFamily="18" charset="-127"/>
                <a:ea typeface="가는둥근제목체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가는둥근제목체" pitchFamily="18" charset="-127"/>
                <a:ea typeface="가는둥근제목체" pitchFamily="18" charset="-127"/>
              </a:rPr>
              <a:t>이 가교밀도를 극한으로 높인 것</a:t>
            </a:r>
            <a:endParaRPr lang="en-US" altLang="ko-KR" sz="2400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pic>
        <p:nvPicPr>
          <p:cNvPr id="1026" name="Picture 2" descr="http://www.swsilicone.com/images/res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240360" cy="3888432"/>
          </a:xfrm>
          <a:prstGeom prst="rect">
            <a:avLst/>
          </a:prstGeom>
          <a:noFill/>
        </p:spPr>
      </p:pic>
      <p:sp>
        <p:nvSpPr>
          <p:cNvPr id="10" name="오른쪽 화살표 9"/>
          <p:cNvSpPr/>
          <p:nvPr/>
        </p:nvSpPr>
        <p:spPr>
          <a:xfrm>
            <a:off x="4143372" y="3429000"/>
            <a:ext cx="432048" cy="360040"/>
          </a:xfrm>
          <a:prstGeom prst="rightArrow">
            <a:avLst/>
          </a:prstGeom>
          <a:solidFill>
            <a:srgbClr val="72D0A1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143372" y="4000504"/>
            <a:ext cx="432048" cy="360040"/>
          </a:xfrm>
          <a:prstGeom prst="rightArrow">
            <a:avLst/>
          </a:prstGeom>
          <a:solidFill>
            <a:srgbClr val="72D0A1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143372" y="4572008"/>
            <a:ext cx="432048" cy="360040"/>
          </a:xfrm>
          <a:prstGeom prst="rightArrow">
            <a:avLst/>
          </a:prstGeom>
          <a:solidFill>
            <a:srgbClr val="72D0A1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 bwMode="auto">
          <a:xfrm>
            <a:off x="4067944" y="5949280"/>
            <a:ext cx="410445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_x93695216" descr="EMB00000e08980c"/>
          <p:cNvPicPr>
            <a:picLocks noChangeAspect="1" noChangeArrowheads="1"/>
          </p:cNvPicPr>
          <p:nvPr/>
        </p:nvPicPr>
        <p:blipFill>
          <a:blip r:embed="rId2" cstate="print">
            <a:lum bright="17000" contrast="3000"/>
          </a:blip>
          <a:srcRect/>
          <a:stretch>
            <a:fillRect/>
          </a:stretch>
        </p:blipFill>
        <p:spPr bwMode="auto">
          <a:xfrm>
            <a:off x="6948263" y="1988840"/>
            <a:ext cx="1671919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4704"/>
            <a:ext cx="8382000" cy="762000"/>
          </a:xfrm>
        </p:spPr>
        <p:txBody>
          <a:bodyPr/>
          <a:lstStyle/>
          <a:p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실리콘 수지의 망상구조</a:t>
            </a:r>
            <a:endParaRPr lang="en-US" altLang="ko-KR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25217"/>
            <a:ext cx="6707088" cy="411209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입체적인 망상구조를 가진 고분자 결합체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영구적으로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변형된 석영 구조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건축자재 내에 형성되는 기능적인 망상조직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실리콘 수지 페인트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사용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플라스터의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바인더로 사용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실리콘 사용 된 건축물 보호</a:t>
            </a:r>
            <a:endParaRPr lang="ko-KR" altLang="en-US" dirty="0" smtClean="0">
              <a:latin typeface="가는둥근제목체" pitchFamily="18" charset="-127"/>
              <a:ea typeface="가는둥근제목체" pitchFamily="18" charset="-127"/>
            </a:endParaRPr>
          </a:p>
          <a:p>
            <a:pPr>
              <a:buNone/>
            </a:pPr>
            <a:endParaRPr lang="en-US" altLang="ko-KR" dirty="0" smtClean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_x100022104" descr="EMB000009188d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5904656" cy="336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437112"/>
            <a:ext cx="1662311" cy="2258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순수한 무기물과 유기물의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중간층 형성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실란의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중축합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반응 시 생성     </a:t>
            </a:r>
            <a:r>
              <a:rPr lang="en-US" altLang="ko-KR" sz="2800" dirty="0" err="1" smtClean="0">
                <a:latin typeface="가는둥근제목체" pitchFamily="18" charset="-127"/>
                <a:ea typeface="가는둥근제목체" pitchFamily="18" charset="-127"/>
              </a:rPr>
              <a:t>Polysiloxan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습기의 영향으로 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합축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반응 촉진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  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알코올 분리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    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실라놀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 생성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실리콘 수지 사이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교차적 결합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대부분 점성이 없으며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완전한 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발수성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을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갖춤 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    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광물성 </a:t>
            </a:r>
            <a:r>
              <a:rPr lang="ko-KR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하지면에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가는둥근제목체" pitchFamily="18" charset="-127"/>
                <a:ea typeface="가는둥근제목체" pitchFamily="18" charset="-127"/>
              </a:rPr>
              <a:t>화학적 접착</a:t>
            </a: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buBlip>
                <a:blip r:embed="rId2"/>
              </a:buBlip>
            </a:pP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  <a:p>
            <a:endParaRPr lang="en-US" altLang="ko-KR" sz="2800" dirty="0" smtClean="0">
              <a:ea typeface="굴림" charset="-127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가는둥근제목체" pitchFamily="18" charset="-127"/>
              <a:ea typeface="가는둥근제목체" pitchFamily="18" charset="-127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2800" dirty="0" smtClean="0">
              <a:ea typeface="굴림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382000" cy="762000"/>
          </a:xfrm>
        </p:spPr>
        <p:txBody>
          <a:bodyPr/>
          <a:lstStyle/>
          <a:p>
            <a:r>
              <a:rPr lang="ko-KR" altLang="en-US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실리콘 수지의 망상구조</a:t>
            </a:r>
            <a:endParaRPr lang="en-US" altLang="ko-KR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5357818" y="2928934"/>
            <a:ext cx="360040" cy="288032"/>
          </a:xfrm>
          <a:prstGeom prst="rightArrow">
            <a:avLst/>
          </a:prstGeom>
          <a:solidFill>
            <a:srgbClr val="ABE3C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785786" y="4357694"/>
            <a:ext cx="360040" cy="288032"/>
          </a:xfrm>
          <a:prstGeom prst="rightArrow">
            <a:avLst/>
          </a:prstGeom>
          <a:solidFill>
            <a:srgbClr val="ABE3C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072198" y="3714752"/>
            <a:ext cx="360040" cy="288032"/>
          </a:xfrm>
          <a:prstGeom prst="rightArrow">
            <a:avLst/>
          </a:prstGeom>
          <a:solidFill>
            <a:srgbClr val="ABE3C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785786" y="5786454"/>
            <a:ext cx="360040" cy="288032"/>
          </a:xfrm>
          <a:prstGeom prst="rightArrow">
            <a:avLst/>
          </a:prstGeom>
          <a:solidFill>
            <a:srgbClr val="ABE3C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7360" y="4183360"/>
            <a:ext cx="7315200" cy="68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4800" b="1" dirty="0" smtClean="0">
                <a:latin typeface="가는둥근제목체" pitchFamily="18" charset="-127"/>
                <a:ea typeface="가는둥근제목체" pitchFamily="18" charset="-127"/>
              </a:rPr>
              <a:t>실리콘 수지의 작업공정</a:t>
            </a:r>
            <a:endParaRPr lang="en-US" altLang="ko-KR" sz="4800" b="1" dirty="0">
              <a:latin typeface="가는둥근제목체" pitchFamily="18" charset="-127"/>
              <a:ea typeface="가는둥근제목체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>
            <a:off x="2699792" y="5013176"/>
            <a:ext cx="60486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1"/>
            <a:ext cx="3543296" cy="51169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ko-KR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가는둥근제목체" pitchFamily="18" charset="-127"/>
                <a:ea typeface="가는둥근제목체" pitchFamily="18" charset="-127"/>
              </a:rPr>
              <a:t>무도장 광물성 하지면 </a:t>
            </a:r>
            <a:endParaRPr lang="en-US" altLang="ko-K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가는둥근제목체" pitchFamily="18" charset="-127"/>
              <a:ea typeface="가는둥근제목체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67544" y="2564904"/>
          <a:ext cx="3429024" cy="403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27"/>
                <a:gridCol w="1899097"/>
              </a:tblGrid>
              <a:tr h="569795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가는둥근제목체" pitchFamily="18" charset="-127"/>
                          <a:ea typeface="가는둥근제목체" pitchFamily="18" charset="-127"/>
                        </a:rPr>
                        <a:t>기준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가는둥근제목체" pitchFamily="18" charset="-127"/>
                          <a:ea typeface="가는둥근제목체" pitchFamily="18" charset="-127"/>
                        </a:rPr>
                        <a:t>테스트 방법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</a:tr>
              <a:tr h="6232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강도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스크래치 테스트</a:t>
                      </a:r>
                      <a:endParaRPr lang="ko-KR" altLang="en-US" sz="18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58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침니성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손으로 닦기 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820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흡수력                                                                          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물로 축이기 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58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습기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육안 검사 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899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염분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육안 검사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382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곰팡이</a:t>
                      </a:r>
                      <a:r>
                        <a:rPr lang="en-US" altLang="ko-KR" sz="18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조류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육안 검사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952488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kern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  <a:cs typeface="+mj-cs"/>
              </a:rPr>
              <a:t>하지면 테스트를 위한 기준 </a:t>
            </a:r>
            <a:endParaRPr lang="en-US" altLang="ko-KR" sz="3600" kern="0" dirty="0" smtClean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0" dirty="0" smtClean="0">
                <a:ln w="18415" cmpd="sng">
                  <a:noFill/>
                  <a:prstDash val="solid"/>
                </a:ln>
                <a:solidFill>
                  <a:srgbClr val="E7F6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  <a:cs typeface="+mj-cs"/>
              </a:rPr>
              <a:t>                                </a:t>
            </a:r>
            <a:endParaRPr kumimoji="0" lang="en-US" altLang="ko-KR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E7F6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143372" y="2643182"/>
          <a:ext cx="4248471" cy="393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353"/>
                <a:gridCol w="2547118"/>
              </a:tblGrid>
              <a:tr h="561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가는둥근제목체" pitchFamily="18" charset="-127"/>
                          <a:ea typeface="가는둥근제목체" pitchFamily="18" charset="-127"/>
                        </a:rPr>
                        <a:t>기준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가는둥근제목체" pitchFamily="18" charset="-127"/>
                          <a:ea typeface="가는둥근제목체" pitchFamily="18" charset="-127"/>
                        </a:rPr>
                        <a:t>테스트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</a:tr>
              <a:tr h="658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건재한 정도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접착력 스크래치 테스트 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369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초크 현상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 손으로 닦아 본다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78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먼지 오염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육안 검사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78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곰팡이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육안 검사 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78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effectLst/>
                          <a:latin typeface="가는둥근제목체" pitchFamily="18" charset="-127"/>
                          <a:ea typeface="가는둥근제목체" pitchFamily="18" charset="-127"/>
                        </a:rPr>
                        <a:t>염분</a:t>
                      </a:r>
                      <a:endParaRPr lang="en-US" altLang="ko-KR" sz="2000" b="1" dirty="0" smtClean="0">
                        <a:solidFill>
                          <a:schemeClr val="tx1"/>
                        </a:solidFill>
                        <a:effectLst/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EF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가는둥근제목체" pitchFamily="18" charset="-127"/>
                          <a:ea typeface="가는둥근제목체" pitchFamily="18" charset="-127"/>
                        </a:rPr>
                        <a:t>육안 검사</a:t>
                      </a:r>
                      <a:endParaRPr lang="ko-KR" altLang="en-US" sz="2000" dirty="0">
                        <a:latin typeface="가는둥근제목체" pitchFamily="18" charset="-127"/>
                        <a:ea typeface="가는둥근제목체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67944" y="1981201"/>
            <a:ext cx="4257676" cy="4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가는둥근제목체" pitchFamily="18" charset="-127"/>
                <a:ea typeface="가는둥근제목체" pitchFamily="18" charset="-127"/>
                <a:cs typeface="+mn-cs"/>
              </a:rPr>
              <a:t>이미 도포되어 있는 하지면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가는둥근제목체" pitchFamily="18" charset="-127"/>
              <a:ea typeface="가는둥근제목체" pitchFamily="18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ctric_fluid">
  <a:themeElements>
    <a:clrScheme name="electric_flu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ectric_flui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alpha val="90000"/>
            <a:hueOff val="0"/>
            <a:satOff val="0"/>
            <a:lumOff val="0"/>
            <a:alphaOff val="0"/>
          </a:schemeClr>
        </a:fillRef>
        <a:effectRef idx="0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lectric_flu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ic_flu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ic_flu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ic_flu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ic_flu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ic_flu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ctric_flu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ctric_flu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ctric_flu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ctric_flu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ctric_flu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ctric_flu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electric_fluid</Template>
  <TotalTime>1156</TotalTime>
  <Words>1075</Words>
  <Application>Microsoft Office PowerPoint</Application>
  <PresentationFormat>화면 슬라이드 쇼(4:3)</PresentationFormat>
  <Paragraphs>305</Paragraphs>
  <Slides>27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electric_fluid</vt:lpstr>
      <vt:lpstr>실리콘 수지 도료 </vt:lpstr>
      <vt:lpstr> </vt:lpstr>
      <vt:lpstr>슬라이드 3</vt:lpstr>
      <vt:lpstr>실리콘 수지의 화학적 구조</vt:lpstr>
      <vt:lpstr>실리콘 수지의 분자구조</vt:lpstr>
      <vt:lpstr>실리콘 수지의 망상구조</vt:lpstr>
      <vt:lpstr>실리콘 수지의 망상구조</vt:lpstr>
      <vt:lpstr>실리콘 수지의 작업공정</vt:lpstr>
      <vt:lpstr>슬라이드 9</vt:lpstr>
      <vt:lpstr>슬라이드 10</vt:lpstr>
      <vt:lpstr>슬라이드 11</vt:lpstr>
      <vt:lpstr>실리콘 수지의 특성</vt:lpstr>
      <vt:lpstr>슬라이드 13</vt:lpstr>
      <vt:lpstr>슬라이드 14</vt:lpstr>
      <vt:lpstr>슬라이드 15</vt:lpstr>
      <vt:lpstr>슬라이드 16</vt:lpstr>
      <vt:lpstr>실리콘 수지의 적용범위</vt:lpstr>
      <vt:lpstr>슬라이드 18</vt:lpstr>
      <vt:lpstr>슬라이드 19</vt:lpstr>
      <vt:lpstr>슬라이드 20</vt:lpstr>
      <vt:lpstr>슬라이드 21</vt:lpstr>
      <vt:lpstr>슬라이드 22</vt:lpstr>
      <vt:lpstr>실리콘 수지의 문제점</vt:lpstr>
      <vt:lpstr>실리콘 수지의 단점 </vt:lpstr>
      <vt:lpstr>시공시 주의 사항 </vt:lpstr>
      <vt:lpstr>시공시 주의 사항 </vt:lpstr>
      <vt:lpstr>  감 사 합 니 다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FLUID</dc:title>
  <dc:creator>임언조</dc:creator>
  <cp:lastModifiedBy>sec</cp:lastModifiedBy>
  <cp:revision>186</cp:revision>
  <dcterms:created xsi:type="dcterms:W3CDTF">2010-11-17T07:16:46Z</dcterms:created>
  <dcterms:modified xsi:type="dcterms:W3CDTF">2010-11-23T04:49:21Z</dcterms:modified>
</cp:coreProperties>
</file>