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71" r:id="rId9"/>
    <p:sldId id="262" r:id="rId10"/>
    <p:sldId id="263" r:id="rId11"/>
    <p:sldId id="272" r:id="rId12"/>
    <p:sldId id="274" r:id="rId13"/>
    <p:sldId id="275" r:id="rId14"/>
    <p:sldId id="267" r:id="rId15"/>
    <p:sldId id="277" r:id="rId16"/>
    <p:sldId id="276" r:id="rId17"/>
    <p:sldId id="273" r:id="rId18"/>
    <p:sldId id="278" r:id="rId19"/>
    <p:sldId id="265" r:id="rId20"/>
    <p:sldId id="279" r:id="rId21"/>
    <p:sldId id="280" r:id="rId22"/>
    <p:sldId id="281" r:id="rId23"/>
    <p:sldId id="282" r:id="rId24"/>
    <p:sldId id="264" r:id="rId25"/>
    <p:sldId id="266" r:id="rId26"/>
    <p:sldId id="268" r:id="rId27"/>
    <p:sldId id="269" r:id="rId28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76" autoAdjust="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2015-06-01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2921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9E5B9F-94F2-402B-8331-2BD980132E21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50CB-20C2-444D-B6C9-3697E12CAD1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A1D3365-7B74-4601-8A7B-6783B2741687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D1D068-DDF6-49FA-B599-75E861EFEA64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BF2E21-3E77-40EA-903C-0B4BEDC8D466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F09E-E519-4653-9239-AB9EFC6B0B2C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altLang="ko-KR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F230A7F-3278-4E9B-B94B-5410F3CEE359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9308FAF-CA8C-4A4A-B392-28DF7B6F16E9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8C5CDF-C2AC-424A-A13B-466F806F56F9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0BD189-58FE-401A-B8C0-F9EA4BF24A31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EA029B-D839-45F6-9C83-69CAD0605851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E5AB3A-8BF4-43AF-8B35-C99CC5527183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476672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8 </a:t>
            </a:r>
            <a:r>
              <a:rPr lang="ko-KR" altLang="en-US" sz="4400" dirty="0" smtClean="0"/>
              <a:t>장 특수건조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고주파건조</a:t>
            </a:r>
            <a:endParaRPr lang="ko-KR" alt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0486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고주파건조</a:t>
            </a:r>
            <a:endParaRPr lang="ko-KR" altLang="en-US" sz="3600" b="1" dirty="0"/>
          </a:p>
        </p:txBody>
      </p:sp>
      <p:pic>
        <p:nvPicPr>
          <p:cNvPr id="30722" name="Picture 2" descr="http://www.sagahf.com/admin/UploadFiles/Image/2013-10/YX_20131025144327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1912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고주파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건조</a:t>
            </a:r>
            <a:endParaRPr lang="ko-KR" altLang="en-US" sz="36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85147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고주파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건조</a:t>
            </a:r>
            <a:endParaRPr lang="ko-KR" altLang="en-US" sz="36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7818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진공건조</a:t>
            </a:r>
            <a:r>
              <a:rPr lang="en-US" altLang="ko-KR" sz="3600" b="1" dirty="0" smtClean="0"/>
              <a:t>(</a:t>
            </a:r>
            <a:r>
              <a:rPr lang="en-US" altLang="ko-KR" sz="3600" b="1" dirty="0" err="1" smtClean="0"/>
              <a:t>vaccum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drying)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sz="quarter" idx="1"/>
          </p:nvPr>
        </p:nvSpPr>
        <p:spPr>
          <a:xfrm>
            <a:off x="179512" y="1412776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철재 실린더에 넣고 밀폐하여 저압 조건에서 급속 건조하는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감압에  의해 물의 비점저하와  목재 내 압력경사에 의해 내부 수분을 표층으로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표층의 수분 증발은 냉각효과에 의하여 수분확산속도가  감소하므로  가압 처리 전에 가열 필요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진공건조</a:t>
            </a:r>
            <a:r>
              <a:rPr lang="en-US" altLang="ko-KR" sz="3600" b="1" dirty="0" smtClean="0"/>
              <a:t>(</a:t>
            </a:r>
            <a:r>
              <a:rPr lang="en-US" altLang="ko-KR" sz="3600" b="1" dirty="0" err="1" smtClean="0"/>
              <a:t>vaccum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drying)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sz="quarter" idx="1"/>
          </p:nvPr>
        </p:nvSpPr>
        <p:spPr>
          <a:xfrm>
            <a:off x="179512" y="1412776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r>
              <a:rPr lang="en-US" altLang="ko-KR" sz="1800" dirty="0" smtClean="0"/>
              <a:t> Otherwise difficult to dry wood types   (e.g. 65mm oak by 40-10% in 288 hrs). </a:t>
            </a:r>
          </a:p>
          <a:p>
            <a:r>
              <a:rPr lang="en-US" altLang="ko-KR" sz="1800" dirty="0" smtClean="0"/>
              <a:t> Big dimensions - 120mm spruce/construction timber is for instance dried </a:t>
            </a:r>
            <a:br>
              <a:rPr lang="en-US" altLang="ko-KR" sz="1800" dirty="0" smtClean="0"/>
            </a:br>
            <a:r>
              <a:rPr lang="en-US" altLang="ko-KR" sz="1800" dirty="0" smtClean="0"/>
              <a:t>   from 80-15% in 96 hrs. </a:t>
            </a:r>
          </a:p>
          <a:p>
            <a:r>
              <a:rPr lang="en-US" altLang="ko-KR" sz="1800" dirty="0" smtClean="0"/>
              <a:t> Where quicker delivery and flexibility is important (3-8 times quicker than </a:t>
            </a:r>
            <a:br>
              <a:rPr lang="en-US" altLang="ko-KR" sz="1800" dirty="0" smtClean="0"/>
            </a:br>
            <a:r>
              <a:rPr lang="en-US" altLang="ko-KR" sz="1800" dirty="0" smtClean="0"/>
              <a:t>  conventional dryers and other vacuum systems) </a:t>
            </a:r>
          </a:p>
          <a:p>
            <a:r>
              <a:rPr lang="en-US" altLang="ko-KR" sz="1800" dirty="0" smtClean="0"/>
              <a:t> Where wood needs to be dried without tensions and where a very low </a:t>
            </a:r>
            <a:br>
              <a:rPr lang="en-US" altLang="ko-KR" sz="1800" dirty="0" smtClean="0"/>
            </a:br>
            <a:r>
              <a:rPr lang="en-US" altLang="ko-KR" sz="1800" dirty="0" smtClean="0"/>
              <a:t>  final moisture content is desired, e.g. 6%. </a:t>
            </a:r>
            <a:br>
              <a:rPr lang="en-US" altLang="ko-KR" sz="1800" dirty="0" smtClean="0"/>
            </a:b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en-US" altLang="ko-KR" sz="1800" dirty="0" smtClean="0"/>
              <a:t> For sensitive wood that tends to change </a:t>
            </a:r>
            <a:r>
              <a:rPr lang="en-US" altLang="ko-KR" sz="1800" dirty="0" err="1" smtClean="0"/>
              <a:t>colour</a:t>
            </a:r>
            <a:r>
              <a:rPr lang="en-US" altLang="ko-KR" sz="1800" dirty="0" smtClean="0"/>
              <a:t>. (100% oxygen-free </a:t>
            </a:r>
            <a:br>
              <a:rPr lang="en-US" altLang="ko-KR" sz="1800" dirty="0" smtClean="0"/>
            </a:br>
            <a:r>
              <a:rPr lang="en-US" altLang="ko-KR" sz="1800" dirty="0" smtClean="0"/>
              <a:t>   drying through external condenser) </a:t>
            </a:r>
            <a:br>
              <a:rPr lang="en-US" altLang="ko-KR" sz="1800" dirty="0" smtClean="0"/>
            </a:br>
            <a:r>
              <a:rPr lang="en-US" altLang="ko-KR" sz="1800" dirty="0" smtClean="0"/>
              <a:t>   </a:t>
            </a:r>
            <a:br>
              <a:rPr lang="en-US" altLang="ko-KR" sz="1800" dirty="0" smtClean="0"/>
            </a:br>
            <a:r>
              <a:rPr lang="en-US" altLang="ko-KR" sz="1800" dirty="0" smtClean="0"/>
              <a:t> Where a very constant final moisture content is desired.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진공건조실</a:t>
            </a:r>
            <a:r>
              <a:rPr lang="en-US" altLang="ko-KR" sz="3600" b="1" dirty="0" smtClean="0"/>
              <a:t>  </a:t>
            </a:r>
            <a:endParaRPr lang="ko-KR" altLang="en-US" sz="3600" b="1" dirty="0"/>
          </a:p>
        </p:txBody>
      </p:sp>
      <p:pic>
        <p:nvPicPr>
          <p:cNvPr id="34820" name="Picture 4" descr="http://www.wtt-english.com/pictures_ed/dias-large/large_va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고주파진공건조</a:t>
            </a:r>
            <a:endParaRPr lang="ko-KR" altLang="en-US" sz="3600" b="1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732932" cy="463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고주파진공건조</a:t>
            </a:r>
            <a:endParaRPr lang="ko-KR" altLang="en-US" sz="3600" b="1" dirty="0"/>
          </a:p>
        </p:txBody>
      </p:sp>
      <p:pic>
        <p:nvPicPr>
          <p:cNvPr id="37890" name="Picture 2" descr="http://i00.i.aliimg.com/photo/v0/1412063478/Radio_Frequency_RF_Vacuum_Drying_Machine_F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제습건조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sz="quarter" idx="1"/>
          </p:nvPr>
        </p:nvSpPr>
        <p:spPr>
          <a:xfrm>
            <a:off x="179512" y="1273175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제습 드라이어 </a:t>
            </a:r>
            <a:r>
              <a:rPr lang="en-US" altLang="ko-KR" sz="1800" dirty="0" smtClean="0"/>
              <a:t>(dehumidifier)</a:t>
            </a:r>
            <a:r>
              <a:rPr lang="ko-KR" altLang="en-US" sz="1800" dirty="0" smtClean="0"/>
              <a:t>에서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저온 </a:t>
            </a:r>
            <a:r>
              <a:rPr lang="en-US" altLang="ko-KR" sz="1800" dirty="0" smtClean="0"/>
              <a:t>(55°C </a:t>
            </a:r>
            <a:r>
              <a:rPr lang="ko-KR" altLang="en-US" sz="1800" dirty="0" smtClean="0"/>
              <a:t>이하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에서  제습장치인 전기냉장고형  응축장치를  이용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온습한</a:t>
            </a:r>
            <a:r>
              <a:rPr lang="ko-KR" altLang="en-US" sz="1800" dirty="0" smtClean="0"/>
              <a:t> 공기가 제습장치로 가면 공기는 노점 이하로 냉각되어 수분은 응축하고     </a:t>
            </a:r>
            <a:r>
              <a:rPr lang="ko-KR" altLang="en-US" sz="1800" dirty="0" err="1" smtClean="0"/>
              <a:t>응축수는</a:t>
            </a:r>
            <a:r>
              <a:rPr lang="ko-KR" altLang="en-US" sz="1800" dirty="0" smtClean="0"/>
              <a:t> 장치 기부에서 드라이어 밖으로 배제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공기는 응축장치를 지나면서 기화 </a:t>
            </a:r>
            <a:r>
              <a:rPr lang="ko-KR" altLang="en-US" sz="1800" dirty="0" err="1" smtClean="0"/>
              <a:t>잠열을</a:t>
            </a:r>
            <a:r>
              <a:rPr lang="ko-KR" altLang="en-US" sz="1800" dirty="0" smtClean="0"/>
              <a:t> 얻어 송풍기에 의해  다시 순환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고온건조</a:t>
            </a:r>
            <a:r>
              <a:rPr lang="en-US" altLang="ko-KR" sz="3600" b="1" dirty="0" smtClean="0"/>
              <a:t>(high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Temp. drying)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sz="quarter" idx="1"/>
          </p:nvPr>
        </p:nvSpPr>
        <p:spPr>
          <a:xfrm>
            <a:off x="179512" y="1484784"/>
            <a:ext cx="8784976" cy="51843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건구온도</a:t>
            </a:r>
            <a:r>
              <a:rPr lang="en-US" altLang="ko-KR" sz="1800" dirty="0" smtClean="0"/>
              <a:t> 100°C </a:t>
            </a:r>
            <a:r>
              <a:rPr lang="ko-KR" altLang="en-US" sz="1800" dirty="0" smtClean="0"/>
              <a:t>이상의 고온 건조실에서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Super heated steam drying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과열증기를 이용해서 공기는 배제되고 </a:t>
            </a:r>
            <a:r>
              <a:rPr lang="ko-KR" altLang="en-US" sz="1800" dirty="0" err="1" smtClean="0"/>
              <a:t>습구온도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100°C </a:t>
            </a:r>
            <a:r>
              <a:rPr lang="ko-KR" altLang="en-US" sz="1800" dirty="0" smtClean="0"/>
              <a:t>유지상태에서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대기압 이상의 압력을 조절하는 하나의 배출구를 제외하고 완전히 밀봉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열은 </a:t>
            </a:r>
            <a:r>
              <a:rPr lang="ko-KR" altLang="en-US" sz="1800" dirty="0" err="1" smtClean="0"/>
              <a:t>가열관에</a:t>
            </a:r>
            <a:r>
              <a:rPr lang="ko-KR" altLang="en-US" sz="1800" dirty="0" smtClean="0"/>
              <a:t> 의해 공급되며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건구온도</a:t>
            </a:r>
            <a:r>
              <a:rPr lang="ko-KR" altLang="en-US" sz="1800" dirty="0" smtClean="0"/>
              <a:t> 조작에 의해 조절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고온으로 인해 건조실이 급속히 퇴화하는 결함 이 있어 사용에  제약이 있음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제습건조</a:t>
            </a:r>
            <a:endParaRPr lang="ko-KR" altLang="en-US" sz="3600" b="1" dirty="0"/>
          </a:p>
        </p:txBody>
      </p:sp>
      <p:pic>
        <p:nvPicPr>
          <p:cNvPr id="39938" name="Picture 2" descr="Dehumidifying wood dryer (kiln) 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6350283" cy="4392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20272" y="2132856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400" b="1" dirty="0" smtClean="0"/>
              <a:t>Heat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pump</a:t>
            </a:r>
          </a:p>
          <a:p>
            <a:pPr marL="342900" indent="-342900">
              <a:buAutoNum type="arabicPeriod"/>
            </a:pPr>
            <a:r>
              <a:rPr lang="ko-KR" altLang="en-US" sz="1400" b="1" dirty="0" smtClean="0"/>
              <a:t>배수 파이프</a:t>
            </a:r>
            <a:r>
              <a:rPr lang="en-US" altLang="ko-KR" sz="1400" b="1" dirty="0" smtClean="0"/>
              <a:t> </a:t>
            </a:r>
          </a:p>
          <a:p>
            <a:pPr marL="342900" indent="-342900">
              <a:buAutoNum type="arabicPeriod"/>
            </a:pPr>
            <a:r>
              <a:rPr lang="ko-KR" altLang="en-US" sz="1400" b="1" dirty="0" err="1" smtClean="0"/>
              <a:t>찬공기</a:t>
            </a:r>
            <a:r>
              <a:rPr lang="ko-KR" altLang="en-US" sz="1400" b="1" dirty="0" smtClean="0"/>
              <a:t> 유입</a:t>
            </a:r>
            <a:endParaRPr lang="en-US" altLang="ko-KR" sz="1400" b="1" dirty="0" smtClean="0"/>
          </a:p>
          <a:p>
            <a:pPr marL="342900" indent="-342900">
              <a:buAutoNum type="arabicPeriod"/>
            </a:pPr>
            <a:r>
              <a:rPr lang="ko-KR" altLang="en-US" sz="1400" b="1" dirty="0" smtClean="0"/>
              <a:t>따듯한 공기 유출 </a:t>
            </a:r>
            <a:endParaRPr lang="en-US" altLang="ko-KR" sz="1400" b="1" dirty="0" smtClean="0"/>
          </a:p>
          <a:p>
            <a:pPr marL="342900" indent="-342900">
              <a:buAutoNum type="arabicPeriod"/>
            </a:pPr>
            <a:r>
              <a:rPr lang="ko-KR" altLang="en-US" sz="1400" b="1" dirty="0" smtClean="0"/>
              <a:t>제습장치</a:t>
            </a:r>
            <a:endParaRPr lang="en-US" altLang="ko-KR" sz="1400" b="1" dirty="0" smtClean="0"/>
          </a:p>
          <a:p>
            <a:pPr marL="342900" indent="-342900">
              <a:buAutoNum type="arabicPeriod"/>
            </a:pPr>
            <a:r>
              <a:rPr lang="ko-KR" altLang="en-US" sz="1400" b="1" dirty="0" err="1" smtClean="0"/>
              <a:t>열교환기</a:t>
            </a:r>
            <a:endParaRPr lang="en-US" altLang="ko-KR" sz="1400" b="1" dirty="0" smtClean="0"/>
          </a:p>
          <a:p>
            <a:pPr marL="342900" indent="-342900">
              <a:buAutoNum type="arabicPeriod"/>
            </a:pPr>
            <a:r>
              <a:rPr lang="ko-KR" altLang="en-US" sz="1400" b="1" dirty="0" smtClean="0"/>
              <a:t>팬</a:t>
            </a:r>
            <a:endParaRPr lang="en-US" altLang="ko-KR" sz="1400" b="1" dirty="0" smtClean="0"/>
          </a:p>
          <a:p>
            <a:pPr marL="342900" indent="-342900">
              <a:buAutoNum type="arabicPeriod"/>
            </a:pPr>
            <a:r>
              <a:rPr lang="ko-KR" altLang="en-US" sz="1400" b="1" dirty="0" smtClean="0"/>
              <a:t>공기제어장치</a:t>
            </a:r>
            <a:r>
              <a:rPr lang="ko-KR" altLang="en-US" sz="1200" dirty="0" smtClean="0"/>
              <a:t> 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제습건조</a:t>
            </a:r>
            <a:endParaRPr lang="ko-KR" altLang="en-US" sz="3600" b="1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7200800" cy="315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제습건조실 </a:t>
            </a:r>
            <a:endParaRPr lang="ko-KR" altLang="en-US" sz="3600" b="1" dirty="0"/>
          </a:p>
        </p:txBody>
      </p:sp>
      <p:pic>
        <p:nvPicPr>
          <p:cNvPr id="40964" name="Picture 4" descr="http://www.nyle.com/wp-content/uploads/2011/07/NYL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351830" cy="5114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제습건조실 </a:t>
            </a:r>
            <a:endParaRPr lang="ko-KR" altLang="en-US" sz="3600" b="1" dirty="0"/>
          </a:p>
        </p:txBody>
      </p:sp>
      <p:pic>
        <p:nvPicPr>
          <p:cNvPr id="40962" name="Picture 2" descr="Dehumidification Kiln full of Doug F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화학건조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sz="quarter" idx="1"/>
          </p:nvPr>
        </p:nvSpPr>
        <p:spPr>
          <a:xfrm>
            <a:off x="179512" y="1484784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건조속도의 촉진보다는 </a:t>
            </a:r>
            <a:r>
              <a:rPr lang="ko-KR" altLang="en-US" sz="1800" dirty="0" err="1" smtClean="0"/>
              <a:t>표면할렬과</a:t>
            </a:r>
            <a:r>
              <a:rPr lang="ko-KR" altLang="en-US" sz="1800" dirty="0" smtClean="0"/>
              <a:t> 찌그러짐을 막기 위하여 건조 전에 흡습성 약재를 도포하여  천연건조  또는  열기건조 하는 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진한  </a:t>
            </a:r>
            <a:r>
              <a:rPr lang="ko-KR" altLang="en-US" sz="1800" dirty="0" err="1" smtClean="0"/>
              <a:t>염용액은</a:t>
            </a:r>
            <a:r>
              <a:rPr lang="ko-KR" altLang="en-US" sz="1800" dirty="0" smtClean="0"/>
              <a:t> 증기압이 낮기 때문에 침지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분무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도포하여  두께의 </a:t>
            </a:r>
            <a:r>
              <a:rPr lang="en-US" altLang="ko-KR" sz="1800" dirty="0" smtClean="0"/>
              <a:t>1/10 </a:t>
            </a:r>
            <a:r>
              <a:rPr lang="ko-KR" altLang="en-US" sz="1800" dirty="0" smtClean="0"/>
              <a:t>정도까지 확산시키면  저습에  노출되어도 어느 정도 </a:t>
            </a:r>
            <a:r>
              <a:rPr lang="ko-KR" altLang="en-US" sz="1800" dirty="0" err="1" smtClean="0"/>
              <a:t>함수율을</a:t>
            </a:r>
            <a:r>
              <a:rPr lang="ko-KR" altLang="en-US" sz="1800" dirty="0" smtClean="0"/>
              <a:t>  유지하는  반면에  염이  없는 내층은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결과적으로 표층의 함수율은 서서히 감소되고 표면 </a:t>
            </a:r>
            <a:r>
              <a:rPr lang="ko-KR" altLang="en-US" sz="1800" dirty="0" err="1" smtClean="0"/>
              <a:t>할렬의</a:t>
            </a:r>
            <a:r>
              <a:rPr lang="ko-KR" altLang="en-US" sz="1800" dirty="0" smtClean="0"/>
              <a:t>  위험도 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사용되는 무기 약제는 소금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염화칼슘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염화아연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붕사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붕산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황산소다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유기약제는 설탕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포도당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요소 당밀</a:t>
            </a:r>
            <a:r>
              <a:rPr lang="en-US" altLang="ko-KR" sz="1800" dirty="0" smtClean="0"/>
              <a:t>, PEG </a:t>
            </a:r>
            <a:r>
              <a:rPr lang="ko-KR" altLang="en-US" sz="1800" dirty="0" smtClean="0"/>
              <a:t>등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유기약제 증기건조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sz="quarter" idx="1"/>
          </p:nvPr>
        </p:nvSpPr>
        <p:spPr>
          <a:xfrm>
            <a:off x="251520" y="1484784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끊는 유기물 증기에 폭로시켜 건조하는 것으로 비점이 </a:t>
            </a:r>
            <a:r>
              <a:rPr lang="en-US" altLang="ko-KR" sz="1800" dirty="0" smtClean="0"/>
              <a:t>100~205°C</a:t>
            </a:r>
            <a:r>
              <a:rPr lang="ko-KR" altLang="en-US" sz="1800" dirty="0" smtClean="0"/>
              <a:t>의 유기용제인 건조제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크실렌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케로신</a:t>
            </a:r>
            <a:r>
              <a:rPr lang="ko-KR" altLang="en-US" sz="1800" dirty="0" smtClean="0"/>
              <a:t> 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를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재목을 밀폐된 실린더에 넣고 </a:t>
            </a:r>
            <a:r>
              <a:rPr lang="ko-KR" altLang="en-US" sz="1800" dirty="0" err="1" smtClean="0"/>
              <a:t>잔목으로</a:t>
            </a:r>
            <a:r>
              <a:rPr lang="ko-KR" altLang="en-US" sz="1800" dirty="0" smtClean="0"/>
              <a:t> 분리하여 증기가 모든 재면에 접근하도록 노출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건조제는 실린더 기부에 있는 </a:t>
            </a:r>
            <a:r>
              <a:rPr lang="ko-KR" altLang="en-US" sz="1800" dirty="0" err="1" smtClean="0"/>
              <a:t>가열관을</a:t>
            </a:r>
            <a:r>
              <a:rPr lang="ko-KR" altLang="en-US" sz="1800" dirty="0" smtClean="0"/>
              <a:t> 덮도록 충분히 넣고 용제의 비점까지 가열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용제의 증기는 재목에서 응축하고 목재에 </a:t>
            </a:r>
            <a:r>
              <a:rPr lang="ko-KR" altLang="en-US" sz="1800" dirty="0" err="1" smtClean="0"/>
              <a:t>기화잠열을</a:t>
            </a:r>
            <a:r>
              <a:rPr lang="ko-KR" altLang="en-US" sz="1800" dirty="0" smtClean="0"/>
              <a:t> 전달하면서 목재 내에 자유수가 비점까지 급속히 상승하며 건조 실시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기타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sz="quarter" idx="1"/>
          </p:nvPr>
        </p:nvSpPr>
        <p:spPr>
          <a:xfrm>
            <a:off x="179512" y="1412776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초단파건조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초단파가열장치로 가열하여 목재를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초단파는 </a:t>
            </a:r>
            <a:r>
              <a:rPr lang="en-US" altLang="ko-KR" sz="1800" dirty="0" smtClean="0"/>
              <a:t>0.328~0.122m</a:t>
            </a:r>
            <a:r>
              <a:rPr lang="ko-KR" altLang="en-US" sz="1800" dirty="0" smtClean="0"/>
              <a:t>의 파장을 이용하며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열기건조보다 </a:t>
            </a:r>
            <a:r>
              <a:rPr lang="en-US" altLang="ko-KR" sz="1800" dirty="0" smtClean="0"/>
              <a:t>30</a:t>
            </a:r>
            <a:r>
              <a:rPr lang="ko-KR" altLang="en-US" sz="1800" dirty="0" smtClean="0"/>
              <a:t>배 이상 건조속도가 빠름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결함을 완전히 예방할 수 있어 주로 고급활엽수재와 원판건조에 적용가능하나 경제성은 매우 낮음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적외선건조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절연체이고 적외선을 잘 통과시키지 않아 목재는 서서히 가열하여 건조하는 방법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기타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sz="quarter" idx="1"/>
          </p:nvPr>
        </p:nvSpPr>
        <p:spPr>
          <a:xfrm>
            <a:off x="179512" y="1273175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용제건조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뜨거운 용제를 이용해서 분무 또는 연속 침지로 가열 건조하는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아세톤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메탄올 등 물과 혼합할 수 있는 뜨거운 용제는 </a:t>
            </a:r>
            <a:r>
              <a:rPr lang="ko-KR" altLang="en-US" sz="1800" dirty="0" err="1" smtClean="0"/>
              <a:t>습윤재로부터</a:t>
            </a:r>
            <a:r>
              <a:rPr lang="ko-KR" altLang="en-US" sz="1800" dirty="0" smtClean="0"/>
              <a:t> 추출물과 수분을 추출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용제는 회수하여 다시 사용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기타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유비등건조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수증기재압축건조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온도연속상승건조 등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고온건조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sz="quarter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증기와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공기의 혼합물을 이용하고 </a:t>
            </a:r>
            <a:r>
              <a:rPr lang="ko-KR" altLang="en-US" sz="1800" dirty="0" err="1" smtClean="0"/>
              <a:t>습구온도를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100°C </a:t>
            </a:r>
            <a:r>
              <a:rPr lang="ko-KR" altLang="en-US" sz="1800" dirty="0" smtClean="0"/>
              <a:t>이하에서 건조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고온건조 장점으로는  열기건조보다 건조시간이 </a:t>
            </a:r>
            <a:r>
              <a:rPr lang="en-US" altLang="ko-KR" sz="1800" dirty="0" smtClean="0"/>
              <a:t>4~10</a:t>
            </a:r>
            <a:r>
              <a:rPr lang="ko-KR" altLang="en-US" sz="1800" dirty="0" smtClean="0"/>
              <a:t>배 정도 단축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에너지가 </a:t>
            </a:r>
            <a:r>
              <a:rPr lang="en-US" altLang="ko-KR" sz="1800" dirty="0" smtClean="0"/>
              <a:t>25~60% </a:t>
            </a:r>
            <a:r>
              <a:rPr lang="ko-KR" altLang="en-US" sz="1800" dirty="0" smtClean="0"/>
              <a:t>절약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 면적 소요가 적음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단점은 강한 건조조건으로 건조결함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찌그러짐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이 쉽게 나타나며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수지 추출과  옹이가 느슨해지고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횡인장</a:t>
            </a:r>
            <a:r>
              <a:rPr lang="ko-KR" altLang="en-US" sz="1800" dirty="0" smtClean="0"/>
              <a:t> 강도와 충격 </a:t>
            </a:r>
            <a:r>
              <a:rPr lang="ko-KR" altLang="en-US" sz="1800" dirty="0" err="1" smtClean="0"/>
              <a:t>휨강도가</a:t>
            </a:r>
            <a:r>
              <a:rPr lang="ko-KR" altLang="en-US" sz="1800" dirty="0" smtClean="0"/>
              <a:t> 저하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 말기에 수분경사가 커짐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 퇴화가 쉽고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 투자비가 높음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 건조에 유리하며 활엽수는 찌그러짐이 발생할 우려가 있어 고도의 투과성 수종과  </a:t>
            </a:r>
            <a:r>
              <a:rPr lang="ko-KR" altLang="en-US" sz="1800" dirty="0" err="1" smtClean="0"/>
              <a:t>천연건조재에</a:t>
            </a:r>
            <a:r>
              <a:rPr lang="ko-KR" altLang="en-US" sz="1800" dirty="0" smtClean="0"/>
              <a:t> 적용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고온건조 전에 함수율 </a:t>
            </a:r>
            <a:r>
              <a:rPr lang="en-US" altLang="ko-KR" sz="1800" dirty="0" smtClean="0"/>
              <a:t>25%</a:t>
            </a:r>
            <a:r>
              <a:rPr lang="ko-KR" altLang="en-US" sz="1800" dirty="0" smtClean="0"/>
              <a:t>까지 천연건조 또는 </a:t>
            </a:r>
            <a:r>
              <a:rPr lang="en-US" altLang="ko-KR" sz="1800" dirty="0" smtClean="0"/>
              <a:t>18~20%</a:t>
            </a:r>
            <a:r>
              <a:rPr lang="ko-KR" altLang="en-US" sz="1800" dirty="0" smtClean="0"/>
              <a:t>까지 열기건조를 실시한 후 고온건조를 하면 건조결함이 감소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고온건조</a:t>
            </a:r>
            <a:endParaRPr lang="ko-KR" alt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고온건조실 </a:t>
            </a:r>
            <a:endParaRPr lang="ko-KR" altLang="en-US" sz="3600" b="1" dirty="0"/>
          </a:p>
        </p:txBody>
      </p:sp>
      <p:pic>
        <p:nvPicPr>
          <p:cNvPr id="2" name="Picture 2" descr="http://www.baschild.com/public/photoalbum/Thermo%20modification/High-temperature-wood-thermo-modification-Baschild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164288" cy="5165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err="1" smtClean="0"/>
              <a:t>열판건조</a:t>
            </a:r>
            <a:r>
              <a:rPr lang="en-US" altLang="ko-KR" sz="3600" b="1" dirty="0" smtClean="0"/>
              <a:t>(Press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drying)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sz="quarter" idx="1"/>
          </p:nvPr>
        </p:nvSpPr>
        <p:spPr>
          <a:xfrm>
            <a:off x="179512" y="1273175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한쌍의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가열판을</a:t>
            </a:r>
            <a:r>
              <a:rPr lang="ko-KR" altLang="en-US" sz="1800" dirty="0" smtClean="0"/>
              <a:t> 사용하여 판재나 단판을 가열 가압하여 건조하는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가열온도는 </a:t>
            </a:r>
            <a:r>
              <a:rPr lang="en-US" altLang="ko-KR" sz="1800" dirty="0" smtClean="0"/>
              <a:t>121~232°C, </a:t>
            </a:r>
            <a:r>
              <a:rPr lang="ko-KR" altLang="en-US" sz="1800" dirty="0" err="1" smtClean="0"/>
              <a:t>가압력은</a:t>
            </a:r>
            <a:r>
              <a:rPr lang="en-US" altLang="ko-KR" sz="1800" dirty="0" smtClean="0"/>
              <a:t> 1.8~6kg/cm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정도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  </a:t>
            </a:r>
            <a:r>
              <a:rPr lang="ko-KR" altLang="en-US" sz="1800" dirty="0" err="1" smtClean="0"/>
              <a:t>가열판에서</a:t>
            </a:r>
            <a:r>
              <a:rPr lang="ko-KR" altLang="en-US" sz="1800" dirty="0" smtClean="0"/>
              <a:t>  재목으로  </a:t>
            </a:r>
            <a:r>
              <a:rPr lang="ko-KR" altLang="en-US" sz="1800" dirty="0" err="1" smtClean="0"/>
              <a:t>열전달이</a:t>
            </a:r>
            <a:r>
              <a:rPr lang="ko-KR" altLang="en-US" sz="1800" dirty="0" smtClean="0"/>
              <a:t>  잘 되고 목재내부 공기와 수증기는 팽창하여 증발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폭수축은</a:t>
            </a:r>
            <a:r>
              <a:rPr lang="ko-KR" altLang="en-US" sz="1800" dirty="0" smtClean="0"/>
              <a:t> 적으나 두께 수축은 커지고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수종에 따라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농색화되는</a:t>
            </a:r>
            <a:r>
              <a:rPr lang="ko-KR" altLang="en-US" sz="1800" dirty="0" smtClean="0"/>
              <a:t> 경향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  및 내부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일어남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투과성이 크고 두께가 </a:t>
            </a:r>
            <a:r>
              <a:rPr lang="en-US" altLang="ko-KR" sz="1800" dirty="0" smtClean="0"/>
              <a:t>12.5mm </a:t>
            </a:r>
            <a:r>
              <a:rPr lang="ko-KR" altLang="en-US" sz="1800" dirty="0" smtClean="0"/>
              <a:t>이하의 얇은 판재 또는 소경 </a:t>
            </a:r>
            <a:r>
              <a:rPr lang="ko-KR" altLang="en-US" sz="1800" dirty="0" err="1" smtClean="0"/>
              <a:t>저질재</a:t>
            </a:r>
            <a:r>
              <a:rPr lang="ko-KR" altLang="en-US" sz="1800" dirty="0" smtClean="0"/>
              <a:t> 건조에 적당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err="1" smtClean="0"/>
              <a:t>열판건조</a:t>
            </a:r>
            <a:endParaRPr lang="ko-KR" alt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err="1" smtClean="0"/>
              <a:t>열판건조</a:t>
            </a:r>
            <a:r>
              <a:rPr lang="ko-KR" altLang="en-US" sz="3600" b="1" dirty="0" smtClean="0"/>
              <a:t> 장치 </a:t>
            </a:r>
            <a:endParaRPr lang="ko-KR" altLang="en-US" sz="3600" b="1" dirty="0"/>
          </a:p>
        </p:txBody>
      </p:sp>
      <p:pic>
        <p:nvPicPr>
          <p:cNvPr id="29698" name="Picture 2" descr="wood venner dryer,venner drying kiln,hot press venner dryer,veneer dri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>
            <a:normAutofit/>
          </a:bodyPr>
          <a:lstStyle/>
          <a:p>
            <a:r>
              <a:rPr lang="ko-KR" altLang="en-US" sz="3600" b="1" dirty="0" smtClean="0"/>
              <a:t>고주파건조</a:t>
            </a:r>
            <a:r>
              <a:rPr lang="en-US" altLang="ko-KR" sz="3600" b="1" dirty="0" smtClean="0"/>
              <a:t>(high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frequency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drying)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sz="quarter" idx="1"/>
          </p:nvPr>
        </p:nvSpPr>
        <p:spPr>
          <a:xfrm>
            <a:off x="179512" y="1273175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 백만</a:t>
            </a:r>
            <a:r>
              <a:rPr lang="en-US" altLang="ko-KR" sz="1800" dirty="0" smtClean="0"/>
              <a:t>~3</a:t>
            </a:r>
            <a:r>
              <a:rPr lang="ko-KR" altLang="en-US" sz="1800" dirty="0" smtClean="0"/>
              <a:t>천만 사이클에서 진동하는 강력한 고주파 전장 내에 두면  물의 </a:t>
            </a:r>
            <a:r>
              <a:rPr lang="ko-KR" altLang="en-US" sz="1800" dirty="0" err="1" smtClean="0"/>
              <a:t>극성때문에</a:t>
            </a:r>
            <a:r>
              <a:rPr lang="ko-KR" altLang="en-US" sz="1800" dirty="0" smtClean="0"/>
              <a:t>  분자진동에  의한 분자 마찰로 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 목질보다 신속히 </a:t>
            </a:r>
            <a:r>
              <a:rPr lang="en-US" altLang="ko-KR" sz="1800" dirty="0" smtClean="0"/>
              <a:t>100°C </a:t>
            </a:r>
            <a:r>
              <a:rPr lang="ko-KR" altLang="en-US" sz="1800" dirty="0" smtClean="0"/>
              <a:t>이상으로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가열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내부 증기압은  표층의  것보다 높아서 내부 수분이 외부로 이동하면서 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 목재의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변재보다 투과성이 좋지 않고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긴 시간동안 내부의 높은 압력과 고온의 유지는 수분을 이동을 방해하고 목재의 약화로 국부적인 </a:t>
            </a:r>
            <a:r>
              <a:rPr lang="ko-KR" altLang="en-US" sz="1800" dirty="0" err="1" smtClean="0"/>
              <a:t>목파</a:t>
            </a:r>
            <a:r>
              <a:rPr lang="ko-KR" altLang="en-US" sz="1800" dirty="0" smtClean="0"/>
              <a:t> 또는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투과성이 좋은 변재의 단목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저함수율재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미리 성형된 반제품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책상과 의자의 다리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구두의 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소총 개머리판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모형 제작 등에 적당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중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4931</TotalTime>
  <Words>751</Words>
  <Application>Microsoft Office PowerPoint</Application>
  <PresentationFormat>화면 슬라이드 쇼(4:3)</PresentationFormat>
  <Paragraphs>99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중앙</vt:lpstr>
      <vt:lpstr>제 8 장 특수건조</vt:lpstr>
      <vt:lpstr>고온건조(high Temp. drying)</vt:lpstr>
      <vt:lpstr>고온건조</vt:lpstr>
      <vt:lpstr>고온건조</vt:lpstr>
      <vt:lpstr>고온건조실 </vt:lpstr>
      <vt:lpstr>열판건조(Press drying) </vt:lpstr>
      <vt:lpstr>열판건조</vt:lpstr>
      <vt:lpstr>열판건조 장치 </vt:lpstr>
      <vt:lpstr>고주파건조(high frequency drying)</vt:lpstr>
      <vt:lpstr>고주파건조</vt:lpstr>
      <vt:lpstr>고주파건조</vt:lpstr>
      <vt:lpstr>고주파 건조</vt:lpstr>
      <vt:lpstr>고주파 건조</vt:lpstr>
      <vt:lpstr>진공건조(vaccum drying) </vt:lpstr>
      <vt:lpstr>진공건조(vaccum drying) </vt:lpstr>
      <vt:lpstr>진공건조실  </vt:lpstr>
      <vt:lpstr>고주파진공건조</vt:lpstr>
      <vt:lpstr>고주파진공건조</vt:lpstr>
      <vt:lpstr>제습건조</vt:lpstr>
      <vt:lpstr>제습건조</vt:lpstr>
      <vt:lpstr>제습건조</vt:lpstr>
      <vt:lpstr>제습건조실 </vt:lpstr>
      <vt:lpstr>제습건조실 </vt:lpstr>
      <vt:lpstr>화학건조</vt:lpstr>
      <vt:lpstr>유기약제 증기건조</vt:lpstr>
      <vt:lpstr>기타</vt:lpstr>
      <vt:lpstr>기타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user</cp:lastModifiedBy>
  <cp:revision>337</cp:revision>
  <dcterms:created xsi:type="dcterms:W3CDTF">2005-09-01T06:05:51Z</dcterms:created>
  <dcterms:modified xsi:type="dcterms:W3CDTF">2015-06-01T08:05:53Z</dcterms:modified>
</cp:coreProperties>
</file>