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haansoftdoc"/>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56" r:id="rId2"/>
    <p:sldId id="322" r:id="rId3"/>
    <p:sldId id="257" r:id="rId4"/>
    <p:sldId id="320" r:id="rId5"/>
    <p:sldId id="258" r:id="rId6"/>
    <p:sldId id="259" r:id="rId7"/>
    <p:sldId id="260" r:id="rId8"/>
    <p:sldId id="331" r:id="rId9"/>
    <p:sldId id="261" r:id="rId10"/>
    <p:sldId id="314" r:id="rId11"/>
    <p:sldId id="315" r:id="rId12"/>
    <p:sldId id="328" r:id="rId13"/>
    <p:sldId id="262" r:id="rId14"/>
    <p:sldId id="263" r:id="rId15"/>
    <p:sldId id="282" r:id="rId16"/>
    <p:sldId id="324" r:id="rId17"/>
    <p:sldId id="316" r:id="rId18"/>
    <p:sldId id="284" r:id="rId19"/>
    <p:sldId id="264" r:id="rId20"/>
    <p:sldId id="265" r:id="rId21"/>
    <p:sldId id="266" r:id="rId22"/>
    <p:sldId id="279" r:id="rId23"/>
    <p:sldId id="269" r:id="rId24"/>
    <p:sldId id="270" r:id="rId25"/>
    <p:sldId id="271" r:id="rId26"/>
    <p:sldId id="272" r:id="rId27"/>
    <p:sldId id="332" r:id="rId28"/>
    <p:sldId id="276" r:id="rId29"/>
    <p:sldId id="277" r:id="rId30"/>
    <p:sldId id="286" r:id="rId31"/>
    <p:sldId id="323" r:id="rId32"/>
    <p:sldId id="289" r:id="rId33"/>
    <p:sldId id="290" r:id="rId34"/>
    <p:sldId id="325" r:id="rId35"/>
    <p:sldId id="326" r:id="rId36"/>
    <p:sldId id="295" r:id="rId37"/>
    <p:sldId id="296" r:id="rId38"/>
    <p:sldId id="297" r:id="rId39"/>
    <p:sldId id="317" r:id="rId40"/>
    <p:sldId id="329" r:id="rId41"/>
    <p:sldId id="298" r:id="rId42"/>
    <p:sldId id="330" r:id="rId43"/>
    <p:sldId id="318" r:id="rId44"/>
    <p:sldId id="334" r:id="rId45"/>
    <p:sldId id="321" r:id="rId46"/>
    <p:sldId id="335" r:id="rId47"/>
    <p:sldId id="319" r:id="rId48"/>
    <p:sldId id="299" r:id="rId49"/>
    <p:sldId id="336" r:id="rId50"/>
    <p:sldId id="300" r:id="rId51"/>
    <p:sldId id="301" r:id="rId52"/>
    <p:sldId id="302" r:id="rId53"/>
    <p:sldId id="306" r:id="rId54"/>
    <p:sldId id="304" r:id="rId55"/>
    <p:sldId id="305" r:id="rId56"/>
    <p:sldId id="307" r:id="rId57"/>
    <p:sldId id="312" r:id="rId58"/>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1468" autoAdjust="0"/>
  </p:normalViewPr>
  <p:slideViewPr>
    <p:cSldViewPr snapToObjects="1">
      <p:cViewPr varScale="1">
        <p:scale>
          <a:sx n="105" d="100"/>
          <a:sy n="105" d="100"/>
        </p:scale>
        <p:origin x="-63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1B53AEE6-7676-3444-86B8-9A35EDFC143B}" type="datetimeFigureOut">
              <a:rPr lang="en-US" smtClean="0"/>
              <a:pPr/>
              <a:t>3/31/2015</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8D4E5E8A-3CDC-9249-86BD-6812F16219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4E5E8A-3CDC-9249-86BD-6812F16219C8}"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Dispersive forces</a:t>
            </a:r>
            <a:r>
              <a:rPr lang="en-US" baseline="0" dirty="0" smtClean="0"/>
              <a:t> have a critical role in the wetting, thus spread, of adhesive on a surface.  This is important to assure intimate contact between the adhesive and adherent.</a:t>
            </a:r>
            <a:endParaRPr lang="en-US" dirty="0"/>
          </a:p>
        </p:txBody>
      </p:sp>
      <p:sp>
        <p:nvSpPr>
          <p:cNvPr id="4" name="Slide Number Placeholder 3"/>
          <p:cNvSpPr>
            <a:spLocks noGrp="1"/>
          </p:cNvSpPr>
          <p:nvPr>
            <p:ph type="sldNum" sz="quarter" idx="10"/>
          </p:nvPr>
        </p:nvSpPr>
        <p:spPr/>
        <p:txBody>
          <a:bodyPr/>
          <a:lstStyle/>
          <a:p>
            <a:fld id="{8D4E5E8A-3CDC-9249-86BD-6812F16219C8}" type="slidenum">
              <a:rPr lang="en-US" smtClean="0"/>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illustrates</a:t>
            </a:r>
            <a:r>
              <a:rPr lang="en-US" baseline="0" dirty="0" smtClean="0"/>
              <a:t> the angle that a drop of liquid makes on a surface.  Often, this angle changes with time and is asymmetric for natural materials.  In example, a drop  of water will wet along the grain of wood faster than across the grain.</a:t>
            </a:r>
            <a:endParaRPr lang="en-US" dirty="0"/>
          </a:p>
        </p:txBody>
      </p:sp>
      <p:sp>
        <p:nvSpPr>
          <p:cNvPr id="4" name="Slide Number Placeholder 3"/>
          <p:cNvSpPr>
            <a:spLocks noGrp="1"/>
          </p:cNvSpPr>
          <p:nvPr>
            <p:ph type="sldNum" sz="quarter" idx="10"/>
          </p:nvPr>
        </p:nvSpPr>
        <p:spPr/>
        <p:txBody>
          <a:bodyPr/>
          <a:lstStyle/>
          <a:p>
            <a:fld id="{8D4E5E8A-3CDC-9249-86BD-6812F16219C8}" type="slidenum">
              <a:rPr lang="en-US" smtClean="0"/>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micrograph depicts a wood lumen filled with polypropylene.</a:t>
            </a:r>
            <a:endParaRPr lang="en-US" dirty="0"/>
          </a:p>
        </p:txBody>
      </p:sp>
      <p:sp>
        <p:nvSpPr>
          <p:cNvPr id="4" name="Slide Number Placeholder 3"/>
          <p:cNvSpPr>
            <a:spLocks noGrp="1"/>
          </p:cNvSpPr>
          <p:nvPr>
            <p:ph type="sldNum" sz="quarter" idx="10"/>
          </p:nvPr>
        </p:nvSpPr>
        <p:spPr/>
        <p:txBody>
          <a:bodyPr/>
          <a:lstStyle/>
          <a:p>
            <a:fld id="{8D4E5E8A-3CDC-9249-86BD-6812F16219C8}" type="slidenum">
              <a:rPr lang="en-US" smtClean="0"/>
              <a:pPr/>
              <a:t>30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resin have been used for many years with great success in interior applications at a low cost and high volume.  However, new regulations are causing wood manufacturers to look for alternatives because of their high formaldehyde off-gassing levels.</a:t>
            </a:r>
            <a:endParaRPr lang="en-US" dirty="0"/>
          </a:p>
        </p:txBody>
      </p:sp>
      <p:sp>
        <p:nvSpPr>
          <p:cNvPr id="4" name="Slide Number Placeholder 3"/>
          <p:cNvSpPr>
            <a:spLocks noGrp="1"/>
          </p:cNvSpPr>
          <p:nvPr>
            <p:ph type="sldNum" sz="quarter" idx="10"/>
          </p:nvPr>
        </p:nvSpPr>
        <p:spPr/>
        <p:txBody>
          <a:bodyPr/>
          <a:lstStyle/>
          <a:p>
            <a:fld id="{8D4E5E8A-3CDC-9249-86BD-6812F16219C8}" type="slidenum">
              <a:rPr lang="en-US" smtClean="0"/>
              <a:pPr/>
              <a:t>38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4E5E8A-3CDC-9249-86BD-6812F16219C8}" type="slidenum">
              <a:rPr lang="en-US" smtClean="0"/>
              <a:pPr/>
              <a:t>51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Maleic</a:t>
            </a:r>
            <a:r>
              <a:rPr lang="en-US" dirty="0" smtClean="0"/>
              <a:t> anhydride polypropylene is an adhesion promoter used in wood-plastic</a:t>
            </a:r>
            <a:r>
              <a:rPr lang="en-US" baseline="0" dirty="0" smtClean="0"/>
              <a:t> composites.  It has shown a great deal of efficacy in promoting better adhesion between wood (also other natural fibers) and </a:t>
            </a:r>
            <a:r>
              <a:rPr lang="en-US" baseline="0" dirty="0" err="1" smtClean="0"/>
              <a:t>polyolefins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D4E5E8A-3CDC-9249-86BD-6812F16219C8}" type="slidenum">
              <a:rPr lang="en-US" smtClean="0"/>
              <a:pPr/>
              <a:t>53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list of some of the most common</a:t>
            </a:r>
            <a:r>
              <a:rPr lang="en-US" baseline="0" dirty="0" smtClean="0"/>
              <a:t> wood adhesives, but it is not exhaustive or all inclusive.  Many of these adhesive bond to natural surfaces using a variety of chemical and physical mechanisms.</a:t>
            </a:r>
            <a:endParaRPr lang="en-US" dirty="0"/>
          </a:p>
        </p:txBody>
      </p:sp>
      <p:sp>
        <p:nvSpPr>
          <p:cNvPr id="4" name="Slide Number Placeholder 3"/>
          <p:cNvSpPr>
            <a:spLocks noGrp="1"/>
          </p:cNvSpPr>
          <p:nvPr>
            <p:ph type="sldNum" sz="quarter" idx="10"/>
          </p:nvPr>
        </p:nvSpPr>
        <p:spPr/>
        <p:txBody>
          <a:bodyPr/>
          <a:lstStyle/>
          <a:p>
            <a:fld id="{8D4E5E8A-3CDC-9249-86BD-6812F16219C8}"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Different </a:t>
            </a:r>
            <a:r>
              <a:rPr lang="en-US" dirty="0" smtClean="0">
                <a:solidFill>
                  <a:srgbClr val="FF0000"/>
                </a:solidFill>
              </a:rPr>
              <a:t>adhesives</a:t>
            </a:r>
            <a:r>
              <a:rPr lang="en-US" baseline="0" dirty="0" smtClean="0"/>
              <a:t> types have varying end uses.  The uses vary depending on adhesive properties, such as strength, toughness, and durability, and cost.  Many of these properties depend on the bonding mechanism and the associated chemistry.</a:t>
            </a:r>
            <a:endParaRPr lang="en-US" dirty="0"/>
          </a:p>
        </p:txBody>
      </p:sp>
      <p:sp>
        <p:nvSpPr>
          <p:cNvPr id="4" name="Slide Number Placeholder 3"/>
          <p:cNvSpPr>
            <a:spLocks noGrp="1"/>
          </p:cNvSpPr>
          <p:nvPr>
            <p:ph type="sldNum" sz="quarter" idx="10"/>
          </p:nvPr>
        </p:nvSpPr>
        <p:spPr/>
        <p:txBody>
          <a:bodyPr/>
          <a:lstStyle/>
          <a:p>
            <a:fld id="{8D4E5E8A-3CDC-9249-86BD-6812F16219C8}"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Diffusion - </a:t>
            </a:r>
            <a:r>
              <a:rPr lang="en-US" dirty="0" err="1" smtClean="0"/>
              <a:t>InterminglingChemical</a:t>
            </a:r>
            <a:r>
              <a:rPr lang="en-US" dirty="0" smtClean="0"/>
              <a:t> bonding - actual covalent </a:t>
            </a:r>
            <a:r>
              <a:rPr lang="en-US" dirty="0" err="1" smtClean="0"/>
              <a:t>bondsMolecular</a:t>
            </a:r>
            <a:r>
              <a:rPr lang="en-US" dirty="0" smtClean="0"/>
              <a:t> interactions - hydrogen bonding, secondary </a:t>
            </a:r>
            <a:r>
              <a:rPr lang="en-US" dirty="0" err="1" smtClean="0"/>
              <a:t>interactionsAdsorption</a:t>
            </a:r>
            <a:r>
              <a:rPr lang="en-US" dirty="0" smtClean="0"/>
              <a:t> - coating of a thin layer onto a </a:t>
            </a:r>
            <a:r>
              <a:rPr lang="en-US" dirty="0" err="1" smtClean="0"/>
              <a:t>surfaceLifshitz</a:t>
            </a:r>
            <a:r>
              <a:rPr lang="en-US" dirty="0" smtClean="0"/>
              <a:t> - </a:t>
            </a:r>
            <a:r>
              <a:rPr lang="en-US" dirty="0" err="1" smtClean="0"/>
              <a:t>dipole:dipole</a:t>
            </a:r>
            <a:r>
              <a:rPr lang="en-US" dirty="0" smtClean="0"/>
              <a:t> London dispersive (instantaneous dipole - dipole) induced </a:t>
            </a:r>
            <a:r>
              <a:rPr lang="en-US" dirty="0" err="1" smtClean="0"/>
              <a:t>dipole:induced</a:t>
            </a:r>
            <a:r>
              <a:rPr lang="en-US" dirty="0" smtClean="0"/>
              <a:t> </a:t>
            </a:r>
            <a:r>
              <a:rPr lang="en-US" dirty="0" err="1" smtClean="0"/>
              <a:t>dipoleMechanical</a:t>
            </a:r>
            <a:r>
              <a:rPr lang="en-US" dirty="0" smtClean="0"/>
              <a:t> interlock - nails and </a:t>
            </a:r>
            <a:r>
              <a:rPr lang="en-US" dirty="0" err="1" smtClean="0"/>
              <a:t>screwsElectrostatic</a:t>
            </a:r>
            <a:r>
              <a:rPr lang="en-US" dirty="0" smtClean="0"/>
              <a:t> - interaction between charged ions (metals)</a:t>
            </a:r>
            <a:endParaRPr lang="en-US" dirty="0"/>
          </a:p>
        </p:txBody>
      </p:sp>
      <p:sp>
        <p:nvSpPr>
          <p:cNvPr id="4" name="Slide Number Placeholder 3"/>
          <p:cNvSpPr>
            <a:spLocks noGrp="1"/>
          </p:cNvSpPr>
          <p:nvPr>
            <p:ph type="sldNum" sz="quarter" idx="10"/>
          </p:nvPr>
        </p:nvSpPr>
        <p:spPr/>
        <p:txBody>
          <a:bodyPr/>
          <a:lstStyle/>
          <a:p>
            <a:fld id="{8D4E5E8A-3CDC-9249-86BD-6812F16219C8}"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4E5E8A-3CDC-9249-86BD-6812F16219C8}"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several chemical bonds that are important</a:t>
            </a:r>
            <a:r>
              <a:rPr lang="en-US" baseline="0" dirty="0" smtClean="0"/>
              <a:t> to bonding wood that will impact the strength and durability of adhesion.  Ideally, one tries to covalently link a material to the wood surface by forming any of the above bonds.  However, hydrogen bonding is the most common binding mechanism.  As one can observe, many hydrogen bonds must be formed to produce the equivalent strength to a covalent bond.  Also, hydrogen bonds are not durable in the presence of moisture.</a:t>
            </a:r>
            <a:endParaRPr lang="en-US" dirty="0"/>
          </a:p>
        </p:txBody>
      </p:sp>
      <p:sp>
        <p:nvSpPr>
          <p:cNvPr id="4" name="Slide Number Placeholder 3"/>
          <p:cNvSpPr>
            <a:spLocks noGrp="1"/>
          </p:cNvSpPr>
          <p:nvPr>
            <p:ph type="sldNum" sz="quarter" idx="10"/>
          </p:nvPr>
        </p:nvSpPr>
        <p:spPr/>
        <p:txBody>
          <a:bodyPr/>
          <a:lstStyle/>
          <a:p>
            <a:fld id="{8D4E5E8A-3CDC-9249-86BD-6812F16219C8}"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Primary</a:t>
            </a:r>
            <a:r>
              <a:rPr lang="en-US" baseline="0" dirty="0" smtClean="0"/>
              <a:t> bonds are very strong, but they are not the most important bonds in wood adhesion.  They have not been observed to exist either because they don’t exist or because they are present in such small quantity that they are beyond detection (Johns. </a:t>
            </a:r>
            <a:r>
              <a:rPr lang="en-US" i="1" u="none" baseline="0" dirty="0" smtClean="0"/>
              <a:t>The Chemical Bonding of Wood</a:t>
            </a:r>
            <a:r>
              <a:rPr lang="en-US" i="0" u="none" baseline="0" dirty="0" smtClean="0"/>
              <a:t>. In </a:t>
            </a:r>
            <a:r>
              <a:rPr lang="en-US" i="0" u="sng" baseline="0" dirty="0" smtClean="0"/>
              <a:t>Wood Adhesives: Chemistry and Technology</a:t>
            </a:r>
            <a:r>
              <a:rPr lang="en-US" i="0" u="none" baseline="0" dirty="0" smtClean="0"/>
              <a:t>. Vol. 2. A. </a:t>
            </a:r>
            <a:r>
              <a:rPr lang="en-US" i="0" u="none" baseline="0" dirty="0" err="1" smtClean="0"/>
              <a:t>Pizzi</a:t>
            </a:r>
            <a:r>
              <a:rPr lang="en-US" i="0" u="none" baseline="0" dirty="0" smtClean="0"/>
              <a:t> Ed. Marcel Dekker. New York. </a:t>
            </a:r>
            <a:r>
              <a:rPr lang="en-US" baseline="0" dirty="0" smtClean="0"/>
              <a:t>1989).</a:t>
            </a:r>
            <a:endParaRPr lang="en-US" dirty="0"/>
          </a:p>
        </p:txBody>
      </p:sp>
      <p:sp>
        <p:nvSpPr>
          <p:cNvPr id="4" name="Slide Number Placeholder 3"/>
          <p:cNvSpPr>
            <a:spLocks noGrp="1"/>
          </p:cNvSpPr>
          <p:nvPr>
            <p:ph type="sldNum" sz="quarter" idx="10"/>
          </p:nvPr>
        </p:nvSpPr>
        <p:spPr/>
        <p:txBody>
          <a:bodyPr/>
          <a:lstStyle/>
          <a:p>
            <a:fld id="{8D4E5E8A-3CDC-9249-86BD-6812F16219C8}"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Wood</a:t>
            </a:r>
            <a:r>
              <a:rPr lang="en-US" baseline="0" dirty="0" smtClean="0"/>
              <a:t> and </a:t>
            </a:r>
            <a:r>
              <a:rPr lang="en-US" baseline="0" dirty="0" err="1" smtClean="0"/>
              <a:t>isocyanate</a:t>
            </a:r>
            <a:r>
              <a:rPr lang="en-US" baseline="0" dirty="0" smtClean="0"/>
              <a:t> have the potential to form covalent chemical bonds.  However, the pathway for the formation of </a:t>
            </a:r>
            <a:r>
              <a:rPr lang="en-US" baseline="0" dirty="0" err="1" smtClean="0"/>
              <a:t>polyureas</a:t>
            </a:r>
            <a:r>
              <a:rPr lang="en-US" baseline="0" dirty="0" smtClean="0"/>
              <a:t> is much more likely given the abundance of moisture present in wood.  It is also thermodynamically preferred.  To date, an </a:t>
            </a:r>
            <a:r>
              <a:rPr lang="en-US" baseline="0" dirty="0" err="1" smtClean="0"/>
              <a:t>isocyanate</a:t>
            </a:r>
            <a:r>
              <a:rPr lang="en-US" baseline="0" dirty="0" smtClean="0"/>
              <a:t> and wood chemical bond has not been discovered under realistic processing conditions.</a:t>
            </a:r>
            <a:endParaRPr lang="en-US" dirty="0"/>
          </a:p>
        </p:txBody>
      </p:sp>
      <p:sp>
        <p:nvSpPr>
          <p:cNvPr id="4" name="Slide Number Placeholder 3"/>
          <p:cNvSpPr>
            <a:spLocks noGrp="1"/>
          </p:cNvSpPr>
          <p:nvPr>
            <p:ph type="sldNum" sz="quarter" idx="10"/>
          </p:nvPr>
        </p:nvSpPr>
        <p:spPr/>
        <p:txBody>
          <a:bodyPr/>
          <a:lstStyle/>
          <a:p>
            <a:fld id="{8D4E5E8A-3CDC-9249-86BD-6812F16219C8}"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a:t>
            </a:r>
            <a:r>
              <a:rPr lang="en-US" baseline="0" dirty="0" smtClean="0"/>
              <a:t> of a bowl of spaghetti where the noodles become entangled.  This could also be thought of as </a:t>
            </a:r>
            <a:r>
              <a:rPr lang="en-US" baseline="0" dirty="0" err="1" smtClean="0"/>
              <a:t>velcro</a:t>
            </a:r>
            <a:r>
              <a:rPr lang="en-US" baseline="0" dirty="0" smtClean="0"/>
              <a:t>, polymer chains may be hooked into the loops of other materials.</a:t>
            </a:r>
            <a:endParaRPr lang="en-US" dirty="0"/>
          </a:p>
        </p:txBody>
      </p:sp>
      <p:sp>
        <p:nvSpPr>
          <p:cNvPr id="4" name="Slide Number Placeholder 3"/>
          <p:cNvSpPr>
            <a:spLocks noGrp="1"/>
          </p:cNvSpPr>
          <p:nvPr>
            <p:ph type="sldNum" sz="quarter" idx="10"/>
          </p:nvPr>
        </p:nvSpPr>
        <p:spPr/>
        <p:txBody>
          <a:bodyPr/>
          <a:lstStyle/>
          <a:p>
            <a:fld id="{8D4E5E8A-3CDC-9249-86BD-6812F16219C8}"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36478F-14D9-2842-A984-2652964F5204}"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83984-664D-3540-B13E-7736245EB7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36478F-14D9-2842-A984-2652964F5204}"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83984-664D-3540-B13E-7736245EB7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36478F-14D9-2842-A984-2652964F5204}"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83984-664D-3540-B13E-7736245EB7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36478F-14D9-2842-A984-2652964F5204}"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83984-664D-3540-B13E-7736245EB7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36478F-14D9-2842-A984-2652964F5204}"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83984-664D-3540-B13E-7736245EB7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36478F-14D9-2842-A984-2652964F5204}" type="datetimeFigureOut">
              <a:rPr lang="en-US" smtClean="0"/>
              <a:pPr/>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83984-664D-3540-B13E-7736245EB7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36478F-14D9-2842-A984-2652964F5204}" type="datetimeFigureOut">
              <a:rPr lang="en-US" smtClean="0"/>
              <a:pPr/>
              <a:t>3/31/2015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83984-664D-3540-B13E-7736245EB7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36478F-14D9-2842-A984-2652964F5204}" type="datetimeFigureOut">
              <a:rPr lang="en-US" smtClean="0"/>
              <a:pPr/>
              <a:t>3/31/2015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83984-664D-3540-B13E-7736245EB7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6478F-14D9-2842-A984-2652964F5204}" type="datetimeFigureOut">
              <a:rPr lang="en-US" smtClean="0"/>
              <a:pPr/>
              <a:t>3/31/2015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83984-664D-3540-B13E-7736245EB7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36478F-14D9-2842-A984-2652964F5204}" type="datetimeFigureOut">
              <a:rPr lang="en-US" smtClean="0"/>
              <a:pPr/>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83984-664D-3540-B13E-7736245EB7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36478F-14D9-2842-A984-2652964F5204}" type="datetimeFigureOut">
              <a:rPr lang="en-US" smtClean="0"/>
              <a:pPr/>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83984-664D-3540-B13E-7736245EB7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6478F-14D9-2842-A984-2652964F5204}" type="datetimeFigureOut">
              <a:rPr lang="en-US" smtClean="0"/>
              <a:pPr/>
              <a:t>3/31/2015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83984-664D-3540-B13E-7736245EB7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Word_97_-_2003___111.doc"/></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Microsoft_Office_Word_97_-_2003___222.doc"/></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r>
              <a:rPr lang="ko-KR" altLang="en-US" dirty="0" smtClean="0"/>
              <a:t>목재의 접착</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Classes of Adhesives Used for Bonding Natural Fibers/Materials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Polyvinyl Acetates</a:t>
            </a:r>
          </a:p>
          <a:p>
            <a:r>
              <a:rPr lang="en-US" dirty="0" smtClean="0"/>
              <a:t>Formaldehyde based</a:t>
            </a:r>
          </a:p>
          <a:p>
            <a:pPr lvl="1"/>
            <a:r>
              <a:rPr lang="en-US" dirty="0" err="1" smtClean="0"/>
              <a:t>Ureaformaldehyde</a:t>
            </a:r>
            <a:r>
              <a:rPr lang="en-US" dirty="0" smtClean="0"/>
              <a:t>, </a:t>
            </a:r>
            <a:r>
              <a:rPr lang="en-US" dirty="0" err="1" smtClean="0"/>
              <a:t>phenolics</a:t>
            </a:r>
            <a:r>
              <a:rPr lang="en-US" dirty="0" smtClean="0"/>
              <a:t>, resorcinol</a:t>
            </a:r>
          </a:p>
          <a:p>
            <a:r>
              <a:rPr lang="en-US" dirty="0" smtClean="0"/>
              <a:t>Melamine</a:t>
            </a:r>
          </a:p>
          <a:p>
            <a:r>
              <a:rPr lang="en-US" dirty="0" smtClean="0"/>
              <a:t>Tannin based</a:t>
            </a:r>
          </a:p>
          <a:p>
            <a:r>
              <a:rPr lang="en-US" dirty="0" smtClean="0"/>
              <a:t>Protein based (casein, blood, soy)</a:t>
            </a:r>
          </a:p>
          <a:p>
            <a:r>
              <a:rPr lang="en-US" dirty="0" err="1" smtClean="0"/>
              <a:t>Isocyanate</a:t>
            </a:r>
            <a:r>
              <a:rPr lang="en-US" dirty="0" smtClean="0"/>
              <a:t> based</a:t>
            </a:r>
          </a:p>
          <a:p>
            <a:pPr lvl="1"/>
            <a:r>
              <a:rPr lang="en-US" dirty="0" smtClean="0"/>
              <a:t>PMDI, urethanes, </a:t>
            </a:r>
            <a:r>
              <a:rPr lang="en-US" dirty="0" err="1" smtClean="0"/>
              <a:t>ureas</a:t>
            </a:r>
            <a:endParaRPr lang="en-US" dirty="0" smtClean="0"/>
          </a:p>
          <a:p>
            <a:r>
              <a:rPr lang="en-US" dirty="0" smtClean="0"/>
              <a:t>Others </a:t>
            </a:r>
          </a:p>
          <a:p>
            <a:pPr lvl="1"/>
            <a:r>
              <a:rPr lang="en-US" dirty="0" smtClean="0"/>
              <a:t>Epoxies, acrylics, hot-melt, starch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Adhesives Uses</a:t>
            </a:r>
            <a:endParaRPr lang="en-US" dirty="0"/>
          </a:p>
        </p:txBody>
      </p:sp>
      <p:pic>
        <p:nvPicPr>
          <p:cNvPr id="4" name="Picture 3"/>
          <p:cNvPicPr>
            <a:picLocks noChangeAspect="1"/>
          </p:cNvPicPr>
          <p:nvPr/>
        </p:nvPicPr>
        <p:blipFill>
          <a:blip r:embed="rId3"/>
          <a:stretch>
            <a:fillRect/>
          </a:stretch>
        </p:blipFill>
        <p:spPr>
          <a:xfrm>
            <a:off x="1447799" y="762000"/>
            <a:ext cx="6042497" cy="5518666"/>
          </a:xfrm>
          <a:prstGeom prst="rect">
            <a:avLst/>
          </a:prstGeom>
        </p:spPr>
      </p:pic>
      <p:sp>
        <p:nvSpPr>
          <p:cNvPr id="5" name="TextBox 4"/>
          <p:cNvSpPr txBox="1"/>
          <p:nvPr/>
        </p:nvSpPr>
        <p:spPr>
          <a:xfrm>
            <a:off x="228600" y="6280666"/>
            <a:ext cx="8779134" cy="369332"/>
          </a:xfrm>
          <a:prstGeom prst="rect">
            <a:avLst/>
          </a:prstGeom>
          <a:noFill/>
        </p:spPr>
        <p:txBody>
          <a:bodyPr wrap="square" rtlCol="0">
            <a:spAutoFit/>
          </a:bodyPr>
          <a:lstStyle/>
          <a:p>
            <a:r>
              <a:rPr lang="en-US" dirty="0" smtClean="0"/>
              <a:t>From: The </a:t>
            </a:r>
            <a:r>
              <a:rPr lang="en-US" dirty="0" err="1" smtClean="0"/>
              <a:t>Woodhandbook</a:t>
            </a:r>
            <a:r>
              <a:rPr lang="en-US" dirty="0" smtClean="0"/>
              <a:t> (http://www.fpl.fs.fed.us/documnts/fplgtr/fplgtr113/ch09.pdf)</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9450" y="466175"/>
            <a:ext cx="184666" cy="369332"/>
          </a:xfrm>
          <a:prstGeom prst="rect">
            <a:avLst/>
          </a:prstGeom>
          <a:noFill/>
        </p:spPr>
        <p:txBody>
          <a:bodyPr wrap="none" rtlCol="0">
            <a:spAutoFit/>
          </a:bodyPr>
          <a:lstStyle/>
          <a:p>
            <a:endParaRPr lang="en-US"/>
          </a:p>
        </p:txBody>
      </p:sp>
      <p:pic>
        <p:nvPicPr>
          <p:cNvPr id="98305" name="Picture 1"/>
          <p:cNvPicPr>
            <a:picLocks noChangeAspect="1" noChangeArrowheads="1"/>
          </p:cNvPicPr>
          <p:nvPr/>
        </p:nvPicPr>
        <p:blipFill>
          <a:blip r:embed="rId2"/>
          <a:srcRect/>
          <a:stretch>
            <a:fillRect/>
          </a:stretch>
        </p:blipFill>
        <p:spPr bwMode="auto">
          <a:xfrm>
            <a:off x="990599" y="1447800"/>
            <a:ext cx="7192255"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Adhesion Theories</a:t>
            </a:r>
            <a:endParaRPr lang="en-US" dirty="0"/>
          </a:p>
        </p:txBody>
      </p:sp>
      <p:sp>
        <p:nvSpPr>
          <p:cNvPr id="3" name="Content Placeholder 2"/>
          <p:cNvSpPr>
            <a:spLocks noGrp="1"/>
          </p:cNvSpPr>
          <p:nvPr>
            <p:ph idx="1"/>
          </p:nvPr>
        </p:nvSpPr>
        <p:spPr/>
        <p:txBody>
          <a:bodyPr/>
          <a:lstStyle/>
          <a:p>
            <a:r>
              <a:rPr lang="en-US" dirty="0" smtClean="0"/>
              <a:t>Diffusion</a:t>
            </a:r>
          </a:p>
          <a:p>
            <a:r>
              <a:rPr lang="en-US" dirty="0" err="1" smtClean="0"/>
              <a:t>Lifshitz</a:t>
            </a:r>
            <a:r>
              <a:rPr lang="en-US" dirty="0" smtClean="0"/>
              <a:t>-van </a:t>
            </a:r>
            <a:r>
              <a:rPr lang="en-US" dirty="0" err="1" smtClean="0"/>
              <a:t>der</a:t>
            </a:r>
            <a:r>
              <a:rPr lang="en-US" dirty="0" smtClean="0"/>
              <a:t> Waals interactions</a:t>
            </a:r>
          </a:p>
          <a:p>
            <a:r>
              <a:rPr lang="en-US" dirty="0" smtClean="0"/>
              <a:t>Molecular interactions</a:t>
            </a:r>
          </a:p>
          <a:p>
            <a:r>
              <a:rPr lang="en-US" dirty="0" smtClean="0"/>
              <a:t>Adsorption</a:t>
            </a:r>
          </a:p>
          <a:p>
            <a:r>
              <a:rPr lang="en-US" dirty="0" smtClean="0"/>
              <a:t>Mechanical interlock</a:t>
            </a:r>
          </a:p>
          <a:p>
            <a:r>
              <a:rPr lang="en-US" dirty="0" smtClean="0"/>
              <a:t>Chemical bonding</a:t>
            </a:r>
          </a:p>
          <a:p>
            <a:r>
              <a:rPr lang="en-US" dirty="0" smtClean="0"/>
              <a:t>Electrostatic</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Theories are Relevant…</a:t>
            </a:r>
            <a:br>
              <a:rPr lang="en-US" dirty="0" smtClean="0"/>
            </a:br>
            <a:r>
              <a:rPr lang="en-US" dirty="0" smtClean="0"/>
              <a:t>To What Degree</a:t>
            </a:r>
            <a:endParaRPr lang="en-US" dirty="0"/>
          </a:p>
        </p:txBody>
      </p:sp>
      <p:sp>
        <p:nvSpPr>
          <p:cNvPr id="3" name="Content Placeholder 2"/>
          <p:cNvSpPr>
            <a:spLocks noGrp="1"/>
          </p:cNvSpPr>
          <p:nvPr>
            <p:ph idx="1"/>
          </p:nvPr>
        </p:nvSpPr>
        <p:spPr/>
        <p:txBody>
          <a:bodyPr/>
          <a:lstStyle/>
          <a:p>
            <a:r>
              <a:rPr lang="en-US" dirty="0" smtClean="0"/>
              <a:t>Chemical bonding</a:t>
            </a:r>
          </a:p>
          <a:p>
            <a:r>
              <a:rPr lang="en-US" dirty="0" smtClean="0"/>
              <a:t>Diffusion</a:t>
            </a:r>
          </a:p>
          <a:p>
            <a:r>
              <a:rPr lang="en-US" dirty="0" smtClean="0"/>
              <a:t>Adsorption</a:t>
            </a:r>
          </a:p>
          <a:p>
            <a:r>
              <a:rPr lang="en-US" dirty="0" err="1" smtClean="0"/>
              <a:t>Lifshitz</a:t>
            </a:r>
            <a:r>
              <a:rPr lang="en-US" dirty="0" smtClean="0"/>
              <a:t>-van </a:t>
            </a:r>
            <a:r>
              <a:rPr lang="en-US" dirty="0" err="1" smtClean="0"/>
              <a:t>der</a:t>
            </a:r>
            <a:r>
              <a:rPr lang="en-US" dirty="0" smtClean="0"/>
              <a:t> Waals interactions</a:t>
            </a:r>
          </a:p>
          <a:p>
            <a:r>
              <a:rPr lang="en-US" dirty="0" smtClean="0"/>
              <a:t>Molecular interactions</a:t>
            </a:r>
          </a:p>
          <a:p>
            <a:r>
              <a:rPr lang="en-US" dirty="0" smtClean="0"/>
              <a:t>Mechanical interlocking</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Bonding</a:t>
            </a:r>
            <a:endParaRPr lang="en-US" dirty="0"/>
          </a:p>
        </p:txBody>
      </p:sp>
      <p:sp>
        <p:nvSpPr>
          <p:cNvPr id="4" name="Rectangle 3"/>
          <p:cNvSpPr txBox="1">
            <a:spLocks noChangeArrowheads="1"/>
          </p:cNvSpPr>
          <p:nvPr/>
        </p:nvSpPr>
        <p:spPr bwMode="auto">
          <a:xfrm>
            <a:off x="457200" y="1600200"/>
            <a:ext cx="4038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smtClean="0">
                <a:ln>
                  <a:noFill/>
                </a:ln>
                <a:solidFill>
                  <a:srgbClr val="000056"/>
                </a:solidFill>
                <a:effectLst/>
                <a:uLnTx/>
                <a:uFillTx/>
                <a:latin typeface="+mn-lt"/>
                <a:ea typeface="+mn-ea"/>
                <a:cs typeface="+mn-cs"/>
              </a:rPr>
              <a:t>Formation of covalent bonds between adhesive and adherent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smtClean="0">
                <a:ln>
                  <a:noFill/>
                </a:ln>
                <a:solidFill>
                  <a:srgbClr val="000056"/>
                </a:solidFill>
                <a:effectLst/>
                <a:uLnTx/>
                <a:uFillTx/>
                <a:latin typeface="+mn-lt"/>
                <a:ea typeface="+mn-ea"/>
                <a:cs typeface="+mn-cs"/>
              </a:rPr>
              <a:t>Formation of strong environmentally stable bonds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smtClean="0">
                <a:ln>
                  <a:noFill/>
                </a:ln>
                <a:solidFill>
                  <a:srgbClr val="000056"/>
                </a:solidFill>
                <a:effectLst/>
                <a:uLnTx/>
                <a:uFillTx/>
                <a:latin typeface="+mn-lt"/>
                <a:ea typeface="+mn-ea"/>
                <a:cs typeface="+mn-cs"/>
              </a:rPr>
              <a:t>Water proof</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smtClean="0">
                <a:ln>
                  <a:noFill/>
                </a:ln>
                <a:solidFill>
                  <a:srgbClr val="000056"/>
                </a:solidFill>
                <a:effectLst/>
                <a:uLnTx/>
                <a:uFillTx/>
                <a:latin typeface="+mn-lt"/>
                <a:ea typeface="+mn-ea"/>
                <a:cs typeface="+mn-cs"/>
              </a:rPr>
              <a:t>Consume hydroxyls</a:t>
            </a:r>
            <a:endParaRPr kumimoji="0" lang="en-US" sz="2800" b="0" i="0" u="none" strike="noStrike" kern="0" cap="none" spc="0" normalizeH="0" baseline="0" noProof="0">
              <a:ln>
                <a:noFill/>
              </a:ln>
              <a:solidFill>
                <a:srgbClr val="000056"/>
              </a:solidFill>
              <a:effectLst/>
              <a:uLnTx/>
              <a:uFillTx/>
              <a:latin typeface="+mn-lt"/>
              <a:ea typeface="+mn-ea"/>
              <a:cs typeface="+mn-cs"/>
            </a:endParaRPr>
          </a:p>
        </p:txBody>
      </p:sp>
      <p:sp>
        <p:nvSpPr>
          <p:cNvPr id="5" name="Content Placeholder 4"/>
          <p:cNvSpPr>
            <a:spLocks noGrp="1" noChangeArrowheads="1"/>
          </p:cNvSpPr>
          <p:nvPr>
            <p:ph sz="half" idx="4294967295"/>
          </p:nvPr>
        </p:nvSpPr>
        <p:spPr>
          <a:xfrm>
            <a:off x="4648200" y="1600200"/>
            <a:ext cx="4038600" cy="4525963"/>
          </a:xfrm>
          <a:prstGeom prst="rect">
            <a:avLst/>
          </a:prstGeom>
        </p:spPr>
        <p:txBody>
          <a:bodyPr/>
          <a:lstStyle/>
          <a:p>
            <a:pPr>
              <a:buFontTx/>
              <a:buNone/>
            </a:pPr>
            <a:r>
              <a:rPr lang="en-US" sz="2800" b="1" dirty="0">
                <a:latin typeface="Times-Bold" charset="0"/>
              </a:rPr>
              <a:t>Bond(kJ/mol)</a:t>
            </a:r>
            <a:r>
              <a:rPr lang="en-US" sz="2800" dirty="0">
                <a:latin typeface="Times-Roman" charset="0"/>
              </a:rPr>
              <a:t> </a:t>
            </a:r>
          </a:p>
          <a:p>
            <a:pPr>
              <a:buFontTx/>
              <a:buNone/>
            </a:pPr>
            <a:r>
              <a:rPr lang="en-US" sz="2800" dirty="0">
                <a:latin typeface="Times-Roman" charset="0"/>
              </a:rPr>
              <a:t>C-C		348</a:t>
            </a:r>
          </a:p>
          <a:p>
            <a:pPr>
              <a:buFontTx/>
              <a:buNone/>
            </a:pPr>
            <a:r>
              <a:rPr lang="en-US" sz="2800" dirty="0">
                <a:latin typeface="Times-Roman" charset="0"/>
              </a:rPr>
              <a:t>C-N		293</a:t>
            </a:r>
          </a:p>
          <a:p>
            <a:pPr>
              <a:buFontTx/>
              <a:buNone/>
            </a:pPr>
            <a:r>
              <a:rPr lang="en-US" sz="2800" dirty="0">
                <a:latin typeface="Times-Roman" charset="0"/>
              </a:rPr>
              <a:t>C-O		358</a:t>
            </a:r>
          </a:p>
          <a:p>
            <a:pPr>
              <a:buFontTx/>
              <a:buNone/>
            </a:pPr>
            <a:r>
              <a:rPr lang="en-US" sz="2800" dirty="0">
                <a:latin typeface="Times-Roman" charset="0"/>
              </a:rPr>
              <a:t>C-F		485  </a:t>
            </a:r>
          </a:p>
          <a:p>
            <a:pPr>
              <a:buFontTx/>
              <a:buNone/>
            </a:pPr>
            <a:r>
              <a:rPr lang="en-US" sz="2800" dirty="0">
                <a:latin typeface="Times-Roman" charset="0"/>
              </a:rPr>
              <a:t>C=C		614</a:t>
            </a:r>
          </a:p>
          <a:p>
            <a:pPr>
              <a:buFontTx/>
              <a:buNone/>
            </a:pPr>
            <a:r>
              <a:rPr lang="en-US" sz="2800" dirty="0">
                <a:latin typeface="Times-Roman" charset="0"/>
              </a:rPr>
              <a:t>Hydrogen 	1-5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9450" y="466175"/>
            <a:ext cx="184666" cy="369332"/>
          </a:xfrm>
          <a:prstGeom prst="rect">
            <a:avLst/>
          </a:prstGeom>
          <a:noFill/>
        </p:spPr>
        <p:txBody>
          <a:bodyPr wrap="none" rtlCol="0">
            <a:spAutoFit/>
          </a:bodyPr>
          <a:lstStyle/>
          <a:p>
            <a:endParaRPr lang="en-US"/>
          </a:p>
        </p:txBody>
      </p:sp>
      <p:pic>
        <p:nvPicPr>
          <p:cNvPr id="102402" name="Picture 2" descr="http://www.wpskorea.org/files/attach/images/119/348/001/adhesiontheory.jpg"/>
          <p:cNvPicPr>
            <a:picLocks noChangeAspect="1" noChangeArrowheads="1"/>
          </p:cNvPicPr>
          <p:nvPr/>
        </p:nvPicPr>
        <p:blipFill>
          <a:blip r:embed="rId2"/>
          <a:srcRect/>
          <a:stretch>
            <a:fillRect/>
          </a:stretch>
        </p:blipFill>
        <p:spPr bwMode="auto">
          <a:xfrm>
            <a:off x="381000" y="0"/>
            <a:ext cx="4048125" cy="6419851"/>
          </a:xfrm>
          <a:prstGeom prst="rect">
            <a:avLst/>
          </a:prstGeom>
          <a:noFill/>
        </p:spPr>
      </p:pic>
      <p:pic>
        <p:nvPicPr>
          <p:cNvPr id="102404" name="Picture 4" descr="http://www.wpskorea.org/wps/lecture/images/adh3-1.jpg"/>
          <p:cNvPicPr>
            <a:picLocks noChangeAspect="1" noChangeArrowheads="1"/>
          </p:cNvPicPr>
          <p:nvPr/>
        </p:nvPicPr>
        <p:blipFill>
          <a:blip r:embed="rId3"/>
          <a:srcRect/>
          <a:stretch>
            <a:fillRect/>
          </a:stretch>
        </p:blipFill>
        <p:spPr bwMode="auto">
          <a:xfrm>
            <a:off x="4800600" y="835507"/>
            <a:ext cx="3638550" cy="518160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 of Adhesive Bonds</a:t>
            </a:r>
            <a:endParaRPr lang="en-US" dirty="0"/>
          </a:p>
        </p:txBody>
      </p:sp>
      <p:pic>
        <p:nvPicPr>
          <p:cNvPr id="4" name="Picture 3" descr="bond-comparison.jpeg"/>
          <p:cNvPicPr>
            <a:picLocks noChangeAspect="1"/>
          </p:cNvPicPr>
          <p:nvPr/>
        </p:nvPicPr>
        <p:blipFill>
          <a:blip r:embed="rId3"/>
          <a:stretch>
            <a:fillRect/>
          </a:stretch>
        </p:blipFill>
        <p:spPr>
          <a:xfrm>
            <a:off x="762000" y="2007108"/>
            <a:ext cx="2825496" cy="2843784"/>
          </a:xfrm>
          <a:prstGeom prst="rect">
            <a:avLst/>
          </a:prstGeom>
        </p:spPr>
      </p:pic>
      <p:pic>
        <p:nvPicPr>
          <p:cNvPr id="5" name="Picture 4" descr="chemical-bond-comparison.jpeg"/>
          <p:cNvPicPr>
            <a:picLocks noChangeAspect="1"/>
          </p:cNvPicPr>
          <p:nvPr/>
        </p:nvPicPr>
        <p:blipFill>
          <a:blip r:embed="rId4"/>
          <a:stretch>
            <a:fillRect/>
          </a:stretch>
        </p:blipFill>
        <p:spPr>
          <a:xfrm>
            <a:off x="4724400" y="2139696"/>
            <a:ext cx="4151376" cy="2578608"/>
          </a:xfrm>
          <a:prstGeom prst="rect">
            <a:avLst/>
          </a:prstGeom>
        </p:spPr>
      </p:pic>
      <p:sp>
        <p:nvSpPr>
          <p:cNvPr id="6" name="TextBox 5"/>
          <p:cNvSpPr txBox="1"/>
          <p:nvPr/>
        </p:nvSpPr>
        <p:spPr>
          <a:xfrm>
            <a:off x="457200" y="5638800"/>
            <a:ext cx="8091916" cy="369332"/>
          </a:xfrm>
          <a:prstGeom prst="rect">
            <a:avLst/>
          </a:prstGeom>
          <a:noFill/>
        </p:spPr>
        <p:txBody>
          <a:bodyPr wrap="none" rtlCol="0">
            <a:spAutoFit/>
          </a:bodyPr>
          <a:lstStyle/>
          <a:p>
            <a:r>
              <a:rPr lang="en-US" dirty="0" smtClean="0"/>
              <a:t>Source: </a:t>
            </a:r>
            <a:r>
              <a:rPr lang="en-US" dirty="0" err="1" smtClean="0"/>
              <a:t>Pizzi</a:t>
            </a:r>
            <a:r>
              <a:rPr lang="en-US" dirty="0" smtClean="0"/>
              <a:t>. </a:t>
            </a:r>
            <a:r>
              <a:rPr lang="en-US" u="sng" dirty="0" smtClean="0"/>
              <a:t>Advanced Wood Adhesives Technology</a:t>
            </a:r>
            <a:r>
              <a:rPr lang="en-US" dirty="0" smtClean="0"/>
              <a:t>. Marcel Dekker. New York. 1994.</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Chemical Bonding</a:t>
            </a:r>
            <a:endParaRPr lang="en-US" dirty="0"/>
          </a:p>
        </p:txBody>
      </p:sp>
      <p:pic>
        <p:nvPicPr>
          <p:cNvPr id="4" name="Picture 9"/>
          <p:cNvPicPr>
            <a:picLocks noGrp="1" noChangeAspect="1" noChangeArrowheads="1"/>
          </p:cNvPicPr>
          <p:nvPr>
            <p:ph sz="quarter" idx="4294967295"/>
          </p:nvPr>
        </p:nvPicPr>
        <p:blipFill>
          <a:blip r:embed="rId3"/>
          <a:srcRect/>
          <a:stretch>
            <a:fillRect/>
          </a:stretch>
        </p:blipFill>
        <p:spPr>
          <a:xfrm>
            <a:off x="5065713" y="1600200"/>
            <a:ext cx="3201987" cy="2185988"/>
          </a:xfrm>
          <a:prstGeom prst="rect">
            <a:avLst/>
          </a:prstGeom>
          <a:noFill/>
          <a:ln/>
        </p:spPr>
      </p:pic>
      <p:pic>
        <p:nvPicPr>
          <p:cNvPr id="5" name="Picture 11"/>
          <p:cNvPicPr>
            <a:picLocks noGrp="1" noChangeAspect="1" noChangeArrowheads="1"/>
          </p:cNvPicPr>
          <p:nvPr>
            <p:ph sz="quarter" idx="4294967295"/>
          </p:nvPr>
        </p:nvPicPr>
        <p:blipFill>
          <a:blip r:embed="rId4"/>
          <a:srcRect/>
          <a:stretch>
            <a:fillRect/>
          </a:stretch>
        </p:blipFill>
        <p:spPr>
          <a:xfrm>
            <a:off x="5461000" y="3938588"/>
            <a:ext cx="2413000" cy="2187575"/>
          </a:xfrm>
          <a:prstGeom prst="rect">
            <a:avLst/>
          </a:prstGeom>
          <a:noFill/>
          <a:ln/>
        </p:spPr>
      </p:pic>
      <p:sp>
        <p:nvSpPr>
          <p:cNvPr id="6" name="Text Box 12"/>
          <p:cNvSpPr txBox="1">
            <a:spLocks noChangeArrowheads="1"/>
          </p:cNvSpPr>
          <p:nvPr/>
        </p:nvSpPr>
        <p:spPr bwMode="auto">
          <a:xfrm>
            <a:off x="6165850" y="6148388"/>
            <a:ext cx="1835150" cy="366712"/>
          </a:xfrm>
          <a:prstGeom prst="rect">
            <a:avLst/>
          </a:prstGeom>
          <a:noFill/>
          <a:ln w="9525">
            <a:noFill/>
            <a:miter lim="800000"/>
            <a:headEnd/>
            <a:tailEnd/>
          </a:ln>
          <a:effectLst/>
        </p:spPr>
        <p:txBody>
          <a:bodyPr wrap="none">
            <a:prstTxWarp prst="textNoShape">
              <a:avLst/>
            </a:prstTxWarp>
            <a:spAutoFit/>
          </a:bodyPr>
          <a:lstStyle/>
          <a:p>
            <a:r>
              <a:rPr lang="en-US" sz="1800"/>
              <a:t>Harper et al. 2001</a:t>
            </a:r>
            <a:endParaRPr lang="en-US"/>
          </a:p>
        </p:txBody>
      </p:sp>
      <p:pic>
        <p:nvPicPr>
          <p:cNvPr id="7" name="Picture 8"/>
          <p:cNvPicPr>
            <a:picLocks noGrp="1" noChangeAspect="1" noChangeArrowheads="1"/>
          </p:cNvPicPr>
          <p:nvPr>
            <p:ph sz="quarter" idx="1"/>
          </p:nvPr>
        </p:nvPicPr>
        <p:blipFill>
          <a:blip r:embed="rId3"/>
          <a:srcRect/>
          <a:stretch>
            <a:fillRect/>
          </a:stretch>
        </p:blipFill>
        <p:spPr>
          <a:xfrm>
            <a:off x="874713" y="1600200"/>
            <a:ext cx="3201987" cy="2185988"/>
          </a:xfrm>
          <a:noFill/>
          <a:ln/>
        </p:spPr>
      </p:pic>
      <p:pic>
        <p:nvPicPr>
          <p:cNvPr id="8" name="Picture 10"/>
          <p:cNvPicPr>
            <a:picLocks noChangeAspect="1" noChangeArrowheads="1"/>
          </p:cNvPicPr>
          <p:nvPr/>
        </p:nvPicPr>
        <p:blipFill>
          <a:blip r:embed="rId5"/>
          <a:srcRect/>
          <a:stretch>
            <a:fillRect/>
          </a:stretch>
        </p:blipFill>
        <p:spPr bwMode="auto">
          <a:xfrm>
            <a:off x="784225" y="3938588"/>
            <a:ext cx="3382963" cy="2187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Diffusion Theory</a:t>
            </a:r>
            <a:endParaRPr lang="en-US" dirty="0"/>
          </a:p>
        </p:txBody>
      </p:sp>
      <p:sp>
        <p:nvSpPr>
          <p:cNvPr id="3" name="Content Placeholder 2"/>
          <p:cNvSpPr>
            <a:spLocks noGrp="1"/>
          </p:cNvSpPr>
          <p:nvPr>
            <p:ph idx="1"/>
          </p:nvPr>
        </p:nvSpPr>
        <p:spPr/>
        <p:txBody>
          <a:bodyPr>
            <a:normAutofit/>
          </a:bodyPr>
          <a:lstStyle/>
          <a:p>
            <a:pPr>
              <a:lnSpc>
                <a:spcPct val="90000"/>
              </a:lnSpc>
            </a:pPr>
            <a:r>
              <a:rPr lang="en-US" sz="2800" dirty="0" smtClean="0"/>
              <a:t>The entanglement of polymer chains in solution or melt </a:t>
            </a:r>
          </a:p>
          <a:p>
            <a:pPr>
              <a:lnSpc>
                <a:spcPct val="90000"/>
              </a:lnSpc>
            </a:pPr>
            <a:r>
              <a:rPr lang="en-US" sz="2800" dirty="0" smtClean="0"/>
              <a:t>Polymer </a:t>
            </a:r>
            <a:r>
              <a:rPr lang="en-US" sz="2800" dirty="0" err="1" smtClean="0"/>
              <a:t>viscoelasticity</a:t>
            </a:r>
            <a:endParaRPr lang="en-US" sz="2800" dirty="0" smtClean="0"/>
          </a:p>
          <a:p>
            <a:pPr>
              <a:lnSpc>
                <a:spcPct val="90000"/>
              </a:lnSpc>
              <a:buNone/>
            </a:pPr>
            <a:endParaRPr lang="en-US" sz="2800" dirty="0" smtClean="0"/>
          </a:p>
          <a:p>
            <a:pPr>
              <a:lnSpc>
                <a:spcPct val="90000"/>
              </a:lnSpc>
            </a:pPr>
            <a:endParaRPr lang="en-US" sz="2800" dirty="0" smtClean="0"/>
          </a:p>
          <a:p>
            <a:pPr>
              <a:lnSpc>
                <a:spcPct val="90000"/>
              </a:lnSpc>
            </a:pPr>
            <a:r>
              <a:rPr lang="en-US" sz="2800" dirty="0" smtClean="0"/>
              <a:t> </a:t>
            </a:r>
            <a:r>
              <a:rPr lang="en-US" sz="2800" dirty="0" err="1" smtClean="0"/>
              <a:t>t</a:t>
            </a:r>
            <a:r>
              <a:rPr lang="en-US" sz="2800" dirty="0" smtClean="0"/>
              <a:t> characteristic relaxation time, t</a:t>
            </a:r>
            <a:r>
              <a:rPr lang="en-US" sz="2800" baseline="-25000" dirty="0" smtClean="0"/>
              <a:t>0</a:t>
            </a:r>
            <a:r>
              <a:rPr lang="en-US" sz="2800" dirty="0" smtClean="0"/>
              <a:t> is a small time step, </a:t>
            </a:r>
            <a:r>
              <a:rPr lang="en-US" sz="2800" i="1" dirty="0" smtClean="0"/>
              <a:t>N</a:t>
            </a:r>
            <a:r>
              <a:rPr lang="en-US" sz="2800" dirty="0" smtClean="0"/>
              <a:t> is the number of repeating units, </a:t>
            </a:r>
            <a:r>
              <a:rPr lang="en-US" sz="2800" i="1" dirty="0" smtClean="0"/>
              <a:t>a</a:t>
            </a:r>
            <a:r>
              <a:rPr lang="en-US" sz="2800" dirty="0" smtClean="0"/>
              <a:t> is an exponent (~3.2-3.4)</a:t>
            </a:r>
          </a:p>
          <a:p>
            <a:pPr>
              <a:lnSpc>
                <a:spcPct val="90000"/>
              </a:lnSpc>
            </a:pPr>
            <a:r>
              <a:rPr lang="en-US" sz="2800" dirty="0" err="1" smtClean="0"/>
              <a:t>t</a:t>
            </a:r>
            <a:r>
              <a:rPr lang="en-US" sz="2800" dirty="0" smtClean="0"/>
              <a:t> &gt; </a:t>
            </a:r>
            <a:r>
              <a:rPr lang="en-US" sz="2800" dirty="0" err="1" smtClean="0"/>
              <a:t>t</a:t>
            </a:r>
            <a:r>
              <a:rPr lang="en-US" sz="2800" dirty="0" smtClean="0"/>
              <a:t> the polymer chains are “frozen” or glassy</a:t>
            </a:r>
          </a:p>
          <a:p>
            <a:pPr>
              <a:lnSpc>
                <a:spcPct val="90000"/>
              </a:lnSpc>
            </a:pPr>
            <a:r>
              <a:rPr lang="en-US" sz="2800" dirty="0" err="1" smtClean="0"/>
              <a:t>t</a:t>
            </a:r>
            <a:r>
              <a:rPr lang="en-US" sz="2800" dirty="0" smtClean="0"/>
              <a:t> &lt; </a:t>
            </a:r>
            <a:r>
              <a:rPr lang="en-US" sz="2800" dirty="0" err="1" smtClean="0"/>
              <a:t>t</a:t>
            </a:r>
            <a:r>
              <a:rPr lang="en-US" sz="2800" dirty="0" smtClean="0"/>
              <a:t> the polymer chains flow</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9450" y="466175"/>
            <a:ext cx="184666" cy="369332"/>
          </a:xfrm>
          <a:prstGeom prst="rect">
            <a:avLst/>
          </a:prstGeom>
          <a:noFill/>
        </p:spPr>
        <p:txBody>
          <a:bodyPr wrap="none" rtlCol="0">
            <a:spAutoFit/>
          </a:bodyPr>
          <a:lstStyle/>
          <a:p>
            <a:endParaRPr lang="en-US"/>
          </a:p>
        </p:txBody>
      </p:sp>
      <p:pic>
        <p:nvPicPr>
          <p:cNvPr id="104450" name="Picture 2" descr="http://www.wpskorea.org/wps/lecture/images/adh1.jpg"/>
          <p:cNvPicPr>
            <a:picLocks noChangeAspect="1" noChangeArrowheads="1"/>
          </p:cNvPicPr>
          <p:nvPr/>
        </p:nvPicPr>
        <p:blipFill>
          <a:blip r:embed="rId2"/>
          <a:srcRect/>
          <a:stretch>
            <a:fillRect/>
          </a:stretch>
        </p:blipFill>
        <p:spPr bwMode="auto">
          <a:xfrm>
            <a:off x="990600" y="466175"/>
            <a:ext cx="7391400" cy="2376842"/>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2590800" y="3276600"/>
            <a:ext cx="4114840" cy="29024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Diffusion Theory (cont.)</a:t>
            </a:r>
            <a:endParaRPr lang="en-US" dirty="0"/>
          </a:p>
        </p:txBody>
      </p:sp>
      <p:sp>
        <p:nvSpPr>
          <p:cNvPr id="3" name="Content Placeholder 2"/>
          <p:cNvSpPr>
            <a:spLocks noGrp="1"/>
          </p:cNvSpPr>
          <p:nvPr>
            <p:ph idx="1"/>
          </p:nvPr>
        </p:nvSpPr>
        <p:spPr/>
        <p:txBody>
          <a:bodyPr/>
          <a:lstStyle/>
          <a:p>
            <a:pPr>
              <a:lnSpc>
                <a:spcPct val="90000"/>
              </a:lnSpc>
            </a:pPr>
            <a:r>
              <a:rPr lang="en-US" sz="2400" dirty="0" smtClean="0"/>
              <a:t>Self-diffusion</a:t>
            </a:r>
          </a:p>
          <a:p>
            <a:pPr lvl="1">
              <a:lnSpc>
                <a:spcPct val="90000"/>
              </a:lnSpc>
            </a:pPr>
            <a:r>
              <a:rPr lang="en-US" sz="2000" dirty="0" smtClean="0"/>
              <a:t>Adhesive weaving into the adherent</a:t>
            </a:r>
          </a:p>
          <a:p>
            <a:pPr lvl="1">
              <a:lnSpc>
                <a:spcPct val="90000"/>
              </a:lnSpc>
            </a:pPr>
            <a:r>
              <a:rPr lang="en-US" sz="2000" dirty="0" smtClean="0"/>
              <a:t>Entanglement/coupling, chain </a:t>
            </a:r>
            <a:r>
              <a:rPr lang="en-US" sz="2000" dirty="0" err="1" smtClean="0"/>
              <a:t>reptation</a:t>
            </a:r>
            <a:r>
              <a:rPr lang="en-US" sz="2000" dirty="0" smtClean="0"/>
              <a:t> (Brownian motion), cooperative movement</a:t>
            </a:r>
          </a:p>
          <a:p>
            <a:pPr>
              <a:lnSpc>
                <a:spcPct val="90000"/>
              </a:lnSpc>
            </a:pPr>
            <a:r>
              <a:rPr lang="en-US" sz="2400" dirty="0" smtClean="0"/>
              <a:t>Inter-diffusion</a:t>
            </a:r>
          </a:p>
          <a:p>
            <a:pPr lvl="1">
              <a:lnSpc>
                <a:spcPct val="90000"/>
              </a:lnSpc>
            </a:pPr>
            <a:r>
              <a:rPr lang="en-US" sz="2000" dirty="0" smtClean="0"/>
              <a:t>Both polymers cross the interface</a:t>
            </a:r>
          </a:p>
          <a:p>
            <a:pPr>
              <a:lnSpc>
                <a:spcPct val="90000"/>
              </a:lnSpc>
            </a:pPr>
            <a:r>
              <a:rPr lang="en-US" sz="2400" dirty="0" smtClean="0"/>
              <a:t>Conditions</a:t>
            </a:r>
          </a:p>
          <a:p>
            <a:pPr lvl="1">
              <a:lnSpc>
                <a:spcPct val="90000"/>
              </a:lnSpc>
            </a:pPr>
            <a:r>
              <a:rPr lang="en-US" sz="2000" dirty="0" smtClean="0"/>
              <a:t>Intimate contact</a:t>
            </a:r>
          </a:p>
          <a:p>
            <a:pPr lvl="1">
              <a:lnSpc>
                <a:spcPct val="90000"/>
              </a:lnSpc>
            </a:pPr>
            <a:r>
              <a:rPr lang="en-US" sz="2000" dirty="0" smtClean="0"/>
              <a:t>Compatible (miscible) systems</a:t>
            </a:r>
          </a:p>
          <a:p>
            <a:pPr lvl="1">
              <a:lnSpc>
                <a:spcPct val="90000"/>
              </a:lnSpc>
            </a:pPr>
            <a:r>
              <a:rPr lang="en-US" sz="2000" dirty="0" smtClean="0"/>
              <a:t>Above </a:t>
            </a:r>
            <a:r>
              <a:rPr lang="en-US" sz="2000" i="1" dirty="0" err="1" smtClean="0"/>
              <a:t>T</a:t>
            </a:r>
            <a:r>
              <a:rPr lang="en-US" sz="2000" i="1" baseline="-25000" dirty="0" err="1" smtClean="0"/>
              <a:t>g</a:t>
            </a:r>
            <a:endParaRPr lang="en-US" sz="2000" i="1" baseline="-25000" dirty="0" smtClean="0"/>
          </a:p>
          <a:p>
            <a:pPr>
              <a:lnSpc>
                <a:spcPct val="90000"/>
              </a:lnSpc>
            </a:pPr>
            <a:r>
              <a:rPr lang="en-US" sz="2400" dirty="0" smtClean="0"/>
              <a:t>Solvent loss systems</a:t>
            </a:r>
          </a:p>
          <a:p>
            <a:endParaRPr lang="en-US" dirty="0"/>
          </a:p>
        </p:txBody>
      </p:sp>
      <p:sp>
        <p:nvSpPr>
          <p:cNvPr id="5" name="Freeform 5"/>
          <p:cNvSpPr>
            <a:spLocks/>
          </p:cNvSpPr>
          <p:nvPr/>
        </p:nvSpPr>
        <p:spPr bwMode="auto">
          <a:xfrm>
            <a:off x="5638800" y="3487738"/>
            <a:ext cx="2362200" cy="1887538"/>
          </a:xfrm>
          <a:custGeom>
            <a:avLst/>
            <a:gdLst/>
            <a:ahLst/>
            <a:cxnLst>
              <a:cxn ang="0">
                <a:pos x="14" y="421"/>
              </a:cxn>
              <a:cxn ang="0">
                <a:pos x="47" y="553"/>
              </a:cxn>
              <a:cxn ang="0">
                <a:pos x="63" y="577"/>
              </a:cxn>
              <a:cxn ang="0">
                <a:pos x="72" y="602"/>
              </a:cxn>
              <a:cxn ang="0">
                <a:pos x="121" y="619"/>
              </a:cxn>
              <a:cxn ang="0">
                <a:pos x="195" y="577"/>
              </a:cxn>
              <a:cxn ang="0">
                <a:pos x="204" y="553"/>
              </a:cxn>
              <a:cxn ang="0">
                <a:pos x="228" y="528"/>
              </a:cxn>
              <a:cxn ang="0">
                <a:pos x="261" y="462"/>
              </a:cxn>
              <a:cxn ang="0">
                <a:pos x="402" y="429"/>
              </a:cxn>
              <a:cxn ang="0">
                <a:pos x="410" y="602"/>
              </a:cxn>
              <a:cxn ang="0">
                <a:pos x="377" y="676"/>
              </a:cxn>
              <a:cxn ang="0">
                <a:pos x="443" y="833"/>
              </a:cxn>
              <a:cxn ang="0">
                <a:pos x="534" y="775"/>
              </a:cxn>
              <a:cxn ang="0">
                <a:pos x="583" y="701"/>
              </a:cxn>
              <a:cxn ang="0">
                <a:pos x="558" y="553"/>
              </a:cxn>
              <a:cxn ang="0">
                <a:pos x="542" y="503"/>
              </a:cxn>
              <a:cxn ang="0">
                <a:pos x="534" y="479"/>
              </a:cxn>
              <a:cxn ang="0">
                <a:pos x="707" y="421"/>
              </a:cxn>
              <a:cxn ang="0">
                <a:pos x="748" y="454"/>
              </a:cxn>
              <a:cxn ang="0">
                <a:pos x="773" y="495"/>
              </a:cxn>
              <a:cxn ang="0">
                <a:pos x="699" y="767"/>
              </a:cxn>
              <a:cxn ang="0">
                <a:pos x="336" y="858"/>
              </a:cxn>
              <a:cxn ang="0">
                <a:pos x="270" y="874"/>
              </a:cxn>
              <a:cxn ang="0">
                <a:pos x="261" y="899"/>
              </a:cxn>
              <a:cxn ang="0">
                <a:pos x="245" y="916"/>
              </a:cxn>
              <a:cxn ang="0">
                <a:pos x="237" y="1006"/>
              </a:cxn>
              <a:cxn ang="0">
                <a:pos x="261" y="1015"/>
              </a:cxn>
              <a:cxn ang="0">
                <a:pos x="311" y="1031"/>
              </a:cxn>
              <a:cxn ang="0">
                <a:pos x="517" y="1039"/>
              </a:cxn>
              <a:cxn ang="0">
                <a:pos x="707" y="932"/>
              </a:cxn>
              <a:cxn ang="0">
                <a:pos x="756" y="907"/>
              </a:cxn>
              <a:cxn ang="0">
                <a:pos x="806" y="891"/>
              </a:cxn>
              <a:cxn ang="0">
                <a:pos x="913" y="907"/>
              </a:cxn>
              <a:cxn ang="0">
                <a:pos x="962" y="973"/>
              </a:cxn>
              <a:cxn ang="0">
                <a:pos x="1020" y="1023"/>
              </a:cxn>
              <a:cxn ang="0">
                <a:pos x="1185" y="982"/>
              </a:cxn>
              <a:cxn ang="0">
                <a:pos x="1169" y="734"/>
              </a:cxn>
              <a:cxn ang="0">
                <a:pos x="1127" y="685"/>
              </a:cxn>
              <a:cxn ang="0">
                <a:pos x="888" y="676"/>
              </a:cxn>
              <a:cxn ang="0">
                <a:pos x="863" y="627"/>
              </a:cxn>
              <a:cxn ang="0">
                <a:pos x="987" y="512"/>
              </a:cxn>
              <a:cxn ang="0">
                <a:pos x="1111" y="495"/>
              </a:cxn>
              <a:cxn ang="0">
                <a:pos x="1119" y="190"/>
              </a:cxn>
              <a:cxn ang="0">
                <a:pos x="1028" y="99"/>
              </a:cxn>
              <a:cxn ang="0">
                <a:pos x="1028" y="25"/>
              </a:cxn>
              <a:cxn ang="0">
                <a:pos x="1070" y="0"/>
              </a:cxn>
            </a:cxnLst>
            <a:rect l="0" t="0" r="r" b="b"/>
            <a:pathLst>
              <a:path w="1230" h="1074">
                <a:moveTo>
                  <a:pt x="14" y="421"/>
                </a:moveTo>
                <a:cubicBezTo>
                  <a:pt x="39" y="606"/>
                  <a:pt x="0" y="495"/>
                  <a:pt x="47" y="553"/>
                </a:cubicBezTo>
                <a:cubicBezTo>
                  <a:pt x="53" y="560"/>
                  <a:pt x="58" y="568"/>
                  <a:pt x="63" y="577"/>
                </a:cubicBezTo>
                <a:cubicBezTo>
                  <a:pt x="67" y="584"/>
                  <a:pt x="64" y="596"/>
                  <a:pt x="72" y="602"/>
                </a:cubicBezTo>
                <a:cubicBezTo>
                  <a:pt x="86" y="612"/>
                  <a:pt x="121" y="619"/>
                  <a:pt x="121" y="619"/>
                </a:cubicBezTo>
                <a:cubicBezTo>
                  <a:pt x="150" y="608"/>
                  <a:pt x="173" y="599"/>
                  <a:pt x="195" y="577"/>
                </a:cubicBezTo>
                <a:cubicBezTo>
                  <a:pt x="198" y="569"/>
                  <a:pt x="199" y="560"/>
                  <a:pt x="204" y="553"/>
                </a:cubicBezTo>
                <a:cubicBezTo>
                  <a:pt x="210" y="543"/>
                  <a:pt x="222" y="538"/>
                  <a:pt x="228" y="528"/>
                </a:cubicBezTo>
                <a:cubicBezTo>
                  <a:pt x="275" y="441"/>
                  <a:pt x="220" y="505"/>
                  <a:pt x="261" y="462"/>
                </a:cubicBezTo>
                <a:cubicBezTo>
                  <a:pt x="285" y="394"/>
                  <a:pt x="328" y="423"/>
                  <a:pt x="402" y="429"/>
                </a:cubicBezTo>
                <a:cubicBezTo>
                  <a:pt x="411" y="487"/>
                  <a:pt x="392" y="546"/>
                  <a:pt x="410" y="602"/>
                </a:cubicBezTo>
                <a:cubicBezTo>
                  <a:pt x="401" y="629"/>
                  <a:pt x="385" y="649"/>
                  <a:pt x="377" y="676"/>
                </a:cubicBezTo>
                <a:cubicBezTo>
                  <a:pt x="382" y="735"/>
                  <a:pt x="376" y="811"/>
                  <a:pt x="443" y="833"/>
                </a:cubicBezTo>
                <a:cubicBezTo>
                  <a:pt x="480" y="824"/>
                  <a:pt x="506" y="802"/>
                  <a:pt x="534" y="775"/>
                </a:cubicBezTo>
                <a:cubicBezTo>
                  <a:pt x="543" y="736"/>
                  <a:pt x="550" y="723"/>
                  <a:pt x="583" y="701"/>
                </a:cubicBezTo>
                <a:cubicBezTo>
                  <a:pt x="598" y="651"/>
                  <a:pt x="596" y="589"/>
                  <a:pt x="558" y="553"/>
                </a:cubicBezTo>
                <a:cubicBezTo>
                  <a:pt x="552" y="536"/>
                  <a:pt x="547" y="519"/>
                  <a:pt x="542" y="503"/>
                </a:cubicBezTo>
                <a:cubicBezTo>
                  <a:pt x="539" y="494"/>
                  <a:pt x="534" y="479"/>
                  <a:pt x="534" y="479"/>
                </a:cubicBezTo>
                <a:cubicBezTo>
                  <a:pt x="561" y="364"/>
                  <a:pt x="567" y="403"/>
                  <a:pt x="707" y="421"/>
                </a:cubicBezTo>
                <a:cubicBezTo>
                  <a:pt x="720" y="429"/>
                  <a:pt x="739" y="438"/>
                  <a:pt x="748" y="454"/>
                </a:cubicBezTo>
                <a:cubicBezTo>
                  <a:pt x="776" y="503"/>
                  <a:pt x="733" y="458"/>
                  <a:pt x="773" y="495"/>
                </a:cubicBezTo>
                <a:cubicBezTo>
                  <a:pt x="768" y="618"/>
                  <a:pt x="817" y="727"/>
                  <a:pt x="699" y="767"/>
                </a:cubicBezTo>
                <a:cubicBezTo>
                  <a:pt x="639" y="854"/>
                  <a:pt x="421" y="852"/>
                  <a:pt x="336" y="858"/>
                </a:cubicBezTo>
                <a:cubicBezTo>
                  <a:pt x="313" y="862"/>
                  <a:pt x="286" y="857"/>
                  <a:pt x="270" y="874"/>
                </a:cubicBezTo>
                <a:cubicBezTo>
                  <a:pt x="263" y="880"/>
                  <a:pt x="265" y="891"/>
                  <a:pt x="261" y="899"/>
                </a:cubicBezTo>
                <a:cubicBezTo>
                  <a:pt x="257" y="905"/>
                  <a:pt x="250" y="910"/>
                  <a:pt x="245" y="916"/>
                </a:cubicBezTo>
                <a:cubicBezTo>
                  <a:pt x="234" y="946"/>
                  <a:pt x="215" y="973"/>
                  <a:pt x="237" y="1006"/>
                </a:cubicBezTo>
                <a:cubicBezTo>
                  <a:pt x="241" y="1013"/>
                  <a:pt x="252" y="1012"/>
                  <a:pt x="261" y="1015"/>
                </a:cubicBezTo>
                <a:cubicBezTo>
                  <a:pt x="277" y="1020"/>
                  <a:pt x="311" y="1031"/>
                  <a:pt x="311" y="1031"/>
                </a:cubicBezTo>
                <a:cubicBezTo>
                  <a:pt x="374" y="1074"/>
                  <a:pt x="445" y="1048"/>
                  <a:pt x="517" y="1039"/>
                </a:cubicBezTo>
                <a:cubicBezTo>
                  <a:pt x="587" y="1011"/>
                  <a:pt x="646" y="979"/>
                  <a:pt x="707" y="932"/>
                </a:cubicBezTo>
                <a:cubicBezTo>
                  <a:pt x="725" y="917"/>
                  <a:pt x="734" y="914"/>
                  <a:pt x="756" y="907"/>
                </a:cubicBezTo>
                <a:cubicBezTo>
                  <a:pt x="772" y="901"/>
                  <a:pt x="806" y="891"/>
                  <a:pt x="806" y="891"/>
                </a:cubicBezTo>
                <a:cubicBezTo>
                  <a:pt x="841" y="896"/>
                  <a:pt x="878" y="897"/>
                  <a:pt x="913" y="907"/>
                </a:cubicBezTo>
                <a:cubicBezTo>
                  <a:pt x="939" y="914"/>
                  <a:pt x="942" y="953"/>
                  <a:pt x="962" y="973"/>
                </a:cubicBezTo>
                <a:cubicBezTo>
                  <a:pt x="984" y="995"/>
                  <a:pt x="988" y="1012"/>
                  <a:pt x="1020" y="1023"/>
                </a:cubicBezTo>
                <a:cubicBezTo>
                  <a:pt x="1110" y="1015"/>
                  <a:pt x="1118" y="1021"/>
                  <a:pt x="1185" y="982"/>
                </a:cubicBezTo>
                <a:cubicBezTo>
                  <a:pt x="1212" y="895"/>
                  <a:pt x="1230" y="808"/>
                  <a:pt x="1169" y="734"/>
                </a:cubicBezTo>
                <a:cubicBezTo>
                  <a:pt x="1161" y="724"/>
                  <a:pt x="1140" y="686"/>
                  <a:pt x="1127" y="685"/>
                </a:cubicBezTo>
                <a:cubicBezTo>
                  <a:pt x="1047" y="675"/>
                  <a:pt x="967" y="679"/>
                  <a:pt x="888" y="676"/>
                </a:cubicBezTo>
                <a:cubicBezTo>
                  <a:pt x="880" y="664"/>
                  <a:pt x="863" y="642"/>
                  <a:pt x="863" y="627"/>
                </a:cubicBezTo>
                <a:cubicBezTo>
                  <a:pt x="863" y="553"/>
                  <a:pt x="929" y="530"/>
                  <a:pt x="987" y="512"/>
                </a:cubicBezTo>
                <a:cubicBezTo>
                  <a:pt x="1048" y="517"/>
                  <a:pt x="1071" y="534"/>
                  <a:pt x="1111" y="495"/>
                </a:cubicBezTo>
                <a:cubicBezTo>
                  <a:pt x="1120" y="387"/>
                  <a:pt x="1133" y="301"/>
                  <a:pt x="1119" y="190"/>
                </a:cubicBezTo>
                <a:cubicBezTo>
                  <a:pt x="1113" y="150"/>
                  <a:pt x="1053" y="124"/>
                  <a:pt x="1028" y="99"/>
                </a:cubicBezTo>
                <a:cubicBezTo>
                  <a:pt x="1017" y="67"/>
                  <a:pt x="1012" y="64"/>
                  <a:pt x="1028" y="25"/>
                </a:cubicBezTo>
                <a:cubicBezTo>
                  <a:pt x="1033" y="9"/>
                  <a:pt x="1070" y="0"/>
                  <a:pt x="1070" y="0"/>
                </a:cubicBezTo>
              </a:path>
            </a:pathLst>
          </a:custGeom>
          <a:noFill/>
          <a:ln w="28575" cmpd="sng">
            <a:solidFill>
              <a:srgbClr val="FF0F1E"/>
            </a:solidFill>
            <a:round/>
            <a:headEnd/>
            <a:tailEnd/>
          </a:ln>
          <a:effectLst/>
        </p:spPr>
        <p:txBody>
          <a:bodyPr wrap="none" anchor="ctr">
            <a:prstTxWarp prst="textNoShape">
              <a:avLst/>
            </a:prstTxWarp>
          </a:bodyPr>
          <a:lstStyle/>
          <a:p>
            <a:endParaRPr lang="en-US"/>
          </a:p>
        </p:txBody>
      </p:sp>
      <p:sp>
        <p:nvSpPr>
          <p:cNvPr id="6" name="Freeform 6"/>
          <p:cNvSpPr>
            <a:spLocks/>
          </p:cNvSpPr>
          <p:nvPr/>
        </p:nvSpPr>
        <p:spPr bwMode="auto">
          <a:xfrm>
            <a:off x="5487988" y="3906838"/>
            <a:ext cx="3152775" cy="1427163"/>
          </a:xfrm>
          <a:custGeom>
            <a:avLst/>
            <a:gdLst/>
            <a:ahLst/>
            <a:cxnLst>
              <a:cxn ang="0">
                <a:pos x="363" y="8"/>
              </a:cxn>
              <a:cxn ang="0">
                <a:pos x="314" y="182"/>
              </a:cxn>
              <a:cxn ang="0">
                <a:pos x="322" y="322"/>
              </a:cxn>
              <a:cxn ang="0">
                <a:pos x="396" y="355"/>
              </a:cxn>
              <a:cxn ang="0">
                <a:pos x="578" y="330"/>
              </a:cxn>
              <a:cxn ang="0">
                <a:pos x="701" y="338"/>
              </a:cxn>
              <a:cxn ang="0">
                <a:pos x="751" y="429"/>
              </a:cxn>
              <a:cxn ang="0">
                <a:pos x="866" y="487"/>
              </a:cxn>
              <a:cxn ang="0">
                <a:pos x="899" y="478"/>
              </a:cxn>
              <a:cxn ang="0">
                <a:pos x="957" y="371"/>
              </a:cxn>
              <a:cxn ang="0">
                <a:pos x="1056" y="58"/>
              </a:cxn>
              <a:cxn ang="0">
                <a:pos x="1105" y="33"/>
              </a:cxn>
              <a:cxn ang="0">
                <a:pos x="1180" y="0"/>
              </a:cxn>
              <a:cxn ang="0">
                <a:pos x="1287" y="17"/>
              </a:cxn>
              <a:cxn ang="0">
                <a:pos x="1369" y="83"/>
              </a:cxn>
              <a:cxn ang="0">
                <a:pos x="1468" y="132"/>
              </a:cxn>
              <a:cxn ang="0">
                <a:pos x="1510" y="239"/>
              </a:cxn>
              <a:cxn ang="0">
                <a:pos x="1543" y="338"/>
              </a:cxn>
              <a:cxn ang="0">
                <a:pos x="1559" y="404"/>
              </a:cxn>
              <a:cxn ang="0">
                <a:pos x="1576" y="429"/>
              </a:cxn>
              <a:cxn ang="0">
                <a:pos x="1658" y="445"/>
              </a:cxn>
              <a:cxn ang="0">
                <a:pos x="1856" y="437"/>
              </a:cxn>
              <a:cxn ang="0">
                <a:pos x="1963" y="536"/>
              </a:cxn>
              <a:cxn ang="0">
                <a:pos x="1914" y="726"/>
              </a:cxn>
              <a:cxn ang="0">
                <a:pos x="1881" y="759"/>
              </a:cxn>
              <a:cxn ang="0">
                <a:pos x="1815" y="767"/>
              </a:cxn>
              <a:cxn ang="0">
                <a:pos x="1741" y="792"/>
              </a:cxn>
              <a:cxn ang="0">
                <a:pos x="1675" y="841"/>
              </a:cxn>
              <a:cxn ang="0">
                <a:pos x="1625" y="866"/>
              </a:cxn>
              <a:cxn ang="0">
                <a:pos x="1609" y="883"/>
              </a:cxn>
              <a:cxn ang="0">
                <a:pos x="1534" y="899"/>
              </a:cxn>
              <a:cxn ang="0">
                <a:pos x="1477" y="891"/>
              </a:cxn>
              <a:cxn ang="0">
                <a:pos x="1444" y="817"/>
              </a:cxn>
              <a:cxn ang="0">
                <a:pos x="1336" y="800"/>
              </a:cxn>
              <a:cxn ang="0">
                <a:pos x="1262" y="767"/>
              </a:cxn>
              <a:cxn ang="0">
                <a:pos x="1130" y="808"/>
              </a:cxn>
              <a:cxn ang="0">
                <a:pos x="1064" y="858"/>
              </a:cxn>
              <a:cxn ang="0">
                <a:pos x="875" y="850"/>
              </a:cxn>
              <a:cxn ang="0">
                <a:pos x="809" y="808"/>
              </a:cxn>
              <a:cxn ang="0">
                <a:pos x="734" y="800"/>
              </a:cxn>
              <a:cxn ang="0">
                <a:pos x="627" y="775"/>
              </a:cxn>
              <a:cxn ang="0">
                <a:pos x="578" y="759"/>
              </a:cxn>
              <a:cxn ang="0">
                <a:pos x="50" y="784"/>
              </a:cxn>
              <a:cxn ang="0">
                <a:pos x="33" y="800"/>
              </a:cxn>
              <a:cxn ang="0">
                <a:pos x="0" y="850"/>
              </a:cxn>
            </a:cxnLst>
            <a:rect l="0" t="0" r="r" b="b"/>
            <a:pathLst>
              <a:path w="1986" h="899">
                <a:moveTo>
                  <a:pt x="363" y="8"/>
                </a:moveTo>
                <a:cubicBezTo>
                  <a:pt x="353" y="69"/>
                  <a:pt x="328" y="122"/>
                  <a:pt x="314" y="182"/>
                </a:cubicBezTo>
                <a:cubicBezTo>
                  <a:pt x="316" y="228"/>
                  <a:pt x="312" y="276"/>
                  <a:pt x="322" y="322"/>
                </a:cubicBezTo>
                <a:cubicBezTo>
                  <a:pt x="327" y="348"/>
                  <a:pt x="396" y="355"/>
                  <a:pt x="396" y="355"/>
                </a:cubicBezTo>
                <a:cubicBezTo>
                  <a:pt x="481" y="348"/>
                  <a:pt x="509" y="346"/>
                  <a:pt x="578" y="330"/>
                </a:cubicBezTo>
                <a:cubicBezTo>
                  <a:pt x="619" y="332"/>
                  <a:pt x="660" y="330"/>
                  <a:pt x="701" y="338"/>
                </a:cubicBezTo>
                <a:cubicBezTo>
                  <a:pt x="736" y="344"/>
                  <a:pt x="734" y="408"/>
                  <a:pt x="751" y="429"/>
                </a:cubicBezTo>
                <a:cubicBezTo>
                  <a:pt x="778" y="463"/>
                  <a:pt x="826" y="472"/>
                  <a:pt x="866" y="487"/>
                </a:cubicBezTo>
                <a:cubicBezTo>
                  <a:pt x="877" y="484"/>
                  <a:pt x="890" y="486"/>
                  <a:pt x="899" y="478"/>
                </a:cubicBezTo>
                <a:cubicBezTo>
                  <a:pt x="905" y="471"/>
                  <a:pt x="942" y="389"/>
                  <a:pt x="957" y="371"/>
                </a:cubicBezTo>
                <a:cubicBezTo>
                  <a:pt x="1007" y="214"/>
                  <a:pt x="927" y="158"/>
                  <a:pt x="1056" y="58"/>
                </a:cubicBezTo>
                <a:cubicBezTo>
                  <a:pt x="1080" y="38"/>
                  <a:pt x="1077" y="42"/>
                  <a:pt x="1105" y="33"/>
                </a:cubicBezTo>
                <a:cubicBezTo>
                  <a:pt x="1128" y="10"/>
                  <a:pt x="1148" y="7"/>
                  <a:pt x="1180" y="0"/>
                </a:cubicBezTo>
                <a:cubicBezTo>
                  <a:pt x="1186" y="0"/>
                  <a:pt x="1270" y="8"/>
                  <a:pt x="1287" y="17"/>
                </a:cubicBezTo>
                <a:cubicBezTo>
                  <a:pt x="1320" y="33"/>
                  <a:pt x="1331" y="68"/>
                  <a:pt x="1369" y="83"/>
                </a:cubicBezTo>
                <a:cubicBezTo>
                  <a:pt x="1396" y="109"/>
                  <a:pt x="1432" y="120"/>
                  <a:pt x="1468" y="132"/>
                </a:cubicBezTo>
                <a:cubicBezTo>
                  <a:pt x="1478" y="170"/>
                  <a:pt x="1480" y="211"/>
                  <a:pt x="1510" y="239"/>
                </a:cubicBezTo>
                <a:cubicBezTo>
                  <a:pt x="1520" y="270"/>
                  <a:pt x="1535" y="305"/>
                  <a:pt x="1543" y="338"/>
                </a:cubicBezTo>
                <a:cubicBezTo>
                  <a:pt x="1548" y="360"/>
                  <a:pt x="1546" y="385"/>
                  <a:pt x="1559" y="404"/>
                </a:cubicBezTo>
                <a:cubicBezTo>
                  <a:pt x="1564" y="412"/>
                  <a:pt x="1566" y="425"/>
                  <a:pt x="1576" y="429"/>
                </a:cubicBezTo>
                <a:cubicBezTo>
                  <a:pt x="1601" y="439"/>
                  <a:pt x="1658" y="445"/>
                  <a:pt x="1658" y="445"/>
                </a:cubicBezTo>
                <a:cubicBezTo>
                  <a:pt x="1761" y="437"/>
                  <a:pt x="1768" y="415"/>
                  <a:pt x="1856" y="437"/>
                </a:cubicBezTo>
                <a:cubicBezTo>
                  <a:pt x="1896" y="464"/>
                  <a:pt x="1923" y="505"/>
                  <a:pt x="1963" y="536"/>
                </a:cubicBezTo>
                <a:cubicBezTo>
                  <a:pt x="1986" y="608"/>
                  <a:pt x="1970" y="680"/>
                  <a:pt x="1914" y="726"/>
                </a:cubicBezTo>
                <a:cubicBezTo>
                  <a:pt x="1901" y="735"/>
                  <a:pt x="1895" y="754"/>
                  <a:pt x="1881" y="759"/>
                </a:cubicBezTo>
                <a:cubicBezTo>
                  <a:pt x="1859" y="765"/>
                  <a:pt x="1837" y="764"/>
                  <a:pt x="1815" y="767"/>
                </a:cubicBezTo>
                <a:cubicBezTo>
                  <a:pt x="1800" y="771"/>
                  <a:pt x="1745" y="788"/>
                  <a:pt x="1741" y="792"/>
                </a:cubicBezTo>
                <a:cubicBezTo>
                  <a:pt x="1717" y="806"/>
                  <a:pt x="1699" y="828"/>
                  <a:pt x="1675" y="841"/>
                </a:cubicBezTo>
                <a:cubicBezTo>
                  <a:pt x="1639" y="859"/>
                  <a:pt x="1658" y="838"/>
                  <a:pt x="1625" y="866"/>
                </a:cubicBezTo>
                <a:cubicBezTo>
                  <a:pt x="1618" y="870"/>
                  <a:pt x="1615" y="878"/>
                  <a:pt x="1609" y="883"/>
                </a:cubicBezTo>
                <a:cubicBezTo>
                  <a:pt x="1594" y="891"/>
                  <a:pt x="1541" y="897"/>
                  <a:pt x="1534" y="899"/>
                </a:cubicBezTo>
                <a:cubicBezTo>
                  <a:pt x="1515" y="896"/>
                  <a:pt x="1494" y="899"/>
                  <a:pt x="1477" y="891"/>
                </a:cubicBezTo>
                <a:cubicBezTo>
                  <a:pt x="1474" y="889"/>
                  <a:pt x="1448" y="821"/>
                  <a:pt x="1444" y="817"/>
                </a:cubicBezTo>
                <a:cubicBezTo>
                  <a:pt x="1418" y="791"/>
                  <a:pt x="1372" y="803"/>
                  <a:pt x="1336" y="800"/>
                </a:cubicBezTo>
                <a:cubicBezTo>
                  <a:pt x="1311" y="783"/>
                  <a:pt x="1289" y="775"/>
                  <a:pt x="1262" y="767"/>
                </a:cubicBezTo>
                <a:cubicBezTo>
                  <a:pt x="1217" y="773"/>
                  <a:pt x="1166" y="778"/>
                  <a:pt x="1130" y="808"/>
                </a:cubicBezTo>
                <a:cubicBezTo>
                  <a:pt x="1108" y="825"/>
                  <a:pt x="1064" y="858"/>
                  <a:pt x="1064" y="858"/>
                </a:cubicBezTo>
                <a:cubicBezTo>
                  <a:pt x="1001" y="855"/>
                  <a:pt x="937" y="854"/>
                  <a:pt x="875" y="850"/>
                </a:cubicBezTo>
                <a:cubicBezTo>
                  <a:pt x="842" y="847"/>
                  <a:pt x="837" y="815"/>
                  <a:pt x="809" y="808"/>
                </a:cubicBezTo>
                <a:cubicBezTo>
                  <a:pt x="784" y="801"/>
                  <a:pt x="758" y="803"/>
                  <a:pt x="734" y="800"/>
                </a:cubicBezTo>
                <a:cubicBezTo>
                  <a:pt x="644" y="786"/>
                  <a:pt x="677" y="792"/>
                  <a:pt x="627" y="775"/>
                </a:cubicBezTo>
                <a:cubicBezTo>
                  <a:pt x="610" y="769"/>
                  <a:pt x="578" y="759"/>
                  <a:pt x="578" y="759"/>
                </a:cubicBezTo>
                <a:cubicBezTo>
                  <a:pt x="401" y="767"/>
                  <a:pt x="226" y="778"/>
                  <a:pt x="50" y="784"/>
                </a:cubicBezTo>
                <a:cubicBezTo>
                  <a:pt x="44" y="789"/>
                  <a:pt x="37" y="793"/>
                  <a:pt x="33" y="800"/>
                </a:cubicBezTo>
                <a:cubicBezTo>
                  <a:pt x="22" y="816"/>
                  <a:pt x="26" y="850"/>
                  <a:pt x="0" y="850"/>
                </a:cubicBezTo>
              </a:path>
            </a:pathLst>
          </a:custGeom>
          <a:noFill/>
          <a:ln w="28575" cmpd="sng">
            <a:solidFill>
              <a:schemeClr val="accent2"/>
            </a:solidFill>
            <a:round/>
            <a:headEnd/>
            <a:tailEnd/>
          </a:ln>
          <a:effectLst/>
        </p:spPr>
        <p:txBody>
          <a:bodyPr wrap="none" anchor="ctr">
            <a:prstTxWarp prst="textNoShape">
              <a:avLst/>
            </a:prstTxWarp>
          </a:bodyPr>
          <a:lstStyle/>
          <a:p>
            <a:endParaRPr lang="en-US"/>
          </a:p>
        </p:txBody>
      </p:sp>
      <p:sp>
        <p:nvSpPr>
          <p:cNvPr id="7" name="Freeform 7"/>
          <p:cNvSpPr>
            <a:spLocks/>
          </p:cNvSpPr>
          <p:nvPr/>
        </p:nvSpPr>
        <p:spPr bwMode="auto">
          <a:xfrm>
            <a:off x="5562600" y="3563938"/>
            <a:ext cx="2917825" cy="2066925"/>
          </a:xfrm>
          <a:custGeom>
            <a:avLst/>
            <a:gdLst/>
            <a:ahLst/>
            <a:cxnLst>
              <a:cxn ang="0">
                <a:pos x="106" y="825"/>
              </a:cxn>
              <a:cxn ang="0">
                <a:pos x="81" y="899"/>
              </a:cxn>
              <a:cxn ang="0">
                <a:pos x="56" y="998"/>
              </a:cxn>
              <a:cxn ang="0">
                <a:pos x="106" y="1262"/>
              </a:cxn>
              <a:cxn ang="0">
                <a:pos x="155" y="1270"/>
              </a:cxn>
              <a:cxn ang="0">
                <a:pos x="411" y="1287"/>
              </a:cxn>
              <a:cxn ang="0">
                <a:pos x="502" y="1097"/>
              </a:cxn>
              <a:cxn ang="0">
                <a:pos x="452" y="709"/>
              </a:cxn>
              <a:cxn ang="0">
                <a:pos x="427" y="536"/>
              </a:cxn>
              <a:cxn ang="0">
                <a:pos x="436" y="297"/>
              </a:cxn>
              <a:cxn ang="0">
                <a:pos x="485" y="223"/>
              </a:cxn>
              <a:cxn ang="0">
                <a:pos x="617" y="140"/>
              </a:cxn>
              <a:cxn ang="0">
                <a:pos x="683" y="264"/>
              </a:cxn>
              <a:cxn ang="0">
                <a:pos x="733" y="355"/>
              </a:cxn>
              <a:cxn ang="0">
                <a:pos x="766" y="445"/>
              </a:cxn>
              <a:cxn ang="0">
                <a:pos x="807" y="965"/>
              </a:cxn>
              <a:cxn ang="0">
                <a:pos x="823" y="1146"/>
              </a:cxn>
              <a:cxn ang="0">
                <a:pos x="856" y="1155"/>
              </a:cxn>
              <a:cxn ang="0">
                <a:pos x="1128" y="1179"/>
              </a:cxn>
              <a:cxn ang="0">
                <a:pos x="1285" y="1097"/>
              </a:cxn>
              <a:cxn ang="0">
                <a:pos x="1227" y="816"/>
              </a:cxn>
              <a:cxn ang="0">
                <a:pos x="1203" y="709"/>
              </a:cxn>
              <a:cxn ang="0">
                <a:pos x="1137" y="594"/>
              </a:cxn>
              <a:cxn ang="0">
                <a:pos x="1038" y="198"/>
              </a:cxn>
              <a:cxn ang="0">
                <a:pos x="1046" y="66"/>
              </a:cxn>
              <a:cxn ang="0">
                <a:pos x="1178" y="0"/>
              </a:cxn>
              <a:cxn ang="0">
                <a:pos x="1351" y="16"/>
              </a:cxn>
              <a:cxn ang="0">
                <a:pos x="1467" y="82"/>
              </a:cxn>
              <a:cxn ang="0">
                <a:pos x="1508" y="107"/>
              </a:cxn>
              <a:cxn ang="0">
                <a:pos x="1541" y="140"/>
              </a:cxn>
              <a:cxn ang="0">
                <a:pos x="1566" y="223"/>
              </a:cxn>
              <a:cxn ang="0">
                <a:pos x="1549" y="346"/>
              </a:cxn>
              <a:cxn ang="0">
                <a:pos x="1533" y="412"/>
              </a:cxn>
              <a:cxn ang="0">
                <a:pos x="1566" y="726"/>
              </a:cxn>
              <a:cxn ang="0">
                <a:pos x="1739" y="1023"/>
              </a:cxn>
              <a:cxn ang="0">
                <a:pos x="1838" y="1245"/>
              </a:cxn>
            </a:cxnLst>
            <a:rect l="0" t="0" r="r" b="b"/>
            <a:pathLst>
              <a:path w="1838" h="1302">
                <a:moveTo>
                  <a:pt x="106" y="825"/>
                </a:moveTo>
                <a:cubicBezTo>
                  <a:pt x="76" y="957"/>
                  <a:pt x="118" y="783"/>
                  <a:pt x="81" y="899"/>
                </a:cubicBezTo>
                <a:cubicBezTo>
                  <a:pt x="70" y="930"/>
                  <a:pt x="66" y="965"/>
                  <a:pt x="56" y="998"/>
                </a:cubicBezTo>
                <a:cubicBezTo>
                  <a:pt x="46" y="1075"/>
                  <a:pt x="0" y="1226"/>
                  <a:pt x="106" y="1262"/>
                </a:cubicBezTo>
                <a:cubicBezTo>
                  <a:pt x="121" y="1267"/>
                  <a:pt x="138" y="1267"/>
                  <a:pt x="155" y="1270"/>
                </a:cubicBezTo>
                <a:cubicBezTo>
                  <a:pt x="251" y="1302"/>
                  <a:pt x="296" y="1292"/>
                  <a:pt x="411" y="1287"/>
                </a:cubicBezTo>
                <a:cubicBezTo>
                  <a:pt x="491" y="1264"/>
                  <a:pt x="488" y="1166"/>
                  <a:pt x="502" y="1097"/>
                </a:cubicBezTo>
                <a:cubicBezTo>
                  <a:pt x="494" y="924"/>
                  <a:pt x="486" y="868"/>
                  <a:pt x="452" y="709"/>
                </a:cubicBezTo>
                <a:cubicBezTo>
                  <a:pt x="439" y="652"/>
                  <a:pt x="427" y="536"/>
                  <a:pt x="427" y="536"/>
                </a:cubicBezTo>
                <a:cubicBezTo>
                  <a:pt x="430" y="456"/>
                  <a:pt x="421" y="375"/>
                  <a:pt x="436" y="297"/>
                </a:cubicBezTo>
                <a:cubicBezTo>
                  <a:pt x="441" y="267"/>
                  <a:pt x="485" y="223"/>
                  <a:pt x="485" y="223"/>
                </a:cubicBezTo>
                <a:cubicBezTo>
                  <a:pt x="506" y="154"/>
                  <a:pt x="552" y="152"/>
                  <a:pt x="617" y="140"/>
                </a:cubicBezTo>
                <a:cubicBezTo>
                  <a:pt x="679" y="159"/>
                  <a:pt x="660" y="213"/>
                  <a:pt x="683" y="264"/>
                </a:cubicBezTo>
                <a:cubicBezTo>
                  <a:pt x="696" y="295"/>
                  <a:pt x="722" y="322"/>
                  <a:pt x="733" y="355"/>
                </a:cubicBezTo>
                <a:cubicBezTo>
                  <a:pt x="753" y="418"/>
                  <a:pt x="742" y="388"/>
                  <a:pt x="766" y="445"/>
                </a:cubicBezTo>
                <a:cubicBezTo>
                  <a:pt x="778" y="618"/>
                  <a:pt x="797" y="791"/>
                  <a:pt x="807" y="965"/>
                </a:cubicBezTo>
                <a:cubicBezTo>
                  <a:pt x="810" y="1025"/>
                  <a:pt x="775" y="1108"/>
                  <a:pt x="823" y="1146"/>
                </a:cubicBezTo>
                <a:cubicBezTo>
                  <a:pt x="831" y="1153"/>
                  <a:pt x="844" y="1152"/>
                  <a:pt x="856" y="1155"/>
                </a:cubicBezTo>
                <a:cubicBezTo>
                  <a:pt x="947" y="1178"/>
                  <a:pt x="1030" y="1174"/>
                  <a:pt x="1128" y="1179"/>
                </a:cubicBezTo>
                <a:cubicBezTo>
                  <a:pt x="1281" y="1170"/>
                  <a:pt x="1267" y="1205"/>
                  <a:pt x="1285" y="1097"/>
                </a:cubicBezTo>
                <a:cubicBezTo>
                  <a:pt x="1277" y="1002"/>
                  <a:pt x="1271" y="902"/>
                  <a:pt x="1227" y="816"/>
                </a:cubicBezTo>
                <a:cubicBezTo>
                  <a:pt x="1223" y="797"/>
                  <a:pt x="1207" y="715"/>
                  <a:pt x="1203" y="709"/>
                </a:cubicBezTo>
                <a:cubicBezTo>
                  <a:pt x="1158" y="653"/>
                  <a:pt x="1169" y="674"/>
                  <a:pt x="1137" y="594"/>
                </a:cubicBezTo>
                <a:cubicBezTo>
                  <a:pt x="1085" y="467"/>
                  <a:pt x="1062" y="331"/>
                  <a:pt x="1038" y="198"/>
                </a:cubicBezTo>
                <a:cubicBezTo>
                  <a:pt x="1040" y="154"/>
                  <a:pt x="1033" y="108"/>
                  <a:pt x="1046" y="66"/>
                </a:cubicBezTo>
                <a:cubicBezTo>
                  <a:pt x="1057" y="26"/>
                  <a:pt x="1144" y="6"/>
                  <a:pt x="1178" y="0"/>
                </a:cubicBezTo>
                <a:cubicBezTo>
                  <a:pt x="1235" y="5"/>
                  <a:pt x="1293" y="6"/>
                  <a:pt x="1351" y="16"/>
                </a:cubicBezTo>
                <a:cubicBezTo>
                  <a:pt x="1390" y="22"/>
                  <a:pt x="1430" y="64"/>
                  <a:pt x="1467" y="82"/>
                </a:cubicBezTo>
                <a:cubicBezTo>
                  <a:pt x="1507" y="124"/>
                  <a:pt x="1454" y="74"/>
                  <a:pt x="1508" y="107"/>
                </a:cubicBezTo>
                <a:cubicBezTo>
                  <a:pt x="1521" y="115"/>
                  <a:pt x="1529" y="129"/>
                  <a:pt x="1541" y="140"/>
                </a:cubicBezTo>
                <a:cubicBezTo>
                  <a:pt x="1549" y="167"/>
                  <a:pt x="1556" y="195"/>
                  <a:pt x="1566" y="223"/>
                </a:cubicBezTo>
                <a:cubicBezTo>
                  <a:pt x="1548" y="413"/>
                  <a:pt x="1569" y="269"/>
                  <a:pt x="1549" y="346"/>
                </a:cubicBezTo>
                <a:cubicBezTo>
                  <a:pt x="1543" y="367"/>
                  <a:pt x="1533" y="412"/>
                  <a:pt x="1533" y="412"/>
                </a:cubicBezTo>
                <a:cubicBezTo>
                  <a:pt x="1536" y="503"/>
                  <a:pt x="1529" y="632"/>
                  <a:pt x="1566" y="726"/>
                </a:cubicBezTo>
                <a:cubicBezTo>
                  <a:pt x="1609" y="836"/>
                  <a:pt x="1687" y="920"/>
                  <a:pt x="1739" y="1023"/>
                </a:cubicBezTo>
                <a:cubicBezTo>
                  <a:pt x="1758" y="1104"/>
                  <a:pt x="1800" y="1170"/>
                  <a:pt x="1838" y="1245"/>
                </a:cubicBezTo>
              </a:path>
            </a:pathLst>
          </a:custGeom>
          <a:noFill/>
          <a:ln w="28575" cmpd="sng">
            <a:solidFill>
              <a:schemeClr val="tx2"/>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Co-polymers</a:t>
            </a:r>
            <a:endParaRPr lang="en-US" dirty="0"/>
          </a:p>
        </p:txBody>
      </p:sp>
      <p:grpSp>
        <p:nvGrpSpPr>
          <p:cNvPr id="4" name="Group 3"/>
          <p:cNvGrpSpPr>
            <a:grpSpLocks/>
          </p:cNvGrpSpPr>
          <p:nvPr/>
        </p:nvGrpSpPr>
        <p:grpSpPr bwMode="auto">
          <a:xfrm>
            <a:off x="4480188" y="1647487"/>
            <a:ext cx="4191000" cy="3170237"/>
            <a:chOff x="3100" y="1248"/>
            <a:chExt cx="2660" cy="2765"/>
          </a:xfrm>
        </p:grpSpPr>
        <p:grpSp>
          <p:nvGrpSpPr>
            <p:cNvPr id="5" name="Group 4"/>
            <p:cNvGrpSpPr>
              <a:grpSpLocks/>
            </p:cNvGrpSpPr>
            <p:nvPr/>
          </p:nvGrpSpPr>
          <p:grpSpPr bwMode="auto">
            <a:xfrm>
              <a:off x="3100" y="1248"/>
              <a:ext cx="2420" cy="2765"/>
              <a:chOff x="3110" y="1296"/>
              <a:chExt cx="2420" cy="2765"/>
            </a:xfrm>
          </p:grpSpPr>
          <p:sp>
            <p:nvSpPr>
              <p:cNvPr id="7" name="Rectangle 5"/>
              <p:cNvSpPr>
                <a:spLocks noChangeArrowheads="1"/>
              </p:cNvSpPr>
              <p:nvPr/>
            </p:nvSpPr>
            <p:spPr bwMode="auto">
              <a:xfrm>
                <a:off x="3110" y="1296"/>
                <a:ext cx="1210" cy="2765"/>
              </a:xfrm>
              <a:prstGeom prst="rect">
                <a:avLst/>
              </a:prstGeom>
              <a:solidFill>
                <a:srgbClr val="CC99FF">
                  <a:alpha val="50195"/>
                </a:srgbClr>
              </a:solidFill>
              <a:ln w="9525">
                <a:noFill/>
                <a:miter lim="800000"/>
                <a:headEnd/>
                <a:tailEnd/>
              </a:ln>
            </p:spPr>
            <p:txBody>
              <a:bodyPr>
                <a:prstTxWarp prst="textNoShape">
                  <a:avLst/>
                </a:prstTxWarp>
              </a:bodyPr>
              <a:lstStyle/>
              <a:p>
                <a:endParaRPr lang="en-US"/>
              </a:p>
            </p:txBody>
          </p:sp>
          <p:sp>
            <p:nvSpPr>
              <p:cNvPr id="8" name="Rectangle 6"/>
              <p:cNvSpPr>
                <a:spLocks noChangeArrowheads="1"/>
              </p:cNvSpPr>
              <p:nvPr/>
            </p:nvSpPr>
            <p:spPr bwMode="auto">
              <a:xfrm>
                <a:off x="4320" y="1296"/>
                <a:ext cx="1210" cy="2765"/>
              </a:xfrm>
              <a:prstGeom prst="rect">
                <a:avLst/>
              </a:prstGeom>
              <a:solidFill>
                <a:srgbClr val="FFCC99"/>
              </a:solidFill>
              <a:ln w="9525">
                <a:noFill/>
                <a:miter lim="800000"/>
                <a:headEnd/>
                <a:tailEnd/>
              </a:ln>
            </p:spPr>
            <p:txBody>
              <a:bodyPr>
                <a:prstTxWarp prst="textNoShape">
                  <a:avLst/>
                </a:prstTxWarp>
              </a:bodyPr>
              <a:lstStyle/>
              <a:p>
                <a:endParaRPr lang="en-US"/>
              </a:p>
            </p:txBody>
          </p:sp>
          <p:sp>
            <p:nvSpPr>
              <p:cNvPr id="9" name="Freeform 7"/>
              <p:cNvSpPr>
                <a:spLocks/>
              </p:cNvSpPr>
              <p:nvPr/>
            </p:nvSpPr>
            <p:spPr bwMode="auto">
              <a:xfrm>
                <a:off x="4320" y="3531"/>
                <a:ext cx="201" cy="288"/>
              </a:xfrm>
              <a:custGeom>
                <a:avLst/>
                <a:gdLst>
                  <a:gd name="T0" fmla="*/ 0 w 504"/>
                  <a:gd name="T1" fmla="*/ 115 h 720"/>
                  <a:gd name="T2" fmla="*/ 69 w 504"/>
                  <a:gd name="T3" fmla="*/ 92 h 720"/>
                  <a:gd name="T4" fmla="*/ 69 w 504"/>
                  <a:gd name="T5" fmla="*/ 46 h 720"/>
                  <a:gd name="T6" fmla="*/ 46 w 504"/>
                  <a:gd name="T7" fmla="*/ 23 h 720"/>
                  <a:gd name="T8" fmla="*/ 0 w 504"/>
                  <a:gd name="T9" fmla="*/ 0 h 720"/>
                  <a:gd name="T10" fmla="*/ 0 60000 65536"/>
                  <a:gd name="T11" fmla="*/ 0 60000 65536"/>
                  <a:gd name="T12" fmla="*/ 0 60000 65536"/>
                  <a:gd name="T13" fmla="*/ 0 60000 65536"/>
                  <a:gd name="T14" fmla="*/ 0 60000 65536"/>
                  <a:gd name="T15" fmla="*/ 0 w 504"/>
                  <a:gd name="T16" fmla="*/ 0 h 720"/>
                  <a:gd name="T17" fmla="*/ 504 w 504"/>
                  <a:gd name="T18" fmla="*/ 720 h 720"/>
                </a:gdLst>
                <a:ahLst/>
                <a:cxnLst>
                  <a:cxn ang="T10">
                    <a:pos x="T0" y="T1"/>
                  </a:cxn>
                  <a:cxn ang="T11">
                    <a:pos x="T2" y="T3"/>
                  </a:cxn>
                  <a:cxn ang="T12">
                    <a:pos x="T4" y="T5"/>
                  </a:cxn>
                  <a:cxn ang="T13">
                    <a:pos x="T6" y="T7"/>
                  </a:cxn>
                  <a:cxn ang="T14">
                    <a:pos x="T8" y="T9"/>
                  </a:cxn>
                </a:cxnLst>
                <a:rect l="T15" t="T16" r="T17" b="T18"/>
                <a:pathLst>
                  <a:path w="504" h="720">
                    <a:moveTo>
                      <a:pt x="0" y="720"/>
                    </a:moveTo>
                    <a:cubicBezTo>
                      <a:pt x="180" y="684"/>
                      <a:pt x="360" y="648"/>
                      <a:pt x="432" y="576"/>
                    </a:cubicBezTo>
                    <a:cubicBezTo>
                      <a:pt x="504" y="504"/>
                      <a:pt x="455" y="359"/>
                      <a:pt x="432" y="288"/>
                    </a:cubicBezTo>
                    <a:cubicBezTo>
                      <a:pt x="408" y="216"/>
                      <a:pt x="359" y="191"/>
                      <a:pt x="288" y="144"/>
                    </a:cubicBezTo>
                    <a:cubicBezTo>
                      <a:pt x="216" y="96"/>
                      <a:pt x="48" y="24"/>
                      <a:pt x="0" y="0"/>
                    </a:cubicBezTo>
                  </a:path>
                </a:pathLst>
              </a:custGeom>
              <a:noFill/>
              <a:ln w="9525">
                <a:solidFill>
                  <a:srgbClr val="993300"/>
                </a:solidFill>
                <a:round/>
                <a:headEnd/>
                <a:tailEnd/>
              </a:ln>
            </p:spPr>
            <p:txBody>
              <a:bodyPr>
                <a:prstTxWarp prst="textNoShape">
                  <a:avLst/>
                </a:prstTxWarp>
              </a:bodyPr>
              <a:lstStyle/>
              <a:p>
                <a:endParaRPr lang="en-US"/>
              </a:p>
            </p:txBody>
          </p:sp>
          <p:sp>
            <p:nvSpPr>
              <p:cNvPr id="10" name="Freeform 8"/>
              <p:cNvSpPr>
                <a:spLocks/>
              </p:cNvSpPr>
              <p:nvPr/>
            </p:nvSpPr>
            <p:spPr bwMode="auto">
              <a:xfrm>
                <a:off x="4316" y="2882"/>
                <a:ext cx="134" cy="134"/>
              </a:xfrm>
              <a:custGeom>
                <a:avLst/>
                <a:gdLst>
                  <a:gd name="T0" fmla="*/ 0 w 336"/>
                  <a:gd name="T1" fmla="*/ 49 h 336"/>
                  <a:gd name="T2" fmla="*/ 46 w 336"/>
                  <a:gd name="T3" fmla="*/ 49 h 336"/>
                  <a:gd name="T4" fmla="*/ 46 w 336"/>
                  <a:gd name="T5" fmla="*/ 27 h 336"/>
                  <a:gd name="T6" fmla="*/ 23 w 336"/>
                  <a:gd name="T7" fmla="*/ 4 h 336"/>
                  <a:gd name="T8" fmla="*/ 0 w 336"/>
                  <a:gd name="T9" fmla="*/ 4 h 336"/>
                  <a:gd name="T10" fmla="*/ 0 60000 65536"/>
                  <a:gd name="T11" fmla="*/ 0 60000 65536"/>
                  <a:gd name="T12" fmla="*/ 0 60000 65536"/>
                  <a:gd name="T13" fmla="*/ 0 60000 65536"/>
                  <a:gd name="T14" fmla="*/ 0 60000 65536"/>
                  <a:gd name="T15" fmla="*/ 0 w 336"/>
                  <a:gd name="T16" fmla="*/ 0 h 336"/>
                  <a:gd name="T17" fmla="*/ 336 w 336"/>
                  <a:gd name="T18" fmla="*/ 336 h 336"/>
                </a:gdLst>
                <a:ahLst/>
                <a:cxnLst>
                  <a:cxn ang="T10">
                    <a:pos x="T0" y="T1"/>
                  </a:cxn>
                  <a:cxn ang="T11">
                    <a:pos x="T2" y="T3"/>
                  </a:cxn>
                  <a:cxn ang="T12">
                    <a:pos x="T4" y="T5"/>
                  </a:cxn>
                  <a:cxn ang="T13">
                    <a:pos x="T6" y="T7"/>
                  </a:cxn>
                  <a:cxn ang="T14">
                    <a:pos x="T8" y="T9"/>
                  </a:cxn>
                </a:cxnLst>
                <a:rect l="T15" t="T16" r="T17" b="T18"/>
                <a:pathLst>
                  <a:path w="336" h="336">
                    <a:moveTo>
                      <a:pt x="0" y="312"/>
                    </a:moveTo>
                    <a:cubicBezTo>
                      <a:pt x="120" y="324"/>
                      <a:pt x="240" y="336"/>
                      <a:pt x="288" y="312"/>
                    </a:cubicBezTo>
                    <a:cubicBezTo>
                      <a:pt x="336" y="288"/>
                      <a:pt x="312" y="216"/>
                      <a:pt x="288" y="168"/>
                    </a:cubicBezTo>
                    <a:cubicBezTo>
                      <a:pt x="264" y="120"/>
                      <a:pt x="192" y="48"/>
                      <a:pt x="144" y="24"/>
                    </a:cubicBezTo>
                    <a:cubicBezTo>
                      <a:pt x="96" y="0"/>
                      <a:pt x="48" y="12"/>
                      <a:pt x="0" y="24"/>
                    </a:cubicBezTo>
                  </a:path>
                </a:pathLst>
              </a:custGeom>
              <a:noFill/>
              <a:ln w="9525">
                <a:solidFill>
                  <a:srgbClr val="993300"/>
                </a:solidFill>
                <a:round/>
                <a:headEnd/>
                <a:tailEnd/>
              </a:ln>
            </p:spPr>
            <p:txBody>
              <a:bodyPr>
                <a:prstTxWarp prst="textNoShape">
                  <a:avLst/>
                </a:prstTxWarp>
              </a:bodyPr>
              <a:lstStyle/>
              <a:p>
                <a:endParaRPr lang="en-US"/>
              </a:p>
            </p:txBody>
          </p:sp>
          <p:sp>
            <p:nvSpPr>
              <p:cNvPr id="11" name="Freeform 9"/>
              <p:cNvSpPr>
                <a:spLocks/>
              </p:cNvSpPr>
              <p:nvPr/>
            </p:nvSpPr>
            <p:spPr bwMode="auto">
              <a:xfrm>
                <a:off x="4320" y="3187"/>
                <a:ext cx="173" cy="183"/>
              </a:xfrm>
              <a:custGeom>
                <a:avLst/>
                <a:gdLst>
                  <a:gd name="T0" fmla="*/ 0 w 432"/>
                  <a:gd name="T1" fmla="*/ 73 h 456"/>
                  <a:gd name="T2" fmla="*/ 46 w 432"/>
                  <a:gd name="T3" fmla="*/ 50 h 456"/>
                  <a:gd name="T4" fmla="*/ 46 w 432"/>
                  <a:gd name="T5" fmla="*/ 27 h 456"/>
                  <a:gd name="T6" fmla="*/ 69 w 432"/>
                  <a:gd name="T7" fmla="*/ 4 h 456"/>
                  <a:gd name="T8" fmla="*/ 46 w 432"/>
                  <a:gd name="T9" fmla="*/ 4 h 456"/>
                  <a:gd name="T10" fmla="*/ 23 w 432"/>
                  <a:gd name="T11" fmla="*/ 27 h 456"/>
                  <a:gd name="T12" fmla="*/ 0 w 432"/>
                  <a:gd name="T13" fmla="*/ 27 h 456"/>
                  <a:gd name="T14" fmla="*/ 0 60000 65536"/>
                  <a:gd name="T15" fmla="*/ 0 60000 65536"/>
                  <a:gd name="T16" fmla="*/ 0 60000 65536"/>
                  <a:gd name="T17" fmla="*/ 0 60000 65536"/>
                  <a:gd name="T18" fmla="*/ 0 60000 65536"/>
                  <a:gd name="T19" fmla="*/ 0 60000 65536"/>
                  <a:gd name="T20" fmla="*/ 0 60000 65536"/>
                  <a:gd name="T21" fmla="*/ 0 w 432"/>
                  <a:gd name="T22" fmla="*/ 0 h 456"/>
                  <a:gd name="T23" fmla="*/ 432 w 432"/>
                  <a:gd name="T24" fmla="*/ 456 h 4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456">
                    <a:moveTo>
                      <a:pt x="0" y="456"/>
                    </a:moveTo>
                    <a:cubicBezTo>
                      <a:pt x="120" y="408"/>
                      <a:pt x="240" y="360"/>
                      <a:pt x="288" y="312"/>
                    </a:cubicBezTo>
                    <a:cubicBezTo>
                      <a:pt x="336" y="264"/>
                      <a:pt x="264" y="216"/>
                      <a:pt x="288" y="168"/>
                    </a:cubicBezTo>
                    <a:cubicBezTo>
                      <a:pt x="312" y="120"/>
                      <a:pt x="432" y="48"/>
                      <a:pt x="432" y="24"/>
                    </a:cubicBezTo>
                    <a:cubicBezTo>
                      <a:pt x="432" y="0"/>
                      <a:pt x="336" y="0"/>
                      <a:pt x="288" y="24"/>
                    </a:cubicBezTo>
                    <a:cubicBezTo>
                      <a:pt x="240" y="48"/>
                      <a:pt x="192" y="144"/>
                      <a:pt x="144" y="168"/>
                    </a:cubicBezTo>
                    <a:cubicBezTo>
                      <a:pt x="96" y="192"/>
                      <a:pt x="48" y="180"/>
                      <a:pt x="0" y="168"/>
                    </a:cubicBezTo>
                  </a:path>
                </a:pathLst>
              </a:custGeom>
              <a:noFill/>
              <a:ln w="9525">
                <a:solidFill>
                  <a:srgbClr val="993300"/>
                </a:solidFill>
                <a:round/>
                <a:headEnd/>
                <a:tailEnd/>
              </a:ln>
            </p:spPr>
            <p:txBody>
              <a:bodyPr>
                <a:prstTxWarp prst="textNoShape">
                  <a:avLst/>
                </a:prstTxWarp>
              </a:bodyPr>
              <a:lstStyle/>
              <a:p>
                <a:endParaRPr lang="en-US"/>
              </a:p>
            </p:txBody>
          </p:sp>
          <p:sp>
            <p:nvSpPr>
              <p:cNvPr id="12" name="Freeform 10"/>
              <p:cNvSpPr>
                <a:spLocks/>
              </p:cNvSpPr>
              <p:nvPr/>
            </p:nvSpPr>
            <p:spPr bwMode="auto">
              <a:xfrm>
                <a:off x="4179" y="3372"/>
                <a:ext cx="149" cy="160"/>
              </a:xfrm>
              <a:custGeom>
                <a:avLst/>
                <a:gdLst>
                  <a:gd name="T0" fmla="*/ 53 w 372"/>
                  <a:gd name="T1" fmla="*/ 0 h 400"/>
                  <a:gd name="T2" fmla="*/ 15 w 372"/>
                  <a:gd name="T3" fmla="*/ 10 h 400"/>
                  <a:gd name="T4" fmla="*/ 15 w 372"/>
                  <a:gd name="T5" fmla="*/ 48 h 400"/>
                  <a:gd name="T6" fmla="*/ 50 w 372"/>
                  <a:gd name="T7" fmla="*/ 61 h 400"/>
                  <a:gd name="T8" fmla="*/ 60 w 372"/>
                  <a:gd name="T9" fmla="*/ 64 h 400"/>
                  <a:gd name="T10" fmla="*/ 0 60000 65536"/>
                  <a:gd name="T11" fmla="*/ 0 60000 65536"/>
                  <a:gd name="T12" fmla="*/ 0 60000 65536"/>
                  <a:gd name="T13" fmla="*/ 0 60000 65536"/>
                  <a:gd name="T14" fmla="*/ 0 60000 65536"/>
                  <a:gd name="T15" fmla="*/ 0 w 372"/>
                  <a:gd name="T16" fmla="*/ 0 h 400"/>
                  <a:gd name="T17" fmla="*/ 372 w 372"/>
                  <a:gd name="T18" fmla="*/ 400 h 400"/>
                </a:gdLst>
                <a:ahLst/>
                <a:cxnLst>
                  <a:cxn ang="T10">
                    <a:pos x="T0" y="T1"/>
                  </a:cxn>
                  <a:cxn ang="T11">
                    <a:pos x="T2" y="T3"/>
                  </a:cxn>
                  <a:cxn ang="T12">
                    <a:pos x="T4" y="T5"/>
                  </a:cxn>
                  <a:cxn ang="T13">
                    <a:pos x="T6" y="T7"/>
                  </a:cxn>
                  <a:cxn ang="T14">
                    <a:pos x="T8" y="T9"/>
                  </a:cxn>
                </a:cxnLst>
                <a:rect l="T15" t="T16" r="T17" b="T18"/>
                <a:pathLst>
                  <a:path w="372" h="400">
                    <a:moveTo>
                      <a:pt x="332" y="0"/>
                    </a:moveTo>
                    <a:cubicBezTo>
                      <a:pt x="249" y="16"/>
                      <a:pt x="173" y="39"/>
                      <a:pt x="92" y="60"/>
                    </a:cubicBezTo>
                    <a:cubicBezTo>
                      <a:pt x="76" y="105"/>
                      <a:pt x="0" y="254"/>
                      <a:pt x="92" y="300"/>
                    </a:cubicBezTo>
                    <a:cubicBezTo>
                      <a:pt x="280" y="394"/>
                      <a:pt x="139" y="336"/>
                      <a:pt x="312" y="380"/>
                    </a:cubicBezTo>
                    <a:cubicBezTo>
                      <a:pt x="332" y="385"/>
                      <a:pt x="372" y="400"/>
                      <a:pt x="372" y="400"/>
                    </a:cubicBezTo>
                  </a:path>
                </a:pathLst>
              </a:custGeom>
              <a:noFill/>
              <a:ln w="9525">
                <a:solidFill>
                  <a:srgbClr val="800080"/>
                </a:solidFill>
                <a:round/>
                <a:headEnd/>
                <a:tailEnd/>
              </a:ln>
            </p:spPr>
            <p:txBody>
              <a:bodyPr>
                <a:prstTxWarp prst="textNoShape">
                  <a:avLst/>
                </a:prstTxWarp>
              </a:bodyPr>
              <a:lstStyle/>
              <a:p>
                <a:endParaRPr lang="en-US"/>
              </a:p>
            </p:txBody>
          </p:sp>
          <p:sp>
            <p:nvSpPr>
              <p:cNvPr id="13" name="Freeform 11"/>
              <p:cNvSpPr>
                <a:spLocks/>
              </p:cNvSpPr>
              <p:nvPr/>
            </p:nvSpPr>
            <p:spPr bwMode="auto">
              <a:xfrm>
                <a:off x="4041" y="3820"/>
                <a:ext cx="271" cy="104"/>
              </a:xfrm>
              <a:custGeom>
                <a:avLst/>
                <a:gdLst>
                  <a:gd name="T0" fmla="*/ 108 w 677"/>
                  <a:gd name="T1" fmla="*/ 0 h 260"/>
                  <a:gd name="T2" fmla="*/ 57 w 677"/>
                  <a:gd name="T3" fmla="*/ 10 h 260"/>
                  <a:gd name="T4" fmla="*/ 41 w 677"/>
                  <a:gd name="T5" fmla="*/ 42 h 260"/>
                  <a:gd name="T6" fmla="*/ 25 w 677"/>
                  <a:gd name="T7" fmla="*/ 38 h 260"/>
                  <a:gd name="T8" fmla="*/ 6 w 677"/>
                  <a:gd name="T9" fmla="*/ 19 h 260"/>
                  <a:gd name="T10" fmla="*/ 3 w 677"/>
                  <a:gd name="T11" fmla="*/ 10 h 260"/>
                  <a:gd name="T12" fmla="*/ 22 w 677"/>
                  <a:gd name="T13" fmla="*/ 6 h 260"/>
                  <a:gd name="T14" fmla="*/ 0 60000 65536"/>
                  <a:gd name="T15" fmla="*/ 0 60000 65536"/>
                  <a:gd name="T16" fmla="*/ 0 60000 65536"/>
                  <a:gd name="T17" fmla="*/ 0 60000 65536"/>
                  <a:gd name="T18" fmla="*/ 0 60000 65536"/>
                  <a:gd name="T19" fmla="*/ 0 60000 65536"/>
                  <a:gd name="T20" fmla="*/ 0 60000 65536"/>
                  <a:gd name="T21" fmla="*/ 0 w 677"/>
                  <a:gd name="T22" fmla="*/ 0 h 260"/>
                  <a:gd name="T23" fmla="*/ 677 w 677"/>
                  <a:gd name="T24" fmla="*/ 260 h 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7" h="260">
                    <a:moveTo>
                      <a:pt x="677" y="0"/>
                    </a:moveTo>
                    <a:cubicBezTo>
                      <a:pt x="571" y="35"/>
                      <a:pt x="462" y="24"/>
                      <a:pt x="357" y="60"/>
                    </a:cubicBezTo>
                    <a:cubicBezTo>
                      <a:pt x="334" y="171"/>
                      <a:pt x="350" y="197"/>
                      <a:pt x="257" y="260"/>
                    </a:cubicBezTo>
                    <a:cubicBezTo>
                      <a:pt x="223" y="253"/>
                      <a:pt x="185" y="258"/>
                      <a:pt x="157" y="240"/>
                    </a:cubicBezTo>
                    <a:cubicBezTo>
                      <a:pt x="109" y="209"/>
                      <a:pt x="37" y="120"/>
                      <a:pt x="37" y="120"/>
                    </a:cubicBezTo>
                    <a:cubicBezTo>
                      <a:pt x="30" y="100"/>
                      <a:pt x="0" y="73"/>
                      <a:pt x="17" y="60"/>
                    </a:cubicBezTo>
                    <a:cubicBezTo>
                      <a:pt x="48" y="34"/>
                      <a:pt x="137" y="40"/>
                      <a:pt x="137" y="40"/>
                    </a:cubicBezTo>
                  </a:path>
                </a:pathLst>
              </a:custGeom>
              <a:noFill/>
              <a:ln w="9525">
                <a:solidFill>
                  <a:srgbClr val="800080"/>
                </a:solidFill>
                <a:round/>
                <a:headEnd/>
                <a:tailEnd/>
              </a:ln>
            </p:spPr>
            <p:txBody>
              <a:bodyPr>
                <a:prstTxWarp prst="textNoShape">
                  <a:avLst/>
                </a:prstTxWarp>
              </a:bodyPr>
              <a:lstStyle/>
              <a:p>
                <a:endParaRPr lang="en-US"/>
              </a:p>
            </p:txBody>
          </p:sp>
          <p:sp>
            <p:nvSpPr>
              <p:cNvPr id="14" name="Freeform 12"/>
              <p:cNvSpPr>
                <a:spLocks/>
              </p:cNvSpPr>
              <p:nvPr/>
            </p:nvSpPr>
            <p:spPr bwMode="auto">
              <a:xfrm>
                <a:off x="4179" y="3008"/>
                <a:ext cx="149" cy="248"/>
              </a:xfrm>
              <a:custGeom>
                <a:avLst/>
                <a:gdLst>
                  <a:gd name="T0" fmla="*/ 56 w 372"/>
                  <a:gd name="T1" fmla="*/ 99 h 620"/>
                  <a:gd name="T2" fmla="*/ 50 w 372"/>
                  <a:gd name="T3" fmla="*/ 90 h 620"/>
                  <a:gd name="T4" fmla="*/ 40 w 372"/>
                  <a:gd name="T5" fmla="*/ 86 h 620"/>
                  <a:gd name="T6" fmla="*/ 37 w 372"/>
                  <a:gd name="T7" fmla="*/ 77 h 620"/>
                  <a:gd name="T8" fmla="*/ 24 w 372"/>
                  <a:gd name="T9" fmla="*/ 70 h 620"/>
                  <a:gd name="T10" fmla="*/ 5 w 372"/>
                  <a:gd name="T11" fmla="*/ 42 h 620"/>
                  <a:gd name="T12" fmla="*/ 2 w 372"/>
                  <a:gd name="T13" fmla="*/ 32 h 620"/>
                  <a:gd name="T14" fmla="*/ 18 w 372"/>
                  <a:gd name="T15" fmla="*/ 22 h 620"/>
                  <a:gd name="T16" fmla="*/ 60 w 372"/>
                  <a:gd name="T17" fmla="*/ 0 h 6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2"/>
                  <a:gd name="T28" fmla="*/ 0 h 620"/>
                  <a:gd name="T29" fmla="*/ 372 w 372"/>
                  <a:gd name="T30" fmla="*/ 620 h 6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2" h="620">
                    <a:moveTo>
                      <a:pt x="352" y="620"/>
                    </a:moveTo>
                    <a:cubicBezTo>
                      <a:pt x="338" y="600"/>
                      <a:pt x="330" y="575"/>
                      <a:pt x="312" y="560"/>
                    </a:cubicBezTo>
                    <a:cubicBezTo>
                      <a:pt x="295" y="546"/>
                      <a:pt x="266" y="554"/>
                      <a:pt x="252" y="540"/>
                    </a:cubicBezTo>
                    <a:cubicBezTo>
                      <a:pt x="237" y="525"/>
                      <a:pt x="246" y="494"/>
                      <a:pt x="232" y="480"/>
                    </a:cubicBezTo>
                    <a:cubicBezTo>
                      <a:pt x="210" y="458"/>
                      <a:pt x="178" y="453"/>
                      <a:pt x="152" y="440"/>
                    </a:cubicBezTo>
                    <a:cubicBezTo>
                      <a:pt x="112" y="380"/>
                      <a:pt x="68" y="322"/>
                      <a:pt x="32" y="260"/>
                    </a:cubicBezTo>
                    <a:cubicBezTo>
                      <a:pt x="21" y="241"/>
                      <a:pt x="0" y="217"/>
                      <a:pt x="12" y="200"/>
                    </a:cubicBezTo>
                    <a:cubicBezTo>
                      <a:pt x="33" y="167"/>
                      <a:pt x="79" y="161"/>
                      <a:pt x="112" y="140"/>
                    </a:cubicBezTo>
                    <a:cubicBezTo>
                      <a:pt x="193" y="85"/>
                      <a:pt x="267" y="0"/>
                      <a:pt x="372" y="0"/>
                    </a:cubicBezTo>
                  </a:path>
                </a:pathLst>
              </a:custGeom>
              <a:noFill/>
              <a:ln w="9525">
                <a:solidFill>
                  <a:srgbClr val="800080"/>
                </a:solidFill>
                <a:round/>
                <a:headEnd/>
                <a:tailEnd/>
              </a:ln>
            </p:spPr>
            <p:txBody>
              <a:bodyPr>
                <a:prstTxWarp prst="textNoShape">
                  <a:avLst/>
                </a:prstTxWarp>
              </a:bodyPr>
              <a:lstStyle/>
              <a:p>
                <a:endParaRPr lang="en-US"/>
              </a:p>
            </p:txBody>
          </p:sp>
          <p:sp>
            <p:nvSpPr>
              <p:cNvPr id="15" name="Freeform 13"/>
              <p:cNvSpPr>
                <a:spLocks/>
              </p:cNvSpPr>
              <p:nvPr/>
            </p:nvSpPr>
            <p:spPr bwMode="auto">
              <a:xfrm>
                <a:off x="4076" y="2868"/>
                <a:ext cx="232" cy="88"/>
              </a:xfrm>
              <a:custGeom>
                <a:avLst/>
                <a:gdLst>
                  <a:gd name="T0" fmla="*/ 93 w 580"/>
                  <a:gd name="T1" fmla="*/ 10 h 220"/>
                  <a:gd name="T2" fmla="*/ 51 w 580"/>
                  <a:gd name="T3" fmla="*/ 0 h 220"/>
                  <a:gd name="T4" fmla="*/ 35 w 580"/>
                  <a:gd name="T5" fmla="*/ 29 h 220"/>
                  <a:gd name="T6" fmla="*/ 16 w 580"/>
                  <a:gd name="T7" fmla="*/ 35 h 220"/>
                  <a:gd name="T8" fmla="*/ 0 w 580"/>
                  <a:gd name="T9" fmla="*/ 22 h 220"/>
                  <a:gd name="T10" fmla="*/ 0 60000 65536"/>
                  <a:gd name="T11" fmla="*/ 0 60000 65536"/>
                  <a:gd name="T12" fmla="*/ 0 60000 65536"/>
                  <a:gd name="T13" fmla="*/ 0 60000 65536"/>
                  <a:gd name="T14" fmla="*/ 0 60000 65536"/>
                  <a:gd name="T15" fmla="*/ 0 w 580"/>
                  <a:gd name="T16" fmla="*/ 0 h 220"/>
                  <a:gd name="T17" fmla="*/ 580 w 580"/>
                  <a:gd name="T18" fmla="*/ 220 h 220"/>
                </a:gdLst>
                <a:ahLst/>
                <a:cxnLst>
                  <a:cxn ang="T10">
                    <a:pos x="T0" y="T1"/>
                  </a:cxn>
                  <a:cxn ang="T11">
                    <a:pos x="T2" y="T3"/>
                  </a:cxn>
                  <a:cxn ang="T12">
                    <a:pos x="T4" y="T5"/>
                  </a:cxn>
                  <a:cxn ang="T13">
                    <a:pos x="T6" y="T7"/>
                  </a:cxn>
                  <a:cxn ang="T14">
                    <a:pos x="T8" y="T9"/>
                  </a:cxn>
                </a:cxnLst>
                <a:rect l="T15" t="T16" r="T17" b="T18"/>
                <a:pathLst>
                  <a:path w="580" h="220">
                    <a:moveTo>
                      <a:pt x="580" y="60"/>
                    </a:moveTo>
                    <a:cubicBezTo>
                      <a:pt x="493" y="40"/>
                      <a:pt x="408" y="0"/>
                      <a:pt x="320" y="0"/>
                    </a:cubicBezTo>
                    <a:cubicBezTo>
                      <a:pt x="236" y="0"/>
                      <a:pt x="258" y="167"/>
                      <a:pt x="220" y="180"/>
                    </a:cubicBezTo>
                    <a:cubicBezTo>
                      <a:pt x="180" y="193"/>
                      <a:pt x="100" y="220"/>
                      <a:pt x="100" y="220"/>
                    </a:cubicBezTo>
                    <a:cubicBezTo>
                      <a:pt x="24" y="169"/>
                      <a:pt x="56" y="196"/>
                      <a:pt x="0" y="140"/>
                    </a:cubicBezTo>
                  </a:path>
                </a:pathLst>
              </a:custGeom>
              <a:noFill/>
              <a:ln w="9525">
                <a:solidFill>
                  <a:srgbClr val="800080"/>
                </a:solidFill>
                <a:round/>
                <a:headEnd/>
                <a:tailEnd/>
              </a:ln>
            </p:spPr>
            <p:txBody>
              <a:bodyPr>
                <a:prstTxWarp prst="textNoShape">
                  <a:avLst/>
                </a:prstTxWarp>
              </a:bodyPr>
              <a:lstStyle/>
              <a:p>
                <a:endParaRPr lang="en-US"/>
              </a:p>
            </p:txBody>
          </p:sp>
          <p:sp>
            <p:nvSpPr>
              <p:cNvPr id="16" name="Freeform 14"/>
              <p:cNvSpPr>
                <a:spLocks/>
              </p:cNvSpPr>
              <p:nvPr/>
            </p:nvSpPr>
            <p:spPr bwMode="auto">
              <a:xfrm>
                <a:off x="4320" y="2698"/>
                <a:ext cx="352" cy="115"/>
              </a:xfrm>
              <a:custGeom>
                <a:avLst/>
                <a:gdLst>
                  <a:gd name="T0" fmla="*/ 0 w 880"/>
                  <a:gd name="T1" fmla="*/ 20 h 289"/>
                  <a:gd name="T2" fmla="*/ 16 w 880"/>
                  <a:gd name="T3" fmla="*/ 23 h 289"/>
                  <a:gd name="T4" fmla="*/ 26 w 880"/>
                  <a:gd name="T5" fmla="*/ 26 h 289"/>
                  <a:gd name="T6" fmla="*/ 45 w 880"/>
                  <a:gd name="T7" fmla="*/ 17 h 289"/>
                  <a:gd name="T8" fmla="*/ 61 w 880"/>
                  <a:gd name="T9" fmla="*/ 1 h 289"/>
                  <a:gd name="T10" fmla="*/ 74 w 880"/>
                  <a:gd name="T11" fmla="*/ 10 h 289"/>
                  <a:gd name="T12" fmla="*/ 93 w 880"/>
                  <a:gd name="T13" fmla="*/ 17 h 289"/>
                  <a:gd name="T14" fmla="*/ 118 w 880"/>
                  <a:gd name="T15" fmla="*/ 29 h 289"/>
                  <a:gd name="T16" fmla="*/ 102 w 880"/>
                  <a:gd name="T17" fmla="*/ 45 h 289"/>
                  <a:gd name="T18" fmla="*/ 93 w 880"/>
                  <a:gd name="T19" fmla="*/ 42 h 289"/>
                  <a:gd name="T20" fmla="*/ 102 w 880"/>
                  <a:gd name="T21" fmla="*/ 10 h 289"/>
                  <a:gd name="T22" fmla="*/ 125 w 880"/>
                  <a:gd name="T23" fmla="*/ 7 h 289"/>
                  <a:gd name="T24" fmla="*/ 141 w 880"/>
                  <a:gd name="T25" fmla="*/ 4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0"/>
                  <a:gd name="T40" fmla="*/ 0 h 289"/>
                  <a:gd name="T41" fmla="*/ 880 w 880"/>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0" h="289">
                    <a:moveTo>
                      <a:pt x="0" y="126"/>
                    </a:moveTo>
                    <a:cubicBezTo>
                      <a:pt x="33" y="132"/>
                      <a:pt x="67" y="137"/>
                      <a:pt x="100" y="146"/>
                    </a:cubicBezTo>
                    <a:cubicBezTo>
                      <a:pt x="120" y="151"/>
                      <a:pt x="139" y="170"/>
                      <a:pt x="160" y="166"/>
                    </a:cubicBezTo>
                    <a:cubicBezTo>
                      <a:pt x="203" y="156"/>
                      <a:pt x="240" y="126"/>
                      <a:pt x="280" y="106"/>
                    </a:cubicBezTo>
                    <a:cubicBezTo>
                      <a:pt x="293" y="85"/>
                      <a:pt x="339" y="0"/>
                      <a:pt x="380" y="6"/>
                    </a:cubicBezTo>
                    <a:cubicBezTo>
                      <a:pt x="412" y="10"/>
                      <a:pt x="430" y="51"/>
                      <a:pt x="460" y="66"/>
                    </a:cubicBezTo>
                    <a:cubicBezTo>
                      <a:pt x="497" y="84"/>
                      <a:pt x="544" y="82"/>
                      <a:pt x="580" y="106"/>
                    </a:cubicBezTo>
                    <a:cubicBezTo>
                      <a:pt x="669" y="165"/>
                      <a:pt x="617" y="137"/>
                      <a:pt x="740" y="186"/>
                    </a:cubicBezTo>
                    <a:cubicBezTo>
                      <a:pt x="716" y="221"/>
                      <a:pt x="690" y="277"/>
                      <a:pt x="640" y="286"/>
                    </a:cubicBezTo>
                    <a:cubicBezTo>
                      <a:pt x="619" y="289"/>
                      <a:pt x="600" y="272"/>
                      <a:pt x="580" y="266"/>
                    </a:cubicBezTo>
                    <a:cubicBezTo>
                      <a:pt x="562" y="194"/>
                      <a:pt x="546" y="103"/>
                      <a:pt x="640" y="66"/>
                    </a:cubicBezTo>
                    <a:cubicBezTo>
                      <a:pt x="683" y="48"/>
                      <a:pt x="733" y="53"/>
                      <a:pt x="780" y="46"/>
                    </a:cubicBezTo>
                    <a:cubicBezTo>
                      <a:pt x="813" y="40"/>
                      <a:pt x="880" y="26"/>
                      <a:pt x="880" y="26"/>
                    </a:cubicBezTo>
                  </a:path>
                </a:pathLst>
              </a:custGeom>
              <a:noFill/>
              <a:ln w="9525">
                <a:solidFill>
                  <a:srgbClr val="993300"/>
                </a:solidFill>
                <a:round/>
                <a:headEnd/>
                <a:tailEnd/>
              </a:ln>
            </p:spPr>
            <p:txBody>
              <a:bodyPr>
                <a:prstTxWarp prst="textNoShape">
                  <a:avLst/>
                </a:prstTxWarp>
              </a:bodyPr>
              <a:lstStyle/>
              <a:p>
                <a:endParaRPr lang="en-US"/>
              </a:p>
            </p:txBody>
          </p:sp>
          <p:sp>
            <p:nvSpPr>
              <p:cNvPr id="17" name="Freeform 15"/>
              <p:cNvSpPr>
                <a:spLocks/>
              </p:cNvSpPr>
              <p:nvPr/>
            </p:nvSpPr>
            <p:spPr bwMode="auto">
              <a:xfrm>
                <a:off x="4102" y="2552"/>
                <a:ext cx="210" cy="244"/>
              </a:xfrm>
              <a:custGeom>
                <a:avLst/>
                <a:gdLst>
                  <a:gd name="T0" fmla="*/ 84 w 525"/>
                  <a:gd name="T1" fmla="*/ 78 h 611"/>
                  <a:gd name="T2" fmla="*/ 49 w 525"/>
                  <a:gd name="T3" fmla="*/ 97 h 611"/>
                  <a:gd name="T4" fmla="*/ 30 w 525"/>
                  <a:gd name="T5" fmla="*/ 94 h 611"/>
                  <a:gd name="T6" fmla="*/ 20 w 525"/>
                  <a:gd name="T7" fmla="*/ 81 h 611"/>
                  <a:gd name="T8" fmla="*/ 4 w 525"/>
                  <a:gd name="T9" fmla="*/ 59 h 611"/>
                  <a:gd name="T10" fmla="*/ 1 w 525"/>
                  <a:gd name="T11" fmla="*/ 43 h 611"/>
                  <a:gd name="T12" fmla="*/ 20 w 525"/>
                  <a:gd name="T13" fmla="*/ 24 h 611"/>
                  <a:gd name="T14" fmla="*/ 23 w 525"/>
                  <a:gd name="T15" fmla="*/ 14 h 611"/>
                  <a:gd name="T16" fmla="*/ 4 w 525"/>
                  <a:gd name="T17" fmla="*/ 8 h 611"/>
                  <a:gd name="T18" fmla="*/ 23 w 525"/>
                  <a:gd name="T19" fmla="*/ 2 h 611"/>
                  <a:gd name="T20" fmla="*/ 62 w 525"/>
                  <a:gd name="T21" fmla="*/ 14 h 611"/>
                  <a:gd name="T22" fmla="*/ 81 w 525"/>
                  <a:gd name="T23" fmla="*/ 8 h 6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5"/>
                  <a:gd name="T37" fmla="*/ 0 h 611"/>
                  <a:gd name="T38" fmla="*/ 525 w 525"/>
                  <a:gd name="T39" fmla="*/ 611 h 6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5" h="611">
                    <a:moveTo>
                      <a:pt x="525" y="491"/>
                    </a:moveTo>
                    <a:cubicBezTo>
                      <a:pt x="428" y="515"/>
                      <a:pt x="375" y="540"/>
                      <a:pt x="305" y="611"/>
                    </a:cubicBezTo>
                    <a:cubicBezTo>
                      <a:pt x="265" y="604"/>
                      <a:pt x="220" y="610"/>
                      <a:pt x="185" y="591"/>
                    </a:cubicBezTo>
                    <a:cubicBezTo>
                      <a:pt x="155" y="574"/>
                      <a:pt x="146" y="536"/>
                      <a:pt x="125" y="511"/>
                    </a:cubicBezTo>
                    <a:cubicBezTo>
                      <a:pt x="27" y="397"/>
                      <a:pt x="94" y="510"/>
                      <a:pt x="25" y="371"/>
                    </a:cubicBezTo>
                    <a:cubicBezTo>
                      <a:pt x="18" y="337"/>
                      <a:pt x="0" y="304"/>
                      <a:pt x="5" y="271"/>
                    </a:cubicBezTo>
                    <a:cubicBezTo>
                      <a:pt x="11" y="222"/>
                      <a:pt x="98" y="170"/>
                      <a:pt x="125" y="151"/>
                    </a:cubicBezTo>
                    <a:cubicBezTo>
                      <a:pt x="131" y="131"/>
                      <a:pt x="159" y="105"/>
                      <a:pt x="145" y="91"/>
                    </a:cubicBezTo>
                    <a:cubicBezTo>
                      <a:pt x="115" y="61"/>
                      <a:pt x="25" y="51"/>
                      <a:pt x="25" y="51"/>
                    </a:cubicBezTo>
                    <a:cubicBezTo>
                      <a:pt x="65" y="37"/>
                      <a:pt x="104" y="0"/>
                      <a:pt x="145" y="11"/>
                    </a:cubicBezTo>
                    <a:cubicBezTo>
                      <a:pt x="229" y="32"/>
                      <a:pt x="300" y="69"/>
                      <a:pt x="385" y="91"/>
                    </a:cubicBezTo>
                    <a:cubicBezTo>
                      <a:pt x="425" y="77"/>
                      <a:pt x="505" y="51"/>
                      <a:pt x="505" y="51"/>
                    </a:cubicBezTo>
                  </a:path>
                </a:pathLst>
              </a:custGeom>
              <a:noFill/>
              <a:ln w="9525">
                <a:solidFill>
                  <a:srgbClr val="800080"/>
                </a:solidFill>
                <a:round/>
                <a:headEnd/>
                <a:tailEnd/>
              </a:ln>
            </p:spPr>
            <p:txBody>
              <a:bodyPr>
                <a:prstTxWarp prst="textNoShape">
                  <a:avLst/>
                </a:prstTxWarp>
              </a:bodyPr>
              <a:lstStyle/>
              <a:p>
                <a:endParaRPr lang="en-US"/>
              </a:p>
            </p:txBody>
          </p:sp>
          <p:sp>
            <p:nvSpPr>
              <p:cNvPr id="18" name="Freeform 16"/>
              <p:cNvSpPr>
                <a:spLocks/>
              </p:cNvSpPr>
              <p:nvPr/>
            </p:nvSpPr>
            <p:spPr bwMode="auto">
              <a:xfrm>
                <a:off x="4285" y="2400"/>
                <a:ext cx="319" cy="187"/>
              </a:xfrm>
              <a:custGeom>
                <a:avLst/>
                <a:gdLst>
                  <a:gd name="T0" fmla="*/ 6 w 796"/>
                  <a:gd name="T1" fmla="*/ 67 h 467"/>
                  <a:gd name="T2" fmla="*/ 28 w 796"/>
                  <a:gd name="T3" fmla="*/ 67 h 467"/>
                  <a:gd name="T4" fmla="*/ 51 w 796"/>
                  <a:gd name="T5" fmla="*/ 74 h 467"/>
                  <a:gd name="T6" fmla="*/ 64 w 796"/>
                  <a:gd name="T7" fmla="*/ 51 h 467"/>
                  <a:gd name="T8" fmla="*/ 54 w 796"/>
                  <a:gd name="T9" fmla="*/ 45 h 467"/>
                  <a:gd name="T10" fmla="*/ 35 w 796"/>
                  <a:gd name="T11" fmla="*/ 42 h 467"/>
                  <a:gd name="T12" fmla="*/ 86 w 796"/>
                  <a:gd name="T13" fmla="*/ 38 h 467"/>
                  <a:gd name="T14" fmla="*/ 57 w 796"/>
                  <a:gd name="T15" fmla="*/ 3 h 467"/>
                  <a:gd name="T16" fmla="*/ 35 w 796"/>
                  <a:gd name="T17" fmla="*/ 0 h 467"/>
                  <a:gd name="T18" fmla="*/ 83 w 796"/>
                  <a:gd name="T19" fmla="*/ 3 h 467"/>
                  <a:gd name="T20" fmla="*/ 128 w 796"/>
                  <a:gd name="T21" fmla="*/ 32 h 467"/>
                  <a:gd name="T22" fmla="*/ 109 w 796"/>
                  <a:gd name="T23" fmla="*/ 42 h 467"/>
                  <a:gd name="T24" fmla="*/ 86 w 796"/>
                  <a:gd name="T25" fmla="*/ 29 h 467"/>
                  <a:gd name="T26" fmla="*/ 2 w 796"/>
                  <a:gd name="T27" fmla="*/ 16 h 4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6"/>
                  <a:gd name="T43" fmla="*/ 0 h 467"/>
                  <a:gd name="T44" fmla="*/ 796 w 796"/>
                  <a:gd name="T45" fmla="*/ 467 h 4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6" h="467">
                    <a:moveTo>
                      <a:pt x="36" y="420"/>
                    </a:moveTo>
                    <a:cubicBezTo>
                      <a:pt x="179" y="467"/>
                      <a:pt x="0" y="420"/>
                      <a:pt x="176" y="420"/>
                    </a:cubicBezTo>
                    <a:cubicBezTo>
                      <a:pt x="201" y="420"/>
                      <a:pt x="287" y="450"/>
                      <a:pt x="316" y="460"/>
                    </a:cubicBezTo>
                    <a:cubicBezTo>
                      <a:pt x="328" y="440"/>
                      <a:pt x="399" y="340"/>
                      <a:pt x="396" y="320"/>
                    </a:cubicBezTo>
                    <a:cubicBezTo>
                      <a:pt x="392" y="296"/>
                      <a:pt x="358" y="287"/>
                      <a:pt x="336" y="280"/>
                    </a:cubicBezTo>
                    <a:cubicBezTo>
                      <a:pt x="297" y="267"/>
                      <a:pt x="256" y="266"/>
                      <a:pt x="216" y="260"/>
                    </a:cubicBezTo>
                    <a:cubicBezTo>
                      <a:pt x="325" y="223"/>
                      <a:pt x="426" y="276"/>
                      <a:pt x="536" y="240"/>
                    </a:cubicBezTo>
                    <a:cubicBezTo>
                      <a:pt x="580" y="106"/>
                      <a:pt x="473" y="49"/>
                      <a:pt x="356" y="20"/>
                    </a:cubicBezTo>
                    <a:cubicBezTo>
                      <a:pt x="310" y="8"/>
                      <a:pt x="168" y="0"/>
                      <a:pt x="216" y="0"/>
                    </a:cubicBezTo>
                    <a:cubicBezTo>
                      <a:pt x="316" y="0"/>
                      <a:pt x="416" y="13"/>
                      <a:pt x="516" y="20"/>
                    </a:cubicBezTo>
                    <a:cubicBezTo>
                      <a:pt x="672" y="72"/>
                      <a:pt x="670" y="74"/>
                      <a:pt x="796" y="200"/>
                    </a:cubicBezTo>
                    <a:cubicBezTo>
                      <a:pt x="775" y="213"/>
                      <a:pt x="709" y="265"/>
                      <a:pt x="676" y="260"/>
                    </a:cubicBezTo>
                    <a:cubicBezTo>
                      <a:pt x="622" y="251"/>
                      <a:pt x="587" y="194"/>
                      <a:pt x="536" y="180"/>
                    </a:cubicBezTo>
                    <a:cubicBezTo>
                      <a:pt x="371" y="132"/>
                      <a:pt x="186" y="100"/>
                      <a:pt x="16" y="100"/>
                    </a:cubicBezTo>
                  </a:path>
                </a:pathLst>
              </a:custGeom>
              <a:noFill/>
              <a:ln w="9525">
                <a:solidFill>
                  <a:srgbClr val="993300"/>
                </a:solidFill>
                <a:round/>
                <a:headEnd/>
                <a:tailEnd/>
              </a:ln>
            </p:spPr>
            <p:txBody>
              <a:bodyPr>
                <a:prstTxWarp prst="textNoShape">
                  <a:avLst/>
                </a:prstTxWarp>
              </a:bodyPr>
              <a:lstStyle/>
              <a:p>
                <a:endParaRPr lang="en-US"/>
              </a:p>
            </p:txBody>
          </p:sp>
          <p:sp>
            <p:nvSpPr>
              <p:cNvPr id="19" name="Freeform 17"/>
              <p:cNvSpPr>
                <a:spLocks/>
              </p:cNvSpPr>
              <p:nvPr/>
            </p:nvSpPr>
            <p:spPr bwMode="auto">
              <a:xfrm>
                <a:off x="4128" y="2204"/>
                <a:ext cx="192" cy="239"/>
              </a:xfrm>
              <a:custGeom>
                <a:avLst/>
                <a:gdLst>
                  <a:gd name="T0" fmla="*/ 70 w 480"/>
                  <a:gd name="T1" fmla="*/ 94 h 599"/>
                  <a:gd name="T2" fmla="*/ 19 w 480"/>
                  <a:gd name="T3" fmla="*/ 91 h 599"/>
                  <a:gd name="T4" fmla="*/ 13 w 480"/>
                  <a:gd name="T5" fmla="*/ 78 h 599"/>
                  <a:gd name="T6" fmla="*/ 0 w 480"/>
                  <a:gd name="T7" fmla="*/ 46 h 599"/>
                  <a:gd name="T8" fmla="*/ 45 w 480"/>
                  <a:gd name="T9" fmla="*/ 30 h 599"/>
                  <a:gd name="T10" fmla="*/ 35 w 480"/>
                  <a:gd name="T11" fmla="*/ 24 h 599"/>
                  <a:gd name="T12" fmla="*/ 6 w 480"/>
                  <a:gd name="T13" fmla="*/ 11 h 599"/>
                  <a:gd name="T14" fmla="*/ 51 w 480"/>
                  <a:gd name="T15" fmla="*/ 5 h 599"/>
                  <a:gd name="T16" fmla="*/ 61 w 480"/>
                  <a:gd name="T17" fmla="*/ 37 h 599"/>
                  <a:gd name="T18" fmla="*/ 77 w 480"/>
                  <a:gd name="T19" fmla="*/ 40 h 5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0"/>
                  <a:gd name="T31" fmla="*/ 0 h 599"/>
                  <a:gd name="T32" fmla="*/ 480 w 480"/>
                  <a:gd name="T33" fmla="*/ 599 h 5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0" h="599">
                    <a:moveTo>
                      <a:pt x="440" y="591"/>
                    </a:moveTo>
                    <a:cubicBezTo>
                      <a:pt x="333" y="584"/>
                      <a:pt x="222" y="599"/>
                      <a:pt x="120" y="571"/>
                    </a:cubicBezTo>
                    <a:cubicBezTo>
                      <a:pt x="91" y="563"/>
                      <a:pt x="91" y="518"/>
                      <a:pt x="80" y="491"/>
                    </a:cubicBezTo>
                    <a:cubicBezTo>
                      <a:pt x="51" y="425"/>
                      <a:pt x="28" y="356"/>
                      <a:pt x="0" y="291"/>
                    </a:cubicBezTo>
                    <a:cubicBezTo>
                      <a:pt x="91" y="245"/>
                      <a:pt x="181" y="215"/>
                      <a:pt x="280" y="191"/>
                    </a:cubicBezTo>
                    <a:cubicBezTo>
                      <a:pt x="260" y="177"/>
                      <a:pt x="243" y="157"/>
                      <a:pt x="220" y="151"/>
                    </a:cubicBezTo>
                    <a:cubicBezTo>
                      <a:pt x="29" y="98"/>
                      <a:pt x="80" y="193"/>
                      <a:pt x="40" y="71"/>
                    </a:cubicBezTo>
                    <a:cubicBezTo>
                      <a:pt x="145" y="0"/>
                      <a:pt x="189" y="12"/>
                      <a:pt x="320" y="31"/>
                    </a:cubicBezTo>
                    <a:cubicBezTo>
                      <a:pt x="329" y="67"/>
                      <a:pt x="363" y="214"/>
                      <a:pt x="380" y="231"/>
                    </a:cubicBezTo>
                    <a:cubicBezTo>
                      <a:pt x="404" y="255"/>
                      <a:pt x="480" y="251"/>
                      <a:pt x="480" y="251"/>
                    </a:cubicBezTo>
                  </a:path>
                </a:pathLst>
              </a:custGeom>
              <a:noFill/>
              <a:ln w="9525">
                <a:solidFill>
                  <a:srgbClr val="800080"/>
                </a:solidFill>
                <a:round/>
                <a:headEnd/>
                <a:tailEnd/>
              </a:ln>
            </p:spPr>
            <p:txBody>
              <a:bodyPr>
                <a:prstTxWarp prst="textNoShape">
                  <a:avLst/>
                </a:prstTxWarp>
              </a:bodyPr>
              <a:lstStyle/>
              <a:p>
                <a:endParaRPr lang="en-US"/>
              </a:p>
            </p:txBody>
          </p:sp>
          <p:sp>
            <p:nvSpPr>
              <p:cNvPr id="20" name="Freeform 18"/>
              <p:cNvSpPr>
                <a:spLocks/>
              </p:cNvSpPr>
              <p:nvPr/>
            </p:nvSpPr>
            <p:spPr bwMode="auto">
              <a:xfrm>
                <a:off x="4328" y="2192"/>
                <a:ext cx="586" cy="245"/>
              </a:xfrm>
              <a:custGeom>
                <a:avLst/>
                <a:gdLst>
                  <a:gd name="T0" fmla="*/ 0 w 1466"/>
                  <a:gd name="T1" fmla="*/ 45 h 612"/>
                  <a:gd name="T2" fmla="*/ 29 w 1466"/>
                  <a:gd name="T3" fmla="*/ 26 h 612"/>
                  <a:gd name="T4" fmla="*/ 32 w 1466"/>
                  <a:gd name="T5" fmla="*/ 16 h 612"/>
                  <a:gd name="T6" fmla="*/ 51 w 1466"/>
                  <a:gd name="T7" fmla="*/ 0 h 612"/>
                  <a:gd name="T8" fmla="*/ 109 w 1466"/>
                  <a:gd name="T9" fmla="*/ 26 h 612"/>
                  <a:gd name="T10" fmla="*/ 106 w 1466"/>
                  <a:gd name="T11" fmla="*/ 42 h 612"/>
                  <a:gd name="T12" fmla="*/ 96 w 1466"/>
                  <a:gd name="T13" fmla="*/ 45 h 612"/>
                  <a:gd name="T14" fmla="*/ 90 w 1466"/>
                  <a:gd name="T15" fmla="*/ 29 h 612"/>
                  <a:gd name="T16" fmla="*/ 93 w 1466"/>
                  <a:gd name="T17" fmla="*/ 16 h 612"/>
                  <a:gd name="T18" fmla="*/ 112 w 1466"/>
                  <a:gd name="T19" fmla="*/ 6 h 612"/>
                  <a:gd name="T20" fmla="*/ 169 w 1466"/>
                  <a:gd name="T21" fmla="*/ 58 h 612"/>
                  <a:gd name="T22" fmla="*/ 160 w 1466"/>
                  <a:gd name="T23" fmla="*/ 67 h 612"/>
                  <a:gd name="T24" fmla="*/ 147 w 1466"/>
                  <a:gd name="T25" fmla="*/ 70 h 612"/>
                  <a:gd name="T26" fmla="*/ 131 w 1466"/>
                  <a:gd name="T27" fmla="*/ 90 h 612"/>
                  <a:gd name="T28" fmla="*/ 208 w 1466"/>
                  <a:gd name="T29" fmla="*/ 83 h 612"/>
                  <a:gd name="T30" fmla="*/ 227 w 1466"/>
                  <a:gd name="T31" fmla="*/ 51 h 612"/>
                  <a:gd name="T32" fmla="*/ 185 w 1466"/>
                  <a:gd name="T33" fmla="*/ 19 h 6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66"/>
                  <a:gd name="T52" fmla="*/ 0 h 612"/>
                  <a:gd name="T53" fmla="*/ 1466 w 1466"/>
                  <a:gd name="T54" fmla="*/ 612 h 6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66" h="612">
                    <a:moveTo>
                      <a:pt x="0" y="280"/>
                    </a:moveTo>
                    <a:cubicBezTo>
                      <a:pt x="104" y="253"/>
                      <a:pt x="97" y="270"/>
                      <a:pt x="180" y="160"/>
                    </a:cubicBezTo>
                    <a:cubicBezTo>
                      <a:pt x="192" y="143"/>
                      <a:pt x="188" y="117"/>
                      <a:pt x="200" y="100"/>
                    </a:cubicBezTo>
                    <a:cubicBezTo>
                      <a:pt x="230" y="53"/>
                      <a:pt x="275" y="29"/>
                      <a:pt x="320" y="0"/>
                    </a:cubicBezTo>
                    <a:cubicBezTo>
                      <a:pt x="519" y="24"/>
                      <a:pt x="541" y="21"/>
                      <a:pt x="680" y="160"/>
                    </a:cubicBezTo>
                    <a:cubicBezTo>
                      <a:pt x="673" y="193"/>
                      <a:pt x="678" y="231"/>
                      <a:pt x="660" y="260"/>
                    </a:cubicBezTo>
                    <a:cubicBezTo>
                      <a:pt x="648" y="277"/>
                      <a:pt x="616" y="293"/>
                      <a:pt x="600" y="280"/>
                    </a:cubicBezTo>
                    <a:cubicBezTo>
                      <a:pt x="571" y="257"/>
                      <a:pt x="573" y="213"/>
                      <a:pt x="560" y="180"/>
                    </a:cubicBezTo>
                    <a:cubicBezTo>
                      <a:pt x="566" y="153"/>
                      <a:pt x="564" y="122"/>
                      <a:pt x="580" y="100"/>
                    </a:cubicBezTo>
                    <a:cubicBezTo>
                      <a:pt x="602" y="66"/>
                      <a:pt x="665" y="51"/>
                      <a:pt x="700" y="40"/>
                    </a:cubicBezTo>
                    <a:cubicBezTo>
                      <a:pt x="924" y="189"/>
                      <a:pt x="930" y="166"/>
                      <a:pt x="1060" y="360"/>
                    </a:cubicBezTo>
                    <a:cubicBezTo>
                      <a:pt x="1040" y="380"/>
                      <a:pt x="1024" y="405"/>
                      <a:pt x="1000" y="420"/>
                    </a:cubicBezTo>
                    <a:cubicBezTo>
                      <a:pt x="976" y="433"/>
                      <a:pt x="941" y="423"/>
                      <a:pt x="920" y="440"/>
                    </a:cubicBezTo>
                    <a:cubicBezTo>
                      <a:pt x="878" y="471"/>
                      <a:pt x="853" y="520"/>
                      <a:pt x="820" y="560"/>
                    </a:cubicBezTo>
                    <a:cubicBezTo>
                      <a:pt x="977" y="612"/>
                      <a:pt x="1143" y="551"/>
                      <a:pt x="1300" y="520"/>
                    </a:cubicBezTo>
                    <a:cubicBezTo>
                      <a:pt x="1390" y="459"/>
                      <a:pt x="1394" y="422"/>
                      <a:pt x="1420" y="320"/>
                    </a:cubicBezTo>
                    <a:cubicBezTo>
                      <a:pt x="1392" y="40"/>
                      <a:pt x="1466" y="120"/>
                      <a:pt x="1160" y="120"/>
                    </a:cubicBezTo>
                  </a:path>
                </a:pathLst>
              </a:custGeom>
              <a:noFill/>
              <a:ln w="9525">
                <a:solidFill>
                  <a:srgbClr val="993300"/>
                </a:solidFill>
                <a:round/>
                <a:headEnd/>
                <a:tailEnd/>
              </a:ln>
            </p:spPr>
            <p:txBody>
              <a:bodyPr>
                <a:prstTxWarp prst="textNoShape">
                  <a:avLst/>
                </a:prstTxWarp>
              </a:bodyPr>
              <a:lstStyle/>
              <a:p>
                <a:endParaRPr lang="en-US"/>
              </a:p>
            </p:txBody>
          </p:sp>
          <p:sp>
            <p:nvSpPr>
              <p:cNvPr id="21" name="Freeform 19"/>
              <p:cNvSpPr>
                <a:spLocks/>
              </p:cNvSpPr>
              <p:nvPr/>
            </p:nvSpPr>
            <p:spPr bwMode="auto">
              <a:xfrm>
                <a:off x="4320" y="2018"/>
                <a:ext cx="378" cy="84"/>
              </a:xfrm>
              <a:custGeom>
                <a:avLst/>
                <a:gdLst>
                  <a:gd name="T0" fmla="*/ 0 w 945"/>
                  <a:gd name="T1" fmla="*/ 10 h 210"/>
                  <a:gd name="T2" fmla="*/ 3 w 945"/>
                  <a:gd name="T3" fmla="*/ 20 h 210"/>
                  <a:gd name="T4" fmla="*/ 16 w 945"/>
                  <a:gd name="T5" fmla="*/ 23 h 210"/>
                  <a:gd name="T6" fmla="*/ 32 w 945"/>
                  <a:gd name="T7" fmla="*/ 30 h 210"/>
                  <a:gd name="T8" fmla="*/ 61 w 945"/>
                  <a:gd name="T9" fmla="*/ 17 h 210"/>
                  <a:gd name="T10" fmla="*/ 67 w 945"/>
                  <a:gd name="T11" fmla="*/ 4 h 210"/>
                  <a:gd name="T12" fmla="*/ 42 w 945"/>
                  <a:gd name="T13" fmla="*/ 7 h 210"/>
                  <a:gd name="T14" fmla="*/ 45 w 945"/>
                  <a:gd name="T15" fmla="*/ 17 h 210"/>
                  <a:gd name="T16" fmla="*/ 64 w 945"/>
                  <a:gd name="T17" fmla="*/ 23 h 210"/>
                  <a:gd name="T18" fmla="*/ 93 w 945"/>
                  <a:gd name="T19" fmla="*/ 20 h 210"/>
                  <a:gd name="T20" fmla="*/ 122 w 945"/>
                  <a:gd name="T21" fmla="*/ 4 h 210"/>
                  <a:gd name="T22" fmla="*/ 131 w 945"/>
                  <a:gd name="T23" fmla="*/ 17 h 210"/>
                  <a:gd name="T24" fmla="*/ 141 w 945"/>
                  <a:gd name="T25" fmla="*/ 23 h 210"/>
                  <a:gd name="T26" fmla="*/ 150 w 945"/>
                  <a:gd name="T27" fmla="*/ 33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5"/>
                  <a:gd name="T43" fmla="*/ 0 h 210"/>
                  <a:gd name="T44" fmla="*/ 945 w 945"/>
                  <a:gd name="T45" fmla="*/ 210 h 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5" h="210">
                    <a:moveTo>
                      <a:pt x="0" y="65"/>
                    </a:moveTo>
                    <a:cubicBezTo>
                      <a:pt x="6" y="85"/>
                      <a:pt x="3" y="111"/>
                      <a:pt x="20" y="125"/>
                    </a:cubicBezTo>
                    <a:cubicBezTo>
                      <a:pt x="41" y="142"/>
                      <a:pt x="73" y="136"/>
                      <a:pt x="100" y="145"/>
                    </a:cubicBezTo>
                    <a:cubicBezTo>
                      <a:pt x="134" y="156"/>
                      <a:pt x="166" y="171"/>
                      <a:pt x="200" y="185"/>
                    </a:cubicBezTo>
                    <a:cubicBezTo>
                      <a:pt x="343" y="164"/>
                      <a:pt x="324" y="202"/>
                      <a:pt x="380" y="105"/>
                    </a:cubicBezTo>
                    <a:cubicBezTo>
                      <a:pt x="394" y="79"/>
                      <a:pt x="446" y="38"/>
                      <a:pt x="420" y="25"/>
                    </a:cubicBezTo>
                    <a:cubicBezTo>
                      <a:pt x="371" y="0"/>
                      <a:pt x="313" y="38"/>
                      <a:pt x="260" y="45"/>
                    </a:cubicBezTo>
                    <a:cubicBezTo>
                      <a:pt x="266" y="65"/>
                      <a:pt x="262" y="92"/>
                      <a:pt x="280" y="105"/>
                    </a:cubicBezTo>
                    <a:cubicBezTo>
                      <a:pt x="314" y="129"/>
                      <a:pt x="400" y="145"/>
                      <a:pt x="400" y="145"/>
                    </a:cubicBezTo>
                    <a:cubicBezTo>
                      <a:pt x="460" y="138"/>
                      <a:pt x="522" y="144"/>
                      <a:pt x="580" y="125"/>
                    </a:cubicBezTo>
                    <a:cubicBezTo>
                      <a:pt x="645" y="103"/>
                      <a:pt x="694" y="46"/>
                      <a:pt x="760" y="25"/>
                    </a:cubicBezTo>
                    <a:cubicBezTo>
                      <a:pt x="780" y="51"/>
                      <a:pt x="796" y="81"/>
                      <a:pt x="820" y="105"/>
                    </a:cubicBezTo>
                    <a:cubicBezTo>
                      <a:pt x="836" y="121"/>
                      <a:pt x="863" y="128"/>
                      <a:pt x="880" y="145"/>
                    </a:cubicBezTo>
                    <a:cubicBezTo>
                      <a:pt x="945" y="210"/>
                      <a:pt x="889" y="205"/>
                      <a:pt x="940" y="205"/>
                    </a:cubicBezTo>
                  </a:path>
                </a:pathLst>
              </a:custGeom>
              <a:noFill/>
              <a:ln w="9525">
                <a:solidFill>
                  <a:srgbClr val="993300"/>
                </a:solidFill>
                <a:round/>
                <a:headEnd/>
                <a:tailEnd/>
              </a:ln>
            </p:spPr>
            <p:txBody>
              <a:bodyPr>
                <a:prstTxWarp prst="textNoShape">
                  <a:avLst/>
                </a:prstTxWarp>
              </a:bodyPr>
              <a:lstStyle/>
              <a:p>
                <a:endParaRPr lang="en-US"/>
              </a:p>
            </p:txBody>
          </p:sp>
          <p:sp>
            <p:nvSpPr>
              <p:cNvPr id="22" name="Freeform 20"/>
              <p:cNvSpPr>
                <a:spLocks/>
              </p:cNvSpPr>
              <p:nvPr/>
            </p:nvSpPr>
            <p:spPr bwMode="auto">
              <a:xfrm>
                <a:off x="4056" y="1788"/>
                <a:ext cx="264" cy="299"/>
              </a:xfrm>
              <a:custGeom>
                <a:avLst/>
                <a:gdLst>
                  <a:gd name="T0" fmla="*/ 102 w 660"/>
                  <a:gd name="T1" fmla="*/ 104 h 749"/>
                  <a:gd name="T2" fmla="*/ 29 w 660"/>
                  <a:gd name="T3" fmla="*/ 101 h 749"/>
                  <a:gd name="T4" fmla="*/ 6 w 660"/>
                  <a:gd name="T5" fmla="*/ 65 h 749"/>
                  <a:gd name="T6" fmla="*/ 0 w 660"/>
                  <a:gd name="T7" fmla="*/ 40 h 749"/>
                  <a:gd name="T8" fmla="*/ 3 w 660"/>
                  <a:gd name="T9" fmla="*/ 24 h 749"/>
                  <a:gd name="T10" fmla="*/ 16 w 660"/>
                  <a:gd name="T11" fmla="*/ 18 h 749"/>
                  <a:gd name="T12" fmla="*/ 70 w 660"/>
                  <a:gd name="T13" fmla="*/ 8 h 749"/>
                  <a:gd name="T14" fmla="*/ 106 w 660"/>
                  <a:gd name="T15" fmla="*/ 2 h 749"/>
                  <a:gd name="T16" fmla="*/ 0 60000 65536"/>
                  <a:gd name="T17" fmla="*/ 0 60000 65536"/>
                  <a:gd name="T18" fmla="*/ 0 60000 65536"/>
                  <a:gd name="T19" fmla="*/ 0 60000 65536"/>
                  <a:gd name="T20" fmla="*/ 0 60000 65536"/>
                  <a:gd name="T21" fmla="*/ 0 60000 65536"/>
                  <a:gd name="T22" fmla="*/ 0 60000 65536"/>
                  <a:gd name="T23" fmla="*/ 0 60000 65536"/>
                  <a:gd name="T24" fmla="*/ 0 w 660"/>
                  <a:gd name="T25" fmla="*/ 0 h 749"/>
                  <a:gd name="T26" fmla="*/ 660 w 660"/>
                  <a:gd name="T27" fmla="*/ 749 h 7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0" h="749">
                    <a:moveTo>
                      <a:pt x="640" y="651"/>
                    </a:moveTo>
                    <a:cubicBezTo>
                      <a:pt x="411" y="703"/>
                      <a:pt x="357" y="749"/>
                      <a:pt x="180" y="631"/>
                    </a:cubicBezTo>
                    <a:cubicBezTo>
                      <a:pt x="130" y="557"/>
                      <a:pt x="63" y="498"/>
                      <a:pt x="40" y="411"/>
                    </a:cubicBezTo>
                    <a:cubicBezTo>
                      <a:pt x="25" y="357"/>
                      <a:pt x="0" y="251"/>
                      <a:pt x="0" y="251"/>
                    </a:cubicBezTo>
                    <a:cubicBezTo>
                      <a:pt x="6" y="217"/>
                      <a:pt x="0" y="178"/>
                      <a:pt x="20" y="151"/>
                    </a:cubicBezTo>
                    <a:cubicBezTo>
                      <a:pt x="37" y="126"/>
                      <a:pt x="74" y="125"/>
                      <a:pt x="100" y="111"/>
                    </a:cubicBezTo>
                    <a:cubicBezTo>
                      <a:pt x="264" y="17"/>
                      <a:pt x="33" y="80"/>
                      <a:pt x="440" y="51"/>
                    </a:cubicBezTo>
                    <a:cubicBezTo>
                      <a:pt x="591" y="0"/>
                      <a:pt x="517" y="11"/>
                      <a:pt x="660" y="11"/>
                    </a:cubicBezTo>
                  </a:path>
                </a:pathLst>
              </a:custGeom>
              <a:noFill/>
              <a:ln w="9525">
                <a:solidFill>
                  <a:srgbClr val="800080"/>
                </a:solidFill>
                <a:round/>
                <a:headEnd/>
                <a:tailEnd/>
              </a:ln>
            </p:spPr>
            <p:txBody>
              <a:bodyPr>
                <a:prstTxWarp prst="textNoShape">
                  <a:avLst/>
                </a:prstTxWarp>
              </a:bodyPr>
              <a:lstStyle/>
              <a:p>
                <a:endParaRPr lang="en-US"/>
              </a:p>
            </p:txBody>
          </p:sp>
          <p:sp>
            <p:nvSpPr>
              <p:cNvPr id="23" name="Freeform 21"/>
              <p:cNvSpPr>
                <a:spLocks/>
              </p:cNvSpPr>
              <p:nvPr/>
            </p:nvSpPr>
            <p:spPr bwMode="auto">
              <a:xfrm>
                <a:off x="4312" y="1763"/>
                <a:ext cx="528" cy="136"/>
              </a:xfrm>
              <a:custGeom>
                <a:avLst/>
                <a:gdLst>
                  <a:gd name="T0" fmla="*/ 0 w 1320"/>
                  <a:gd name="T1" fmla="*/ 12 h 340"/>
                  <a:gd name="T2" fmla="*/ 38 w 1320"/>
                  <a:gd name="T3" fmla="*/ 34 h 340"/>
                  <a:gd name="T4" fmla="*/ 54 w 1320"/>
                  <a:gd name="T5" fmla="*/ 31 h 340"/>
                  <a:gd name="T6" fmla="*/ 74 w 1320"/>
                  <a:gd name="T7" fmla="*/ 15 h 340"/>
                  <a:gd name="T8" fmla="*/ 61 w 1320"/>
                  <a:gd name="T9" fmla="*/ 8 h 340"/>
                  <a:gd name="T10" fmla="*/ 64 w 1320"/>
                  <a:gd name="T11" fmla="*/ 24 h 340"/>
                  <a:gd name="T12" fmla="*/ 144 w 1320"/>
                  <a:gd name="T13" fmla="*/ 12 h 340"/>
                  <a:gd name="T14" fmla="*/ 154 w 1320"/>
                  <a:gd name="T15" fmla="*/ 2 h 340"/>
                  <a:gd name="T16" fmla="*/ 192 w 1320"/>
                  <a:gd name="T17" fmla="*/ 24 h 340"/>
                  <a:gd name="T18" fmla="*/ 211 w 1320"/>
                  <a:gd name="T19" fmla="*/ 37 h 340"/>
                  <a:gd name="T20" fmla="*/ 131 w 1320"/>
                  <a:gd name="T21" fmla="*/ 37 h 340"/>
                  <a:gd name="T22" fmla="*/ 112 w 1320"/>
                  <a:gd name="T23" fmla="*/ 12 h 3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20"/>
                  <a:gd name="T37" fmla="*/ 0 h 340"/>
                  <a:gd name="T38" fmla="*/ 1320 w 1320"/>
                  <a:gd name="T39" fmla="*/ 340 h 3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20" h="340">
                    <a:moveTo>
                      <a:pt x="0" y="72"/>
                    </a:moveTo>
                    <a:cubicBezTo>
                      <a:pt x="67" y="116"/>
                      <a:pt x="181" y="195"/>
                      <a:pt x="240" y="212"/>
                    </a:cubicBezTo>
                    <a:cubicBezTo>
                      <a:pt x="272" y="221"/>
                      <a:pt x="306" y="198"/>
                      <a:pt x="340" y="192"/>
                    </a:cubicBezTo>
                    <a:cubicBezTo>
                      <a:pt x="347" y="188"/>
                      <a:pt x="478" y="139"/>
                      <a:pt x="460" y="92"/>
                    </a:cubicBezTo>
                    <a:cubicBezTo>
                      <a:pt x="448" y="64"/>
                      <a:pt x="406" y="65"/>
                      <a:pt x="380" y="52"/>
                    </a:cubicBezTo>
                    <a:cubicBezTo>
                      <a:pt x="386" y="85"/>
                      <a:pt x="367" y="143"/>
                      <a:pt x="400" y="152"/>
                    </a:cubicBezTo>
                    <a:cubicBezTo>
                      <a:pt x="588" y="199"/>
                      <a:pt x="730" y="105"/>
                      <a:pt x="900" y="72"/>
                    </a:cubicBezTo>
                    <a:cubicBezTo>
                      <a:pt x="920" y="52"/>
                      <a:pt x="931" y="15"/>
                      <a:pt x="960" y="12"/>
                    </a:cubicBezTo>
                    <a:cubicBezTo>
                      <a:pt x="1063" y="0"/>
                      <a:pt x="1132" y="99"/>
                      <a:pt x="1200" y="152"/>
                    </a:cubicBezTo>
                    <a:cubicBezTo>
                      <a:pt x="1237" y="181"/>
                      <a:pt x="1280" y="205"/>
                      <a:pt x="1320" y="232"/>
                    </a:cubicBezTo>
                    <a:cubicBezTo>
                      <a:pt x="993" y="340"/>
                      <a:pt x="1160" y="336"/>
                      <a:pt x="820" y="232"/>
                    </a:cubicBezTo>
                    <a:cubicBezTo>
                      <a:pt x="768" y="180"/>
                      <a:pt x="732" y="136"/>
                      <a:pt x="700" y="72"/>
                    </a:cubicBezTo>
                  </a:path>
                </a:pathLst>
              </a:custGeom>
              <a:noFill/>
              <a:ln w="9525">
                <a:solidFill>
                  <a:srgbClr val="993300"/>
                </a:solidFill>
                <a:round/>
                <a:headEnd/>
                <a:tailEnd/>
              </a:ln>
            </p:spPr>
            <p:txBody>
              <a:bodyPr>
                <a:prstTxWarp prst="textNoShape">
                  <a:avLst/>
                </a:prstTxWarp>
              </a:bodyPr>
              <a:lstStyle/>
              <a:p>
                <a:endParaRPr lang="en-US"/>
              </a:p>
            </p:txBody>
          </p:sp>
          <p:sp>
            <p:nvSpPr>
              <p:cNvPr id="24" name="Freeform 22"/>
              <p:cNvSpPr>
                <a:spLocks/>
              </p:cNvSpPr>
              <p:nvPr/>
            </p:nvSpPr>
            <p:spPr bwMode="auto">
              <a:xfrm>
                <a:off x="3809" y="1440"/>
                <a:ext cx="503" cy="205"/>
              </a:xfrm>
              <a:custGeom>
                <a:avLst/>
                <a:gdLst>
                  <a:gd name="T0" fmla="*/ 201 w 1257"/>
                  <a:gd name="T1" fmla="*/ 19 h 513"/>
                  <a:gd name="T2" fmla="*/ 140 w 1257"/>
                  <a:gd name="T3" fmla="*/ 29 h 513"/>
                  <a:gd name="T4" fmla="*/ 134 w 1257"/>
                  <a:gd name="T5" fmla="*/ 38 h 513"/>
                  <a:gd name="T6" fmla="*/ 124 w 1257"/>
                  <a:gd name="T7" fmla="*/ 45 h 513"/>
                  <a:gd name="T8" fmla="*/ 16 w 1257"/>
                  <a:gd name="T9" fmla="*/ 45 h 513"/>
                  <a:gd name="T10" fmla="*/ 3 w 1257"/>
                  <a:gd name="T11" fmla="*/ 26 h 513"/>
                  <a:gd name="T12" fmla="*/ 12 w 1257"/>
                  <a:gd name="T13" fmla="*/ 19 h 513"/>
                  <a:gd name="T14" fmla="*/ 32 w 1257"/>
                  <a:gd name="T15" fmla="*/ 42 h 513"/>
                  <a:gd name="T16" fmla="*/ 28 w 1257"/>
                  <a:gd name="T17" fmla="*/ 51 h 513"/>
                  <a:gd name="T18" fmla="*/ 67 w 1257"/>
                  <a:gd name="T19" fmla="*/ 74 h 513"/>
                  <a:gd name="T20" fmla="*/ 118 w 1257"/>
                  <a:gd name="T21" fmla="*/ 13 h 513"/>
                  <a:gd name="T22" fmla="*/ 112 w 1257"/>
                  <a:gd name="T23" fmla="*/ 0 h 513"/>
                  <a:gd name="T24" fmla="*/ 44 w 1257"/>
                  <a:gd name="T25" fmla="*/ 13 h 513"/>
                  <a:gd name="T26" fmla="*/ 25 w 1257"/>
                  <a:gd name="T27" fmla="*/ 22 h 513"/>
                  <a:gd name="T28" fmla="*/ 3 w 1257"/>
                  <a:gd name="T29" fmla="*/ 29 h 5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7"/>
                  <a:gd name="T46" fmla="*/ 0 h 513"/>
                  <a:gd name="T47" fmla="*/ 1257 w 1257"/>
                  <a:gd name="T48" fmla="*/ 513 h 5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7" h="513">
                    <a:moveTo>
                      <a:pt x="1257" y="120"/>
                    </a:moveTo>
                    <a:cubicBezTo>
                      <a:pt x="1095" y="39"/>
                      <a:pt x="1158" y="47"/>
                      <a:pt x="877" y="180"/>
                    </a:cubicBezTo>
                    <a:cubicBezTo>
                      <a:pt x="855" y="190"/>
                      <a:pt x="853" y="223"/>
                      <a:pt x="837" y="240"/>
                    </a:cubicBezTo>
                    <a:cubicBezTo>
                      <a:pt x="820" y="256"/>
                      <a:pt x="797" y="266"/>
                      <a:pt x="777" y="280"/>
                    </a:cubicBezTo>
                    <a:cubicBezTo>
                      <a:pt x="621" y="513"/>
                      <a:pt x="360" y="327"/>
                      <a:pt x="97" y="280"/>
                    </a:cubicBezTo>
                    <a:cubicBezTo>
                      <a:pt x="83" y="266"/>
                      <a:pt x="0" y="201"/>
                      <a:pt x="17" y="160"/>
                    </a:cubicBezTo>
                    <a:cubicBezTo>
                      <a:pt x="25" y="137"/>
                      <a:pt x="57" y="133"/>
                      <a:pt x="77" y="120"/>
                    </a:cubicBezTo>
                    <a:cubicBezTo>
                      <a:pt x="87" y="130"/>
                      <a:pt x="190" y="223"/>
                      <a:pt x="197" y="260"/>
                    </a:cubicBezTo>
                    <a:cubicBezTo>
                      <a:pt x="200" y="280"/>
                      <a:pt x="183" y="300"/>
                      <a:pt x="177" y="320"/>
                    </a:cubicBezTo>
                    <a:cubicBezTo>
                      <a:pt x="256" y="379"/>
                      <a:pt x="331" y="408"/>
                      <a:pt x="417" y="460"/>
                    </a:cubicBezTo>
                    <a:cubicBezTo>
                      <a:pt x="523" y="333"/>
                      <a:pt x="635" y="211"/>
                      <a:pt x="737" y="80"/>
                    </a:cubicBezTo>
                    <a:cubicBezTo>
                      <a:pt x="791" y="9"/>
                      <a:pt x="749" y="17"/>
                      <a:pt x="697" y="0"/>
                    </a:cubicBezTo>
                    <a:cubicBezTo>
                      <a:pt x="535" y="16"/>
                      <a:pt x="429" y="36"/>
                      <a:pt x="277" y="80"/>
                    </a:cubicBezTo>
                    <a:cubicBezTo>
                      <a:pt x="208" y="125"/>
                      <a:pt x="232" y="117"/>
                      <a:pt x="157" y="140"/>
                    </a:cubicBezTo>
                    <a:cubicBezTo>
                      <a:pt x="110" y="153"/>
                      <a:pt x="17" y="180"/>
                      <a:pt x="17" y="180"/>
                    </a:cubicBezTo>
                  </a:path>
                </a:pathLst>
              </a:custGeom>
              <a:noFill/>
              <a:ln w="9525">
                <a:solidFill>
                  <a:srgbClr val="800080"/>
                </a:solidFill>
                <a:round/>
                <a:headEnd/>
                <a:tailEnd/>
              </a:ln>
            </p:spPr>
            <p:txBody>
              <a:bodyPr>
                <a:prstTxWarp prst="textNoShape">
                  <a:avLst/>
                </a:prstTxWarp>
              </a:bodyPr>
              <a:lstStyle/>
              <a:p>
                <a:endParaRPr lang="en-US"/>
              </a:p>
            </p:txBody>
          </p:sp>
          <p:sp>
            <p:nvSpPr>
              <p:cNvPr id="25" name="Freeform 23"/>
              <p:cNvSpPr>
                <a:spLocks/>
              </p:cNvSpPr>
              <p:nvPr/>
            </p:nvSpPr>
            <p:spPr bwMode="auto">
              <a:xfrm>
                <a:off x="4320" y="1331"/>
                <a:ext cx="528" cy="261"/>
              </a:xfrm>
              <a:custGeom>
                <a:avLst/>
                <a:gdLst>
                  <a:gd name="T0" fmla="*/ 0 w 1320"/>
                  <a:gd name="T1" fmla="*/ 63 h 652"/>
                  <a:gd name="T2" fmla="*/ 22 w 1320"/>
                  <a:gd name="T3" fmla="*/ 72 h 652"/>
                  <a:gd name="T4" fmla="*/ 42 w 1320"/>
                  <a:gd name="T5" fmla="*/ 79 h 652"/>
                  <a:gd name="T6" fmla="*/ 51 w 1320"/>
                  <a:gd name="T7" fmla="*/ 76 h 652"/>
                  <a:gd name="T8" fmla="*/ 54 w 1320"/>
                  <a:gd name="T9" fmla="*/ 63 h 652"/>
                  <a:gd name="T10" fmla="*/ 58 w 1320"/>
                  <a:gd name="T11" fmla="*/ 53 h 652"/>
                  <a:gd name="T12" fmla="*/ 54 w 1320"/>
                  <a:gd name="T13" fmla="*/ 44 h 652"/>
                  <a:gd name="T14" fmla="*/ 35 w 1320"/>
                  <a:gd name="T15" fmla="*/ 66 h 652"/>
                  <a:gd name="T16" fmla="*/ 38 w 1320"/>
                  <a:gd name="T17" fmla="*/ 79 h 652"/>
                  <a:gd name="T18" fmla="*/ 61 w 1320"/>
                  <a:gd name="T19" fmla="*/ 85 h 652"/>
                  <a:gd name="T20" fmla="*/ 96 w 1320"/>
                  <a:gd name="T21" fmla="*/ 40 h 652"/>
                  <a:gd name="T22" fmla="*/ 86 w 1320"/>
                  <a:gd name="T23" fmla="*/ 37 h 652"/>
                  <a:gd name="T24" fmla="*/ 77 w 1320"/>
                  <a:gd name="T25" fmla="*/ 40 h 652"/>
                  <a:gd name="T26" fmla="*/ 93 w 1320"/>
                  <a:gd name="T27" fmla="*/ 53 h 652"/>
                  <a:gd name="T28" fmla="*/ 102 w 1320"/>
                  <a:gd name="T29" fmla="*/ 56 h 652"/>
                  <a:gd name="T30" fmla="*/ 125 w 1320"/>
                  <a:gd name="T31" fmla="*/ 69 h 652"/>
                  <a:gd name="T32" fmla="*/ 131 w 1320"/>
                  <a:gd name="T33" fmla="*/ 79 h 652"/>
                  <a:gd name="T34" fmla="*/ 102 w 1320"/>
                  <a:gd name="T35" fmla="*/ 104 h 652"/>
                  <a:gd name="T36" fmla="*/ 90 w 1320"/>
                  <a:gd name="T37" fmla="*/ 98 h 652"/>
                  <a:gd name="T38" fmla="*/ 118 w 1320"/>
                  <a:gd name="T39" fmla="*/ 56 h 652"/>
                  <a:gd name="T40" fmla="*/ 150 w 1320"/>
                  <a:gd name="T41" fmla="*/ 31 h 652"/>
                  <a:gd name="T42" fmla="*/ 160 w 1320"/>
                  <a:gd name="T43" fmla="*/ 18 h 652"/>
                  <a:gd name="T44" fmla="*/ 182 w 1320"/>
                  <a:gd name="T45" fmla="*/ 76 h 652"/>
                  <a:gd name="T46" fmla="*/ 147 w 1320"/>
                  <a:gd name="T47" fmla="*/ 82 h 652"/>
                  <a:gd name="T48" fmla="*/ 131 w 1320"/>
                  <a:gd name="T49" fmla="*/ 79 h 652"/>
                  <a:gd name="T50" fmla="*/ 102 w 1320"/>
                  <a:gd name="T51" fmla="*/ 82 h 652"/>
                  <a:gd name="T52" fmla="*/ 170 w 1320"/>
                  <a:gd name="T53" fmla="*/ 85 h 652"/>
                  <a:gd name="T54" fmla="*/ 208 w 1320"/>
                  <a:gd name="T55" fmla="*/ 69 h 652"/>
                  <a:gd name="T56" fmla="*/ 211 w 1320"/>
                  <a:gd name="T57" fmla="*/ 60 h 652"/>
                  <a:gd name="T58" fmla="*/ 205 w 1320"/>
                  <a:gd name="T59" fmla="*/ 50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20"/>
                  <a:gd name="T91" fmla="*/ 0 h 652"/>
                  <a:gd name="T92" fmla="*/ 1320 w 1320"/>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20" h="652">
                    <a:moveTo>
                      <a:pt x="0" y="392"/>
                    </a:moveTo>
                    <a:cubicBezTo>
                      <a:pt x="46" y="412"/>
                      <a:pt x="92" y="433"/>
                      <a:pt x="140" y="452"/>
                    </a:cubicBezTo>
                    <a:cubicBezTo>
                      <a:pt x="179" y="467"/>
                      <a:pt x="260" y="492"/>
                      <a:pt x="260" y="492"/>
                    </a:cubicBezTo>
                    <a:cubicBezTo>
                      <a:pt x="280" y="485"/>
                      <a:pt x="306" y="488"/>
                      <a:pt x="320" y="472"/>
                    </a:cubicBezTo>
                    <a:cubicBezTo>
                      <a:pt x="337" y="450"/>
                      <a:pt x="332" y="418"/>
                      <a:pt x="340" y="392"/>
                    </a:cubicBezTo>
                    <a:cubicBezTo>
                      <a:pt x="345" y="371"/>
                      <a:pt x="353" y="352"/>
                      <a:pt x="360" y="332"/>
                    </a:cubicBezTo>
                    <a:cubicBezTo>
                      <a:pt x="353" y="312"/>
                      <a:pt x="361" y="272"/>
                      <a:pt x="340" y="272"/>
                    </a:cubicBezTo>
                    <a:cubicBezTo>
                      <a:pt x="319" y="272"/>
                      <a:pt x="223" y="407"/>
                      <a:pt x="220" y="412"/>
                    </a:cubicBezTo>
                    <a:cubicBezTo>
                      <a:pt x="226" y="438"/>
                      <a:pt x="222" y="470"/>
                      <a:pt x="240" y="492"/>
                    </a:cubicBezTo>
                    <a:cubicBezTo>
                      <a:pt x="246" y="500"/>
                      <a:pt x="363" y="527"/>
                      <a:pt x="380" y="532"/>
                    </a:cubicBezTo>
                    <a:cubicBezTo>
                      <a:pt x="604" y="357"/>
                      <a:pt x="534" y="447"/>
                      <a:pt x="600" y="252"/>
                    </a:cubicBezTo>
                    <a:cubicBezTo>
                      <a:pt x="580" y="245"/>
                      <a:pt x="561" y="232"/>
                      <a:pt x="540" y="232"/>
                    </a:cubicBezTo>
                    <a:cubicBezTo>
                      <a:pt x="518" y="232"/>
                      <a:pt x="472" y="232"/>
                      <a:pt x="480" y="252"/>
                    </a:cubicBezTo>
                    <a:cubicBezTo>
                      <a:pt x="495" y="291"/>
                      <a:pt x="543" y="309"/>
                      <a:pt x="580" y="332"/>
                    </a:cubicBezTo>
                    <a:cubicBezTo>
                      <a:pt x="597" y="343"/>
                      <a:pt x="620" y="343"/>
                      <a:pt x="640" y="352"/>
                    </a:cubicBezTo>
                    <a:cubicBezTo>
                      <a:pt x="711" y="382"/>
                      <a:pt x="719" y="391"/>
                      <a:pt x="780" y="432"/>
                    </a:cubicBezTo>
                    <a:cubicBezTo>
                      <a:pt x="793" y="452"/>
                      <a:pt x="817" y="468"/>
                      <a:pt x="820" y="492"/>
                    </a:cubicBezTo>
                    <a:cubicBezTo>
                      <a:pt x="836" y="623"/>
                      <a:pt x="735" y="632"/>
                      <a:pt x="640" y="652"/>
                    </a:cubicBezTo>
                    <a:cubicBezTo>
                      <a:pt x="613" y="638"/>
                      <a:pt x="565" y="641"/>
                      <a:pt x="560" y="612"/>
                    </a:cubicBezTo>
                    <a:cubicBezTo>
                      <a:pt x="528" y="452"/>
                      <a:pt x="644" y="424"/>
                      <a:pt x="740" y="352"/>
                    </a:cubicBezTo>
                    <a:cubicBezTo>
                      <a:pt x="807" y="300"/>
                      <a:pt x="875" y="248"/>
                      <a:pt x="940" y="192"/>
                    </a:cubicBezTo>
                    <a:cubicBezTo>
                      <a:pt x="1159" y="0"/>
                      <a:pt x="1072" y="63"/>
                      <a:pt x="1000" y="112"/>
                    </a:cubicBezTo>
                    <a:cubicBezTo>
                      <a:pt x="1052" y="233"/>
                      <a:pt x="1107" y="343"/>
                      <a:pt x="1140" y="472"/>
                    </a:cubicBezTo>
                    <a:cubicBezTo>
                      <a:pt x="1066" y="485"/>
                      <a:pt x="994" y="507"/>
                      <a:pt x="920" y="512"/>
                    </a:cubicBezTo>
                    <a:cubicBezTo>
                      <a:pt x="886" y="514"/>
                      <a:pt x="853" y="492"/>
                      <a:pt x="820" y="492"/>
                    </a:cubicBezTo>
                    <a:cubicBezTo>
                      <a:pt x="759" y="492"/>
                      <a:pt x="700" y="505"/>
                      <a:pt x="640" y="512"/>
                    </a:cubicBezTo>
                    <a:cubicBezTo>
                      <a:pt x="855" y="583"/>
                      <a:pt x="717" y="554"/>
                      <a:pt x="1060" y="532"/>
                    </a:cubicBezTo>
                    <a:cubicBezTo>
                      <a:pt x="1222" y="499"/>
                      <a:pt x="1243" y="544"/>
                      <a:pt x="1300" y="432"/>
                    </a:cubicBezTo>
                    <a:cubicBezTo>
                      <a:pt x="1309" y="413"/>
                      <a:pt x="1313" y="392"/>
                      <a:pt x="1320" y="372"/>
                    </a:cubicBezTo>
                    <a:cubicBezTo>
                      <a:pt x="1306" y="352"/>
                      <a:pt x="1280" y="312"/>
                      <a:pt x="1280" y="312"/>
                    </a:cubicBezTo>
                  </a:path>
                </a:pathLst>
              </a:custGeom>
              <a:noFill/>
              <a:ln w="9525">
                <a:solidFill>
                  <a:srgbClr val="993300"/>
                </a:solidFill>
                <a:round/>
                <a:headEnd/>
                <a:tailEnd/>
              </a:ln>
            </p:spPr>
            <p:txBody>
              <a:bodyPr>
                <a:prstTxWarp prst="textNoShape">
                  <a:avLst/>
                </a:prstTxWarp>
              </a:bodyPr>
              <a:lstStyle/>
              <a:p>
                <a:endParaRPr lang="en-US"/>
              </a:p>
            </p:txBody>
          </p:sp>
          <p:sp>
            <p:nvSpPr>
              <p:cNvPr id="26" name="Text Box 24"/>
              <p:cNvSpPr txBox="1">
                <a:spLocks noChangeArrowheads="1"/>
              </p:cNvSpPr>
              <p:nvPr/>
            </p:nvSpPr>
            <p:spPr bwMode="auto">
              <a:xfrm>
                <a:off x="4368" y="3264"/>
                <a:ext cx="1095" cy="480"/>
              </a:xfrm>
              <a:prstGeom prst="rect">
                <a:avLst/>
              </a:prstGeom>
              <a:noFill/>
              <a:ln w="9525">
                <a:noFill/>
                <a:miter lim="800000"/>
                <a:headEnd/>
                <a:tailEnd/>
              </a:ln>
            </p:spPr>
            <p:txBody>
              <a:bodyPr>
                <a:prstTxWarp prst="textNoShape">
                  <a:avLst/>
                </a:prstTxWarp>
              </a:bodyPr>
              <a:lstStyle/>
              <a:p>
                <a:pPr marL="457200" lvl="4" eaLnBrk="0" hangingPunct="0"/>
                <a:r>
                  <a:rPr lang="en-US" sz="1800">
                    <a:latin typeface="Times" charset="0"/>
                  </a:rPr>
                  <a:t>Heptablock</a:t>
                </a:r>
              </a:p>
            </p:txBody>
          </p:sp>
          <p:sp>
            <p:nvSpPr>
              <p:cNvPr id="27" name="Text Box 25"/>
              <p:cNvSpPr txBox="1">
                <a:spLocks noChangeArrowheads="1"/>
              </p:cNvSpPr>
              <p:nvPr/>
            </p:nvSpPr>
            <p:spPr bwMode="auto">
              <a:xfrm>
                <a:off x="4665" y="2506"/>
                <a:ext cx="865" cy="288"/>
              </a:xfrm>
              <a:prstGeom prst="rect">
                <a:avLst/>
              </a:prstGeom>
              <a:noFill/>
              <a:ln w="9525">
                <a:noFill/>
                <a:miter lim="800000"/>
                <a:headEnd/>
                <a:tailEnd/>
              </a:ln>
            </p:spPr>
            <p:txBody>
              <a:bodyPr>
                <a:prstTxWarp prst="textNoShape">
                  <a:avLst/>
                </a:prstTxWarp>
              </a:bodyPr>
              <a:lstStyle/>
              <a:p>
                <a:pPr eaLnBrk="0" hangingPunct="0"/>
                <a:r>
                  <a:rPr lang="en-US" sz="1800">
                    <a:latin typeface="Times" charset="0"/>
                  </a:rPr>
                  <a:t>Pentablock</a:t>
                </a:r>
              </a:p>
            </p:txBody>
          </p:sp>
          <p:sp>
            <p:nvSpPr>
              <p:cNvPr id="28" name="Text Box 26"/>
              <p:cNvSpPr txBox="1">
                <a:spLocks noChangeArrowheads="1"/>
              </p:cNvSpPr>
              <p:nvPr/>
            </p:nvSpPr>
            <p:spPr bwMode="auto">
              <a:xfrm>
                <a:off x="3168" y="1872"/>
                <a:ext cx="864" cy="288"/>
              </a:xfrm>
              <a:prstGeom prst="rect">
                <a:avLst/>
              </a:prstGeom>
              <a:noFill/>
              <a:ln w="9525">
                <a:noFill/>
                <a:miter lim="800000"/>
                <a:headEnd/>
                <a:tailEnd/>
              </a:ln>
            </p:spPr>
            <p:txBody>
              <a:bodyPr>
                <a:prstTxWarp prst="textNoShape">
                  <a:avLst/>
                </a:prstTxWarp>
              </a:bodyPr>
              <a:lstStyle/>
              <a:p>
                <a:pPr eaLnBrk="0" hangingPunct="0"/>
                <a:r>
                  <a:rPr lang="en-US" sz="1800">
                    <a:latin typeface="Times" charset="0"/>
                  </a:rPr>
                  <a:t>Triblock</a:t>
                </a:r>
              </a:p>
            </p:txBody>
          </p:sp>
        </p:grpSp>
        <p:sp>
          <p:nvSpPr>
            <p:cNvPr id="6" name="Text Box 27"/>
            <p:cNvSpPr txBox="1">
              <a:spLocks noChangeArrowheads="1"/>
            </p:cNvSpPr>
            <p:nvPr/>
          </p:nvSpPr>
          <p:spPr bwMode="auto">
            <a:xfrm>
              <a:off x="4896" y="1354"/>
              <a:ext cx="864" cy="288"/>
            </a:xfrm>
            <a:prstGeom prst="rect">
              <a:avLst/>
            </a:prstGeom>
            <a:noFill/>
            <a:ln w="9525">
              <a:noFill/>
              <a:miter lim="800000"/>
              <a:headEnd/>
              <a:tailEnd/>
            </a:ln>
          </p:spPr>
          <p:txBody>
            <a:bodyPr>
              <a:prstTxWarp prst="textNoShape">
                <a:avLst/>
              </a:prstTxWarp>
            </a:bodyPr>
            <a:lstStyle/>
            <a:p>
              <a:pPr eaLnBrk="0" hangingPunct="0"/>
              <a:r>
                <a:rPr lang="en-US" sz="1800">
                  <a:latin typeface="Times" charset="0"/>
                </a:rPr>
                <a:t>Diblock</a:t>
              </a:r>
            </a:p>
          </p:txBody>
        </p:sp>
      </p:grpSp>
      <p:sp>
        <p:nvSpPr>
          <p:cNvPr id="29" name="Text Box 29"/>
          <p:cNvSpPr txBox="1">
            <a:spLocks noChangeArrowheads="1"/>
          </p:cNvSpPr>
          <p:nvPr/>
        </p:nvSpPr>
        <p:spPr bwMode="auto">
          <a:xfrm>
            <a:off x="152400" y="6306622"/>
            <a:ext cx="7453295" cy="369332"/>
          </a:xfrm>
          <a:prstGeom prst="rect">
            <a:avLst/>
          </a:prstGeom>
          <a:noFill/>
          <a:ln w="9525">
            <a:noFill/>
            <a:miter lim="800000"/>
            <a:headEnd/>
            <a:tailEnd/>
          </a:ln>
        </p:spPr>
        <p:txBody>
          <a:bodyPr wrap="none">
            <a:prstTxWarp prst="textNoShape">
              <a:avLst/>
            </a:prstTxWarp>
            <a:spAutoFit/>
          </a:bodyPr>
          <a:lstStyle/>
          <a:p>
            <a:r>
              <a:rPr lang="fr-FR" sz="1800" b="1" baseline="30000" dirty="0" smtClean="0">
                <a:solidFill>
                  <a:schemeClr val="accent2"/>
                </a:solidFill>
              </a:rPr>
              <a:t>*</a:t>
            </a:r>
            <a:r>
              <a:rPr lang="en-US" dirty="0" smtClean="0"/>
              <a:t>Eastwood, E. A. and M. D. </a:t>
            </a:r>
            <a:r>
              <a:rPr lang="en-US" dirty="0" err="1" smtClean="0"/>
              <a:t>Dadmun</a:t>
            </a:r>
            <a:r>
              <a:rPr lang="en-US" dirty="0" smtClean="0"/>
              <a:t> (2002).  </a:t>
            </a:r>
            <a:r>
              <a:rPr lang="en-US" u="sng" dirty="0" smtClean="0"/>
              <a:t>Macromolecules </a:t>
            </a:r>
            <a:r>
              <a:rPr lang="en-US" b="1" u="sng" dirty="0" smtClean="0"/>
              <a:t>35: 5069-5077.</a:t>
            </a:r>
            <a:endParaRPr lang="fr-FR" sz="1800" b="1" dirty="0">
              <a:solidFill>
                <a:schemeClr val="accent2"/>
              </a:solidFill>
            </a:endParaRPr>
          </a:p>
        </p:txBody>
      </p:sp>
      <p:sp>
        <p:nvSpPr>
          <p:cNvPr id="30" name="TextBox 29"/>
          <p:cNvSpPr txBox="1"/>
          <p:nvPr/>
        </p:nvSpPr>
        <p:spPr>
          <a:xfrm>
            <a:off x="286612" y="1812592"/>
            <a:ext cx="4193576" cy="1754327"/>
          </a:xfrm>
          <a:prstGeom prst="rect">
            <a:avLst/>
          </a:prstGeom>
          <a:noFill/>
        </p:spPr>
        <p:txBody>
          <a:bodyPr wrap="square" rtlCol="0">
            <a:spAutoFit/>
          </a:bodyPr>
          <a:lstStyle/>
          <a:p>
            <a:r>
              <a:rPr lang="en-US" dirty="0" smtClean="0"/>
              <a:t>One strategy is to produce a molecule with different blocks along the backbone that are similar to  each of the surfaces that one is trying to adhere.  These ends can </a:t>
            </a:r>
            <a:r>
              <a:rPr lang="en-US" u="sng" dirty="0" smtClean="0"/>
              <a:t>diffuse</a:t>
            </a:r>
            <a:r>
              <a:rPr lang="en-US" dirty="0" smtClean="0"/>
              <a:t> into the surface of one material </a:t>
            </a:r>
            <a:r>
              <a:rPr lang="en-US" u="sng" dirty="0" smtClean="0"/>
              <a:t>adsorb</a:t>
            </a:r>
            <a:r>
              <a:rPr lang="en-US" dirty="0" smtClean="0"/>
              <a:t> on to that surface.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Surface density of “adsorbed layers”</a:t>
            </a:r>
            <a:endParaRPr lang="en-US" dirty="0"/>
          </a:p>
        </p:txBody>
      </p:sp>
      <p:sp>
        <p:nvSpPr>
          <p:cNvPr id="4" name="Rectangle 3"/>
          <p:cNvSpPr txBox="1">
            <a:spLocks noChangeArrowheads="1"/>
          </p:cNvSpPr>
          <p:nvPr/>
        </p:nvSpPr>
        <p:spPr bwMode="auto">
          <a:xfrm>
            <a:off x="457200" y="1600200"/>
            <a:ext cx="4038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0" cap="none" spc="0" normalizeH="0" baseline="0" noProof="0" smtClean="0">
                <a:ln>
                  <a:noFill/>
                </a:ln>
                <a:solidFill>
                  <a:srgbClr val="000056"/>
                </a:solidFill>
                <a:effectLst/>
                <a:uLnTx/>
                <a:uFillTx/>
                <a:latin typeface="+mn-lt"/>
                <a:ea typeface="+mn-ea"/>
                <a:cs typeface="+mn-cs"/>
              </a:rPr>
              <a:t>Polymers assemble on surfaces out of solution or melt to a lower energy state</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0" cap="none" spc="0" normalizeH="0" baseline="0" noProof="0" smtClean="0">
                <a:ln>
                  <a:noFill/>
                </a:ln>
                <a:solidFill>
                  <a:srgbClr val="000056"/>
                </a:solidFill>
                <a:effectLst/>
                <a:uLnTx/>
                <a:uFillTx/>
                <a:latin typeface="+mn-lt"/>
                <a:ea typeface="+mn-ea"/>
                <a:cs typeface="+mn-cs"/>
              </a:rPr>
              <a:t>Density at the surface depends on the ergodicity of the space</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0" cap="none" spc="0" normalizeH="0" baseline="0" noProof="0" smtClean="0">
                <a:ln>
                  <a:noFill/>
                </a:ln>
                <a:solidFill>
                  <a:srgbClr val="000056"/>
                </a:solidFill>
                <a:effectLst/>
                <a:uLnTx/>
                <a:uFillTx/>
                <a:latin typeface="+mn-lt"/>
                <a:ea typeface="+mn-ea"/>
                <a:cs typeface="+mn-cs"/>
              </a:rPr>
              <a:t>Tails, loops are created</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smtClean="0">
                <a:ln>
                  <a:noFill/>
                </a:ln>
                <a:solidFill>
                  <a:srgbClr val="000056"/>
                </a:solidFill>
                <a:effectLst/>
                <a:uLnTx/>
                <a:uFillTx/>
                <a:latin typeface="+mn-lt"/>
                <a:ea typeface="ＭＳ Ｐゴシック" pitchFamily="-112" charset="-128"/>
              </a:rPr>
              <a:t>Sites for “coupling” the matrix</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smtClean="0">
                <a:ln>
                  <a:noFill/>
                </a:ln>
                <a:solidFill>
                  <a:srgbClr val="000056"/>
                </a:solidFill>
                <a:effectLst/>
                <a:uLnTx/>
                <a:uFillTx/>
                <a:latin typeface="+mn-lt"/>
                <a:ea typeface="ＭＳ Ｐゴシック" pitchFamily="-112" charset="-128"/>
              </a:rPr>
              <a:t>Ideal to have covalent bonds “chemisorption”</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0" cap="none" spc="0" normalizeH="0" baseline="0" noProof="0" smtClean="0">
                <a:ln>
                  <a:noFill/>
                </a:ln>
                <a:solidFill>
                  <a:srgbClr val="000056"/>
                </a:solidFill>
                <a:effectLst/>
                <a:uLnTx/>
                <a:uFillTx/>
                <a:latin typeface="+mn-lt"/>
                <a:ea typeface="+mn-ea"/>
                <a:cs typeface="+mn-cs"/>
              </a:rPr>
              <a:t>Optimal “sticker” density</a:t>
            </a:r>
            <a:endParaRPr kumimoji="0" lang="en-US" sz="2400" b="0" i="0" u="none" strike="noStrike" kern="0" cap="none" spc="0" normalizeH="0" baseline="0" noProof="0">
              <a:ln>
                <a:noFill/>
              </a:ln>
              <a:solidFill>
                <a:srgbClr val="000056"/>
              </a:solidFill>
              <a:effectLst/>
              <a:uLnTx/>
              <a:uFillTx/>
              <a:latin typeface="+mn-lt"/>
              <a:ea typeface="+mn-ea"/>
              <a:cs typeface="+mn-cs"/>
            </a:endParaRPr>
          </a:p>
        </p:txBody>
      </p:sp>
      <p:pic>
        <p:nvPicPr>
          <p:cNvPr id="5" name="Picture 5"/>
          <p:cNvPicPr>
            <a:picLocks noGrp="1" noChangeAspect="1" noChangeArrowheads="1"/>
          </p:cNvPicPr>
          <p:nvPr>
            <p:ph sz="half" idx="4294967295"/>
          </p:nvPr>
        </p:nvPicPr>
        <p:blipFill>
          <a:blip r:embed="rId2"/>
          <a:srcRect/>
          <a:stretch>
            <a:fillRect/>
          </a:stretch>
        </p:blipFill>
        <p:spPr>
          <a:xfrm>
            <a:off x="4724400" y="4343400"/>
            <a:ext cx="4038600" cy="1665288"/>
          </a:xfrm>
          <a:prstGeom prst="rect">
            <a:avLst/>
          </a:prstGeom>
          <a:noFill/>
          <a:ln/>
        </p:spPr>
      </p:pic>
      <p:sp>
        <p:nvSpPr>
          <p:cNvPr id="6" name="Text Box 6"/>
          <p:cNvSpPr txBox="1">
            <a:spLocks noChangeArrowheads="1"/>
          </p:cNvSpPr>
          <p:nvPr/>
        </p:nvSpPr>
        <p:spPr bwMode="auto">
          <a:xfrm>
            <a:off x="5715000" y="6019800"/>
            <a:ext cx="2647950" cy="366713"/>
          </a:xfrm>
          <a:prstGeom prst="rect">
            <a:avLst/>
          </a:prstGeom>
          <a:noFill/>
          <a:ln w="9525">
            <a:noFill/>
            <a:miter lim="800000"/>
            <a:headEnd/>
            <a:tailEnd/>
          </a:ln>
          <a:effectLst/>
        </p:spPr>
        <p:txBody>
          <a:bodyPr wrap="none">
            <a:prstTxWarp prst="textNoShape">
              <a:avLst/>
            </a:prstTxWarp>
            <a:spAutoFit/>
          </a:bodyPr>
          <a:lstStyle/>
          <a:p>
            <a:r>
              <a:rPr lang="en-US" sz="1800">
                <a:latin typeface="Times-Roman" charset="0"/>
              </a:rPr>
              <a:t>B. O’Shaughnessy 2003</a:t>
            </a:r>
            <a:endParaRPr lang="en-US">
              <a:latin typeface="Times-Roman" charset="0"/>
            </a:endParaRPr>
          </a:p>
        </p:txBody>
      </p:sp>
      <p:pic>
        <p:nvPicPr>
          <p:cNvPr id="7" name="Picture 7"/>
          <p:cNvPicPr>
            <a:picLocks noChangeAspect="1" noChangeArrowheads="1"/>
          </p:cNvPicPr>
          <p:nvPr/>
        </p:nvPicPr>
        <p:blipFill>
          <a:blip r:embed="rId3"/>
          <a:srcRect/>
          <a:stretch>
            <a:fillRect/>
          </a:stretch>
        </p:blipFill>
        <p:spPr bwMode="auto">
          <a:xfrm>
            <a:off x="4724400" y="1295400"/>
            <a:ext cx="4038600" cy="30654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Lifshitz</a:t>
            </a:r>
            <a:r>
              <a:rPr lang="en-US" dirty="0" smtClean="0"/>
              <a:t>-van </a:t>
            </a:r>
            <a:r>
              <a:rPr lang="en-US" dirty="0" err="1" smtClean="0"/>
              <a:t>der</a:t>
            </a:r>
            <a:r>
              <a:rPr lang="en-US" dirty="0" smtClean="0"/>
              <a:t> Waals Interaction</a:t>
            </a:r>
            <a:endParaRPr lang="en-US" dirty="0"/>
          </a:p>
        </p:txBody>
      </p:sp>
      <p:graphicFrame>
        <p:nvGraphicFramePr>
          <p:cNvPr id="4" name="Object 4"/>
          <p:cNvGraphicFramePr>
            <a:graphicFrameLocks noChangeAspect="1"/>
          </p:cNvGraphicFramePr>
          <p:nvPr>
            <p:ph sz="half" idx="4294967295"/>
          </p:nvPr>
        </p:nvGraphicFramePr>
        <p:xfrm>
          <a:off x="914400" y="3048000"/>
          <a:ext cx="1905000" cy="998538"/>
        </p:xfrm>
        <a:graphic>
          <a:graphicData uri="http://schemas.openxmlformats.org/presentationml/2006/ole">
            <p:oleObj spid="_x0000_s26626" name="Equation" r:id="rId4" imgW="800100" imgH="419100" progId="Equation.3">
              <p:embed/>
            </p:oleObj>
          </a:graphicData>
        </a:graphic>
      </p:graphicFrame>
      <p:sp>
        <p:nvSpPr>
          <p:cNvPr id="5" name="Text Box 5"/>
          <p:cNvSpPr txBox="1">
            <a:spLocks noChangeArrowheads="1"/>
          </p:cNvSpPr>
          <p:nvPr/>
        </p:nvSpPr>
        <p:spPr bwMode="auto">
          <a:xfrm>
            <a:off x="3810000" y="2895600"/>
            <a:ext cx="2911475" cy="1187450"/>
          </a:xfrm>
          <a:prstGeom prst="rect">
            <a:avLst/>
          </a:prstGeom>
          <a:noFill/>
          <a:ln w="9525">
            <a:noFill/>
            <a:miter lim="800000"/>
            <a:headEnd/>
            <a:tailEnd/>
          </a:ln>
          <a:effectLst/>
        </p:spPr>
        <p:txBody>
          <a:bodyPr wrap="none">
            <a:prstTxWarp prst="textNoShape">
              <a:avLst/>
            </a:prstTxWarp>
            <a:spAutoFit/>
          </a:bodyPr>
          <a:lstStyle/>
          <a:p>
            <a:r>
              <a:rPr lang="en-US">
                <a:latin typeface="Symbol" pitchFamily="-112" charset="2"/>
              </a:rPr>
              <a:t>g</a:t>
            </a:r>
            <a:r>
              <a:rPr lang="en-US"/>
              <a:t> = surface tension</a:t>
            </a:r>
          </a:p>
          <a:p>
            <a:r>
              <a:rPr lang="en-US"/>
              <a:t>G = Gibbs free energy</a:t>
            </a:r>
          </a:p>
          <a:p>
            <a:r>
              <a:rPr lang="en-US"/>
              <a:t>A = interface area</a:t>
            </a:r>
          </a:p>
        </p:txBody>
      </p:sp>
      <p:sp>
        <p:nvSpPr>
          <p:cNvPr id="6" name="Text Box 6"/>
          <p:cNvSpPr txBox="1">
            <a:spLocks noChangeArrowheads="1"/>
          </p:cNvSpPr>
          <p:nvPr/>
        </p:nvSpPr>
        <p:spPr bwMode="auto">
          <a:xfrm>
            <a:off x="593725" y="1584325"/>
            <a:ext cx="8029575" cy="1187450"/>
          </a:xfrm>
          <a:prstGeom prst="rect">
            <a:avLst/>
          </a:prstGeom>
          <a:noFill/>
          <a:ln w="9525">
            <a:noFill/>
            <a:miter lim="800000"/>
            <a:headEnd/>
            <a:tailEnd/>
          </a:ln>
          <a:effectLst/>
        </p:spPr>
        <p:txBody>
          <a:bodyPr wrap="none">
            <a:prstTxWarp prst="textNoShape">
              <a:avLst/>
            </a:prstTxWarp>
            <a:spAutoFit/>
          </a:bodyPr>
          <a:lstStyle/>
          <a:p>
            <a:r>
              <a:rPr lang="en-US" dirty="0"/>
              <a:t>We must consider the thermodynamic state of the surface.  This </a:t>
            </a:r>
          </a:p>
          <a:p>
            <a:r>
              <a:rPr lang="en-US" dirty="0"/>
              <a:t>has an impact on the wetting or spreading of an adhesive on the</a:t>
            </a:r>
          </a:p>
          <a:p>
            <a:r>
              <a:rPr lang="en-US" dirty="0"/>
              <a:t>surface of a fiber.  </a:t>
            </a:r>
          </a:p>
        </p:txBody>
      </p:sp>
      <p:graphicFrame>
        <p:nvGraphicFramePr>
          <p:cNvPr id="7" name="Object 7"/>
          <p:cNvGraphicFramePr>
            <a:graphicFrameLocks noChangeAspect="1"/>
          </p:cNvGraphicFramePr>
          <p:nvPr/>
        </p:nvGraphicFramePr>
        <p:xfrm>
          <a:off x="838200" y="4191000"/>
          <a:ext cx="1905000" cy="436563"/>
        </p:xfrm>
        <a:graphic>
          <a:graphicData uri="http://schemas.openxmlformats.org/presentationml/2006/ole">
            <p:oleObj spid="_x0000_s26627" name="Equation" r:id="rId5" imgW="774700" imgH="177800" progId="Equation.3">
              <p:embed/>
            </p:oleObj>
          </a:graphicData>
        </a:graphic>
      </p:graphicFrame>
      <p:sp>
        <p:nvSpPr>
          <p:cNvPr id="8" name="Text Box 8"/>
          <p:cNvSpPr txBox="1">
            <a:spLocks noChangeArrowheads="1"/>
          </p:cNvSpPr>
          <p:nvPr/>
        </p:nvSpPr>
        <p:spPr bwMode="auto">
          <a:xfrm>
            <a:off x="3717925" y="4251325"/>
            <a:ext cx="4006850" cy="457200"/>
          </a:xfrm>
          <a:prstGeom prst="rect">
            <a:avLst/>
          </a:prstGeom>
          <a:noFill/>
          <a:ln w="9525">
            <a:noFill/>
            <a:miter lim="800000"/>
            <a:headEnd/>
            <a:tailEnd/>
          </a:ln>
          <a:effectLst/>
        </p:spPr>
        <p:txBody>
          <a:bodyPr wrap="none">
            <a:prstTxWarp prst="textNoShape">
              <a:avLst/>
            </a:prstTxWarp>
            <a:spAutoFit/>
          </a:bodyPr>
          <a:lstStyle/>
          <a:p>
            <a:r>
              <a:rPr lang="en-US"/>
              <a:t>Equilibrium spreading pressure</a:t>
            </a:r>
          </a:p>
        </p:txBody>
      </p:sp>
      <p:graphicFrame>
        <p:nvGraphicFramePr>
          <p:cNvPr id="9" name="Object 9"/>
          <p:cNvGraphicFramePr>
            <a:graphicFrameLocks noChangeAspect="1"/>
          </p:cNvGraphicFramePr>
          <p:nvPr/>
        </p:nvGraphicFramePr>
        <p:xfrm>
          <a:off x="762000" y="4953000"/>
          <a:ext cx="5562600" cy="406400"/>
        </p:xfrm>
        <a:graphic>
          <a:graphicData uri="http://schemas.openxmlformats.org/presentationml/2006/ole">
            <p:oleObj spid="_x0000_s26628" name="Equation" r:id="rId6" imgW="2438400" imgH="177800" progId="Equation.3">
              <p:embed/>
            </p:oleObj>
          </a:graphicData>
        </a:graphic>
      </p:graphicFrame>
      <p:sp>
        <p:nvSpPr>
          <p:cNvPr id="10" name="Text Box 10"/>
          <p:cNvSpPr txBox="1">
            <a:spLocks noChangeArrowheads="1"/>
          </p:cNvSpPr>
          <p:nvPr/>
        </p:nvSpPr>
        <p:spPr bwMode="auto">
          <a:xfrm>
            <a:off x="3886200" y="5486400"/>
            <a:ext cx="3865563" cy="822325"/>
          </a:xfrm>
          <a:prstGeom prst="rect">
            <a:avLst/>
          </a:prstGeom>
          <a:noFill/>
          <a:ln w="9525">
            <a:noFill/>
            <a:miter lim="800000"/>
            <a:headEnd/>
            <a:tailEnd/>
          </a:ln>
          <a:effectLst/>
        </p:spPr>
        <p:txBody>
          <a:bodyPr wrap="none">
            <a:prstTxWarp prst="textNoShape">
              <a:avLst/>
            </a:prstTxWarp>
            <a:spAutoFit/>
          </a:bodyPr>
          <a:lstStyle/>
          <a:p>
            <a:r>
              <a:rPr lang="en-US" i="1"/>
              <a:t>W</a:t>
            </a:r>
            <a:r>
              <a:rPr lang="en-US" i="1" baseline="-25000"/>
              <a:t>a</a:t>
            </a:r>
            <a:r>
              <a:rPr lang="en-US"/>
              <a:t> = work of adhesion</a:t>
            </a:r>
          </a:p>
          <a:p>
            <a:r>
              <a:rPr lang="en-US" i="1">
                <a:latin typeface="Symbol" pitchFamily="-112" charset="2"/>
              </a:rPr>
              <a:t>q</a:t>
            </a:r>
            <a:r>
              <a:rPr lang="en-US" i="1" baseline="-25000"/>
              <a:t>e</a:t>
            </a:r>
            <a:r>
              <a:rPr lang="en-US"/>
              <a:t> = equilibrium contact angle</a:t>
            </a:r>
          </a:p>
        </p:txBody>
      </p:sp>
      <p:sp>
        <p:nvSpPr>
          <p:cNvPr id="11" name="TextBox 10"/>
          <p:cNvSpPr txBox="1"/>
          <p:nvPr/>
        </p:nvSpPr>
        <p:spPr>
          <a:xfrm>
            <a:off x="593724" y="6308725"/>
            <a:ext cx="5197475" cy="369332"/>
          </a:xfrm>
          <a:prstGeom prst="rect">
            <a:avLst/>
          </a:prstGeom>
          <a:noFill/>
        </p:spPr>
        <p:txBody>
          <a:bodyPr wrap="square" rtlCol="0">
            <a:spAutoFit/>
          </a:bodyPr>
          <a:lstStyle/>
          <a:p>
            <a:r>
              <a:rPr lang="en-US" i="1" dirty="0" smtClean="0"/>
              <a:t>S</a:t>
            </a:r>
            <a:r>
              <a:rPr lang="en-US" dirty="0" smtClean="0"/>
              <a:t> = surface	</a:t>
            </a:r>
            <a:r>
              <a:rPr lang="en-US" i="1" dirty="0" smtClean="0"/>
              <a:t>V</a:t>
            </a:r>
            <a:r>
              <a:rPr lang="en-US" dirty="0" smtClean="0"/>
              <a:t> = volume	</a:t>
            </a:r>
            <a:r>
              <a:rPr lang="en-US" i="1" dirty="0" smtClean="0"/>
              <a:t>L</a:t>
            </a:r>
            <a:r>
              <a:rPr lang="en-US" dirty="0" smtClean="0"/>
              <a:t> = liquid</a:t>
            </a:r>
            <a:endParaRPr lang="en-US"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Lifshitz</a:t>
            </a:r>
            <a:r>
              <a:rPr lang="en-US" dirty="0" smtClean="0"/>
              <a:t>-van </a:t>
            </a:r>
            <a:r>
              <a:rPr lang="en-US" dirty="0" err="1" smtClean="0"/>
              <a:t>der</a:t>
            </a:r>
            <a:r>
              <a:rPr lang="en-US" dirty="0" smtClean="0"/>
              <a:t> Waals Interaction (cont.)</a:t>
            </a:r>
            <a:endParaRPr lang="en-US" dirty="0"/>
          </a:p>
        </p:txBody>
      </p:sp>
      <p:pic>
        <p:nvPicPr>
          <p:cNvPr id="4" name="Picture 1030" descr="&#10;youngs.JPG                                                     001E4091Macintosh HD                   BC591E22:"/>
          <p:cNvPicPr>
            <a:picLocks noChangeAspect="1" noChangeArrowheads="1"/>
          </p:cNvPicPr>
          <p:nvPr/>
        </p:nvPicPr>
        <p:blipFill>
          <a:blip r:embed="rId3"/>
          <a:srcRect/>
          <a:stretch>
            <a:fillRect/>
          </a:stretch>
        </p:blipFill>
        <p:spPr bwMode="auto">
          <a:xfrm>
            <a:off x="1066800" y="1752600"/>
            <a:ext cx="6781800" cy="3157538"/>
          </a:xfrm>
          <a:prstGeom prst="rect">
            <a:avLst/>
          </a:prstGeom>
          <a:noFill/>
        </p:spPr>
      </p:pic>
      <p:sp>
        <p:nvSpPr>
          <p:cNvPr id="5" name="Text Box 1031"/>
          <p:cNvSpPr txBox="1">
            <a:spLocks noChangeArrowheads="1"/>
          </p:cNvSpPr>
          <p:nvPr/>
        </p:nvSpPr>
        <p:spPr bwMode="auto">
          <a:xfrm>
            <a:off x="6324600" y="4800600"/>
            <a:ext cx="1536700" cy="366713"/>
          </a:xfrm>
          <a:prstGeom prst="rect">
            <a:avLst/>
          </a:prstGeom>
          <a:noFill/>
          <a:ln w="9525">
            <a:noFill/>
            <a:miter lim="800000"/>
            <a:headEnd/>
            <a:tailEnd/>
          </a:ln>
          <a:effectLst/>
        </p:spPr>
        <p:txBody>
          <a:bodyPr wrap="none">
            <a:prstTxWarp prst="textNoShape">
              <a:avLst/>
            </a:prstTxWarp>
            <a:spAutoFit/>
          </a:bodyPr>
          <a:lstStyle/>
          <a:p>
            <a:r>
              <a:rPr lang="en-US" sz="1800"/>
              <a:t>L.-H Lee 1991</a:t>
            </a:r>
          </a:p>
        </p:txBody>
      </p:sp>
      <p:sp>
        <p:nvSpPr>
          <p:cNvPr id="6" name="Text Box 1032"/>
          <p:cNvSpPr txBox="1">
            <a:spLocks noChangeArrowheads="1"/>
          </p:cNvSpPr>
          <p:nvPr/>
        </p:nvSpPr>
        <p:spPr bwMode="auto">
          <a:xfrm>
            <a:off x="1143000" y="5194300"/>
            <a:ext cx="6667500" cy="457200"/>
          </a:xfrm>
          <a:prstGeom prst="rect">
            <a:avLst/>
          </a:prstGeom>
          <a:noFill/>
          <a:ln w="9525">
            <a:noFill/>
            <a:miter lim="800000"/>
            <a:headEnd/>
            <a:tailEnd/>
          </a:ln>
          <a:effectLst/>
        </p:spPr>
        <p:txBody>
          <a:bodyPr wrap="none">
            <a:prstTxWarp prst="textNoShape">
              <a:avLst/>
            </a:prstTxWarp>
            <a:spAutoFit/>
          </a:bodyPr>
          <a:lstStyle/>
          <a:p>
            <a:r>
              <a:rPr lang="en-US"/>
              <a:t>If </a:t>
            </a:r>
            <a:r>
              <a:rPr lang="en-US">
                <a:latin typeface="Symbol" pitchFamily="-112" charset="2"/>
              </a:rPr>
              <a:t>g</a:t>
            </a:r>
            <a:r>
              <a:rPr lang="en-US" baseline="-25000"/>
              <a:t>lv</a:t>
            </a:r>
            <a:r>
              <a:rPr lang="en-US"/>
              <a:t> &lt; </a:t>
            </a:r>
            <a:r>
              <a:rPr lang="en-US">
                <a:latin typeface="Symbol" pitchFamily="-112" charset="2"/>
              </a:rPr>
              <a:t>g</a:t>
            </a:r>
            <a:r>
              <a:rPr lang="en-US" baseline="-25000"/>
              <a:t>sv</a:t>
            </a:r>
            <a:r>
              <a:rPr lang="en-US"/>
              <a:t> and </a:t>
            </a:r>
            <a:r>
              <a:rPr lang="en-US">
                <a:latin typeface="Symbol" pitchFamily="-112" charset="2"/>
              </a:rPr>
              <a:t>q</a:t>
            </a:r>
            <a:r>
              <a:rPr lang="en-US"/>
              <a:t> &lt; 45</a:t>
            </a:r>
            <a:r>
              <a:rPr lang="en-US">
                <a:sym typeface="Symbol" pitchFamily="-112" charset="2"/>
              </a:rPr>
              <a:t></a:t>
            </a:r>
            <a:r>
              <a:rPr lang="en-US"/>
              <a:t> then good wetting is achieved.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Lifshitz</a:t>
            </a:r>
            <a:r>
              <a:rPr lang="en-US" dirty="0" smtClean="0"/>
              <a:t>-van </a:t>
            </a:r>
            <a:r>
              <a:rPr lang="en-US" dirty="0" err="1" smtClean="0"/>
              <a:t>der</a:t>
            </a:r>
            <a:r>
              <a:rPr lang="en-US" dirty="0" smtClean="0"/>
              <a:t> Waals Interaction (cont.)</a:t>
            </a:r>
            <a:endParaRPr lang="en-US" dirty="0"/>
          </a:p>
        </p:txBody>
      </p:sp>
      <p:sp>
        <p:nvSpPr>
          <p:cNvPr id="3" name="Content Placeholder 2"/>
          <p:cNvSpPr>
            <a:spLocks noGrp="1"/>
          </p:cNvSpPr>
          <p:nvPr>
            <p:ph idx="1"/>
          </p:nvPr>
        </p:nvSpPr>
        <p:spPr/>
        <p:txBody>
          <a:bodyPr>
            <a:normAutofit lnSpcReduction="10000"/>
          </a:bodyPr>
          <a:lstStyle/>
          <a:p>
            <a:pPr>
              <a:lnSpc>
                <a:spcPct val="90000"/>
              </a:lnSpc>
            </a:pPr>
            <a:r>
              <a:rPr lang="en-US" sz="2800" dirty="0" smtClean="0"/>
              <a:t>Factors that impact surfaces</a:t>
            </a:r>
          </a:p>
          <a:p>
            <a:pPr>
              <a:lnSpc>
                <a:spcPct val="90000"/>
              </a:lnSpc>
            </a:pPr>
            <a:r>
              <a:rPr lang="en-US" sz="2800" dirty="0" smtClean="0"/>
              <a:t>Aged wood surface</a:t>
            </a:r>
          </a:p>
          <a:p>
            <a:pPr lvl="1">
              <a:lnSpc>
                <a:spcPct val="90000"/>
              </a:lnSpc>
            </a:pPr>
            <a:r>
              <a:rPr lang="en-US" sz="2400" dirty="0" smtClean="0"/>
              <a:t>Oxidation</a:t>
            </a:r>
          </a:p>
          <a:p>
            <a:pPr lvl="1">
              <a:lnSpc>
                <a:spcPct val="90000"/>
              </a:lnSpc>
            </a:pPr>
            <a:r>
              <a:rPr lang="en-US" sz="2400" dirty="0" smtClean="0"/>
              <a:t>Higher C content</a:t>
            </a:r>
          </a:p>
          <a:p>
            <a:pPr lvl="1">
              <a:lnSpc>
                <a:spcPct val="90000"/>
              </a:lnSpc>
            </a:pPr>
            <a:r>
              <a:rPr lang="en-US" sz="2400" dirty="0" smtClean="0"/>
              <a:t>Hydrophobic</a:t>
            </a:r>
          </a:p>
          <a:p>
            <a:pPr>
              <a:lnSpc>
                <a:spcPct val="90000"/>
              </a:lnSpc>
            </a:pPr>
            <a:r>
              <a:rPr lang="en-US" sz="2800" dirty="0" smtClean="0"/>
              <a:t>Surfaces</a:t>
            </a:r>
          </a:p>
          <a:p>
            <a:pPr lvl="1">
              <a:lnSpc>
                <a:spcPct val="90000"/>
              </a:lnSpc>
            </a:pPr>
            <a:r>
              <a:rPr lang="en-US" sz="2400" dirty="0" smtClean="0"/>
              <a:t>Extractives can dominate surface energy</a:t>
            </a:r>
          </a:p>
          <a:p>
            <a:pPr lvl="1">
              <a:lnSpc>
                <a:spcPct val="90000"/>
              </a:lnSpc>
            </a:pPr>
            <a:r>
              <a:rPr lang="en-US" sz="2400" dirty="0" smtClean="0"/>
              <a:t>Silicates (wheat straw)</a:t>
            </a:r>
          </a:p>
          <a:p>
            <a:pPr lvl="1">
              <a:lnSpc>
                <a:spcPct val="90000"/>
              </a:lnSpc>
            </a:pPr>
            <a:r>
              <a:rPr lang="en-US" sz="2400" dirty="0" err="1" smtClean="0"/>
              <a:t>Phelolics</a:t>
            </a:r>
            <a:r>
              <a:rPr lang="en-US" sz="2400" dirty="0" smtClean="0"/>
              <a:t> (wood)</a:t>
            </a:r>
          </a:p>
          <a:p>
            <a:pPr lvl="1">
              <a:lnSpc>
                <a:spcPct val="90000"/>
              </a:lnSpc>
            </a:pPr>
            <a:r>
              <a:rPr lang="en-US" sz="2400" dirty="0" smtClean="0"/>
              <a:t>Basic (</a:t>
            </a:r>
            <a:r>
              <a:rPr lang="en-US" sz="2400" dirty="0" err="1" smtClean="0"/>
              <a:t>e</a:t>
            </a:r>
            <a:r>
              <a:rPr lang="en-US" sz="2400" baseline="30000" dirty="0" smtClean="0"/>
              <a:t>-</a:t>
            </a:r>
            <a:r>
              <a:rPr lang="en-US" sz="2400" dirty="0" smtClean="0"/>
              <a:t> characteristics)</a:t>
            </a:r>
          </a:p>
          <a:p>
            <a:pPr>
              <a:lnSpc>
                <a:spcPct val="90000"/>
              </a:lnSpc>
            </a:pPr>
            <a:r>
              <a:rPr lang="en-US" sz="2800" dirty="0" smtClean="0"/>
              <a:t>Processing</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Wetting </a:t>
            </a:r>
            <a:br>
              <a:rPr lang="en-US" dirty="0" smtClean="0"/>
            </a:br>
            <a:r>
              <a:rPr lang="en-US" dirty="0" smtClean="0"/>
              <a:t>and Surface Properties</a:t>
            </a:r>
            <a:endParaRPr lang="en-US" dirty="0"/>
          </a:p>
        </p:txBody>
      </p:sp>
      <p:pic>
        <p:nvPicPr>
          <p:cNvPr id="4" name="Picture 3" descr="wetting 12.jpg"/>
          <p:cNvPicPr/>
          <p:nvPr/>
        </p:nvPicPr>
        <p:blipFill>
          <a:blip r:embed="rId2"/>
          <a:stretch>
            <a:fillRect/>
          </a:stretch>
        </p:blipFill>
        <p:spPr>
          <a:xfrm>
            <a:off x="467967" y="2194560"/>
            <a:ext cx="3325206" cy="2214880"/>
          </a:xfrm>
          <a:prstGeom prst="rect">
            <a:avLst/>
          </a:prstGeom>
        </p:spPr>
      </p:pic>
      <p:pic>
        <p:nvPicPr>
          <p:cNvPr id="5" name="Picture 4" descr="wetting 15.jpg"/>
          <p:cNvPicPr/>
          <p:nvPr/>
        </p:nvPicPr>
        <p:blipFill>
          <a:blip r:embed="rId3"/>
          <a:stretch>
            <a:fillRect/>
          </a:stretch>
        </p:blipFill>
        <p:spPr>
          <a:xfrm>
            <a:off x="5029200" y="2187601"/>
            <a:ext cx="3335655" cy="2221839"/>
          </a:xfrm>
          <a:prstGeom prst="rect">
            <a:avLst/>
          </a:prstGeom>
        </p:spPr>
      </p:pic>
      <p:sp>
        <p:nvSpPr>
          <p:cNvPr id="6" name="TextBox 5"/>
          <p:cNvSpPr txBox="1"/>
          <p:nvPr/>
        </p:nvSpPr>
        <p:spPr>
          <a:xfrm>
            <a:off x="457200" y="4648200"/>
            <a:ext cx="3886200" cy="1200329"/>
          </a:xfrm>
          <a:prstGeom prst="rect">
            <a:avLst/>
          </a:prstGeom>
          <a:noFill/>
        </p:spPr>
        <p:txBody>
          <a:bodyPr wrap="square" rtlCol="0">
            <a:spAutoFit/>
          </a:bodyPr>
          <a:lstStyle/>
          <a:p>
            <a:r>
              <a:rPr lang="en-US" dirty="0" smtClean="0"/>
              <a:t>Figure 1: A water droplet on a freshly sanded tangential surface of ACQ treated Southern pine.</a:t>
            </a:r>
            <a:endParaRPr lang="en-US" b="1" dirty="0" smtClean="0"/>
          </a:p>
          <a:p>
            <a:endParaRPr lang="en-US" dirty="0"/>
          </a:p>
        </p:txBody>
      </p:sp>
      <p:sp>
        <p:nvSpPr>
          <p:cNvPr id="7" name="TextBox 6"/>
          <p:cNvSpPr txBox="1"/>
          <p:nvPr/>
        </p:nvSpPr>
        <p:spPr>
          <a:xfrm>
            <a:off x="5029200" y="4648200"/>
            <a:ext cx="3657600" cy="1200329"/>
          </a:xfrm>
          <a:prstGeom prst="rect">
            <a:avLst/>
          </a:prstGeom>
          <a:noFill/>
        </p:spPr>
        <p:txBody>
          <a:bodyPr wrap="square" rtlCol="0">
            <a:spAutoFit/>
          </a:bodyPr>
          <a:lstStyle/>
          <a:p>
            <a:r>
              <a:rPr lang="en-US" dirty="0" smtClean="0"/>
              <a:t>Figure 2: A water droplet on a freshly sanded tangential face of acetylated wood.</a:t>
            </a:r>
            <a:endParaRPr lang="en-US" b="1"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9450" y="466175"/>
            <a:ext cx="184666" cy="369332"/>
          </a:xfrm>
          <a:prstGeom prst="rect">
            <a:avLst/>
          </a:prstGeom>
          <a:noFill/>
        </p:spPr>
        <p:txBody>
          <a:bodyPr wrap="none" rtlCol="0">
            <a:spAutoFit/>
          </a:bodyPr>
          <a:lstStyle/>
          <a:p>
            <a:endParaRPr lang="en-US"/>
          </a:p>
        </p:txBody>
      </p:sp>
      <p:pic>
        <p:nvPicPr>
          <p:cNvPr id="99330" name="Picture 2" descr="http://www.wpskorea.org/wps/lecture/images/adh5.jpg"/>
          <p:cNvPicPr>
            <a:picLocks noChangeAspect="1" noChangeArrowheads="1"/>
          </p:cNvPicPr>
          <p:nvPr/>
        </p:nvPicPr>
        <p:blipFill>
          <a:blip r:embed="rId2"/>
          <a:srcRect/>
          <a:stretch>
            <a:fillRect/>
          </a:stretch>
        </p:blipFill>
        <p:spPr bwMode="auto">
          <a:xfrm>
            <a:off x="1295400" y="1981200"/>
            <a:ext cx="6751399" cy="2895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Molecular Interactions </a:t>
            </a:r>
            <a:br>
              <a:rPr lang="en-US" dirty="0" smtClean="0"/>
            </a:br>
            <a:r>
              <a:rPr lang="en-US" dirty="0" smtClean="0"/>
              <a:t>(Non-dispersive Forces)</a:t>
            </a:r>
            <a:endParaRPr lang="en-US" dirty="0"/>
          </a:p>
        </p:txBody>
      </p:sp>
      <p:sp>
        <p:nvSpPr>
          <p:cNvPr id="4" name="Rectangle 3"/>
          <p:cNvSpPr txBox="1">
            <a:spLocks noChangeArrowheads="1"/>
          </p:cNvSpPr>
          <p:nvPr/>
        </p:nvSpPr>
        <p:spPr bwMode="auto">
          <a:xfrm>
            <a:off x="457200" y="1600200"/>
            <a:ext cx="4038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rgbClr val="000056"/>
                </a:solidFill>
                <a:effectLst/>
                <a:uLnTx/>
                <a:uFillTx/>
                <a:latin typeface="+mn-lt"/>
                <a:ea typeface="+mn-ea"/>
                <a:cs typeface="+mn-cs"/>
              </a:rPr>
              <a:t>Non-dispersive forces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56"/>
                </a:solidFill>
                <a:effectLst/>
                <a:uLnTx/>
                <a:uFillTx/>
                <a:latin typeface="+mn-lt"/>
                <a:ea typeface="ＭＳ Ｐゴシック" pitchFamily="-112" charset="-128"/>
              </a:rPr>
              <a:t>Hydrogen, polar, acid-base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56"/>
                </a:solidFill>
                <a:effectLst/>
                <a:uLnTx/>
                <a:uFillTx/>
                <a:latin typeface="+mn-lt"/>
                <a:ea typeface="ＭＳ Ｐゴシック" pitchFamily="-112" charset="-128"/>
              </a:rPr>
              <a:t>Short range or specific interactions (&lt;0.2 nm)</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56"/>
                </a:solidFill>
                <a:effectLst/>
                <a:uLnTx/>
                <a:uFillTx/>
                <a:latin typeface="+mn-lt"/>
                <a:ea typeface="ＭＳ Ｐゴシック" pitchFamily="-112" charset="-128"/>
              </a:rPr>
              <a:t>Consist of a donor accepter pair</a:t>
            </a:r>
            <a:endParaRPr kumimoji="0" lang="en-US" sz="2400" b="0" i="0" u="none" strike="noStrike" kern="0" cap="none" spc="0" normalizeH="0" baseline="0" noProof="0" dirty="0">
              <a:ln>
                <a:noFill/>
              </a:ln>
              <a:solidFill>
                <a:srgbClr val="000056"/>
              </a:solidFill>
              <a:effectLst/>
              <a:uLnTx/>
              <a:uFillTx/>
              <a:latin typeface="+mn-lt"/>
              <a:ea typeface="ＭＳ Ｐゴシック" pitchFamily="-112" charset="-128"/>
            </a:endParaRPr>
          </a:p>
        </p:txBody>
      </p:sp>
      <p:graphicFrame>
        <p:nvGraphicFramePr>
          <p:cNvPr id="5" name="Object 5"/>
          <p:cNvGraphicFramePr>
            <a:graphicFrameLocks noChangeAspect="1"/>
          </p:cNvGraphicFramePr>
          <p:nvPr/>
        </p:nvGraphicFramePr>
        <p:xfrm>
          <a:off x="4651375" y="1720850"/>
          <a:ext cx="3803650" cy="515938"/>
        </p:xfrm>
        <a:graphic>
          <a:graphicData uri="http://schemas.openxmlformats.org/presentationml/2006/ole">
            <p:oleObj spid="_x0000_s33794" name="Equation" r:id="rId3" imgW="1498600" imgH="203200" progId="Equation.3">
              <p:embed/>
            </p:oleObj>
          </a:graphicData>
        </a:graphic>
      </p:graphicFrame>
      <p:sp>
        <p:nvSpPr>
          <p:cNvPr id="6" name="Text Box 6"/>
          <p:cNvSpPr txBox="1">
            <a:spLocks noChangeArrowheads="1"/>
          </p:cNvSpPr>
          <p:nvPr/>
        </p:nvSpPr>
        <p:spPr bwMode="auto">
          <a:xfrm>
            <a:off x="4784725" y="2282825"/>
            <a:ext cx="4040188" cy="1917700"/>
          </a:xfrm>
          <a:prstGeom prst="rect">
            <a:avLst/>
          </a:prstGeom>
          <a:noFill/>
          <a:ln w="9525">
            <a:noFill/>
            <a:miter lim="800000"/>
            <a:headEnd/>
            <a:tailEnd/>
          </a:ln>
          <a:effectLst/>
        </p:spPr>
        <p:txBody>
          <a:bodyPr wrap="none">
            <a:prstTxWarp prst="textNoShape">
              <a:avLst/>
            </a:prstTxWarp>
            <a:spAutoFit/>
          </a:bodyPr>
          <a:lstStyle/>
          <a:p>
            <a:r>
              <a:rPr lang="en-US">
                <a:latin typeface="Symbol" pitchFamily="-112" charset="2"/>
              </a:rPr>
              <a:t>D</a:t>
            </a:r>
            <a:r>
              <a:rPr lang="en-US" i="1"/>
              <a:t>H</a:t>
            </a:r>
            <a:r>
              <a:rPr lang="en-US" i="1" baseline="30000"/>
              <a:t>a-b</a:t>
            </a:r>
            <a:r>
              <a:rPr lang="en-US"/>
              <a:t> = enthalpy of formation</a:t>
            </a:r>
          </a:p>
          <a:p>
            <a:r>
              <a:rPr lang="en-US" i="1"/>
              <a:t>E</a:t>
            </a:r>
            <a:r>
              <a:rPr lang="en-US"/>
              <a:t> </a:t>
            </a:r>
            <a:r>
              <a:rPr lang="en-US">
                <a:sym typeface="Symbol" pitchFamily="-112" charset="2"/>
              </a:rPr>
              <a:t> Electrostatic susceptibility</a:t>
            </a:r>
          </a:p>
          <a:p>
            <a:r>
              <a:rPr lang="en-US" i="1">
                <a:sym typeface="Symbol" pitchFamily="-112" charset="2"/>
              </a:rPr>
              <a:t>C</a:t>
            </a:r>
            <a:r>
              <a:rPr lang="en-US">
                <a:sym typeface="Symbol" pitchFamily="-112" charset="2"/>
              </a:rPr>
              <a:t>  Covalent susceptibility</a:t>
            </a:r>
          </a:p>
          <a:p>
            <a:r>
              <a:rPr lang="en-US" i="1">
                <a:sym typeface="Symbol" pitchFamily="-112" charset="2"/>
              </a:rPr>
              <a:t>A</a:t>
            </a:r>
            <a:r>
              <a:rPr lang="en-US">
                <a:sym typeface="Symbol" pitchFamily="-112" charset="2"/>
              </a:rPr>
              <a:t>  Acid</a:t>
            </a:r>
          </a:p>
          <a:p>
            <a:r>
              <a:rPr lang="en-US" i="1">
                <a:sym typeface="Symbol" pitchFamily="-112" charset="2"/>
              </a:rPr>
              <a:t>B</a:t>
            </a:r>
            <a:r>
              <a:rPr lang="en-US">
                <a:sym typeface="Symbol" pitchFamily="-112" charset="2"/>
              </a:rPr>
              <a:t>  Base </a:t>
            </a:r>
          </a:p>
        </p:txBody>
      </p:sp>
      <p:graphicFrame>
        <p:nvGraphicFramePr>
          <p:cNvPr id="7" name="Object 7"/>
          <p:cNvGraphicFramePr>
            <a:graphicFrameLocks noChangeAspect="1"/>
          </p:cNvGraphicFramePr>
          <p:nvPr/>
        </p:nvGraphicFramePr>
        <p:xfrm>
          <a:off x="4876800" y="4343400"/>
          <a:ext cx="3429000" cy="538163"/>
        </p:xfrm>
        <a:graphic>
          <a:graphicData uri="http://schemas.openxmlformats.org/presentationml/2006/ole">
            <p:oleObj spid="_x0000_s33795" name="Equation" r:id="rId4" imgW="1295400" imgH="203200" progId="Equation.3">
              <p:embed/>
            </p:oleObj>
          </a:graphicData>
        </a:graphic>
      </p:graphicFrame>
      <p:sp>
        <p:nvSpPr>
          <p:cNvPr id="8" name="Text Box 8"/>
          <p:cNvSpPr txBox="1">
            <a:spLocks noChangeArrowheads="1"/>
          </p:cNvSpPr>
          <p:nvPr/>
        </p:nvSpPr>
        <p:spPr bwMode="auto">
          <a:xfrm>
            <a:off x="4191000" y="5013325"/>
            <a:ext cx="4716463" cy="1187450"/>
          </a:xfrm>
          <a:prstGeom prst="rect">
            <a:avLst/>
          </a:prstGeom>
          <a:noFill/>
          <a:ln w="9525">
            <a:noFill/>
            <a:miter lim="800000"/>
            <a:headEnd/>
            <a:tailEnd/>
          </a:ln>
          <a:effectLst/>
        </p:spPr>
        <p:txBody>
          <a:bodyPr wrap="none">
            <a:prstTxWarp prst="textNoShape">
              <a:avLst/>
            </a:prstTxWarp>
            <a:spAutoFit/>
          </a:bodyPr>
          <a:lstStyle/>
          <a:p>
            <a:r>
              <a:rPr lang="en-US" i="1"/>
              <a:t>f</a:t>
            </a:r>
            <a:r>
              <a:rPr lang="en-US"/>
              <a:t> = enthalpy to free energy correction</a:t>
            </a:r>
          </a:p>
          <a:p>
            <a:r>
              <a:rPr lang="en-US"/>
              <a:t>       less than or equal to 1</a:t>
            </a:r>
          </a:p>
          <a:p>
            <a:r>
              <a:rPr lang="en-US" i="1"/>
              <a:t>n</a:t>
            </a:r>
            <a:r>
              <a:rPr lang="en-US" i="1" baseline="30000"/>
              <a:t>a-b</a:t>
            </a:r>
            <a:r>
              <a:rPr lang="en-US"/>
              <a:t> = # of a-b pairs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Work of Adhesion</a:t>
            </a:r>
            <a:endParaRPr lang="en-US" dirty="0"/>
          </a:p>
        </p:txBody>
      </p:sp>
      <p:sp>
        <p:nvSpPr>
          <p:cNvPr id="4" name="Rectangle 3"/>
          <p:cNvSpPr txBox="1">
            <a:spLocks noChangeArrowheads="1"/>
          </p:cNvSpPr>
          <p:nvPr/>
        </p:nvSpPr>
        <p:spPr bwMode="auto">
          <a:xfrm>
            <a:off x="457200" y="1600200"/>
            <a:ext cx="4038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smtClean="0">
                <a:ln>
                  <a:noFill/>
                </a:ln>
                <a:solidFill>
                  <a:srgbClr val="000056"/>
                </a:solidFill>
                <a:effectLst/>
                <a:uLnTx/>
                <a:uFillTx/>
                <a:latin typeface="+mn-lt"/>
                <a:ea typeface="+mn-ea"/>
                <a:cs typeface="+mn-cs"/>
              </a:rPr>
              <a:t>Total surface energy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smtClean="0">
                <a:ln>
                  <a:noFill/>
                </a:ln>
                <a:solidFill>
                  <a:srgbClr val="000056"/>
                </a:solidFill>
                <a:effectLst/>
                <a:uLnTx/>
                <a:uFillTx/>
                <a:latin typeface="+mn-lt"/>
                <a:ea typeface="ＭＳ Ｐゴシック" pitchFamily="-112" charset="-128"/>
              </a:rPr>
              <a:t>Polar (acid-base)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smtClean="0">
                <a:ln>
                  <a:noFill/>
                </a:ln>
                <a:solidFill>
                  <a:srgbClr val="000056"/>
                </a:solidFill>
                <a:effectLst/>
                <a:uLnTx/>
                <a:uFillTx/>
                <a:latin typeface="+mn-lt"/>
                <a:ea typeface="ＭＳ Ｐゴシック" pitchFamily="-112" charset="-128"/>
              </a:rPr>
              <a:t>Dispersive (London)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smtClean="0">
                <a:ln>
                  <a:noFill/>
                </a:ln>
                <a:solidFill>
                  <a:srgbClr val="000056"/>
                </a:solidFill>
                <a:effectLst/>
                <a:uLnTx/>
                <a:uFillTx/>
                <a:latin typeface="+mn-lt"/>
                <a:ea typeface="+mn-ea"/>
                <a:cs typeface="+mn-cs"/>
              </a:rPr>
              <a:t>Dispersive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smtClean="0">
                <a:ln>
                  <a:noFill/>
                </a:ln>
                <a:solidFill>
                  <a:srgbClr val="000056"/>
                </a:solidFill>
                <a:effectLst/>
                <a:uLnTx/>
                <a:uFillTx/>
                <a:latin typeface="+mn-lt"/>
                <a:ea typeface="ＭＳ Ｐゴシック" pitchFamily="-112" charset="-128"/>
              </a:rPr>
              <a:t>Result from polarizability of electron orbitals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smtClean="0">
                <a:ln>
                  <a:noFill/>
                </a:ln>
                <a:solidFill>
                  <a:srgbClr val="000056"/>
                </a:solidFill>
                <a:effectLst/>
                <a:uLnTx/>
                <a:uFillTx/>
                <a:latin typeface="+mn-lt"/>
                <a:ea typeface="ＭＳ Ｐゴシック" pitchFamily="-112" charset="-128"/>
              </a:rPr>
              <a:t>Approximated by Lifshitz-van der Waals interactions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smtClean="0">
                <a:ln>
                  <a:noFill/>
                </a:ln>
                <a:solidFill>
                  <a:srgbClr val="000056"/>
                </a:solidFill>
                <a:effectLst/>
                <a:uLnTx/>
                <a:uFillTx/>
                <a:latin typeface="+mn-lt"/>
                <a:ea typeface="ＭＳ Ｐゴシック" pitchFamily="-112" charset="-128"/>
              </a:rPr>
              <a:t>Probed by nonpolar liquids to determine energies</a:t>
            </a:r>
            <a:endParaRPr kumimoji="0" lang="en-US" sz="2000" b="0" i="0" u="none" strike="noStrike" kern="0" cap="none" spc="0" normalizeH="0" baseline="0" noProof="0">
              <a:ln>
                <a:noFill/>
              </a:ln>
              <a:solidFill>
                <a:srgbClr val="000056"/>
              </a:solidFill>
              <a:effectLst/>
              <a:uLnTx/>
              <a:uFillTx/>
              <a:latin typeface="+mn-lt"/>
              <a:ea typeface="ＭＳ Ｐゴシック" pitchFamily="-112" charset="-128"/>
            </a:endParaRPr>
          </a:p>
        </p:txBody>
      </p:sp>
      <p:graphicFrame>
        <p:nvGraphicFramePr>
          <p:cNvPr id="5" name="Object 5"/>
          <p:cNvGraphicFramePr>
            <a:graphicFrameLocks noChangeAspect="1"/>
          </p:cNvGraphicFramePr>
          <p:nvPr/>
        </p:nvGraphicFramePr>
        <p:xfrm>
          <a:off x="5105400" y="1676400"/>
          <a:ext cx="2819400" cy="500063"/>
        </p:xfrm>
        <a:graphic>
          <a:graphicData uri="http://schemas.openxmlformats.org/presentationml/2006/ole">
            <p:oleObj spid="_x0000_s34818" name="Equation" r:id="rId3" imgW="1143000" imgH="203200" progId="Equation.3">
              <p:embed/>
            </p:oleObj>
          </a:graphicData>
        </a:graphic>
      </p:graphicFrame>
      <p:sp>
        <p:nvSpPr>
          <p:cNvPr id="6" name="Rectangle 6"/>
          <p:cNvSpPr txBox="1">
            <a:spLocks noChangeArrowheads="1"/>
          </p:cNvSpPr>
          <p:nvPr/>
        </p:nvSpPr>
        <p:spPr bwMode="auto">
          <a:xfrm>
            <a:off x="4648200" y="1600200"/>
            <a:ext cx="4038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smtClean="0">
              <a:ln>
                <a:noFill/>
              </a:ln>
              <a:solidFill>
                <a:srgbClr val="000056"/>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smtClean="0">
              <a:ln>
                <a:noFill/>
              </a:ln>
              <a:solidFill>
                <a:srgbClr val="000056"/>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smtClean="0">
                <a:ln>
                  <a:noFill/>
                </a:ln>
                <a:solidFill>
                  <a:srgbClr val="000056"/>
                </a:solidFill>
                <a:effectLst/>
                <a:uLnTx/>
                <a:uFillTx/>
                <a:latin typeface="+mn-lt"/>
                <a:ea typeface="+mn-ea"/>
                <a:cs typeface="+mn-cs"/>
              </a:rPr>
              <a:t>Polar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smtClean="0">
                <a:ln>
                  <a:noFill/>
                </a:ln>
                <a:solidFill>
                  <a:srgbClr val="000056"/>
                </a:solidFill>
                <a:effectLst/>
                <a:uLnTx/>
                <a:uFillTx/>
                <a:latin typeface="+mn-lt"/>
                <a:ea typeface="ＭＳ Ｐゴシック" pitchFamily="-112" charset="-128"/>
              </a:rPr>
              <a:t>pH of biomaterials varies greatly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smtClean="0">
                <a:ln>
                  <a:noFill/>
                </a:ln>
                <a:solidFill>
                  <a:srgbClr val="000056"/>
                </a:solidFill>
                <a:effectLst/>
                <a:uLnTx/>
                <a:uFillTx/>
                <a:latin typeface="+mn-lt"/>
                <a:ea typeface="ＭＳ Ｐゴシック" pitchFamily="-112" charset="-128"/>
              </a:rPr>
              <a:t>Polar liquids to probe surface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smtClean="0">
                <a:ln>
                  <a:noFill/>
                </a:ln>
                <a:solidFill>
                  <a:srgbClr val="000056"/>
                </a:solidFill>
                <a:effectLst/>
                <a:uLnTx/>
                <a:uFillTx/>
                <a:latin typeface="+mn-lt"/>
                <a:ea typeface="ＭＳ Ｐゴシック" pitchFamily="-112" charset="-128"/>
              </a:rPr>
              <a:t>Swelling</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smtClean="0">
                <a:ln>
                  <a:noFill/>
                </a:ln>
                <a:solidFill>
                  <a:srgbClr val="000056"/>
                </a:solidFill>
                <a:effectLst/>
                <a:uLnTx/>
                <a:uFillTx/>
                <a:latin typeface="+mn-lt"/>
                <a:ea typeface="ＭＳ Ｐゴシック" pitchFamily="-112" charset="-128"/>
              </a:rPr>
              <a:t>Varying probe liquids can result in varying surface energies</a:t>
            </a:r>
            <a:endParaRPr kumimoji="0" lang="en-US" sz="2000" b="0" i="0" u="none" strike="noStrike" kern="0" cap="none" spc="0" normalizeH="0" baseline="0" noProof="0">
              <a:ln>
                <a:noFill/>
              </a:ln>
              <a:solidFill>
                <a:srgbClr val="000056"/>
              </a:solidFill>
              <a:effectLst/>
              <a:uLnTx/>
              <a:uFillTx/>
              <a:latin typeface="+mn-lt"/>
              <a:ea typeface="ＭＳ Ｐゴシック" pitchFamily="-112"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Relevance of Topic to Renewable Materials</a:t>
            </a:r>
            <a:endParaRPr lang="en-US" dirty="0"/>
          </a:p>
        </p:txBody>
      </p:sp>
      <p:sp>
        <p:nvSpPr>
          <p:cNvPr id="3" name="Content Placeholder 2"/>
          <p:cNvSpPr>
            <a:spLocks noGrp="1"/>
          </p:cNvSpPr>
          <p:nvPr>
            <p:ph idx="1"/>
          </p:nvPr>
        </p:nvSpPr>
        <p:spPr/>
        <p:txBody>
          <a:bodyPr>
            <a:normAutofit fontScale="62500" lnSpcReduction="20000"/>
          </a:bodyPr>
          <a:lstStyle/>
          <a:p>
            <a:r>
              <a:rPr lang="en-US" sz="4200" dirty="0" smtClean="0"/>
              <a:t>70% of woods applications require some gluing</a:t>
            </a:r>
          </a:p>
          <a:p>
            <a:r>
              <a:rPr lang="en-US" sz="4200" dirty="0" smtClean="0"/>
              <a:t>Fibers from agriculture crops need to be assembled into some structure requiring adhesion</a:t>
            </a:r>
          </a:p>
          <a:p>
            <a:pPr>
              <a:lnSpc>
                <a:spcPct val="90000"/>
              </a:lnSpc>
            </a:pPr>
            <a:r>
              <a:rPr lang="en-US" sz="4200" dirty="0" smtClean="0"/>
              <a:t>Wood is bonded in over 70% of its applications (</a:t>
            </a:r>
            <a:r>
              <a:rPr lang="en-US" sz="4200" i="1" dirty="0" smtClean="0"/>
              <a:t>Hemingway 1989</a:t>
            </a:r>
            <a:r>
              <a:rPr lang="en-US" sz="4200" dirty="0" smtClean="0"/>
              <a:t>)</a:t>
            </a:r>
          </a:p>
          <a:p>
            <a:pPr>
              <a:lnSpc>
                <a:spcPct val="90000"/>
              </a:lnSpc>
            </a:pPr>
            <a:r>
              <a:rPr lang="en-US" sz="4200" dirty="0" smtClean="0"/>
              <a:t>Diminishing high quality wood resource</a:t>
            </a:r>
          </a:p>
          <a:p>
            <a:pPr lvl="1">
              <a:lnSpc>
                <a:spcPct val="90000"/>
              </a:lnSpc>
            </a:pPr>
            <a:r>
              <a:rPr lang="en-US" sz="4200" dirty="0" smtClean="0"/>
              <a:t>Straight, clear structural timber from sawing</a:t>
            </a:r>
          </a:p>
          <a:p>
            <a:pPr lvl="1">
              <a:lnSpc>
                <a:spcPct val="90000"/>
              </a:lnSpc>
            </a:pPr>
            <a:r>
              <a:rPr lang="en-US" sz="4200" dirty="0" smtClean="0"/>
              <a:t>Increased use in composites</a:t>
            </a:r>
          </a:p>
          <a:p>
            <a:pPr>
              <a:lnSpc>
                <a:spcPct val="90000"/>
              </a:lnSpc>
            </a:pPr>
            <a:r>
              <a:rPr lang="en-US" sz="4200" dirty="0" smtClean="0"/>
              <a:t>Use of agricultural fibers that inherently start as smaller constituents than wood</a:t>
            </a:r>
          </a:p>
          <a:p>
            <a:pPr>
              <a:lnSpc>
                <a:spcPct val="90000"/>
              </a:lnSpc>
            </a:pPr>
            <a:r>
              <a:rPr lang="en-US" sz="4200" dirty="0" smtClean="0"/>
              <a:t>Move to adding value to agricultural residues</a:t>
            </a:r>
          </a:p>
          <a:p>
            <a:pPr>
              <a:lnSpc>
                <a:spcPct val="90000"/>
              </a:lnSpc>
            </a:pPr>
            <a:r>
              <a:rPr lang="en-US" sz="4200" dirty="0" smtClean="0"/>
              <a:t>Composite from biological sources have been used since ancient Egypt and China</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Interlock</a:t>
            </a:r>
            <a:endParaRPr lang="en-US" dirty="0"/>
          </a:p>
        </p:txBody>
      </p:sp>
      <p:sp>
        <p:nvSpPr>
          <p:cNvPr id="4" name="Rectangle 3"/>
          <p:cNvSpPr txBox="1">
            <a:spLocks noChangeArrowheads="1"/>
          </p:cNvSpPr>
          <p:nvPr/>
        </p:nvSpPr>
        <p:spPr bwMode="auto">
          <a:xfrm>
            <a:off x="228600" y="1600200"/>
            <a:ext cx="42672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56"/>
                </a:solidFill>
                <a:effectLst/>
                <a:uLnTx/>
                <a:uFillTx/>
                <a:latin typeface="+mn-lt"/>
                <a:ea typeface="+mn-ea"/>
                <a:cs typeface="+mn-cs"/>
              </a:rPr>
              <a:t>Hammer and nail approach</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56"/>
                </a:solidFill>
                <a:effectLst/>
                <a:uLnTx/>
                <a:uFillTx/>
                <a:latin typeface="+mn-lt"/>
                <a:ea typeface="+mn-ea"/>
                <a:cs typeface="+mn-cs"/>
              </a:rPr>
              <a:t>Glue gets stuck in pores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56"/>
                </a:solidFill>
                <a:effectLst/>
                <a:uLnTx/>
                <a:uFillTx/>
                <a:latin typeface="+mn-lt"/>
                <a:ea typeface="+mn-ea"/>
                <a:cs typeface="+mn-cs"/>
              </a:rPr>
              <a:t>Not adhesive interaction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56"/>
                </a:solidFill>
                <a:effectLst/>
                <a:uLnTx/>
                <a:uFillTx/>
                <a:latin typeface="+mn-lt"/>
                <a:ea typeface="+mn-ea"/>
                <a:cs typeface="+mn-cs"/>
              </a:rPr>
              <a:t>Stress transferred by friction or contact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400" kern="0" noProof="0" dirty="0" smtClean="0">
                <a:solidFill>
                  <a:srgbClr val="000056"/>
                </a:solidFill>
              </a:rPr>
              <a:t>Resins flow into pores and get physically stuck upon </a:t>
            </a:r>
            <a:r>
              <a:rPr lang="en-US" sz="2400" kern="0" dirty="0" smtClean="0">
                <a:solidFill>
                  <a:srgbClr val="000056"/>
                </a:solidFill>
              </a:rPr>
              <a:t>polymerizing, crystallizing, or becoming glassy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56"/>
                </a:solidFill>
                <a:effectLst/>
                <a:uLnTx/>
                <a:uFillTx/>
                <a:latin typeface="+mn-lt"/>
                <a:ea typeface="+mn-ea"/>
                <a:cs typeface="+mn-cs"/>
              </a:rPr>
              <a:t>Must</a:t>
            </a:r>
            <a:r>
              <a:rPr kumimoji="0" lang="en-US" sz="2400" b="0" i="0" u="none" strike="noStrike" kern="0" cap="none" spc="0" normalizeH="0" noProof="0" dirty="0" smtClean="0">
                <a:ln>
                  <a:noFill/>
                </a:ln>
                <a:solidFill>
                  <a:srgbClr val="000056"/>
                </a:solidFill>
                <a:effectLst/>
                <a:uLnTx/>
                <a:uFillTx/>
                <a:latin typeface="+mn-lt"/>
                <a:ea typeface="+mn-ea"/>
                <a:cs typeface="+mn-cs"/>
              </a:rPr>
              <a:t> cross material interface</a:t>
            </a: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2400" b="0" i="0" u="none" strike="noStrike" kern="0" cap="none" spc="0" normalizeH="0" baseline="0" noProof="0" dirty="0" smtClean="0">
              <a:ln>
                <a:noFill/>
              </a:ln>
              <a:solidFill>
                <a:srgbClr val="000056"/>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56"/>
              </a:solidFill>
              <a:effectLst/>
              <a:uLnTx/>
              <a:uFillTx/>
              <a:latin typeface="+mn-lt"/>
              <a:ea typeface="+mn-ea"/>
              <a:cs typeface="+mn-cs"/>
            </a:endParaRPr>
          </a:p>
        </p:txBody>
      </p:sp>
      <p:graphicFrame>
        <p:nvGraphicFramePr>
          <p:cNvPr id="5" name="Object 6"/>
          <p:cNvGraphicFramePr>
            <a:graphicFrameLocks noChangeAspect="1"/>
          </p:cNvGraphicFramePr>
          <p:nvPr>
            <p:ph sz="half" idx="4294967295"/>
          </p:nvPr>
        </p:nvGraphicFramePr>
        <p:xfrm>
          <a:off x="4648200" y="1814513"/>
          <a:ext cx="4038600" cy="4097337"/>
        </p:xfrm>
        <a:graphic>
          <a:graphicData uri="http://schemas.openxmlformats.org/presentationml/2006/ole">
            <p:oleObj spid="_x0000_s44034" name="Document" r:id="rId4" imgW="2057375" imgH="2087781" progId="">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9450" y="466175"/>
            <a:ext cx="184666" cy="369332"/>
          </a:xfrm>
          <a:prstGeom prst="rect">
            <a:avLst/>
          </a:prstGeom>
          <a:noFill/>
        </p:spPr>
        <p:txBody>
          <a:bodyPr wrap="none" rtlCol="0">
            <a:spAutoFit/>
          </a:bodyPr>
          <a:lstStyle/>
          <a:p>
            <a:endParaRPr lang="en-US"/>
          </a:p>
        </p:txBody>
      </p:sp>
      <p:pic>
        <p:nvPicPr>
          <p:cNvPr id="103426" name="Picture 2" descr="http://www.wpskorea.org/files/attach/images/119/348/001/plywoodglueline.jpg"/>
          <p:cNvPicPr>
            <a:picLocks noChangeAspect="1" noChangeArrowheads="1"/>
          </p:cNvPicPr>
          <p:nvPr/>
        </p:nvPicPr>
        <p:blipFill>
          <a:blip r:embed="rId2"/>
          <a:srcRect/>
          <a:stretch>
            <a:fillRect/>
          </a:stretch>
        </p:blipFill>
        <p:spPr bwMode="auto">
          <a:xfrm>
            <a:off x="914400" y="466175"/>
            <a:ext cx="3781425" cy="2705100"/>
          </a:xfrm>
          <a:prstGeom prst="rect">
            <a:avLst/>
          </a:prstGeom>
          <a:noFill/>
        </p:spPr>
      </p:pic>
      <p:pic>
        <p:nvPicPr>
          <p:cNvPr id="103428" name="Picture 4" descr="http://www.wpskorea.org/wps/lecture/images/anchorage.jpg"/>
          <p:cNvPicPr>
            <a:picLocks noChangeAspect="1" noChangeArrowheads="1"/>
          </p:cNvPicPr>
          <p:nvPr/>
        </p:nvPicPr>
        <p:blipFill>
          <a:blip r:embed="rId3"/>
          <a:srcRect/>
          <a:stretch>
            <a:fillRect/>
          </a:stretch>
        </p:blipFill>
        <p:spPr bwMode="auto">
          <a:xfrm>
            <a:off x="2819400" y="3733800"/>
            <a:ext cx="4905375" cy="178117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Electrostatic Interactions</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smtClean="0"/>
              <a:t>Buildup of a charge on a surface caused by contact with other surfaces</a:t>
            </a:r>
          </a:p>
          <a:p>
            <a:pPr lvl="1"/>
            <a:r>
              <a:rPr lang="en-US" sz="2400" dirty="0" smtClean="0"/>
              <a:t>This is noticeable when own surface is highly resistive</a:t>
            </a:r>
          </a:p>
          <a:p>
            <a:r>
              <a:rPr lang="en-US" sz="2800" dirty="0" smtClean="0"/>
              <a:t>Metals in contact</a:t>
            </a:r>
          </a:p>
          <a:p>
            <a:pPr lvl="1"/>
            <a:r>
              <a:rPr lang="en-US" sz="2400" dirty="0" smtClean="0"/>
              <a:t>Transfer of </a:t>
            </a:r>
            <a:r>
              <a:rPr lang="en-US" sz="2400" i="1" dirty="0" err="1" smtClean="0"/>
              <a:t>e</a:t>
            </a:r>
            <a:r>
              <a:rPr lang="en-US" sz="2400" baseline="30000" dirty="0" smtClean="0"/>
              <a:t>-</a:t>
            </a:r>
            <a:r>
              <a:rPr lang="en-US" sz="2400" dirty="0" smtClean="0"/>
              <a:t> across the interface (electrical double layer)</a:t>
            </a:r>
          </a:p>
          <a:p>
            <a:pPr lvl="1"/>
            <a:r>
              <a:rPr lang="en-US" sz="2400" dirty="0" smtClean="0"/>
              <a:t>Creates a force of attraction</a:t>
            </a:r>
          </a:p>
          <a:p>
            <a:pPr lvl="1"/>
            <a:r>
              <a:rPr lang="en-US" sz="2400" dirty="0" smtClean="0"/>
              <a:t>Can occur across some polymer metal interfaces</a:t>
            </a:r>
          </a:p>
          <a:p>
            <a:r>
              <a:rPr lang="en-US" dirty="0" smtClean="0"/>
              <a:t>Ion – ion interactions</a:t>
            </a:r>
          </a:p>
          <a:p>
            <a:r>
              <a:rPr lang="en-US" sz="2800" dirty="0" smtClean="0"/>
              <a:t>Little relevance to bio-based fibers and polymers since most are poor conductors and insulating materials</a:t>
            </a:r>
          </a:p>
          <a:p>
            <a:r>
              <a:rPr lang="en-US" sz="2800" dirty="0" smtClean="0"/>
              <a:t>Although weak, the attractive force between a proton and electron is 40 times greater than that of gravity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Examples of Electrostatic Interactions</a:t>
            </a:r>
            <a:endParaRPr lang="en-US" dirty="0"/>
          </a:p>
        </p:txBody>
      </p:sp>
      <p:sp>
        <p:nvSpPr>
          <p:cNvPr id="3" name="Content Placeholder 2"/>
          <p:cNvSpPr>
            <a:spLocks noGrp="1"/>
          </p:cNvSpPr>
          <p:nvPr>
            <p:ph idx="1"/>
          </p:nvPr>
        </p:nvSpPr>
        <p:spPr/>
        <p:txBody>
          <a:bodyPr/>
          <a:lstStyle/>
          <a:p>
            <a:r>
              <a:rPr lang="en-US" dirty="0" smtClean="0"/>
              <a:t>Plastic packaging on hands</a:t>
            </a:r>
          </a:p>
          <a:p>
            <a:r>
              <a:rPr lang="en-US" dirty="0" smtClean="0"/>
              <a:t>Paper on CDs</a:t>
            </a:r>
          </a:p>
          <a:p>
            <a:r>
              <a:rPr lang="en-US" dirty="0" smtClean="0"/>
              <a:t>Paints and coatings for metals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9450" y="466175"/>
            <a:ext cx="184666" cy="369332"/>
          </a:xfrm>
          <a:prstGeom prst="rect">
            <a:avLst/>
          </a:prstGeom>
          <a:noFill/>
        </p:spPr>
        <p:txBody>
          <a:bodyPr wrap="none" rtlCol="0">
            <a:spAutoFit/>
          </a:bodyPr>
          <a:lstStyle/>
          <a:p>
            <a:endParaRPr lang="en-US"/>
          </a:p>
        </p:txBody>
      </p:sp>
      <p:pic>
        <p:nvPicPr>
          <p:cNvPr id="101378" name="Picture 2" descr="http://www.wpskorea.org/wps/lecture/images/adh3.jpg"/>
          <p:cNvPicPr>
            <a:picLocks noChangeAspect="1" noChangeArrowheads="1"/>
          </p:cNvPicPr>
          <p:nvPr/>
        </p:nvPicPr>
        <p:blipFill>
          <a:blip r:embed="rId2"/>
          <a:srcRect/>
          <a:stretch>
            <a:fillRect/>
          </a:stretch>
        </p:blipFill>
        <p:spPr bwMode="auto">
          <a:xfrm>
            <a:off x="533400" y="466175"/>
            <a:ext cx="2914650" cy="3876676"/>
          </a:xfrm>
          <a:prstGeom prst="rect">
            <a:avLst/>
          </a:prstGeom>
          <a:noFill/>
        </p:spPr>
      </p:pic>
      <p:pic>
        <p:nvPicPr>
          <p:cNvPr id="101380" name="Picture 4" descr="http://www.wpskorea.org/files/attach/images/119/348/001/adh4.jpg"/>
          <p:cNvPicPr>
            <a:picLocks noChangeAspect="1" noChangeArrowheads="1"/>
          </p:cNvPicPr>
          <p:nvPr/>
        </p:nvPicPr>
        <p:blipFill>
          <a:blip r:embed="rId3"/>
          <a:srcRect/>
          <a:stretch>
            <a:fillRect/>
          </a:stretch>
        </p:blipFill>
        <p:spPr bwMode="auto">
          <a:xfrm>
            <a:off x="3962400" y="1752600"/>
            <a:ext cx="4591050" cy="404812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9450" y="466175"/>
            <a:ext cx="184666" cy="369332"/>
          </a:xfrm>
          <a:prstGeom prst="rect">
            <a:avLst/>
          </a:prstGeom>
          <a:noFill/>
        </p:spPr>
        <p:txBody>
          <a:bodyPr wrap="none" rtlCol="0">
            <a:spAutoFit/>
          </a:bodyPr>
          <a:lstStyle/>
          <a:p>
            <a:endParaRPr lang="en-US"/>
          </a:p>
        </p:txBody>
      </p:sp>
      <p:pic>
        <p:nvPicPr>
          <p:cNvPr id="100354" name="Picture 2" descr="http://www.wpskorea.org/wps/lecture/images/adh4-1.jpg"/>
          <p:cNvPicPr>
            <a:picLocks noChangeAspect="1" noChangeArrowheads="1"/>
          </p:cNvPicPr>
          <p:nvPr/>
        </p:nvPicPr>
        <p:blipFill>
          <a:blip r:embed="rId2"/>
          <a:srcRect/>
          <a:stretch>
            <a:fillRect/>
          </a:stretch>
        </p:blipFill>
        <p:spPr bwMode="auto">
          <a:xfrm>
            <a:off x="1905000" y="381000"/>
            <a:ext cx="5038725" cy="5276851"/>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Adhesives Used for Natural</a:t>
            </a:r>
            <a:br>
              <a:rPr lang="en-US" dirty="0" smtClean="0"/>
            </a:br>
            <a:r>
              <a:rPr lang="en-US" dirty="0" smtClean="0"/>
              <a:t>Fiber Composites </a:t>
            </a:r>
            <a:endParaRPr lang="en-US" dirty="0"/>
          </a:p>
        </p:txBody>
      </p:sp>
      <p:sp>
        <p:nvSpPr>
          <p:cNvPr id="3" name="Content Placeholder 2"/>
          <p:cNvSpPr>
            <a:spLocks noGrp="1"/>
          </p:cNvSpPr>
          <p:nvPr>
            <p:ph idx="1"/>
          </p:nvPr>
        </p:nvSpPr>
        <p:spPr>
          <a:xfrm>
            <a:off x="457200" y="1600200"/>
            <a:ext cx="8229600" cy="4724400"/>
          </a:xfrm>
        </p:spPr>
        <p:txBody>
          <a:bodyPr>
            <a:normAutofit fontScale="62500" lnSpcReduction="20000"/>
          </a:bodyPr>
          <a:lstStyle/>
          <a:p>
            <a:r>
              <a:rPr lang="en-US" dirty="0" err="1" smtClean="0"/>
              <a:t>Thermoset</a:t>
            </a:r>
            <a:endParaRPr lang="en-US" dirty="0" smtClean="0"/>
          </a:p>
          <a:p>
            <a:pPr lvl="1"/>
            <a:r>
              <a:rPr lang="en-US" dirty="0" smtClean="0"/>
              <a:t>Heat causes polymerization and cross-linking of the adhesive</a:t>
            </a:r>
          </a:p>
          <a:p>
            <a:pPr lvl="1"/>
            <a:r>
              <a:rPr lang="en-US" dirty="0" smtClean="0"/>
              <a:t>PMDI, UF, MUF, MF, PF, acrylics, epoxies</a:t>
            </a:r>
          </a:p>
          <a:p>
            <a:r>
              <a:rPr lang="en-US" dirty="0" smtClean="0"/>
              <a:t>Thermoplastic</a:t>
            </a:r>
          </a:p>
          <a:p>
            <a:pPr lvl="1"/>
            <a:r>
              <a:rPr lang="en-US" dirty="0" smtClean="0"/>
              <a:t>Heat is applied to either melt (semi-crystalline) or raise the temperature above the glass transition temperature (amorphous) to allow a polymer to flow</a:t>
            </a:r>
          </a:p>
          <a:p>
            <a:pPr lvl="1"/>
            <a:r>
              <a:rPr lang="en-US" dirty="0" smtClean="0"/>
              <a:t>EVA, MAPP</a:t>
            </a:r>
          </a:p>
          <a:p>
            <a:r>
              <a:rPr lang="en-US" dirty="0" smtClean="0"/>
              <a:t>Solvent loss</a:t>
            </a:r>
          </a:p>
          <a:p>
            <a:pPr lvl="1"/>
            <a:r>
              <a:rPr lang="en-US" dirty="0" smtClean="0"/>
              <a:t>A colloid or polymer is dispersed or dissolved in a solvent and the solvent evaporates away leaving a solid film</a:t>
            </a:r>
          </a:p>
          <a:p>
            <a:pPr lvl="1"/>
            <a:r>
              <a:rPr lang="en-US" dirty="0" smtClean="0"/>
              <a:t>Ethylene vinyl acetate (PVA) – latex based adhesive	</a:t>
            </a:r>
          </a:p>
          <a:p>
            <a:r>
              <a:rPr lang="en-US" dirty="0" smtClean="0"/>
              <a:t>Others</a:t>
            </a:r>
          </a:p>
          <a:p>
            <a:pPr lvl="1"/>
            <a:r>
              <a:rPr lang="en-US" dirty="0" smtClean="0"/>
              <a:t>Reactive systems (two part or other) – </a:t>
            </a:r>
            <a:r>
              <a:rPr lang="en-US" dirty="0" err="1" smtClean="0"/>
              <a:t>cyanoacrylates</a:t>
            </a:r>
            <a:r>
              <a:rPr lang="en-US" dirty="0" smtClean="0"/>
              <a:t>, epoxies, polyesters</a:t>
            </a:r>
          </a:p>
          <a:p>
            <a:pPr lvl="1"/>
            <a:r>
              <a:rPr lang="en-US" dirty="0" smtClean="0"/>
              <a:t>Radiation cure – acrylics and epoxies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Thermoset</a:t>
            </a:r>
            <a:r>
              <a:rPr lang="en-US" dirty="0" smtClean="0"/>
              <a:t> Adhesives</a:t>
            </a:r>
            <a:endParaRPr lang="en-US" dirty="0"/>
          </a:p>
        </p:txBody>
      </p:sp>
      <p:sp>
        <p:nvSpPr>
          <p:cNvPr id="3" name="Content Placeholder 2"/>
          <p:cNvSpPr>
            <a:spLocks noGrp="1"/>
          </p:cNvSpPr>
          <p:nvPr>
            <p:ph idx="1"/>
          </p:nvPr>
        </p:nvSpPr>
        <p:spPr/>
        <p:txBody>
          <a:bodyPr/>
          <a:lstStyle/>
          <a:p>
            <a:pPr>
              <a:lnSpc>
                <a:spcPct val="90000"/>
              </a:lnSpc>
            </a:pPr>
            <a:r>
              <a:rPr lang="en-US" sz="2800" dirty="0" err="1" smtClean="0"/>
              <a:t>Formaldhyde</a:t>
            </a:r>
            <a:r>
              <a:rPr lang="en-US" sz="2800" dirty="0" smtClean="0"/>
              <a:t> based</a:t>
            </a:r>
          </a:p>
          <a:p>
            <a:pPr lvl="1">
              <a:lnSpc>
                <a:spcPct val="90000"/>
              </a:lnSpc>
            </a:pPr>
            <a:r>
              <a:rPr lang="en-US" sz="2400" dirty="0" smtClean="0"/>
              <a:t>PF, UF, MF, MUF</a:t>
            </a:r>
          </a:p>
          <a:p>
            <a:pPr>
              <a:lnSpc>
                <a:spcPct val="90000"/>
              </a:lnSpc>
            </a:pPr>
            <a:r>
              <a:rPr lang="en-US" sz="2800" dirty="0" smtClean="0"/>
              <a:t>Polyvinyl acetate (white wood glue)</a:t>
            </a:r>
          </a:p>
          <a:p>
            <a:pPr>
              <a:lnSpc>
                <a:spcPct val="90000"/>
              </a:lnSpc>
            </a:pPr>
            <a:r>
              <a:rPr lang="en-US" sz="2800" dirty="0" err="1" smtClean="0"/>
              <a:t>Isocyanates</a:t>
            </a:r>
            <a:endParaRPr lang="en-US" sz="2800" dirty="0" smtClean="0"/>
          </a:p>
          <a:p>
            <a:pPr lvl="1">
              <a:lnSpc>
                <a:spcPct val="90000"/>
              </a:lnSpc>
            </a:pPr>
            <a:r>
              <a:rPr lang="en-US" sz="2400" dirty="0" err="1" smtClean="0"/>
              <a:t>Cyanoacrylates</a:t>
            </a:r>
            <a:r>
              <a:rPr lang="en-US" sz="2400" dirty="0" smtClean="0"/>
              <a:t> (Crazy and super glue), MDI (Gorilla glue), urethanes</a:t>
            </a:r>
          </a:p>
          <a:p>
            <a:pPr>
              <a:lnSpc>
                <a:spcPct val="90000"/>
              </a:lnSpc>
            </a:pPr>
            <a:r>
              <a:rPr lang="en-US" sz="2800" dirty="0" smtClean="0"/>
              <a:t>Esters</a:t>
            </a:r>
          </a:p>
          <a:p>
            <a:pPr>
              <a:lnSpc>
                <a:spcPct val="90000"/>
              </a:lnSpc>
            </a:pPr>
            <a:r>
              <a:rPr lang="en-US" sz="2800" dirty="0" smtClean="0"/>
              <a:t>Hot melt (thermoplastic)</a:t>
            </a:r>
          </a:p>
          <a:p>
            <a:pPr>
              <a:lnSpc>
                <a:spcPct val="90000"/>
              </a:lnSpc>
            </a:pPr>
            <a:r>
              <a:rPr lang="en-US" sz="2800" dirty="0" smtClean="0"/>
              <a:t>Epoxies</a:t>
            </a:r>
          </a:p>
          <a:p>
            <a:pPr>
              <a:lnSpc>
                <a:spcPct val="90000"/>
              </a:lnSpc>
            </a:pPr>
            <a:r>
              <a:rPr lang="en-US" sz="2800" dirty="0" err="1" smtClean="0"/>
              <a:t>Inorganics</a:t>
            </a:r>
            <a:endParaRPr lang="en-US" sz="2800"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Urea-Formaldehyde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An amino resin that is the polymeric condensation product of a reaction with formaldehyde and urea.</a:t>
            </a:r>
          </a:p>
          <a:p>
            <a:r>
              <a:rPr lang="en-US" dirty="0" smtClean="0"/>
              <a:t>Most panel boards worldwide are made with UF</a:t>
            </a:r>
          </a:p>
          <a:p>
            <a:r>
              <a:rPr lang="en-US" dirty="0" smtClean="0"/>
              <a:t>Advantages:</a:t>
            </a:r>
          </a:p>
          <a:p>
            <a:pPr lvl="1"/>
            <a:r>
              <a:rPr lang="en-US" dirty="0" smtClean="0"/>
              <a:t>Water solubility prior to cure, hard, flame resistant, clear, good thermal stability, can be tailored to a wide range of curing conditions, inexpensive compared to other resins</a:t>
            </a:r>
          </a:p>
          <a:p>
            <a:r>
              <a:rPr lang="en-US" dirty="0" smtClean="0"/>
              <a:t>Disadvantages:</a:t>
            </a:r>
          </a:p>
          <a:p>
            <a:pPr lvl="1"/>
            <a:r>
              <a:rPr lang="en-US" dirty="0" smtClean="0"/>
              <a:t>Bond durability – caused by hydrolysis of the </a:t>
            </a:r>
            <a:r>
              <a:rPr lang="en-US" dirty="0" err="1" smtClean="0"/>
              <a:t>aminomethylenic</a:t>
            </a:r>
            <a:r>
              <a:rPr lang="en-US" dirty="0" smtClean="0"/>
              <a:t> bond</a:t>
            </a:r>
          </a:p>
          <a:p>
            <a:pPr lvl="1"/>
            <a:r>
              <a:rPr lang="en-US" dirty="0" smtClean="0"/>
              <a:t>Emits formaldehyde </a:t>
            </a:r>
          </a:p>
          <a:p>
            <a:pPr lvl="1"/>
            <a:r>
              <a:rPr lang="en-US" dirty="0" smtClean="0"/>
              <a:t>Wax is usually added to wood products to increase water resistance of the end product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UF</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Applied by air atomization in a blender or blow-line</a:t>
            </a:r>
          </a:p>
          <a:p>
            <a:pPr lvl="1"/>
            <a:r>
              <a:rPr lang="en-US" dirty="0" smtClean="0"/>
              <a:t>Viscosity range = 30 – 300 </a:t>
            </a:r>
            <a:r>
              <a:rPr lang="en-US" dirty="0" err="1" smtClean="0"/>
              <a:t>centipoise</a:t>
            </a:r>
            <a:endParaRPr lang="en-US" dirty="0" smtClean="0"/>
          </a:p>
          <a:p>
            <a:r>
              <a:rPr lang="en-US" dirty="0" smtClean="0"/>
              <a:t>Reaction products and cure temperatures can be controlled by pH </a:t>
            </a:r>
          </a:p>
          <a:p>
            <a:pPr lvl="1"/>
            <a:r>
              <a:rPr lang="en-US" dirty="0" smtClean="0"/>
              <a:t>In general these are acid catalyzed at a pH ~4.2 (Maloney 1993)</a:t>
            </a:r>
          </a:p>
          <a:p>
            <a:pPr lvl="1"/>
            <a:r>
              <a:rPr lang="en-US" dirty="0" smtClean="0"/>
              <a:t>Curing temperatures 100 – 190°C</a:t>
            </a:r>
          </a:p>
          <a:p>
            <a:r>
              <a:rPr lang="en-US" dirty="0" smtClean="0"/>
              <a:t>Cure time is dependent on many factors including  furnish moisture, pH, molecular weight, free urea, and temperature.  All of these factors can be controlled by the manufacturer.</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Adhesion</a:t>
            </a:r>
            <a:endParaRPr lang="en-US" dirty="0"/>
          </a:p>
        </p:txBody>
      </p:sp>
      <p:sp>
        <p:nvSpPr>
          <p:cNvPr id="3" name="Content Placeholder 2"/>
          <p:cNvSpPr>
            <a:spLocks noGrp="1"/>
          </p:cNvSpPr>
          <p:nvPr>
            <p:ph idx="1"/>
          </p:nvPr>
        </p:nvSpPr>
        <p:spPr/>
        <p:txBody>
          <a:bodyPr>
            <a:normAutofit/>
          </a:bodyPr>
          <a:lstStyle/>
          <a:p>
            <a:r>
              <a:rPr lang="en-US" sz="2800" dirty="0" smtClean="0"/>
              <a:t>In order for two or more materials to perform as one material, as a composite, there needs to be an adhesive bond between these materials that allows them to deform as one.  This is called continuity of strains.  The adhesive, the adhesive bond, and the materials must be able to withstand external stresses and strains to perform as a composite.</a:t>
            </a:r>
            <a:endParaRPr lang="en-US"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9450" y="466175"/>
            <a:ext cx="184666" cy="369332"/>
          </a:xfrm>
          <a:prstGeom prst="rect">
            <a:avLst/>
          </a:prstGeom>
          <a:noFill/>
        </p:spPr>
        <p:txBody>
          <a:bodyPr wrap="none" rtlCol="0">
            <a:spAutoFit/>
          </a:bodyPr>
          <a:lstStyle/>
          <a:p>
            <a:endParaRPr lang="en-US"/>
          </a:p>
        </p:txBody>
      </p:sp>
      <p:pic>
        <p:nvPicPr>
          <p:cNvPr id="97282" name="Picture 2" descr="http://www.wpskorea.org/wps/lecture/images/adh8.jpg"/>
          <p:cNvPicPr>
            <a:picLocks noChangeAspect="1" noChangeArrowheads="1"/>
          </p:cNvPicPr>
          <p:nvPr/>
        </p:nvPicPr>
        <p:blipFill>
          <a:blip r:embed="rId2"/>
          <a:srcRect/>
          <a:stretch>
            <a:fillRect/>
          </a:stretch>
        </p:blipFill>
        <p:spPr bwMode="auto">
          <a:xfrm>
            <a:off x="2133600" y="0"/>
            <a:ext cx="4726253" cy="6435039"/>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Melamine-Formaldehyde</a:t>
            </a:r>
            <a:endParaRPr lang="en-US" dirty="0"/>
          </a:p>
        </p:txBody>
      </p:sp>
      <p:sp>
        <p:nvSpPr>
          <p:cNvPr id="3" name="Content Placeholder 2"/>
          <p:cNvSpPr>
            <a:spLocks noGrp="1"/>
          </p:cNvSpPr>
          <p:nvPr>
            <p:ph idx="1"/>
          </p:nvPr>
        </p:nvSpPr>
        <p:spPr/>
        <p:txBody>
          <a:bodyPr>
            <a:normAutofit fontScale="70000" lnSpcReduction="20000"/>
          </a:bodyPr>
          <a:lstStyle/>
          <a:p>
            <a:r>
              <a:rPr lang="en-US" sz="3100" dirty="0" smtClean="0"/>
              <a:t>Include MF (melamine-formaldehyde) and MUF (melamine-urea-formaldehyde)</a:t>
            </a:r>
          </a:p>
          <a:p>
            <a:r>
              <a:rPr lang="en-US" sz="3100" dirty="0" smtClean="0"/>
              <a:t>Similar to UF, MF is formed by a condensation of melamine to formaldehyde. The amino group in melamine reacts completely with formaldehyde groups leading to complete </a:t>
            </a:r>
            <a:r>
              <a:rPr lang="en-US" sz="3100" dirty="0" err="1" smtClean="0"/>
              <a:t>methylolation</a:t>
            </a:r>
            <a:r>
              <a:rPr lang="en-US" sz="3100" dirty="0" smtClean="0"/>
              <a:t>. Up to six formaldehyde molecules may be attached (see </a:t>
            </a:r>
            <a:r>
              <a:rPr lang="en-US" sz="3100" dirty="0" err="1" smtClean="0"/>
              <a:t>Pizzi</a:t>
            </a:r>
            <a:r>
              <a:rPr lang="en-US" sz="3100" dirty="0" smtClean="0"/>
              <a:t> 1994).</a:t>
            </a:r>
          </a:p>
          <a:p>
            <a:r>
              <a:rPr lang="en-US" sz="3100" dirty="0" smtClean="0"/>
              <a:t>Advantages</a:t>
            </a:r>
          </a:p>
          <a:p>
            <a:pPr lvl="1"/>
            <a:r>
              <a:rPr lang="en-US" sz="3100" dirty="0" smtClean="0"/>
              <a:t>More durable than UF, lower formaldehyde emissions, high tack with low viscosity (important for fiberboard), cure over a wide range of pH</a:t>
            </a:r>
          </a:p>
          <a:p>
            <a:r>
              <a:rPr lang="en-US" sz="3100" dirty="0" smtClean="0"/>
              <a:t>Disadvantages</a:t>
            </a:r>
          </a:p>
          <a:p>
            <a:pPr lvl="1"/>
            <a:r>
              <a:rPr lang="en-US" sz="3100" dirty="0" smtClean="0"/>
              <a:t>More expensive than UF, less durable than phenol formaldehyde </a:t>
            </a:r>
          </a:p>
          <a:p>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9450" y="466175"/>
            <a:ext cx="184666" cy="369332"/>
          </a:xfrm>
          <a:prstGeom prst="rect">
            <a:avLst/>
          </a:prstGeom>
          <a:noFill/>
        </p:spPr>
        <p:txBody>
          <a:bodyPr wrap="none" rtlCol="0">
            <a:spAutoFit/>
          </a:bodyPr>
          <a:lstStyle/>
          <a:p>
            <a:endParaRPr lang="en-US"/>
          </a:p>
        </p:txBody>
      </p:sp>
      <p:pic>
        <p:nvPicPr>
          <p:cNvPr id="96258" name="Picture 2" descr="http://www.wpskorea.org/wps/lecture/images/adh9.jpg"/>
          <p:cNvPicPr>
            <a:picLocks noChangeAspect="1" noChangeArrowheads="1"/>
          </p:cNvPicPr>
          <p:nvPr/>
        </p:nvPicPr>
        <p:blipFill>
          <a:blip r:embed="rId2"/>
          <a:srcRect/>
          <a:stretch>
            <a:fillRect/>
          </a:stretch>
        </p:blipFill>
        <p:spPr bwMode="auto">
          <a:xfrm>
            <a:off x="1295400" y="1524000"/>
            <a:ext cx="6646982" cy="3048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Phenol Formaldehyde</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err="1" smtClean="0"/>
              <a:t>Polycondensation</a:t>
            </a:r>
            <a:r>
              <a:rPr lang="en-US" sz="2800" dirty="0" smtClean="0"/>
              <a:t> product of phenol and formaldehyde</a:t>
            </a:r>
          </a:p>
          <a:p>
            <a:r>
              <a:rPr lang="en-US" sz="2800" dirty="0" smtClean="0"/>
              <a:t>First commercial polymer (bake-</a:t>
            </a:r>
            <a:r>
              <a:rPr lang="en-US" sz="2800" dirty="0" err="1" smtClean="0"/>
              <a:t>lite</a:t>
            </a:r>
            <a:r>
              <a:rPr lang="en-US" sz="2800" dirty="0" smtClean="0"/>
              <a:t>) and still of large commercial importance</a:t>
            </a:r>
          </a:p>
          <a:p>
            <a:r>
              <a:rPr lang="en-US" sz="2800" dirty="0" smtClean="0"/>
              <a:t>Used in structural and external panels (OSB, Plywood, </a:t>
            </a:r>
            <a:r>
              <a:rPr lang="en-US" sz="2800" dirty="0" err="1" smtClean="0"/>
              <a:t>Parallam</a:t>
            </a:r>
            <a:r>
              <a:rPr lang="en-US" sz="2800" dirty="0" smtClean="0"/>
              <a:t>)</a:t>
            </a:r>
          </a:p>
          <a:p>
            <a:r>
              <a:rPr lang="en-US" sz="2800" dirty="0" smtClean="0"/>
              <a:t>Advantages</a:t>
            </a:r>
          </a:p>
          <a:p>
            <a:pPr lvl="1"/>
            <a:r>
              <a:rPr lang="en-US" dirty="0" smtClean="0"/>
              <a:t>Non-conductive, heat resistant, water resistance, moderately inexpensive</a:t>
            </a:r>
          </a:p>
          <a:p>
            <a:r>
              <a:rPr lang="en-US" sz="2800" dirty="0" smtClean="0"/>
              <a:t>Disadvantages</a:t>
            </a:r>
          </a:p>
          <a:p>
            <a:pPr lvl="1"/>
            <a:r>
              <a:rPr lang="en-US" dirty="0" smtClean="0"/>
              <a:t>Formaldehyde, brittle, distinctive </a:t>
            </a:r>
            <a:r>
              <a:rPr lang="en-US" dirty="0" err="1" smtClean="0"/>
              <a:t>redish</a:t>
            </a:r>
            <a:r>
              <a:rPr lang="en-US" dirty="0" smtClean="0"/>
              <a:t>-brown color, much more expensive than UF, need a higher temperature and longer cure time than UF or MUF	</a:t>
            </a:r>
          </a:p>
          <a:p>
            <a:pPr lvl="1"/>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9450" y="466175"/>
            <a:ext cx="184666" cy="369332"/>
          </a:xfrm>
          <a:prstGeom prst="rect">
            <a:avLst/>
          </a:prstGeom>
          <a:noFill/>
        </p:spPr>
        <p:txBody>
          <a:bodyPr wrap="none" rtlCol="0">
            <a:spAutoFit/>
          </a:bodyPr>
          <a:lstStyle/>
          <a:p>
            <a:endParaRPr lang="en-US"/>
          </a:p>
        </p:txBody>
      </p:sp>
      <p:pic>
        <p:nvPicPr>
          <p:cNvPr id="113666" name="Picture 2" descr="http://www.wpskorea.org/wps/lecture/images/adh7.jpg"/>
          <p:cNvPicPr>
            <a:picLocks noChangeAspect="1" noChangeArrowheads="1"/>
          </p:cNvPicPr>
          <p:nvPr/>
        </p:nvPicPr>
        <p:blipFill>
          <a:blip r:embed="rId2"/>
          <a:srcRect/>
          <a:stretch>
            <a:fillRect/>
          </a:stretch>
        </p:blipFill>
        <p:spPr bwMode="auto">
          <a:xfrm>
            <a:off x="2590800" y="0"/>
            <a:ext cx="4038600" cy="679150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Resorcinol Resins</a:t>
            </a:r>
            <a:endParaRPr lang="en-US" dirty="0"/>
          </a:p>
        </p:txBody>
      </p:sp>
      <p:sp>
        <p:nvSpPr>
          <p:cNvPr id="3" name="Content Placeholder 2"/>
          <p:cNvSpPr>
            <a:spLocks noGrp="1"/>
          </p:cNvSpPr>
          <p:nvPr>
            <p:ph idx="1"/>
          </p:nvPr>
        </p:nvSpPr>
        <p:spPr>
          <a:xfrm>
            <a:off x="457200" y="1600200"/>
            <a:ext cx="8229600" cy="4800600"/>
          </a:xfrm>
        </p:spPr>
        <p:txBody>
          <a:bodyPr>
            <a:noAutofit/>
          </a:bodyPr>
          <a:lstStyle/>
          <a:p>
            <a:r>
              <a:rPr lang="en-US" sz="2600" dirty="0" smtClean="0"/>
              <a:t>Resorcinol resins may be a combination of resorcinol and PF resins.  They are two-part systems that are mixed with a catalyst to cure at room temperature.  They are primarily used in laminated beams, finger joints, and structural applications.</a:t>
            </a:r>
          </a:p>
          <a:p>
            <a:r>
              <a:rPr lang="en-US" sz="2600" dirty="0" smtClean="0"/>
              <a:t>Advantages	</a:t>
            </a:r>
          </a:p>
          <a:p>
            <a:pPr lvl="1"/>
            <a:r>
              <a:rPr lang="en-US" sz="2600" dirty="0" smtClean="0"/>
              <a:t>Very resistant to moisture, strong bonds, long-term durability</a:t>
            </a:r>
          </a:p>
          <a:p>
            <a:r>
              <a:rPr lang="en-US" sz="2600" dirty="0" smtClean="0"/>
              <a:t>Disadvantages</a:t>
            </a:r>
          </a:p>
          <a:p>
            <a:pPr lvl="1"/>
            <a:r>
              <a:rPr lang="en-US" sz="2600" dirty="0" smtClean="0"/>
              <a:t>Can have long curing times, expensive, reddish-brown color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9450" y="466175"/>
            <a:ext cx="184666" cy="369332"/>
          </a:xfrm>
          <a:prstGeom prst="rect">
            <a:avLst/>
          </a:prstGeom>
          <a:noFill/>
        </p:spPr>
        <p:txBody>
          <a:bodyPr wrap="none" rtlCol="0">
            <a:spAutoFit/>
          </a:bodyPr>
          <a:lstStyle/>
          <a:p>
            <a:endParaRPr lang="en-US"/>
          </a:p>
        </p:txBody>
      </p:sp>
      <p:pic>
        <p:nvPicPr>
          <p:cNvPr id="112642" name="Picture 2" descr="http://www.wpskorea.org/wps/lecture/images/adh10.jpg"/>
          <p:cNvPicPr>
            <a:picLocks noChangeAspect="1" noChangeArrowheads="1"/>
          </p:cNvPicPr>
          <p:nvPr/>
        </p:nvPicPr>
        <p:blipFill>
          <a:blip r:embed="rId2"/>
          <a:srcRect/>
          <a:stretch>
            <a:fillRect/>
          </a:stretch>
        </p:blipFill>
        <p:spPr bwMode="auto">
          <a:xfrm>
            <a:off x="1600200" y="1295400"/>
            <a:ext cx="5974080" cy="36576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Adhesive Durability</a:t>
            </a:r>
            <a:endParaRPr lang="en-US" dirty="0"/>
          </a:p>
        </p:txBody>
      </p:sp>
      <p:pic>
        <p:nvPicPr>
          <p:cNvPr id="4" name="Picture 3"/>
          <p:cNvPicPr>
            <a:picLocks noChangeAspect="1"/>
          </p:cNvPicPr>
          <p:nvPr/>
        </p:nvPicPr>
        <p:blipFill>
          <a:blip r:embed="rId2"/>
          <a:stretch>
            <a:fillRect/>
          </a:stretch>
        </p:blipFill>
        <p:spPr>
          <a:xfrm>
            <a:off x="1600200" y="1417638"/>
            <a:ext cx="5454645" cy="4324352"/>
          </a:xfrm>
          <a:prstGeom prst="rect">
            <a:avLst/>
          </a:prstGeom>
        </p:spPr>
      </p:pic>
      <p:sp>
        <p:nvSpPr>
          <p:cNvPr id="5" name="TextBox 4"/>
          <p:cNvSpPr txBox="1"/>
          <p:nvPr/>
        </p:nvSpPr>
        <p:spPr>
          <a:xfrm>
            <a:off x="457200" y="5925234"/>
            <a:ext cx="8607570" cy="646331"/>
          </a:xfrm>
          <a:prstGeom prst="rect">
            <a:avLst/>
          </a:prstGeom>
          <a:noFill/>
        </p:spPr>
        <p:txBody>
          <a:bodyPr wrap="none" rtlCol="0">
            <a:spAutoFit/>
          </a:bodyPr>
          <a:lstStyle/>
          <a:p>
            <a:r>
              <a:rPr lang="en-US" dirty="0" smtClean="0"/>
              <a:t>This schematic illustrates the relative rate of degradation for some wood adhesives.</a:t>
            </a:r>
          </a:p>
          <a:p>
            <a:r>
              <a:rPr lang="en-US" dirty="0" smtClean="0"/>
              <a:t>From: The </a:t>
            </a:r>
            <a:r>
              <a:rPr lang="en-US" dirty="0" err="1" smtClean="0"/>
              <a:t>Woodhandbook</a:t>
            </a:r>
            <a:r>
              <a:rPr lang="en-US" dirty="0" smtClean="0"/>
              <a:t> (http://www.fpl.fs.fed.us/documnts/fplgtr/fplgtr113/ch09.pdf)</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Isocyanates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Primary reaction is </a:t>
            </a:r>
            <a:r>
              <a:rPr lang="en-US" dirty="0" err="1" smtClean="0"/>
              <a:t>isocyanate</a:t>
            </a:r>
            <a:r>
              <a:rPr lang="en-US" dirty="0" smtClean="0"/>
              <a:t> and water to form an amine and subsequently a poly urea</a:t>
            </a:r>
          </a:p>
          <a:p>
            <a:r>
              <a:rPr lang="en-US" dirty="0" smtClean="0"/>
              <a:t>Used in structural, exterior panels that are strong and moisture resistant</a:t>
            </a:r>
          </a:p>
          <a:p>
            <a:r>
              <a:rPr lang="en-US" dirty="0" smtClean="0"/>
              <a:t>Advantages</a:t>
            </a:r>
          </a:p>
          <a:p>
            <a:pPr lvl="1"/>
            <a:r>
              <a:rPr lang="en-US" dirty="0" smtClean="0"/>
              <a:t>100% solids, no formaldehyde, wets wood better than PF, does not introduce excess moisture, durable and strong bonds, foams</a:t>
            </a:r>
          </a:p>
          <a:p>
            <a:r>
              <a:rPr lang="en-US" dirty="0" smtClean="0"/>
              <a:t>Disadvantages</a:t>
            </a:r>
          </a:p>
          <a:p>
            <a:pPr lvl="1"/>
            <a:r>
              <a:rPr lang="en-US" dirty="0" smtClean="0"/>
              <a:t>Much more expensive than formaldehyde based adhesives, sensitizing agent, foams, bonds metal</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www.wpskorea.org/wps/lecture/images/adh12.jpg"/>
          <p:cNvPicPr>
            <a:picLocks noChangeAspect="1" noChangeArrowheads="1"/>
          </p:cNvPicPr>
          <p:nvPr/>
        </p:nvPicPr>
        <p:blipFill>
          <a:blip r:embed="rId2"/>
          <a:srcRect/>
          <a:stretch>
            <a:fillRect/>
          </a:stretch>
        </p:blipFill>
        <p:spPr bwMode="auto">
          <a:xfrm>
            <a:off x="2286000" y="1247775"/>
            <a:ext cx="4648200" cy="1340616"/>
          </a:xfrm>
          <a:prstGeom prst="rect">
            <a:avLst/>
          </a:prstGeom>
          <a:noFill/>
        </p:spPr>
      </p:pic>
      <p:pic>
        <p:nvPicPr>
          <p:cNvPr id="115714" name="Picture 2" descr="http://www.wpskorea.org/wps/lecture/images/adh13.jpg"/>
          <p:cNvPicPr>
            <a:picLocks noChangeAspect="1" noChangeArrowheads="1"/>
          </p:cNvPicPr>
          <p:nvPr/>
        </p:nvPicPr>
        <p:blipFill>
          <a:blip r:embed="rId3"/>
          <a:srcRect/>
          <a:stretch>
            <a:fillRect/>
          </a:stretch>
        </p:blipFill>
        <p:spPr bwMode="auto">
          <a:xfrm>
            <a:off x="1828800" y="3819525"/>
            <a:ext cx="5715000" cy="78105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Application</a:t>
            </a:r>
            <a:endParaRPr lang="en-US" dirty="0"/>
          </a:p>
        </p:txBody>
      </p:sp>
      <p:sp>
        <p:nvSpPr>
          <p:cNvPr id="3" name="Content Placeholder 2"/>
          <p:cNvSpPr>
            <a:spLocks noGrp="1"/>
          </p:cNvSpPr>
          <p:nvPr>
            <p:ph idx="1"/>
          </p:nvPr>
        </p:nvSpPr>
        <p:spPr/>
        <p:txBody>
          <a:bodyPr>
            <a:normAutofit/>
          </a:bodyPr>
          <a:lstStyle/>
          <a:p>
            <a:r>
              <a:rPr lang="en-US" sz="2800" dirty="0" smtClean="0"/>
              <a:t>OSB, particleboard, plywood, </a:t>
            </a:r>
            <a:r>
              <a:rPr lang="en-US" sz="2800" dirty="0" err="1" smtClean="0"/>
              <a:t>glulams</a:t>
            </a:r>
            <a:r>
              <a:rPr lang="en-US" sz="2800" dirty="0" smtClean="0"/>
              <a:t>, wood-plastics, finishes and coatings, paper, furniture, laminate veneer lumber, laminated strand lumber, packaging, construction, and almost everywhere that wood is used.</a:t>
            </a:r>
            <a:endParaRPr lang="en-US"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Epoxides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Many different chemicals that consist of an </a:t>
            </a:r>
            <a:r>
              <a:rPr lang="en-US" dirty="0" err="1" smtClean="0"/>
              <a:t>epoxide</a:t>
            </a:r>
            <a:r>
              <a:rPr lang="en-US" dirty="0" smtClean="0"/>
              <a:t> ring that reacts with an amine or free radical to cure with time, heat, or ionizing radiation.  Usually, epoxies are cured as two part systems with a resin and a hardener.</a:t>
            </a:r>
          </a:p>
          <a:p>
            <a:r>
              <a:rPr lang="en-US" dirty="0" smtClean="0"/>
              <a:t>Advantages</a:t>
            </a:r>
          </a:p>
          <a:p>
            <a:pPr lvl="1"/>
            <a:r>
              <a:rPr lang="en-US" dirty="0" smtClean="0"/>
              <a:t>Good adhesion to a wide range of materials depending on formulation, a wide range of formulations are available, reacts completely with little to no VOC emissions, moisture resistant</a:t>
            </a:r>
          </a:p>
          <a:p>
            <a:r>
              <a:rPr lang="en-US" dirty="0" smtClean="0"/>
              <a:t>Disadvantages</a:t>
            </a:r>
          </a:p>
          <a:p>
            <a:pPr lvl="1"/>
            <a:r>
              <a:rPr lang="en-US" dirty="0" smtClean="0"/>
              <a:t>Not a lot of information of the efficacy and durability of wood bonds, some components of common epoxies are carcinogens (</a:t>
            </a:r>
            <a:r>
              <a:rPr lang="en-US" dirty="0" err="1" smtClean="0"/>
              <a:t>bisphenol</a:t>
            </a:r>
            <a:r>
              <a:rPr lang="en-US" dirty="0" smtClean="0"/>
              <a:t>-A), expensive</a:t>
            </a:r>
          </a:p>
          <a:p>
            <a:r>
              <a:rPr lang="en-US" dirty="0" smtClean="0"/>
              <a:t>Current uses include repairing </a:t>
            </a:r>
            <a:r>
              <a:rPr lang="en-US" dirty="0" err="1" smtClean="0"/>
              <a:t>glulams</a:t>
            </a:r>
            <a:r>
              <a:rPr lang="en-US" dirty="0" smtClean="0"/>
              <a:t>, molded wooden boats, bonding wood to other materials</a:t>
            </a:r>
            <a:endParaRPr lang="en-US" dirty="0"/>
          </a:p>
        </p:txBody>
      </p:sp>
      <p:pic>
        <p:nvPicPr>
          <p:cNvPr id="4" name="Picture 3"/>
          <p:cNvPicPr>
            <a:picLocks noChangeAspect="1"/>
          </p:cNvPicPr>
          <p:nvPr/>
        </p:nvPicPr>
        <p:blipFill>
          <a:blip r:embed="rId2"/>
          <a:stretch>
            <a:fillRect/>
          </a:stretch>
        </p:blipFill>
        <p:spPr>
          <a:xfrm>
            <a:off x="6477000" y="274638"/>
            <a:ext cx="1917700" cy="1073912"/>
          </a:xfrm>
          <a:prstGeom prst="rect">
            <a:avLst/>
          </a:prstGeom>
        </p:spPr>
      </p:pic>
      <p:sp>
        <p:nvSpPr>
          <p:cNvPr id="5" name="TextBox 4"/>
          <p:cNvSpPr txBox="1"/>
          <p:nvPr/>
        </p:nvSpPr>
        <p:spPr>
          <a:xfrm>
            <a:off x="2438400" y="6248400"/>
            <a:ext cx="6455689" cy="369332"/>
          </a:xfrm>
          <a:prstGeom prst="rect">
            <a:avLst/>
          </a:prstGeom>
          <a:noFill/>
        </p:spPr>
        <p:txBody>
          <a:bodyPr wrap="none" rtlCol="0">
            <a:spAutoFit/>
          </a:bodyPr>
          <a:lstStyle/>
          <a:p>
            <a:r>
              <a:rPr lang="en-US" dirty="0" smtClean="0"/>
              <a:t>Image from: http://</a:t>
            </a:r>
            <a:r>
              <a:rPr lang="en-US" dirty="0" err="1" smtClean="0"/>
              <a:t>en.wikipedia.org/wiki/File:Epoxide_generic.png</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Acrylics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Many different chemicals that consist of an </a:t>
            </a:r>
            <a:r>
              <a:rPr lang="en-US" dirty="0" err="1" smtClean="0"/>
              <a:t>acrylate</a:t>
            </a:r>
            <a:r>
              <a:rPr lang="en-US" dirty="0" smtClean="0"/>
              <a:t> or </a:t>
            </a:r>
            <a:r>
              <a:rPr lang="en-US" dirty="0" err="1" smtClean="0"/>
              <a:t>methacrylate</a:t>
            </a:r>
            <a:r>
              <a:rPr lang="en-US" dirty="0" smtClean="0"/>
              <a:t> group that reacts with a hardener or free radical to cure with time, heat, or ionizing radiation.  </a:t>
            </a:r>
          </a:p>
          <a:p>
            <a:r>
              <a:rPr lang="en-US" dirty="0" smtClean="0"/>
              <a:t>Advantages</a:t>
            </a:r>
          </a:p>
          <a:p>
            <a:pPr lvl="1"/>
            <a:r>
              <a:rPr lang="en-US" dirty="0" smtClean="0"/>
              <a:t>Good adhesion to a wide range of materials depending on formulation, a wide range of formulations are available, moisture resistant, heat resistant, </a:t>
            </a:r>
            <a:r>
              <a:rPr lang="en-US" dirty="0" err="1" smtClean="0"/>
              <a:t>methacrylates</a:t>
            </a:r>
            <a:r>
              <a:rPr lang="en-US" dirty="0" smtClean="0"/>
              <a:t> make a stiffer, but often harder to cure bond and are more expensive</a:t>
            </a:r>
          </a:p>
          <a:p>
            <a:r>
              <a:rPr lang="en-US" dirty="0" smtClean="0"/>
              <a:t>Disadvantages</a:t>
            </a:r>
          </a:p>
          <a:p>
            <a:pPr lvl="1"/>
            <a:r>
              <a:rPr lang="en-US" dirty="0" smtClean="0"/>
              <a:t>Not a lot of information of the efficacy and durability of wood bonds, may off-gas harmful vapors, expensive</a:t>
            </a:r>
          </a:p>
          <a:p>
            <a:r>
              <a:rPr lang="en-US" dirty="0" smtClean="0"/>
              <a:t>Currently, acrylics have very limited use in wood, but there has been a lot working on impregnating wood for flooring, counter tops and other application.  There is a large potential for its utility in radiation cure in wood products.</a:t>
            </a:r>
          </a:p>
          <a:p>
            <a:endParaRPr lang="en-US" dirty="0"/>
          </a:p>
        </p:txBody>
      </p:sp>
      <p:pic>
        <p:nvPicPr>
          <p:cNvPr id="5" name="Picture 4"/>
          <p:cNvPicPr>
            <a:picLocks noChangeAspect="1"/>
          </p:cNvPicPr>
          <p:nvPr/>
        </p:nvPicPr>
        <p:blipFill>
          <a:blip r:embed="rId3"/>
          <a:stretch>
            <a:fillRect/>
          </a:stretch>
        </p:blipFill>
        <p:spPr>
          <a:xfrm>
            <a:off x="7156072" y="261938"/>
            <a:ext cx="1530728" cy="115570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Based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Made from proteins from animals, blood, casein (milk), and soy</a:t>
            </a:r>
          </a:p>
          <a:p>
            <a:pPr lvl="1"/>
            <a:r>
              <a:rPr lang="en-US" dirty="0" smtClean="0"/>
              <a:t>Usually mixed with water and lime and cure at room temperature most commonly</a:t>
            </a:r>
          </a:p>
          <a:p>
            <a:r>
              <a:rPr lang="en-US" dirty="0" smtClean="0"/>
              <a:t>New soy adhesives are being combined with formaldehyde based adhesives to reduce </a:t>
            </a:r>
            <a:r>
              <a:rPr lang="en-US" dirty="0" err="1" smtClean="0"/>
              <a:t>VOC’s</a:t>
            </a:r>
            <a:r>
              <a:rPr lang="en-US" dirty="0" smtClean="0"/>
              <a:t> and use a renewable feedstock</a:t>
            </a:r>
          </a:p>
          <a:p>
            <a:r>
              <a:rPr lang="en-US" dirty="0" smtClean="0"/>
              <a:t>Advantages</a:t>
            </a:r>
          </a:p>
          <a:p>
            <a:pPr lvl="1"/>
            <a:r>
              <a:rPr lang="en-US" dirty="0" smtClean="0"/>
              <a:t>High dry strength, good thermal resistivity</a:t>
            </a:r>
          </a:p>
          <a:p>
            <a:r>
              <a:rPr lang="en-US" dirty="0" smtClean="0"/>
              <a:t>Disadvantages</a:t>
            </a:r>
          </a:p>
          <a:p>
            <a:pPr lvl="1"/>
            <a:r>
              <a:rPr lang="en-US" dirty="0" smtClean="0"/>
              <a:t>Poor moisture and biological resistance</a:t>
            </a:r>
          </a:p>
          <a:p>
            <a:r>
              <a:rPr lang="en-US" dirty="0" smtClean="0"/>
              <a:t>Still used in interior doors and furniture because of good fire performance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a:t>
            </a:r>
            <a:endParaRPr lang="en-US" dirty="0"/>
          </a:p>
        </p:txBody>
      </p:sp>
      <p:graphicFrame>
        <p:nvGraphicFramePr>
          <p:cNvPr id="64514" name="Object 2"/>
          <p:cNvGraphicFramePr>
            <a:graphicFrameLocks noChangeAspect="1"/>
          </p:cNvGraphicFramePr>
          <p:nvPr/>
        </p:nvGraphicFramePr>
        <p:xfrm>
          <a:off x="457200" y="1524000"/>
          <a:ext cx="8534400" cy="4056063"/>
        </p:xfrm>
        <a:graphic>
          <a:graphicData uri="http://schemas.openxmlformats.org/presentationml/2006/ole">
            <p:oleObj spid="_x0000_s64514" name="Document" r:id="rId4" imgW="5550347" imgH="2636664" progId="">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Ethylene Vinyl Acetate (EVA)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common, nontoxic, thermoplastic (hot melt) adhesive used in edge-banding, packaging, paper and plastic overlays, patching, and furniture assemble. It bonds rapidly and can fill gaps.</a:t>
            </a:r>
          </a:p>
          <a:p>
            <a:r>
              <a:rPr lang="en-US" dirty="0" smtClean="0"/>
              <a:t>Advantages</a:t>
            </a:r>
          </a:p>
          <a:p>
            <a:pPr lvl="1"/>
            <a:r>
              <a:rPr lang="en-US" dirty="0" smtClean="0"/>
              <a:t>Non-toxic, easy application, moisture resistant, inexpensive</a:t>
            </a:r>
          </a:p>
          <a:p>
            <a:r>
              <a:rPr lang="en-US" dirty="0" smtClean="0"/>
              <a:t>Disadvantages</a:t>
            </a:r>
          </a:p>
          <a:p>
            <a:pPr lvl="1"/>
            <a:r>
              <a:rPr lang="en-US" dirty="0" smtClean="0"/>
              <a:t>Low strength, poor creep performance, poor thermal stability, low penetration, requires special equipment</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 (vinyl) Acetate (PVA)</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Solvent loss system that is usually water based that can be cured at room temperature under pressure.  Solvent loss systems need intimate contact  by applying pressure to form adhesive bonds.</a:t>
            </a:r>
          </a:p>
          <a:p>
            <a:r>
              <a:rPr lang="en-US" dirty="0" smtClean="0"/>
              <a:t>Advantages</a:t>
            </a:r>
          </a:p>
          <a:p>
            <a:pPr lvl="1"/>
            <a:r>
              <a:rPr lang="en-US" dirty="0" smtClean="0"/>
              <a:t>Cheap, high dry strength, non-toxic (can be used in food contact applications), can be combined with cross-linking agents and catalysts to increase durability, dries clear to varying color</a:t>
            </a:r>
          </a:p>
          <a:p>
            <a:r>
              <a:rPr lang="en-US" dirty="0" smtClean="0"/>
              <a:t>Disadvantages</a:t>
            </a:r>
          </a:p>
          <a:p>
            <a:pPr lvl="1"/>
            <a:r>
              <a:rPr lang="en-US" dirty="0" smtClean="0"/>
              <a:t>Low moisture resistance (cross-linking improves this, but makes it more toxic and expensive), low heat resistance</a:t>
            </a:r>
          </a:p>
          <a:p>
            <a:r>
              <a:rPr lang="en-US" dirty="0" smtClean="0"/>
              <a:t>Used in many furniture, molding, doors and architectural applications.  It is commonly referred to as carpenters or wood glue</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Silanes</a:t>
            </a:r>
            <a:r>
              <a:rPr lang="en-US" dirty="0" smtClean="0"/>
              <a:t> and Surface Modifications</a:t>
            </a:r>
            <a:endParaRPr lang="en-US" dirty="0"/>
          </a:p>
        </p:txBody>
      </p:sp>
      <p:sp>
        <p:nvSpPr>
          <p:cNvPr id="3" name="Content Placeholder 2"/>
          <p:cNvSpPr>
            <a:spLocks noGrp="1"/>
          </p:cNvSpPr>
          <p:nvPr>
            <p:ph idx="1"/>
          </p:nvPr>
        </p:nvSpPr>
        <p:spPr/>
        <p:txBody>
          <a:bodyPr/>
          <a:lstStyle/>
          <a:p>
            <a:pPr>
              <a:lnSpc>
                <a:spcPct val="90000"/>
              </a:lnSpc>
            </a:pPr>
            <a:r>
              <a:rPr lang="en-US" sz="2800" dirty="0" smtClean="0"/>
              <a:t>Try to marry dissimilar materials</a:t>
            </a:r>
          </a:p>
          <a:p>
            <a:pPr lvl="1">
              <a:lnSpc>
                <a:spcPct val="90000"/>
              </a:lnSpc>
            </a:pPr>
            <a:r>
              <a:rPr lang="en-US" dirty="0" smtClean="0"/>
              <a:t>Polymer backbone similar to matrix</a:t>
            </a:r>
          </a:p>
          <a:p>
            <a:pPr lvl="1">
              <a:lnSpc>
                <a:spcPct val="90000"/>
              </a:lnSpc>
            </a:pPr>
            <a:r>
              <a:rPr lang="en-US" dirty="0" smtClean="0"/>
              <a:t>Polar component similar to adherent</a:t>
            </a:r>
          </a:p>
          <a:p>
            <a:pPr>
              <a:lnSpc>
                <a:spcPct val="90000"/>
              </a:lnSpc>
            </a:pPr>
            <a:r>
              <a:rPr lang="en-US" sz="2800" dirty="0" err="1" smtClean="0"/>
              <a:t>Silanes</a:t>
            </a:r>
            <a:r>
              <a:rPr lang="en-US" sz="2800" dirty="0" smtClean="0"/>
              <a:t> (</a:t>
            </a:r>
            <a:r>
              <a:rPr lang="en-US" sz="2800" dirty="0" err="1" smtClean="0"/>
              <a:t>thermoset</a:t>
            </a:r>
            <a:r>
              <a:rPr lang="en-US" sz="2800" dirty="0" smtClean="0"/>
              <a:t> or thermoplastics)</a:t>
            </a:r>
          </a:p>
          <a:p>
            <a:pPr>
              <a:lnSpc>
                <a:spcPct val="90000"/>
              </a:lnSpc>
            </a:pPr>
            <a:r>
              <a:rPr lang="en-US" sz="2800" dirty="0" smtClean="0"/>
              <a:t>Anhydrides (Polyolefin co-polymers)</a:t>
            </a:r>
          </a:p>
          <a:p>
            <a:pPr>
              <a:lnSpc>
                <a:spcPct val="90000"/>
              </a:lnSpc>
            </a:pPr>
            <a:r>
              <a:rPr lang="en-US" sz="2800" dirty="0" err="1" smtClean="0"/>
              <a:t>Hydroxymethylated</a:t>
            </a:r>
            <a:r>
              <a:rPr lang="en-US" sz="2800" dirty="0" smtClean="0"/>
              <a:t> resorcinol (HMR)</a:t>
            </a:r>
          </a:p>
          <a:p>
            <a:pPr lvl="1">
              <a:lnSpc>
                <a:spcPct val="90000"/>
              </a:lnSpc>
            </a:pPr>
            <a:r>
              <a:rPr lang="en-US" dirty="0" smtClean="0"/>
              <a:t>Effective with traditional wood </a:t>
            </a:r>
            <a:r>
              <a:rPr lang="en-US" dirty="0" err="1" smtClean="0"/>
              <a:t>thermosets</a:t>
            </a:r>
            <a:endParaRPr lang="en-US" dirty="0" smtClean="0"/>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a:t>
            </a:r>
            <a:r>
              <a:rPr lang="en-US" smtClean="0"/>
              <a:t>Review Questions</a:t>
            </a:r>
            <a:endParaRPr lang="en-US"/>
          </a:p>
        </p:txBody>
      </p:sp>
      <p:sp>
        <p:nvSpPr>
          <p:cNvPr id="3" name="Content Placeholder 2"/>
          <p:cNvSpPr>
            <a:spLocks noGrp="1"/>
          </p:cNvSpPr>
          <p:nvPr>
            <p:ph idx="1"/>
          </p:nvPr>
        </p:nvSpPr>
        <p:spPr/>
        <p:txBody>
          <a:bodyPr/>
          <a:lstStyle/>
          <a:p>
            <a:r>
              <a:rPr lang="en-US" dirty="0" smtClean="0"/>
              <a:t>Relevant adhesion theories</a:t>
            </a:r>
          </a:p>
          <a:p>
            <a:r>
              <a:rPr lang="en-US" dirty="0" smtClean="0"/>
              <a:t>Adhesives</a:t>
            </a:r>
          </a:p>
          <a:p>
            <a:r>
              <a:rPr lang="en-US" dirty="0" smtClean="0"/>
              <a:t>Surface considerations</a:t>
            </a:r>
          </a:p>
          <a:p>
            <a:r>
              <a:rPr lang="en-US" dirty="0" smtClean="0"/>
              <a:t>Applications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Topics</a:t>
            </a:r>
            <a:endParaRPr lang="en-US" dirty="0"/>
          </a:p>
        </p:txBody>
      </p:sp>
      <p:sp>
        <p:nvSpPr>
          <p:cNvPr id="3" name="Content Placeholder 2"/>
          <p:cNvSpPr>
            <a:spLocks noGrp="1"/>
          </p:cNvSpPr>
          <p:nvPr>
            <p:ph idx="1"/>
          </p:nvPr>
        </p:nvSpPr>
        <p:spPr/>
        <p:txBody>
          <a:bodyPr/>
          <a:lstStyle/>
          <a:p>
            <a:r>
              <a:rPr lang="en-US" dirty="0" smtClean="0"/>
              <a:t>Definitions of concepts related to adhesion</a:t>
            </a:r>
          </a:p>
          <a:p>
            <a:r>
              <a:rPr lang="en-US" dirty="0" smtClean="0"/>
              <a:t>Adhesion mechanisms and theories</a:t>
            </a:r>
          </a:p>
          <a:p>
            <a:r>
              <a:rPr lang="en-US" dirty="0" err="1" smtClean="0"/>
              <a:t>Thermoset</a:t>
            </a:r>
            <a:r>
              <a:rPr lang="en-US" dirty="0" smtClean="0"/>
              <a:t> adhesives for </a:t>
            </a:r>
            <a:r>
              <a:rPr lang="en-US" dirty="0" err="1" smtClean="0"/>
              <a:t>cellulosics</a:t>
            </a:r>
            <a:endParaRPr lang="en-US" dirty="0" smtClean="0"/>
          </a:p>
          <a:p>
            <a:r>
              <a:rPr lang="en-US" dirty="0" smtClean="0"/>
              <a:t>Surface preparation</a:t>
            </a:r>
          </a:p>
          <a:p>
            <a:r>
              <a:rPr lang="en-US" dirty="0" smtClean="0"/>
              <a:t>Seizing/coupling agents for fibers and fillers in composites (thermoplastic or </a:t>
            </a:r>
            <a:r>
              <a:rPr lang="en-US" dirty="0" err="1" smtClean="0"/>
              <a:t>thermoset</a:t>
            </a:r>
            <a:r>
              <a:rPr lang="en-US" dirty="0" smtClean="0"/>
              <a:t>)</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Terminology</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Adhesion – the tendency for the </a:t>
            </a:r>
            <a:r>
              <a:rPr lang="en-US" sz="2800" dirty="0" err="1" smtClean="0">
                <a:solidFill>
                  <a:srgbClr val="FF0000"/>
                </a:solidFill>
              </a:rPr>
              <a:t>surfaces’s</a:t>
            </a:r>
            <a:r>
              <a:rPr lang="en-US" sz="2800" dirty="0" smtClean="0">
                <a:solidFill>
                  <a:srgbClr val="FF0000"/>
                </a:solidFill>
              </a:rPr>
              <a:t> </a:t>
            </a:r>
            <a:r>
              <a:rPr lang="en-US" sz="2800" dirty="0" smtClean="0"/>
              <a:t>dissimilar materials to cling together</a:t>
            </a:r>
          </a:p>
          <a:p>
            <a:r>
              <a:rPr lang="en-US" sz="2800" dirty="0" smtClean="0"/>
              <a:t>Cohesion – molecular attraction by which the particles of similar bodies are united throughout the mass</a:t>
            </a:r>
          </a:p>
          <a:p>
            <a:r>
              <a:rPr lang="en-US" sz="2800" dirty="0" smtClean="0"/>
              <a:t>Interface – the surface forming the common boundary between two materials in contact (2D)</a:t>
            </a:r>
          </a:p>
          <a:p>
            <a:r>
              <a:rPr lang="en-US" sz="2800" dirty="0" err="1" smtClean="0"/>
              <a:t>Interphase</a:t>
            </a:r>
            <a:r>
              <a:rPr lang="en-US" sz="2800" dirty="0" smtClean="0"/>
              <a:t> – the volume around the interface that possesses properties unique from the joining materials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9450" y="466175"/>
            <a:ext cx="184666" cy="369332"/>
          </a:xfrm>
          <a:prstGeom prst="rect">
            <a:avLst/>
          </a:prstGeom>
          <a:noFill/>
        </p:spPr>
        <p:txBody>
          <a:bodyPr wrap="none" rtlCol="0">
            <a:spAutoFit/>
          </a:bodyPr>
          <a:lstStyle/>
          <a:p>
            <a:endParaRPr lang="en-US"/>
          </a:p>
        </p:txBody>
      </p:sp>
      <p:pic>
        <p:nvPicPr>
          <p:cNvPr id="54274" name="Picture 2" descr="http://www.wpskorea.org/files/attach/images/119/348/001/bonding.jpg"/>
          <p:cNvPicPr>
            <a:picLocks noChangeAspect="1" noChangeArrowheads="1"/>
          </p:cNvPicPr>
          <p:nvPr/>
        </p:nvPicPr>
        <p:blipFill>
          <a:blip r:embed="rId2"/>
          <a:srcRect/>
          <a:stretch>
            <a:fillRect/>
          </a:stretch>
        </p:blipFill>
        <p:spPr bwMode="auto">
          <a:xfrm>
            <a:off x="685800" y="1905000"/>
            <a:ext cx="7742986" cy="2438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Considerations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Adhesive</a:t>
            </a:r>
          </a:p>
          <a:p>
            <a:pPr lvl="1"/>
            <a:r>
              <a:rPr lang="en-US" dirty="0" smtClean="0"/>
              <a:t>Physical properties (shrinkage, molecular weight, etc.)</a:t>
            </a:r>
          </a:p>
          <a:p>
            <a:pPr lvl="1"/>
            <a:r>
              <a:rPr lang="en-US" dirty="0" smtClean="0"/>
              <a:t>Mechanical properties</a:t>
            </a:r>
          </a:p>
          <a:p>
            <a:r>
              <a:rPr lang="en-US" dirty="0" smtClean="0"/>
              <a:t>Adherent (surface)</a:t>
            </a:r>
          </a:p>
          <a:p>
            <a:pPr lvl="1"/>
            <a:r>
              <a:rPr lang="en-US" dirty="0" smtClean="0"/>
              <a:t>Morphology</a:t>
            </a:r>
          </a:p>
          <a:p>
            <a:pPr lvl="1"/>
            <a:r>
              <a:rPr lang="en-US" dirty="0" smtClean="0"/>
              <a:t>Surface chemistry</a:t>
            </a:r>
          </a:p>
          <a:p>
            <a:r>
              <a:rPr lang="en-US" dirty="0" smtClean="0"/>
              <a:t>Surface area</a:t>
            </a:r>
          </a:p>
          <a:p>
            <a:r>
              <a:rPr lang="en-US" dirty="0" smtClean="0"/>
              <a:t>Application (the right glue for the correct application)</a:t>
            </a:r>
          </a:p>
          <a:p>
            <a:pPr lvl="1"/>
            <a:r>
              <a:rPr lang="en-US" dirty="0" smtClean="0"/>
              <a:t>End use</a:t>
            </a:r>
          </a:p>
          <a:p>
            <a:pPr lvl="1"/>
            <a:r>
              <a:rPr lang="en-US" dirty="0" smtClean="0"/>
              <a:t>Manufacturing</a:t>
            </a:r>
          </a:p>
          <a:p>
            <a:pPr lvl="1"/>
            <a:r>
              <a:rPr lang="en-US" dirty="0" smtClean="0"/>
              <a:t>Cost</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2936</TotalTime>
  <Words>2877</Words>
  <Application>Microsoft Office PowerPoint</Application>
  <PresentationFormat>화면 슬라이드 쇼(4:3)</PresentationFormat>
  <Paragraphs>342</Paragraphs>
  <Slides>57</Slides>
  <Notes>15</Notes>
  <HiddenSlides>0</HiddenSlides>
  <MMClips>0</MMClips>
  <ScaleCrop>false</ScaleCrop>
  <HeadingPairs>
    <vt:vector size="6" baseType="variant">
      <vt:variant>
        <vt:lpstr>테마</vt:lpstr>
      </vt:variant>
      <vt:variant>
        <vt:i4>1</vt:i4>
      </vt:variant>
      <vt:variant>
        <vt:lpstr>포함된 OLE 서버</vt:lpstr>
      </vt:variant>
      <vt:variant>
        <vt:i4>2</vt:i4>
      </vt:variant>
      <vt:variant>
        <vt:lpstr>슬라이드 제목</vt:lpstr>
      </vt:variant>
      <vt:variant>
        <vt:i4>57</vt:i4>
      </vt:variant>
    </vt:vector>
  </HeadingPairs>
  <TitlesOfParts>
    <vt:vector size="60" baseType="lpstr">
      <vt:lpstr>Office Theme</vt:lpstr>
      <vt:lpstr>Equation</vt:lpstr>
      <vt:lpstr>Document</vt:lpstr>
      <vt:lpstr>목재의 접착</vt:lpstr>
      <vt:lpstr>슬라이드 2</vt:lpstr>
      <vt:lpstr>Relevance of Topic to Renewable Materials</vt:lpstr>
      <vt:lpstr>Importance of Adhesion</vt:lpstr>
      <vt:lpstr>Examples of Application</vt:lpstr>
      <vt:lpstr>Overview of Topics</vt:lpstr>
      <vt:lpstr>Key Terminology</vt:lpstr>
      <vt:lpstr>슬라이드 8</vt:lpstr>
      <vt:lpstr>Practical Considerations</vt:lpstr>
      <vt:lpstr>Classes of Adhesives Used for Bonding Natural Fibers/Materials</vt:lpstr>
      <vt:lpstr>Adhesives Uses</vt:lpstr>
      <vt:lpstr>슬라이드 12</vt:lpstr>
      <vt:lpstr>Adhesion Theories</vt:lpstr>
      <vt:lpstr>Which Theories are Relevant… To What Degree</vt:lpstr>
      <vt:lpstr>Chemical Bonding</vt:lpstr>
      <vt:lpstr>슬라이드 16</vt:lpstr>
      <vt:lpstr>Strength of Adhesive Bonds</vt:lpstr>
      <vt:lpstr>Example of Chemical Bonding</vt:lpstr>
      <vt:lpstr>Diffusion Theory</vt:lpstr>
      <vt:lpstr>Diffusion Theory (cont.)</vt:lpstr>
      <vt:lpstr>Block Co-polymers</vt:lpstr>
      <vt:lpstr>Surface density of “adsorbed layers”</vt:lpstr>
      <vt:lpstr>Lifshitz-van der Waals Interaction</vt:lpstr>
      <vt:lpstr>Lifshitz-van der Waals Interaction (cont.)</vt:lpstr>
      <vt:lpstr>Lifshitz-van der Waals Interaction (cont.)</vt:lpstr>
      <vt:lpstr>Examples of Wetting  and Surface Properties</vt:lpstr>
      <vt:lpstr>슬라이드 27</vt:lpstr>
      <vt:lpstr>Molecular Interactions  (Non-dispersive Forces)</vt:lpstr>
      <vt:lpstr>Total Work of Adhesion</vt:lpstr>
      <vt:lpstr>Mechanical Interlock</vt:lpstr>
      <vt:lpstr>슬라이드 31</vt:lpstr>
      <vt:lpstr>Electrostatic Interactions</vt:lpstr>
      <vt:lpstr>Examples of Electrostatic Interactions</vt:lpstr>
      <vt:lpstr>슬라이드 34</vt:lpstr>
      <vt:lpstr>슬라이드 35</vt:lpstr>
      <vt:lpstr>Adhesives Used for Natural Fiber Composites </vt:lpstr>
      <vt:lpstr>Thermoset Adhesives</vt:lpstr>
      <vt:lpstr>Urea-Formaldehyde</vt:lpstr>
      <vt:lpstr>Using UF</vt:lpstr>
      <vt:lpstr>슬라이드 40</vt:lpstr>
      <vt:lpstr>Melamine-Formaldehyde</vt:lpstr>
      <vt:lpstr>슬라이드 42</vt:lpstr>
      <vt:lpstr>Phenol Formaldehyde</vt:lpstr>
      <vt:lpstr>슬라이드 44</vt:lpstr>
      <vt:lpstr>Resorcinol Resins</vt:lpstr>
      <vt:lpstr>슬라이드 46</vt:lpstr>
      <vt:lpstr>Adhesive Durability</vt:lpstr>
      <vt:lpstr>Isocyanates</vt:lpstr>
      <vt:lpstr>슬라이드 49</vt:lpstr>
      <vt:lpstr>Epoxides</vt:lpstr>
      <vt:lpstr>Acrylics</vt:lpstr>
      <vt:lpstr>Protein Based</vt:lpstr>
      <vt:lpstr>MAPP</vt:lpstr>
      <vt:lpstr>Ethylene Vinyl Acetate (EVA)</vt:lpstr>
      <vt:lpstr>Poly (vinyl) Acetate (PVA)</vt:lpstr>
      <vt:lpstr>Silanes and Surface Modifications</vt:lpstr>
      <vt:lpstr>Summary and Review Questions</vt:lpstr>
    </vt:vector>
  </TitlesOfParts>
  <Company>University of Tennessee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Fundamentals of Adhesion</dc:title>
  <dc:creator>Patterson Wilson</dc:creator>
  <cp:lastModifiedBy>user</cp:lastModifiedBy>
  <cp:revision>143</cp:revision>
  <dcterms:created xsi:type="dcterms:W3CDTF">2009-12-07T20:57:21Z</dcterms:created>
  <dcterms:modified xsi:type="dcterms:W3CDTF">2015-03-31T07:51:14Z</dcterms:modified>
</cp:coreProperties>
</file>