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7" r:id="rId2"/>
    <p:sldId id="278" r:id="rId3"/>
    <p:sldId id="348" r:id="rId4"/>
    <p:sldId id="373" r:id="rId5"/>
    <p:sldId id="374" r:id="rId6"/>
    <p:sldId id="358" r:id="rId7"/>
    <p:sldId id="375" r:id="rId8"/>
    <p:sldId id="376" r:id="rId9"/>
    <p:sldId id="359" r:id="rId10"/>
    <p:sldId id="377" r:id="rId11"/>
    <p:sldId id="360" r:id="rId12"/>
    <p:sldId id="361" r:id="rId13"/>
    <p:sldId id="362" r:id="rId14"/>
    <p:sldId id="378" r:id="rId15"/>
    <p:sldId id="354" r:id="rId16"/>
    <p:sldId id="380" r:id="rId17"/>
    <p:sldId id="379" r:id="rId18"/>
    <p:sldId id="369" r:id="rId19"/>
    <p:sldId id="368" r:id="rId20"/>
    <p:sldId id="381" r:id="rId21"/>
    <p:sldId id="370" r:id="rId22"/>
    <p:sldId id="371" r:id="rId23"/>
    <p:sldId id="382" r:id="rId24"/>
    <p:sldId id="367" r:id="rId25"/>
    <p:sldId id="384" r:id="rId26"/>
    <p:sldId id="385" r:id="rId27"/>
    <p:sldId id="364" r:id="rId28"/>
    <p:sldId id="365" r:id="rId29"/>
    <p:sldId id="366" r:id="rId30"/>
    <p:sldId id="386" r:id="rId31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FFFFFF"/>
    <a:srgbClr val="6278E4"/>
    <a:srgbClr val="7B75EB"/>
    <a:srgbClr val="6855DD"/>
    <a:srgbClr val="536ADF"/>
    <a:srgbClr val="677CE3"/>
    <a:srgbClr val="365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45" autoAdjust="0"/>
    <p:restoredTop sz="81329" autoAdjust="0"/>
  </p:normalViewPr>
  <p:slideViewPr>
    <p:cSldViewPr>
      <p:cViewPr varScale="1">
        <p:scale>
          <a:sx n="92" d="100"/>
          <a:sy n="92" d="100"/>
        </p:scale>
        <p:origin x="-10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ko-KR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ko-KR"/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ko-KR"/>
          </a:p>
        </p:txBody>
      </p:sp>
      <p:sp>
        <p:nvSpPr>
          <p:cNvPr id="168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FDE0C73-1A42-41FE-B0AB-B9775C7F98E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76029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ko-KR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ko-KR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ko-KR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EE39324-93B1-4F70-BDED-33A03447F06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862813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3FD24F-7E8B-4769-ADDD-BF4A15FFCDCE}" type="slidenum">
              <a:rPr lang="en-US" altLang="ko-KR"/>
              <a:pPr/>
              <a:t>1</a:t>
            </a:fld>
            <a:endParaRPr lang="en-US" altLang="ko-KR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6757C1-BF89-4F57-B3E0-8E21AD2D4E71}" type="slidenum">
              <a:rPr lang="en-US" altLang="ko-KR"/>
              <a:pPr/>
              <a:t>12</a:t>
            </a:fld>
            <a:endParaRPr lang="en-US" altLang="ko-KR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B7D3FC-3138-43AC-A707-01CC74E8CBC4}" type="slidenum">
              <a:rPr lang="en-US" altLang="ko-KR"/>
              <a:pPr/>
              <a:t>13</a:t>
            </a:fld>
            <a:endParaRPr lang="en-US" altLang="ko-KR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EBC4FE-159A-476B-AAD3-0C5F3AA52610}" type="slidenum">
              <a:rPr lang="en-US" altLang="ko-KR"/>
              <a:pPr/>
              <a:t>14</a:t>
            </a:fld>
            <a:endParaRPr lang="en-US" altLang="ko-KR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7ED854-662B-4B72-BC94-5374D058C9D1}" type="slidenum">
              <a:rPr lang="en-US" altLang="ko-KR"/>
              <a:pPr/>
              <a:t>15</a:t>
            </a:fld>
            <a:endParaRPr lang="en-US" altLang="ko-KR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BA38DE-B272-458B-952A-22E75EA3FDF0}" type="slidenum">
              <a:rPr lang="en-US" altLang="ko-KR"/>
              <a:pPr/>
              <a:t>16</a:t>
            </a:fld>
            <a:endParaRPr lang="en-US" altLang="ko-KR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500"/>
              <a:t>. </a:t>
            </a:r>
            <a:br>
              <a:rPr lang="en-US" altLang="ko-KR" sz="500"/>
            </a:br>
            <a:r>
              <a:rPr lang="en-US" altLang="ko-KR" sz="500">
                <a:latin typeface="Times New Roman"/>
              </a:rPr>
              <a:t> </a:t>
            </a:r>
            <a:r>
              <a:rPr lang="en-US" altLang="ko-KR" sz="500"/>
              <a:t> </a:t>
            </a:r>
            <a:r>
              <a:rPr lang="en-US" altLang="ko-KR" sz="500">
                <a:latin typeface="Times New Roman"/>
              </a:rPr>
              <a:t> </a:t>
            </a:r>
            <a:endParaRPr lang="en-US" altLang="ko-KR" sz="5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289CFA-3C31-4EF8-B8CD-9CBA207BD0AA}" type="slidenum">
              <a:rPr lang="en-US" altLang="ko-KR"/>
              <a:pPr/>
              <a:t>17</a:t>
            </a:fld>
            <a:endParaRPr lang="en-US" altLang="ko-KR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D1E2A1-F8D5-4A91-AEF4-DE1B27D57D50}" type="slidenum">
              <a:rPr lang="en-US" altLang="ko-KR"/>
              <a:pPr/>
              <a:t>19</a:t>
            </a:fld>
            <a:endParaRPr lang="en-US" altLang="ko-KR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F41116-8530-49DC-AD7B-CB212D3E23F4}" type="slidenum">
              <a:rPr lang="en-US" altLang="ko-KR"/>
              <a:pPr/>
              <a:t>20</a:t>
            </a:fld>
            <a:endParaRPr lang="en-US" altLang="ko-KR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E9C762-F9C4-4396-ABD8-E9D871150188}" type="slidenum">
              <a:rPr lang="en-US" altLang="ko-KR"/>
              <a:pPr/>
              <a:t>23</a:t>
            </a:fld>
            <a:endParaRPr lang="en-US" altLang="ko-KR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22789D-E070-4A67-9BF5-EC089A752F1D}" type="slidenum">
              <a:rPr lang="en-US" altLang="ko-KR"/>
              <a:pPr/>
              <a:t>25</a:t>
            </a:fld>
            <a:endParaRPr lang="en-US" altLang="ko-KR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5F8FD9-5EAA-4B6A-8FAB-1C2BC4A8A944}" type="slidenum">
              <a:rPr lang="en-US" altLang="ko-KR"/>
              <a:pPr/>
              <a:t>2</a:t>
            </a:fld>
            <a:endParaRPr lang="en-US" altLang="ko-KR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1A9DBF-EE36-4DCE-BF1D-92831F30CB03}" type="slidenum">
              <a:rPr lang="en-US" altLang="ko-KR"/>
              <a:pPr/>
              <a:t>26</a:t>
            </a:fld>
            <a:endParaRPr lang="en-US" altLang="ko-KR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306B0B-0BEB-4CAC-8DAB-1E818D4B79CA}" type="slidenum">
              <a:rPr lang="en-US" altLang="ko-KR"/>
              <a:pPr/>
              <a:t>27</a:t>
            </a:fld>
            <a:endParaRPr lang="en-US" altLang="ko-KR"/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-</a:t>
            </a:r>
            <a:r>
              <a:rPr lang="ko-KR" altLang="en-US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이후 인체의 생태학적 기술개발의 완결과 </a:t>
            </a:r>
          </a:p>
          <a:p>
            <a:pPr algn="just"/>
            <a:r>
              <a:rPr lang="ko-KR" altLang="en-US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물성 향상에 중점을 두어 선진국에서 활성화</a:t>
            </a:r>
            <a:r>
              <a:rPr lang="en-US" altLang="ko-KR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. </a:t>
            </a:r>
          </a:p>
          <a:p>
            <a:pPr algn="just"/>
            <a:r>
              <a:rPr lang="en-US" altLang="ko-KR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   </a:t>
            </a:r>
          </a:p>
          <a:p>
            <a:pPr algn="just"/>
            <a:r>
              <a:rPr lang="en-US" altLang="ko-KR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   </a:t>
            </a:r>
          </a:p>
          <a:p>
            <a:pPr algn="just"/>
            <a:endParaRPr lang="en-US" altLang="ko-KR">
              <a:solidFill>
                <a:srgbClr val="000000"/>
              </a:solidFill>
              <a:ea typeface="바탕" pitchFamily="18" charset="-127"/>
            </a:endParaRPr>
          </a:p>
          <a:p>
            <a:endParaRPr lang="en-US" altLang="ko-K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1BD42D-B063-44E6-9589-3D8910C0630F}" type="slidenum">
              <a:rPr lang="en-US" altLang="ko-KR"/>
              <a:pPr/>
              <a:t>28</a:t>
            </a:fld>
            <a:endParaRPr lang="en-US" altLang="ko-KR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300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가격이 비싸다</a:t>
            </a:r>
            <a:r>
              <a:rPr lang="en-US" altLang="ko-KR" sz="1300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. </a:t>
            </a:r>
          </a:p>
          <a:p>
            <a:pPr algn="just"/>
            <a:r>
              <a:rPr lang="en-US" altLang="ko-KR" sz="1300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- </a:t>
            </a:r>
            <a:r>
              <a:rPr lang="ko-KR" altLang="en-US" sz="1300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유성 페인트같이 도막이 두껍게 형성되지 않는다</a:t>
            </a:r>
            <a:r>
              <a:rPr lang="en-US" altLang="ko-KR" sz="1300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. </a:t>
            </a:r>
          </a:p>
          <a:p>
            <a:pPr algn="just"/>
            <a:r>
              <a:rPr lang="en-US" altLang="ko-KR" sz="1300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- </a:t>
            </a:r>
            <a:r>
              <a:rPr lang="ko-KR" altLang="en-US" sz="1300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일정 시간이 지난 후에는 왁스 작업을 지속적으로 해야 한다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32AEE0-72BB-41E8-A73E-3C2F846E592B}" type="slidenum">
              <a:rPr lang="en-US" altLang="ko-KR"/>
              <a:pPr/>
              <a:t>3</a:t>
            </a:fld>
            <a:endParaRPr lang="en-US" altLang="ko-KR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A84721-686C-42E3-8CE7-3F119AADDA9F}" type="slidenum">
              <a:rPr lang="en-US" altLang="ko-KR"/>
              <a:pPr/>
              <a:t>4</a:t>
            </a:fld>
            <a:endParaRPr lang="en-US" altLang="ko-KR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A26AFC-2393-4253-B4A0-D39B3B9599C1}" type="slidenum">
              <a:rPr lang="en-US" altLang="ko-KR"/>
              <a:pPr/>
              <a:t>5</a:t>
            </a:fld>
            <a:endParaRPr lang="en-US" altLang="ko-KR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5F2DA3-1689-41EB-ADD0-79E0FE207EDC}" type="slidenum">
              <a:rPr lang="en-US" altLang="ko-KR"/>
              <a:pPr/>
              <a:t>6</a:t>
            </a:fld>
            <a:endParaRPr lang="en-US" altLang="ko-KR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47489C-E75F-41F1-93E5-79A6AFD4DBA8}" type="slidenum">
              <a:rPr lang="en-US" altLang="ko-KR"/>
              <a:pPr/>
              <a:t>9</a:t>
            </a:fld>
            <a:endParaRPr lang="en-US" altLang="ko-KR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5F44B0-9376-4847-8BA1-21E4E2131D4E}" type="slidenum">
              <a:rPr lang="en-US" altLang="ko-KR"/>
              <a:pPr/>
              <a:t>10</a:t>
            </a:fld>
            <a:endParaRPr lang="en-US" altLang="ko-KR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7D7D04-A637-49FB-B405-32DB53BAF32F}" type="slidenum">
              <a:rPr lang="en-US" altLang="ko-KR"/>
              <a:pPr/>
              <a:t>11</a:t>
            </a:fld>
            <a:endParaRPr lang="en-US" altLang="ko-KR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9CCFE-BFDC-4B99-A406-2A7C046FDBE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C5B64D-5254-4A1A-97D5-DC9296E45FD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7B909F-06BE-446C-996B-9B1931AD139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C9776DD-554E-4B9C-8204-2D6A5620367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515D3-3806-4570-9652-AD47F5545CB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282FFA-E9FB-4880-AFC4-81D0B611594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C44E8-DF10-4481-871A-FBAC226D94A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EE8477-B713-4114-8F58-F4B955512B8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3D4A4-C01F-4EA4-B8A2-4B994DF198C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115CCC-67F1-46F5-A6AB-61619B6630E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170E0-F9C8-4A36-87AD-2204697BF48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BD263-D7A5-471F-A4A4-E3F795E99D4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58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F704CA7-7DBB-42E4-BEF0-6D4ED0B9F88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469900"/>
            <a:ext cx="9144000" cy="1612900"/>
          </a:xfrm>
          <a:prstGeom prst="rect">
            <a:avLst/>
          </a:prstGeom>
          <a:gradFill rotWithShape="1">
            <a:gsLst>
              <a:gs pos="0">
                <a:srgbClr val="EAEAEA">
                  <a:alpha val="39999"/>
                </a:srgbClr>
              </a:gs>
              <a:gs pos="100000">
                <a:srgbClr val="EAEAEA">
                  <a:gamma/>
                  <a:shade val="46275"/>
                  <a:invGamma/>
                  <a:alpha val="39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990600" y="1295400"/>
            <a:ext cx="7845425" cy="5286375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100000">
                <a:srgbClr val="3366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3076" name="Picture 4" descr="독일 농촌이미지_1"/>
          <p:cNvPicPr>
            <a:picLocks noChangeAspect="1" noChangeArrowheads="1"/>
          </p:cNvPicPr>
          <p:nvPr/>
        </p:nvPicPr>
        <p:blipFill>
          <a:blip r:embed="rId3" cstate="print">
            <a:lum bright="12000" contrast="30000"/>
          </a:blip>
          <a:srcRect/>
          <a:stretch>
            <a:fillRect/>
          </a:stretch>
        </p:blipFill>
        <p:spPr bwMode="auto">
          <a:xfrm>
            <a:off x="2228850" y="471488"/>
            <a:ext cx="6915150" cy="16160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584200" cy="2451100"/>
          </a:xfrm>
          <a:prstGeom prst="rect">
            <a:avLst/>
          </a:prstGeom>
          <a:solidFill>
            <a:srgbClr val="336699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755650" y="1003300"/>
            <a:ext cx="1473200" cy="58547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625475" y="0"/>
            <a:ext cx="63500" cy="6858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838200" y="2286000"/>
            <a:ext cx="78930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 altLang="ko-KR" sz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ctr"/>
            <a:r>
              <a:rPr lang="ko-KR" altLang="en-US" sz="54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천연도료의 과거</a:t>
            </a:r>
            <a:r>
              <a:rPr lang="en-US" altLang="ko-KR" sz="54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54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미래</a:t>
            </a:r>
          </a:p>
          <a:p>
            <a:pPr algn="ctr"/>
            <a:endParaRPr lang="en-US" altLang="ko-KR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 rot="5400000">
            <a:off x="4787900" y="477838"/>
            <a:ext cx="73025" cy="6696075"/>
          </a:xfrm>
          <a:prstGeom prst="rect">
            <a:avLst/>
          </a:prstGeom>
          <a:gradFill rotWithShape="1">
            <a:gsLst>
              <a:gs pos="0">
                <a:srgbClr val="3366CC">
                  <a:gamma/>
                  <a:shade val="57255"/>
                  <a:invGamma/>
                </a:srgbClr>
              </a:gs>
              <a:gs pos="50000">
                <a:srgbClr val="3366CC"/>
              </a:gs>
              <a:gs pos="100000">
                <a:srgbClr val="3366CC">
                  <a:gamma/>
                  <a:shade val="5725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Line 2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2691" name="Line 3"/>
          <p:cNvSpPr>
            <a:spLocks noChangeShapeType="1"/>
          </p:cNvSpPr>
          <p:nvPr/>
        </p:nvSpPr>
        <p:spPr bwMode="auto">
          <a:xfrm>
            <a:off x="0" y="0"/>
            <a:ext cx="0" cy="1295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2692" name="Line 4"/>
          <p:cNvSpPr>
            <a:spLocks noChangeShapeType="1"/>
          </p:cNvSpPr>
          <p:nvPr/>
        </p:nvSpPr>
        <p:spPr bwMode="auto">
          <a:xfrm>
            <a:off x="9144000" y="0"/>
            <a:ext cx="0" cy="7620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242698" name="Picture 10"/>
          <p:cNvPicPr>
            <a:picLocks noChangeAspect="1" noChangeArrowheads="1"/>
          </p:cNvPicPr>
          <p:nvPr/>
        </p:nvPicPr>
        <p:blipFill>
          <a:blip r:embed="rId3" cstate="print"/>
          <a:srcRect l="17122" t="15511" r="17903" b="39453"/>
          <a:stretch>
            <a:fillRect/>
          </a:stretch>
        </p:blipFill>
        <p:spPr bwMode="auto">
          <a:xfrm>
            <a:off x="900113" y="2133600"/>
            <a:ext cx="7632700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2699" name="WordArt 11"/>
          <p:cNvSpPr>
            <a:spLocks noChangeArrowheads="1" noChangeShapeType="1" noTextEdit="1"/>
          </p:cNvSpPr>
          <p:nvPr/>
        </p:nvSpPr>
        <p:spPr bwMode="auto">
          <a:xfrm>
            <a:off x="611188" y="404813"/>
            <a:ext cx="3600450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옻액의 채취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Line 2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14019" name="Line 3"/>
          <p:cNvSpPr>
            <a:spLocks noChangeShapeType="1"/>
          </p:cNvSpPr>
          <p:nvPr/>
        </p:nvSpPr>
        <p:spPr bwMode="auto">
          <a:xfrm>
            <a:off x="0" y="0"/>
            <a:ext cx="0" cy="1295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14020" name="Line 4"/>
          <p:cNvSpPr>
            <a:spLocks noChangeShapeType="1"/>
          </p:cNvSpPr>
          <p:nvPr/>
        </p:nvSpPr>
        <p:spPr bwMode="auto">
          <a:xfrm>
            <a:off x="9144000" y="0"/>
            <a:ext cx="0" cy="7620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14021" name="WordArt 5"/>
          <p:cNvSpPr>
            <a:spLocks noChangeArrowheads="1" noChangeShapeType="1" noTextEdit="1"/>
          </p:cNvSpPr>
          <p:nvPr/>
        </p:nvSpPr>
        <p:spPr bwMode="auto">
          <a:xfrm>
            <a:off x="611188" y="404813"/>
            <a:ext cx="5113337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옻액의 구성성분</a:t>
            </a:r>
          </a:p>
        </p:txBody>
      </p:sp>
      <p:sp>
        <p:nvSpPr>
          <p:cNvPr id="214026" name="Text Box 10"/>
          <p:cNvSpPr txBox="1">
            <a:spLocks noChangeArrowheads="1"/>
          </p:cNvSpPr>
          <p:nvPr/>
        </p:nvSpPr>
        <p:spPr bwMode="auto">
          <a:xfrm>
            <a:off x="196850" y="2019300"/>
            <a:ext cx="5959475" cy="4108450"/>
          </a:xfrm>
          <a:prstGeom prst="rect">
            <a:avLst/>
          </a:prstGeom>
          <a:solidFill>
            <a:srgbClr val="DDDDDD">
              <a:alpha val="57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altLang="ko-KR" b="1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주요성분 </a:t>
            </a:r>
          </a:p>
          <a:p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우루시올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(Urushiol,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옻산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) 40-80%, </a:t>
            </a:r>
          </a:p>
          <a:p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수분 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15-30%</a:t>
            </a:r>
          </a:p>
          <a:p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당류 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5-10%, </a:t>
            </a:r>
          </a:p>
          <a:p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함질소물질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(Glycoprotein) 3-5%</a:t>
            </a:r>
          </a:p>
          <a:p>
            <a:endParaRPr lang="en-US" altLang="ko-KR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기타성분</a:t>
            </a:r>
          </a:p>
          <a:p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락카제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(Laccase), </a:t>
            </a:r>
          </a:p>
          <a:p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스텔라시아닌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(Stellcyanin),</a:t>
            </a:r>
            <a:r>
              <a:rPr lang="en-US" altLang="ko-KR">
                <a:solidFill>
                  <a:srgbClr val="3366CC"/>
                </a:solidFill>
                <a:latin typeface="Times New Roman"/>
                <a:ea typeface="HY헤드라인M" pitchFamily="18" charset="-127"/>
              </a:rPr>
              <a:t> 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퍼옥시다제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(Peroxidase)</a:t>
            </a:r>
          </a:p>
        </p:txBody>
      </p:sp>
      <p:grpSp>
        <p:nvGrpSpPr>
          <p:cNvPr id="214041" name="Group 25"/>
          <p:cNvGrpSpPr>
            <a:grpSpLocks/>
          </p:cNvGrpSpPr>
          <p:nvPr/>
        </p:nvGrpSpPr>
        <p:grpSpPr bwMode="auto">
          <a:xfrm>
            <a:off x="6588125" y="4005263"/>
            <a:ext cx="2449513" cy="2454275"/>
            <a:chOff x="3923" y="2150"/>
            <a:chExt cx="1543" cy="1546"/>
          </a:xfrm>
        </p:grpSpPr>
        <p:grpSp>
          <p:nvGrpSpPr>
            <p:cNvPr id="214039" name="Group 23"/>
            <p:cNvGrpSpPr>
              <a:grpSpLocks/>
            </p:cNvGrpSpPr>
            <p:nvPr/>
          </p:nvGrpSpPr>
          <p:grpSpPr bwMode="auto">
            <a:xfrm>
              <a:off x="3923" y="2455"/>
              <a:ext cx="1031" cy="1167"/>
              <a:chOff x="4241" y="2205"/>
              <a:chExt cx="909" cy="1043"/>
            </a:xfrm>
          </p:grpSpPr>
          <p:sp>
            <p:nvSpPr>
              <p:cNvPr id="214028" name="AutoShape 12"/>
              <p:cNvSpPr>
                <a:spLocks noChangeArrowheads="1"/>
              </p:cNvSpPr>
              <p:nvPr/>
            </p:nvSpPr>
            <p:spPr bwMode="auto">
              <a:xfrm rot="5400000">
                <a:off x="4173" y="2500"/>
                <a:ext cx="816" cy="680"/>
              </a:xfrm>
              <a:prstGeom prst="flowChartPreparation">
                <a:avLst/>
              </a:prstGeom>
              <a:noFill/>
              <a:ln w="57150" algn="ctr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14029" name="Line 13"/>
              <p:cNvSpPr>
                <a:spLocks noChangeShapeType="1"/>
              </p:cNvSpPr>
              <p:nvPr/>
            </p:nvSpPr>
            <p:spPr bwMode="auto">
              <a:xfrm>
                <a:off x="4583" y="2205"/>
                <a:ext cx="0" cy="227"/>
              </a:xfrm>
              <a:prstGeom prst="line">
                <a:avLst/>
              </a:prstGeom>
              <a:noFill/>
              <a:ln w="571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14030" name="Line 14"/>
              <p:cNvSpPr>
                <a:spLocks noChangeShapeType="1"/>
              </p:cNvSpPr>
              <p:nvPr/>
            </p:nvSpPr>
            <p:spPr bwMode="auto">
              <a:xfrm>
                <a:off x="4876" y="2614"/>
                <a:ext cx="0" cy="408"/>
              </a:xfrm>
              <a:prstGeom prst="line">
                <a:avLst/>
              </a:prstGeom>
              <a:noFill/>
              <a:ln w="571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14031" name="Line 15"/>
              <p:cNvSpPr>
                <a:spLocks noChangeShapeType="1"/>
              </p:cNvSpPr>
              <p:nvPr/>
            </p:nvSpPr>
            <p:spPr bwMode="auto">
              <a:xfrm rot="4076781" flipH="1" flipV="1">
                <a:off x="4416" y="2379"/>
                <a:ext cx="30" cy="342"/>
              </a:xfrm>
              <a:prstGeom prst="line">
                <a:avLst/>
              </a:prstGeom>
              <a:noFill/>
              <a:ln w="571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14032" name="Line 16"/>
              <p:cNvSpPr>
                <a:spLocks noChangeShapeType="1"/>
              </p:cNvSpPr>
              <p:nvPr/>
            </p:nvSpPr>
            <p:spPr bwMode="auto">
              <a:xfrm rot="17523219" flipV="1">
                <a:off x="4418" y="2957"/>
                <a:ext cx="30" cy="342"/>
              </a:xfrm>
              <a:prstGeom prst="line">
                <a:avLst/>
              </a:prstGeom>
              <a:noFill/>
              <a:ln w="571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14033" name="Line 17"/>
              <p:cNvSpPr>
                <a:spLocks noChangeShapeType="1"/>
              </p:cNvSpPr>
              <p:nvPr/>
            </p:nvSpPr>
            <p:spPr bwMode="auto">
              <a:xfrm rot="3649780" flipH="1" flipV="1">
                <a:off x="5019" y="2417"/>
                <a:ext cx="12" cy="227"/>
              </a:xfrm>
              <a:prstGeom prst="line">
                <a:avLst/>
              </a:prstGeom>
              <a:noFill/>
              <a:ln w="571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14034" name="Line 18"/>
              <p:cNvSpPr>
                <a:spLocks noChangeShapeType="1"/>
              </p:cNvSpPr>
              <p:nvPr/>
            </p:nvSpPr>
            <p:spPr bwMode="auto">
              <a:xfrm rot="17523219" flipV="1">
                <a:off x="5020" y="3019"/>
                <a:ext cx="22" cy="238"/>
              </a:xfrm>
              <a:prstGeom prst="line">
                <a:avLst/>
              </a:prstGeom>
              <a:noFill/>
              <a:ln w="571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214035" name="Text Box 19"/>
            <p:cNvSpPr txBox="1">
              <a:spLocks noChangeArrowheads="1"/>
            </p:cNvSpPr>
            <p:nvPr/>
          </p:nvSpPr>
          <p:spPr bwMode="auto">
            <a:xfrm>
              <a:off x="4128" y="2150"/>
              <a:ext cx="566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800" b="1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OH</a:t>
              </a:r>
            </a:p>
          </p:txBody>
        </p:sp>
        <p:sp>
          <p:nvSpPr>
            <p:cNvPr id="214036" name="Text Box 20"/>
            <p:cNvSpPr txBox="1">
              <a:spLocks noChangeArrowheads="1"/>
            </p:cNvSpPr>
            <p:nvPr/>
          </p:nvSpPr>
          <p:spPr bwMode="auto">
            <a:xfrm>
              <a:off x="4900" y="2556"/>
              <a:ext cx="566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800" b="1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OH</a:t>
              </a:r>
            </a:p>
          </p:txBody>
        </p:sp>
        <p:sp>
          <p:nvSpPr>
            <p:cNvPr id="214037" name="Text Box 21"/>
            <p:cNvSpPr txBox="1">
              <a:spLocks noChangeArrowheads="1"/>
            </p:cNvSpPr>
            <p:nvPr/>
          </p:nvSpPr>
          <p:spPr bwMode="auto">
            <a:xfrm>
              <a:off x="4900" y="3369"/>
              <a:ext cx="566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800" b="1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103" name="Text Box 39"/>
          <p:cNvSpPr txBox="1">
            <a:spLocks noChangeArrowheads="1"/>
          </p:cNvSpPr>
          <p:nvPr/>
        </p:nvSpPr>
        <p:spPr bwMode="auto">
          <a:xfrm>
            <a:off x="323850" y="1700213"/>
            <a:ext cx="4248150" cy="457200"/>
          </a:xfrm>
          <a:prstGeom prst="rect">
            <a:avLst/>
          </a:prstGeom>
          <a:solidFill>
            <a:srgbClr val="B6B6B6">
              <a:alpha val="37000"/>
            </a:srgbClr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장      점</a:t>
            </a:r>
          </a:p>
        </p:txBody>
      </p:sp>
      <p:sp>
        <p:nvSpPr>
          <p:cNvPr id="216109" name="Text Box 45"/>
          <p:cNvSpPr txBox="1">
            <a:spLocks noChangeArrowheads="1"/>
          </p:cNvSpPr>
          <p:nvPr/>
        </p:nvSpPr>
        <p:spPr bwMode="auto">
          <a:xfrm>
            <a:off x="4716463" y="1700213"/>
            <a:ext cx="4248150" cy="457200"/>
          </a:xfrm>
          <a:prstGeom prst="rect">
            <a:avLst/>
          </a:prstGeom>
          <a:solidFill>
            <a:srgbClr val="B6B6B6">
              <a:alpha val="37000"/>
            </a:srgbClr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단      점</a:t>
            </a:r>
          </a:p>
        </p:txBody>
      </p:sp>
      <p:sp>
        <p:nvSpPr>
          <p:cNvPr id="216113" name="WordArt 49"/>
          <p:cNvSpPr>
            <a:spLocks noChangeArrowheads="1" noChangeShapeType="1" noTextEdit="1"/>
          </p:cNvSpPr>
          <p:nvPr/>
        </p:nvSpPr>
        <p:spPr bwMode="auto">
          <a:xfrm>
            <a:off x="611188" y="404813"/>
            <a:ext cx="5113337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옻칠의 장</a:t>
            </a:r>
            <a:r>
              <a:rPr lang="en-US" altLang="ko-KR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·</a:t>
            </a:r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단점</a:t>
            </a:r>
          </a:p>
        </p:txBody>
      </p:sp>
      <p:sp>
        <p:nvSpPr>
          <p:cNvPr id="216114" name="Text Box 50"/>
          <p:cNvSpPr txBox="1">
            <a:spLocks noChangeArrowheads="1"/>
          </p:cNvSpPr>
          <p:nvPr/>
        </p:nvSpPr>
        <p:spPr bwMode="auto">
          <a:xfrm>
            <a:off x="323850" y="2324100"/>
            <a:ext cx="4248150" cy="4356100"/>
          </a:xfrm>
          <a:prstGeom prst="rect">
            <a:avLst/>
          </a:prstGeom>
          <a:solidFill>
            <a:srgbClr val="EAEAEA">
              <a:alpha val="88000"/>
            </a:srgbClr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en-US" altLang="ko-KR" sz="900" b="1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우수한 부착성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내수성 </a:t>
            </a:r>
            <a:r>
              <a:rPr lang="en-US" altLang="ko-KR" sz="1800" b="1">
                <a:solidFill>
                  <a:srgbClr val="3366CC"/>
                </a:solidFill>
                <a:latin typeface="Times New Roman"/>
              </a:rPr>
              <a:t>·</a:t>
            </a:r>
            <a:r>
              <a:rPr lang="en-US" altLang="ko-KR" sz="1800" b="1">
                <a:solidFill>
                  <a:srgbClr val="3366CC"/>
                </a:solidFill>
              </a:rPr>
              <a:t> </a:t>
            </a: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내염성 </a:t>
            </a:r>
            <a:r>
              <a:rPr lang="en-US" altLang="ko-KR" sz="1800" b="1">
                <a:solidFill>
                  <a:srgbClr val="3366CC"/>
                </a:solidFill>
                <a:latin typeface="Times New Roman"/>
              </a:rPr>
              <a:t>·</a:t>
            </a:r>
            <a:r>
              <a:rPr lang="en-US" altLang="ko-KR" sz="1800" b="1">
                <a:solidFill>
                  <a:srgbClr val="3366CC"/>
                </a:solidFill>
              </a:rPr>
              <a:t> </a:t>
            </a: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내구성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천연방부성 </a:t>
            </a:r>
            <a:r>
              <a:rPr lang="en-US" altLang="ko-KR" sz="1800" b="1">
                <a:solidFill>
                  <a:srgbClr val="3366CC"/>
                </a:solidFill>
                <a:latin typeface="Times New Roman"/>
              </a:rPr>
              <a:t>·</a:t>
            </a:r>
            <a:r>
              <a:rPr lang="en-US" altLang="ko-KR" sz="1800" b="1">
                <a:solidFill>
                  <a:srgbClr val="3366CC"/>
                </a:solidFill>
              </a:rPr>
              <a:t> </a:t>
            </a: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내화학성 </a:t>
            </a:r>
            <a:r>
              <a:rPr lang="en-US" altLang="ko-KR" sz="1800" b="1">
                <a:solidFill>
                  <a:srgbClr val="3366CC"/>
                </a:solidFill>
                <a:latin typeface="Times New Roman"/>
              </a:rPr>
              <a:t>·</a:t>
            </a:r>
            <a:r>
              <a:rPr lang="en-US" altLang="ko-KR" sz="1800" b="1">
                <a:solidFill>
                  <a:srgbClr val="3366CC"/>
                </a:solidFill>
              </a:rPr>
              <a:t> </a:t>
            </a: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내약품성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최고의 방청과 내부식성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전자파와 전파 흡수 </a:t>
            </a:r>
            <a:r>
              <a:rPr lang="en-US" altLang="ko-KR" sz="1800" b="1">
                <a:solidFill>
                  <a:srgbClr val="3366CC"/>
                </a:solidFill>
                <a:latin typeface="Times New Roman"/>
              </a:rPr>
              <a:t>·</a:t>
            </a:r>
            <a:r>
              <a:rPr lang="en-US" altLang="ko-KR" sz="1800" b="1">
                <a:solidFill>
                  <a:srgbClr val="3366CC"/>
                </a:solidFill>
              </a:rPr>
              <a:t> </a:t>
            </a: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분해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원적외선 방사 </a:t>
            </a:r>
            <a:r>
              <a:rPr lang="en-US" altLang="ko-KR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방사율 </a:t>
            </a:r>
            <a:r>
              <a:rPr lang="en-US" altLang="ko-KR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95%</a:t>
            </a: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이상</a:t>
            </a:r>
            <a:r>
              <a:rPr lang="en-US" altLang="ko-KR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방오성 </a:t>
            </a:r>
            <a:r>
              <a:rPr lang="en-US" altLang="ko-KR" sz="1800" b="1">
                <a:solidFill>
                  <a:srgbClr val="3366CC"/>
                </a:solidFill>
                <a:latin typeface="Times New Roman"/>
              </a:rPr>
              <a:t>·</a:t>
            </a:r>
            <a:r>
              <a:rPr lang="en-US" altLang="ko-KR" sz="1800" b="1">
                <a:solidFill>
                  <a:srgbClr val="3366CC"/>
                </a:solidFill>
              </a:rPr>
              <a:t> </a:t>
            </a: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향균성 </a:t>
            </a:r>
            <a:r>
              <a:rPr lang="en-US" altLang="ko-KR" sz="1800" b="1">
                <a:solidFill>
                  <a:srgbClr val="3366CC"/>
                </a:solidFill>
                <a:latin typeface="Times New Roman"/>
              </a:rPr>
              <a:t>·</a:t>
            </a:r>
            <a:r>
              <a:rPr lang="en-US" altLang="ko-KR" sz="1800" b="1">
                <a:solidFill>
                  <a:srgbClr val="3366CC"/>
                </a:solidFill>
              </a:rPr>
              <a:t> </a:t>
            </a: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살균능력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절연성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매끄러운 표면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친환경성</a:t>
            </a:r>
          </a:p>
        </p:txBody>
      </p:sp>
      <p:sp>
        <p:nvSpPr>
          <p:cNvPr id="216115" name="Text Box 51"/>
          <p:cNvSpPr txBox="1">
            <a:spLocks noChangeArrowheads="1"/>
          </p:cNvSpPr>
          <p:nvPr/>
        </p:nvSpPr>
        <p:spPr bwMode="auto">
          <a:xfrm>
            <a:off x="4716463" y="2317750"/>
            <a:ext cx="4248150" cy="4371975"/>
          </a:xfrm>
          <a:prstGeom prst="rect">
            <a:avLst/>
          </a:prstGeom>
          <a:solidFill>
            <a:srgbClr val="EAEAEA">
              <a:alpha val="88000"/>
            </a:srgbClr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en-US" altLang="ko-KR" sz="1000" b="1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저생산성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고가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약한 내후성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수분이 많은 경우 보관의 어려움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일반도장에의 어려움 </a:t>
            </a:r>
            <a:r>
              <a:rPr lang="en-US" altLang="ko-KR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높은 점도</a:t>
            </a:r>
            <a:r>
              <a:rPr lang="en-US" altLang="ko-KR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연하고 얇은 발색은 되지 않음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긴 건조시간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강한 독성</a:t>
            </a:r>
          </a:p>
          <a:p>
            <a:pPr>
              <a:spcBef>
                <a:spcPct val="50000"/>
              </a:spcBef>
            </a:pPr>
            <a:endParaRPr lang="ko-KR" altLang="en-US" sz="1800" b="1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US" altLang="ko-KR" sz="1800" b="1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3" name="WordArt 5"/>
          <p:cNvSpPr>
            <a:spLocks noChangeArrowheads="1" noChangeShapeType="1" noTextEdit="1"/>
          </p:cNvSpPr>
          <p:nvPr/>
        </p:nvSpPr>
        <p:spPr bwMode="auto">
          <a:xfrm>
            <a:off x="611188" y="404813"/>
            <a:ext cx="4465637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옻칠의 보완점</a:t>
            </a:r>
          </a:p>
        </p:txBody>
      </p:sp>
      <p:sp>
        <p:nvSpPr>
          <p:cNvPr id="217095" name="Text Box 7"/>
          <p:cNvSpPr txBox="1">
            <a:spLocks noChangeArrowheads="1"/>
          </p:cNvSpPr>
          <p:nvPr/>
        </p:nvSpPr>
        <p:spPr bwMode="auto">
          <a:xfrm>
            <a:off x="250825" y="2276475"/>
            <a:ext cx="5834063" cy="3743325"/>
          </a:xfrm>
          <a:prstGeom prst="rect">
            <a:avLst/>
          </a:prstGeom>
          <a:solidFill>
            <a:srgbClr val="DDDDDD">
              <a:alpha val="57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altLang="ko-KR" b="1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en-US" altLang="ko-KR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Cashew </a:t>
            </a:r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도료 </a:t>
            </a:r>
          </a:p>
          <a:p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낮은 생산량과 비싼 단가의 보완 </a:t>
            </a:r>
          </a:p>
          <a:p>
            <a:endParaRPr lang="ko-KR" altLang="en-US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정제기술의 연구개발</a:t>
            </a:r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교반공정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가열교반공정</a:t>
            </a:r>
          </a:p>
          <a:p>
            <a:endParaRPr lang="ko-KR" altLang="en-US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고온경화법의 응용</a:t>
            </a:r>
          </a:p>
          <a:p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고급 승용차와 고급선박에 이용</a:t>
            </a:r>
          </a:p>
          <a:p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Line 2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4739" name="Line 3"/>
          <p:cNvSpPr>
            <a:spLocks noChangeShapeType="1"/>
          </p:cNvSpPr>
          <p:nvPr/>
        </p:nvSpPr>
        <p:spPr bwMode="auto">
          <a:xfrm>
            <a:off x="0" y="0"/>
            <a:ext cx="0" cy="1295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4740" name="Line 4"/>
          <p:cNvSpPr>
            <a:spLocks noChangeShapeType="1"/>
          </p:cNvSpPr>
          <p:nvPr/>
        </p:nvSpPr>
        <p:spPr bwMode="auto">
          <a:xfrm>
            <a:off x="9144000" y="0"/>
            <a:ext cx="0" cy="7620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4741" name="WordArt 5"/>
          <p:cNvSpPr>
            <a:spLocks noChangeArrowheads="1" noChangeShapeType="1" noTextEdit="1"/>
          </p:cNvSpPr>
          <p:nvPr/>
        </p:nvSpPr>
        <p:spPr bwMode="auto">
          <a:xfrm>
            <a:off x="2627313" y="2349500"/>
            <a:ext cx="1728787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황칠</a:t>
            </a:r>
          </a:p>
        </p:txBody>
      </p:sp>
      <p:pic>
        <p:nvPicPr>
          <p:cNvPr id="244743" name="Picture 7" descr="3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1460500"/>
            <a:ext cx="5397500" cy="539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447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-0.2441 -0.31482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0" y="-1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2447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4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41" grpId="0" animBg="1"/>
      <p:bldP spid="244741" grpId="1" animBg="1"/>
      <p:bldP spid="244741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46" name="Rectangle 18"/>
          <p:cNvSpPr>
            <a:spLocks noChangeArrowheads="1"/>
          </p:cNvSpPr>
          <p:nvPr/>
        </p:nvSpPr>
        <p:spPr bwMode="auto">
          <a:xfrm>
            <a:off x="611188" y="358775"/>
            <a:ext cx="3673475" cy="1366838"/>
          </a:xfrm>
          <a:prstGeom prst="rect">
            <a:avLst/>
          </a:prstGeom>
          <a:solidFill>
            <a:srgbClr val="B6B6B6">
              <a:alpha val="5000"/>
            </a:srgbClr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1730" name="Line 2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1731" name="Line 3"/>
          <p:cNvSpPr>
            <a:spLocks noChangeShapeType="1"/>
          </p:cNvSpPr>
          <p:nvPr/>
        </p:nvSpPr>
        <p:spPr bwMode="auto">
          <a:xfrm>
            <a:off x="0" y="0"/>
            <a:ext cx="0" cy="1295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1732" name="Line 4"/>
          <p:cNvSpPr>
            <a:spLocks noChangeShapeType="1"/>
          </p:cNvSpPr>
          <p:nvPr/>
        </p:nvSpPr>
        <p:spPr bwMode="auto">
          <a:xfrm>
            <a:off x="9144000" y="0"/>
            <a:ext cx="0" cy="7620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1734" name="WordArt 6"/>
          <p:cNvSpPr>
            <a:spLocks noChangeArrowheads="1" noChangeShapeType="1" noTextEdit="1"/>
          </p:cNvSpPr>
          <p:nvPr/>
        </p:nvSpPr>
        <p:spPr bwMode="auto">
          <a:xfrm>
            <a:off x="644525" y="404813"/>
            <a:ext cx="3671888" cy="992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황칠나무란</a:t>
            </a:r>
            <a:r>
              <a:rPr lang="en-US" altLang="ko-KR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?</a:t>
            </a:r>
            <a:endParaRPr lang="ko-KR" altLang="en-US" sz="3600" b="1" kern="10">
              <a:ln w="9525">
                <a:noFill/>
                <a:round/>
                <a:headEnd/>
                <a:tailEnd/>
              </a:ln>
              <a:solidFill>
                <a:srgbClr val="FFCC00"/>
              </a:solidFill>
              <a:latin typeface="HY헤드라인M"/>
              <a:ea typeface="HY헤드라인M"/>
            </a:endParaRPr>
          </a:p>
        </p:txBody>
      </p:sp>
      <p:sp>
        <p:nvSpPr>
          <p:cNvPr id="201738" name="WordArt 10"/>
          <p:cNvSpPr>
            <a:spLocks noChangeArrowheads="1" noChangeShapeType="1" noTextEdit="1"/>
          </p:cNvSpPr>
          <p:nvPr/>
        </p:nvSpPr>
        <p:spPr bwMode="auto">
          <a:xfrm>
            <a:off x="611188" y="1341438"/>
            <a:ext cx="381635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3600" b="1" kern="10">
                <a:ln w="9525">
                  <a:noFill/>
                  <a:round/>
                  <a:headEnd/>
                  <a:tailEnd/>
                </a:ln>
                <a:solidFill>
                  <a:schemeClr val="accent2"/>
                </a:solidFill>
                <a:latin typeface="HY헤드라인M"/>
                <a:ea typeface="HY헤드라인M"/>
              </a:rPr>
              <a:t>Dendropanax morbifera </a:t>
            </a:r>
            <a:endParaRPr lang="ko-KR" altLang="en-US" sz="3600" b="1" kern="10">
              <a:ln w="9525">
                <a:noFill/>
                <a:round/>
                <a:headEnd/>
                <a:tailEnd/>
              </a:ln>
              <a:solidFill>
                <a:schemeClr val="accent2"/>
              </a:solidFill>
              <a:latin typeface="HY헤드라인M"/>
              <a:ea typeface="HY헤드라인M"/>
            </a:endParaRPr>
          </a:p>
        </p:txBody>
      </p:sp>
      <p:sp>
        <p:nvSpPr>
          <p:cNvPr id="201739" name="Text Box 11"/>
          <p:cNvSpPr txBox="1">
            <a:spLocks noChangeArrowheads="1"/>
          </p:cNvSpPr>
          <p:nvPr/>
        </p:nvSpPr>
        <p:spPr bwMode="auto">
          <a:xfrm>
            <a:off x="2916238" y="2420938"/>
            <a:ext cx="5849937" cy="3870325"/>
          </a:xfrm>
          <a:prstGeom prst="rect">
            <a:avLst/>
          </a:prstGeom>
          <a:solidFill>
            <a:srgbClr val="DDDDDD">
              <a:alpha val="64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altLang="ko-KR" sz="1000" b="1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en-US" altLang="ko-KR" sz="32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* </a:t>
            </a:r>
            <a:r>
              <a:rPr lang="ko-KR" altLang="en-US" sz="28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두릅나무과 황칠나무속</a:t>
            </a:r>
          </a:p>
          <a:p>
            <a:r>
              <a:rPr lang="ko-KR" altLang="en-US" sz="10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</a:p>
          <a:p>
            <a:r>
              <a:rPr lang="ko-KR" altLang="en-US" sz="32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* </a:t>
            </a:r>
            <a:r>
              <a:rPr lang="ko-KR" altLang="en-US" sz="28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상록교목</a:t>
            </a:r>
          </a:p>
          <a:p>
            <a:endParaRPr lang="ko-KR" altLang="en-US" sz="1000" b="1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sz="32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* </a:t>
            </a:r>
            <a:r>
              <a:rPr lang="ko-KR" altLang="en-US" sz="28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세계적으로도 귀한 난지성 수목</a:t>
            </a:r>
          </a:p>
          <a:p>
            <a:endParaRPr lang="ko-KR" altLang="en-US" sz="1000" b="1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sz="32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*  </a:t>
            </a:r>
            <a:r>
              <a:rPr lang="ko-KR" altLang="en-US" sz="28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목본   </a:t>
            </a:r>
            <a:r>
              <a:rPr lang="en-US" altLang="ko-KR" sz="28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+   </a:t>
            </a:r>
            <a:r>
              <a:rPr lang="ko-KR" altLang="en-US" sz="28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전능약</a:t>
            </a:r>
          </a:p>
          <a:p>
            <a:r>
              <a:rPr lang="ko-KR" altLang="en-US" sz="28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28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(Dendro)    (panax)</a:t>
            </a:r>
          </a:p>
          <a:p>
            <a:endParaRPr lang="en-US" altLang="ko-KR" sz="1000" b="1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en-US" altLang="ko-KR" sz="32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* </a:t>
            </a:r>
            <a:r>
              <a:rPr lang="ko-KR" altLang="en-US" sz="28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수피의 유액은 천연도료</a:t>
            </a:r>
          </a:p>
          <a:p>
            <a:endParaRPr lang="en-US" altLang="ko-KR" sz="1000" b="1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40" name="Picture 8" descr="통전"/>
          <p:cNvPicPr>
            <a:picLocks noChangeAspect="1" noChangeArrowheads="1"/>
          </p:cNvPicPr>
          <p:nvPr/>
        </p:nvPicPr>
        <p:blipFill>
          <a:blip r:embed="rId3" cstate="print"/>
          <a:srcRect l="-70506" t="-50888" r="-11160" b="-13644"/>
          <a:stretch>
            <a:fillRect/>
          </a:stretch>
        </p:blipFill>
        <p:spPr bwMode="auto">
          <a:xfrm>
            <a:off x="900113" y="614363"/>
            <a:ext cx="8243887" cy="6243637"/>
          </a:xfrm>
          <a:prstGeom prst="rect">
            <a:avLst/>
          </a:prstGeom>
          <a:noFill/>
        </p:spPr>
      </p:pic>
      <p:sp>
        <p:nvSpPr>
          <p:cNvPr id="248835" name="WordArt 3"/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3382962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황칠의 역사</a:t>
            </a:r>
          </a:p>
        </p:txBody>
      </p:sp>
      <p:sp>
        <p:nvSpPr>
          <p:cNvPr id="248836" name="Text Box 4"/>
          <p:cNvSpPr txBox="1">
            <a:spLocks noChangeArrowheads="1"/>
          </p:cNvSpPr>
          <p:nvPr/>
        </p:nvSpPr>
        <p:spPr bwMode="auto">
          <a:xfrm>
            <a:off x="250825" y="1984375"/>
            <a:ext cx="8640763" cy="4489450"/>
          </a:xfrm>
          <a:prstGeom prst="rect">
            <a:avLst/>
          </a:prstGeom>
          <a:solidFill>
            <a:srgbClr val="DDDDDD">
              <a:alpha val="57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altLang="ko-KR" sz="1000" b="1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삼국시대 </a:t>
            </a:r>
          </a:p>
          <a:p>
            <a:r>
              <a:rPr lang="ko-KR" altLang="en-US">
                <a:solidFill>
                  <a:srgbClr val="0099FF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>
                <a:solidFill>
                  <a:srgbClr val="0066CC"/>
                </a:solidFill>
                <a:latin typeface="Times New Roman"/>
                <a:ea typeface="HY헤드라인M" pitchFamily="18" charset="-127"/>
              </a:rPr>
              <a:t>“</a:t>
            </a:r>
            <a:r>
              <a:rPr lang="ko-KR" altLang="en-US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황칠을 갑옷에 칠하니 황금빛이 찬란하였다</a:t>
            </a:r>
            <a:r>
              <a:rPr lang="en-US" altLang="ko-KR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r>
              <a:rPr lang="en-US" altLang="ko-KR">
                <a:solidFill>
                  <a:srgbClr val="0066CC"/>
                </a:solidFill>
                <a:latin typeface="Times New Roman"/>
                <a:ea typeface="HY헤드라인M" pitchFamily="18" charset="-127"/>
              </a:rPr>
              <a:t>”</a:t>
            </a:r>
            <a:endParaRPr lang="en-US" altLang="ko-KR">
              <a:solidFill>
                <a:srgbClr val="0066CC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en-US" altLang="ko-KR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                                                   </a:t>
            </a:r>
            <a:r>
              <a:rPr lang="en-US" altLang="ko-KR">
                <a:solidFill>
                  <a:srgbClr val="0066CC"/>
                </a:solidFill>
                <a:latin typeface="Times New Roman"/>
                <a:ea typeface="HY헤드라인M" pitchFamily="18" charset="-127"/>
              </a:rPr>
              <a:t>–</a:t>
            </a:r>
            <a:r>
              <a:rPr lang="en-US" altLang="ko-KR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『</a:t>
            </a:r>
            <a:r>
              <a:rPr lang="ko-KR" altLang="en-US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삼국사절요</a:t>
            </a:r>
            <a:r>
              <a:rPr lang="en-US" altLang="ko-KR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』 </a:t>
            </a:r>
            <a:r>
              <a:rPr lang="ko-KR" altLang="en-US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중</a:t>
            </a:r>
          </a:p>
          <a:p>
            <a:endParaRPr lang="ko-KR" altLang="en-US" sz="1000">
              <a:solidFill>
                <a:srgbClr val="0066CC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고려시대</a:t>
            </a:r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6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월에 채취하며 신라철이라고도 함 </a:t>
            </a:r>
            <a:r>
              <a:rPr lang="en-US" altLang="ko-KR">
                <a:solidFill>
                  <a:srgbClr val="0066CC"/>
                </a:solidFill>
                <a:latin typeface="Times New Roman"/>
                <a:ea typeface="HY헤드라인M" pitchFamily="18" charset="-127"/>
              </a:rPr>
              <a:t>–</a:t>
            </a:r>
            <a:r>
              <a:rPr lang="en-US" altLang="ko-KR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『</a:t>
            </a:r>
            <a:r>
              <a:rPr lang="ko-KR" altLang="en-US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계림지</a:t>
            </a:r>
            <a:r>
              <a:rPr lang="en-US" altLang="ko-KR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』 </a:t>
            </a:r>
            <a:r>
              <a:rPr lang="ko-KR" altLang="en-US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중</a:t>
            </a:r>
          </a:p>
          <a:p>
            <a:endParaRPr lang="ko-KR" altLang="en-US" sz="1000">
              <a:solidFill>
                <a:srgbClr val="0066CC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  원나라에 황칠을 제물로 보냄 </a:t>
            </a:r>
          </a:p>
          <a:p>
            <a:r>
              <a:rPr lang="ko-KR" altLang="en-US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                                 </a:t>
            </a:r>
            <a:r>
              <a:rPr lang="en-US" altLang="ko-KR">
                <a:solidFill>
                  <a:srgbClr val="0066CC"/>
                </a:solidFill>
                <a:latin typeface="Times New Roman"/>
                <a:ea typeface="HY헤드라인M" pitchFamily="18" charset="-127"/>
              </a:rPr>
              <a:t>–</a:t>
            </a:r>
            <a:r>
              <a:rPr lang="en-US" altLang="ko-KR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『</a:t>
            </a:r>
            <a:r>
              <a:rPr lang="ko-KR" altLang="en-US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고려실록</a:t>
            </a:r>
            <a:r>
              <a:rPr lang="en-US" altLang="ko-KR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』 </a:t>
            </a:r>
            <a:r>
              <a:rPr lang="ko-KR" altLang="en-US" b="1">
                <a:solidFill>
                  <a:srgbClr val="0066CC"/>
                </a:solidFill>
                <a:latin typeface="HY견고딕" pitchFamily="18" charset="-127"/>
                <a:ea typeface="HY견고딕" pitchFamily="18" charset="-127"/>
              </a:rPr>
              <a:t>中</a:t>
            </a:r>
            <a:r>
              <a:rPr lang="ko-KR" altLang="en-US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  원종 </a:t>
            </a:r>
            <a:r>
              <a:rPr lang="en-US" altLang="ko-KR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12</a:t>
            </a:r>
            <a:r>
              <a:rPr lang="ko-KR" altLang="en-US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년 </a:t>
            </a:r>
            <a:endParaRPr lang="ko-KR" altLang="en-US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endParaRPr lang="ko-KR" altLang="en-US" sz="1000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조선시대</a:t>
            </a:r>
          </a:p>
          <a:p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완도에서 황칠을 징수 </a:t>
            </a:r>
            <a:r>
              <a:rPr lang="en-US" altLang="ko-KR">
                <a:solidFill>
                  <a:srgbClr val="0066CC"/>
                </a:solidFill>
                <a:latin typeface="Times New Roman"/>
                <a:ea typeface="휴먼둥근헤드라인" pitchFamily="18" charset="-127"/>
              </a:rPr>
              <a:t>–</a:t>
            </a:r>
            <a:r>
              <a:rPr lang="en-US" altLang="ko-KR">
                <a:solidFill>
                  <a:srgbClr val="0066CC"/>
                </a:solidFill>
                <a:latin typeface="휴먼둥근헤드라인" pitchFamily="18" charset="-127"/>
                <a:ea typeface="휴먼둥근헤드라인" pitchFamily="18" charset="-127"/>
              </a:rPr>
              <a:t>『</a:t>
            </a:r>
            <a:r>
              <a:rPr lang="ko-KR" altLang="en-US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조선실록</a:t>
            </a:r>
            <a:r>
              <a:rPr lang="en-US" altLang="ko-KR">
                <a:solidFill>
                  <a:srgbClr val="0066CC"/>
                </a:solidFill>
                <a:latin typeface="휴먼둥근헤드라인" pitchFamily="18" charset="-127"/>
                <a:ea typeface="휴먼둥근헤드라인" pitchFamily="18" charset="-127"/>
              </a:rPr>
              <a:t>』 </a:t>
            </a:r>
            <a:r>
              <a:rPr lang="ko-KR" altLang="en-US">
                <a:solidFill>
                  <a:srgbClr val="0066CC"/>
                </a:solidFill>
                <a:latin typeface="HY견고딕" pitchFamily="18" charset="-127"/>
                <a:ea typeface="HY견고딕" pitchFamily="18" charset="-127"/>
              </a:rPr>
              <a:t>中</a:t>
            </a:r>
            <a:r>
              <a:rPr lang="ko-KR" altLang="en-US">
                <a:solidFill>
                  <a:srgbClr val="0066CC"/>
                </a:solidFill>
                <a:latin typeface="휴먼둥근헤드라인" pitchFamily="18" charset="-127"/>
                <a:ea typeface="휴먼둥근헤드라인" pitchFamily="18" charset="-127"/>
              </a:rPr>
              <a:t> </a:t>
            </a:r>
            <a:r>
              <a:rPr lang="ko-KR" altLang="en-US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정조 </a:t>
            </a:r>
            <a:r>
              <a:rPr lang="en-US" altLang="ko-KR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18</a:t>
            </a:r>
            <a:r>
              <a:rPr lang="ko-KR" altLang="en-US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년</a:t>
            </a:r>
            <a:endParaRPr lang="ko-KR" altLang="en-US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이수광이 </a:t>
            </a:r>
            <a:r>
              <a:rPr lang="en-US" altLang="ko-KR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『</a:t>
            </a:r>
            <a:r>
              <a:rPr lang="ko-KR" altLang="en-US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지봉유설</a:t>
            </a:r>
            <a:r>
              <a:rPr lang="en-US" altLang="ko-KR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』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에서 소개</a:t>
            </a:r>
          </a:p>
          <a:p>
            <a:endParaRPr lang="en-US" altLang="ko-KR" sz="90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Line 2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6787" name="Line 3"/>
          <p:cNvSpPr>
            <a:spLocks noChangeShapeType="1"/>
          </p:cNvSpPr>
          <p:nvPr/>
        </p:nvSpPr>
        <p:spPr bwMode="auto">
          <a:xfrm>
            <a:off x="0" y="0"/>
            <a:ext cx="0" cy="1295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6788" name="Line 4"/>
          <p:cNvSpPr>
            <a:spLocks noChangeShapeType="1"/>
          </p:cNvSpPr>
          <p:nvPr/>
        </p:nvSpPr>
        <p:spPr bwMode="auto">
          <a:xfrm>
            <a:off x="9144000" y="0"/>
            <a:ext cx="0" cy="7620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6789" name="WordArt 5"/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3382962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황칠의 역사</a:t>
            </a:r>
          </a:p>
        </p:txBody>
      </p:sp>
      <p:sp>
        <p:nvSpPr>
          <p:cNvPr id="246798" name="Text Box 14"/>
          <p:cNvSpPr txBox="1">
            <a:spLocks noChangeArrowheads="1"/>
          </p:cNvSpPr>
          <p:nvPr/>
        </p:nvSpPr>
        <p:spPr bwMode="auto">
          <a:xfrm>
            <a:off x="250825" y="1773238"/>
            <a:ext cx="3673475" cy="4473575"/>
          </a:xfrm>
          <a:prstGeom prst="rect">
            <a:avLst/>
          </a:prstGeom>
          <a:solidFill>
            <a:srgbClr val="DDDDDD">
              <a:alpha val="57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정약용의 황칠 예찬 시 </a:t>
            </a:r>
          </a:p>
          <a:p>
            <a:endParaRPr lang="ko-KR" altLang="en-US" b="1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/>
            <a:r>
              <a:rPr lang="ko-KR" altLang="en-US">
                <a:solidFill>
                  <a:srgbClr val="0066CC"/>
                </a:solidFill>
                <a:latin typeface="HY견고딕" pitchFamily="18" charset="-127"/>
                <a:ea typeface="HY견고딕" pitchFamily="18" charset="-127"/>
              </a:rPr>
              <a:t>君不見弓福山中滿山黃 </a:t>
            </a:r>
          </a:p>
          <a:p>
            <a:pPr algn="ctr"/>
            <a:r>
              <a:rPr lang="ko-KR" altLang="en-US">
                <a:solidFill>
                  <a:srgbClr val="0066CC"/>
                </a:solidFill>
                <a:latin typeface="HY견고딕" pitchFamily="18" charset="-127"/>
                <a:ea typeface="HY견고딕" pitchFamily="18" charset="-127"/>
              </a:rPr>
              <a:t>金泥瀅潔生蕤光 </a:t>
            </a:r>
          </a:p>
          <a:p>
            <a:pPr algn="ctr"/>
            <a:r>
              <a:rPr lang="ko-KR" altLang="en-US">
                <a:solidFill>
                  <a:srgbClr val="0066CC"/>
                </a:solidFill>
                <a:latin typeface="HY견고딕" pitchFamily="18" charset="-127"/>
                <a:ea typeface="HY견고딕" pitchFamily="18" charset="-127"/>
              </a:rPr>
              <a:t>割皮取汁如取漆 </a:t>
            </a:r>
          </a:p>
          <a:p>
            <a:pPr algn="ctr"/>
            <a:r>
              <a:rPr lang="ko-KR" altLang="en-US">
                <a:solidFill>
                  <a:srgbClr val="0066CC"/>
                </a:solidFill>
                <a:latin typeface="HY견고딕" pitchFamily="18" charset="-127"/>
                <a:ea typeface="HY견고딕" pitchFamily="18" charset="-127"/>
              </a:rPr>
              <a:t>拱把椔殘纔濫觴 </a:t>
            </a:r>
          </a:p>
          <a:p>
            <a:pPr algn="ctr"/>
            <a:r>
              <a:rPr lang="ko-KR" altLang="en-US">
                <a:solidFill>
                  <a:srgbClr val="0066CC"/>
                </a:solidFill>
                <a:latin typeface="HY견고딕" pitchFamily="18" charset="-127"/>
                <a:ea typeface="HY견고딕" pitchFamily="18" charset="-127"/>
              </a:rPr>
              <a:t>감箱潤色奪髹碧</a:t>
            </a:r>
          </a:p>
          <a:p>
            <a:pPr algn="ctr"/>
            <a:r>
              <a:rPr lang="ko-KR" altLang="en-US">
                <a:solidFill>
                  <a:srgbClr val="0066CC"/>
                </a:solidFill>
                <a:latin typeface="HY견고딕" pitchFamily="18" charset="-127"/>
                <a:ea typeface="HY견고딕" pitchFamily="18" charset="-127"/>
              </a:rPr>
              <a:t>巵子腐腸那得方</a:t>
            </a:r>
          </a:p>
          <a:p>
            <a:pPr algn="ctr"/>
            <a:r>
              <a:rPr lang="ko-KR" altLang="en-US">
                <a:solidFill>
                  <a:srgbClr val="0066CC"/>
                </a:solidFill>
                <a:latin typeface="HY견고딕" pitchFamily="18" charset="-127"/>
                <a:ea typeface="HY견고딕" pitchFamily="18" charset="-127"/>
              </a:rPr>
              <a:t>書家硬黃尤絶妙 </a:t>
            </a:r>
          </a:p>
          <a:p>
            <a:pPr algn="ctr"/>
            <a:r>
              <a:rPr lang="ko-KR" altLang="en-US">
                <a:solidFill>
                  <a:srgbClr val="0066CC"/>
                </a:solidFill>
                <a:latin typeface="HY견고딕" pitchFamily="18" charset="-127"/>
                <a:ea typeface="HY견고딕" pitchFamily="18" charset="-127"/>
              </a:rPr>
              <a:t>蠟紙羊角皆退藏 </a:t>
            </a:r>
          </a:p>
          <a:p>
            <a:pPr algn="ctr"/>
            <a:r>
              <a:rPr lang="ko-KR" altLang="en-US">
                <a:solidFill>
                  <a:srgbClr val="0066CC"/>
                </a:solidFill>
                <a:latin typeface="HY견고딕" pitchFamily="18" charset="-127"/>
                <a:ea typeface="HY견고딕" pitchFamily="18" charset="-127"/>
              </a:rPr>
              <a:t>此樹名聲達天下 </a:t>
            </a:r>
          </a:p>
          <a:p>
            <a:pPr algn="ctr"/>
            <a:r>
              <a:rPr lang="ko-KR" altLang="en-US">
                <a:solidFill>
                  <a:srgbClr val="0066CC"/>
                </a:solidFill>
                <a:latin typeface="HY견고딕" pitchFamily="18" charset="-127"/>
                <a:ea typeface="HY견고딕" pitchFamily="18" charset="-127"/>
              </a:rPr>
              <a:t>博物往往收遺芳</a:t>
            </a:r>
          </a:p>
        </p:txBody>
      </p:sp>
      <p:pic>
        <p:nvPicPr>
          <p:cNvPr id="246799" name="Picture 15" descr="갑옷에황칠하는모습]"/>
          <p:cNvPicPr>
            <a:picLocks noChangeAspect="1" noChangeArrowheads="1"/>
          </p:cNvPicPr>
          <p:nvPr/>
        </p:nvPicPr>
        <p:blipFill>
          <a:blip r:embed="rId3" cstate="print"/>
          <a:srcRect l="3290" t="441" r="3253" b="1202"/>
          <a:stretch>
            <a:fillRect/>
          </a:stretch>
        </p:blipFill>
        <p:spPr bwMode="auto">
          <a:xfrm>
            <a:off x="4067175" y="1844675"/>
            <a:ext cx="482600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60" name="Picture 4" descr="황칠수액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1700213"/>
            <a:ext cx="3629025" cy="4537075"/>
          </a:xfrm>
          <a:prstGeom prst="rect">
            <a:avLst/>
          </a:prstGeom>
          <a:noFill/>
        </p:spPr>
      </p:pic>
      <p:sp>
        <p:nvSpPr>
          <p:cNvPr id="224265" name="WordArt 9"/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3382962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황칠의 채취</a:t>
            </a:r>
          </a:p>
        </p:txBody>
      </p:sp>
      <p:sp>
        <p:nvSpPr>
          <p:cNvPr id="224267" name="Text Box 11"/>
          <p:cNvSpPr txBox="1">
            <a:spLocks noChangeArrowheads="1"/>
          </p:cNvSpPr>
          <p:nvPr/>
        </p:nvSpPr>
        <p:spPr bwMode="auto">
          <a:xfrm>
            <a:off x="684213" y="1704975"/>
            <a:ext cx="4032250" cy="4108450"/>
          </a:xfrm>
          <a:prstGeom prst="rect">
            <a:avLst/>
          </a:prstGeom>
          <a:solidFill>
            <a:srgbClr val="DDDDDD">
              <a:alpha val="57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altLang="ko-KR" b="1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채취방법</a:t>
            </a:r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수간에 상처를 내어 채취</a:t>
            </a:r>
          </a:p>
          <a:p>
            <a:endParaRPr lang="ko-KR" altLang="en-US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채취의 제한</a:t>
            </a:r>
            <a:endParaRPr lang="ko-KR" altLang="en-US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수령 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15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년 이상 </a:t>
            </a:r>
          </a:p>
          <a:p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직경 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10cm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이상</a:t>
            </a:r>
          </a:p>
          <a:p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6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~ 10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</a:p>
          <a:p>
            <a:endParaRPr lang="ko-KR" altLang="en-US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채취령</a:t>
            </a:r>
          </a:p>
          <a:p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2mg/cm</a:t>
            </a:r>
            <a:r>
              <a:rPr lang="en-US" altLang="ko-KR" baseline="30000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endParaRPr lang="en-US" altLang="ko-KR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6" name="Picture 4" descr="토기 바닥에 남겨진 황칠덩어리"/>
          <p:cNvPicPr>
            <a:picLocks noChangeAspect="1" noChangeArrowheads="1"/>
          </p:cNvPicPr>
          <p:nvPr/>
        </p:nvPicPr>
        <p:blipFill>
          <a:blip r:embed="rId3" cstate="print"/>
          <a:srcRect b="2864"/>
          <a:stretch>
            <a:fillRect/>
          </a:stretch>
        </p:blipFill>
        <p:spPr bwMode="auto">
          <a:xfrm>
            <a:off x="4575175" y="2168525"/>
            <a:ext cx="4286250" cy="3132138"/>
          </a:xfrm>
          <a:prstGeom prst="rect">
            <a:avLst/>
          </a:prstGeom>
          <a:noFill/>
          <a:effectLst/>
        </p:spPr>
      </p:pic>
      <p:sp>
        <p:nvSpPr>
          <p:cNvPr id="223238" name="Text Box 6"/>
          <p:cNvSpPr txBox="1">
            <a:spLocks noChangeArrowheads="1"/>
          </p:cNvSpPr>
          <p:nvPr/>
        </p:nvSpPr>
        <p:spPr bwMode="auto">
          <a:xfrm>
            <a:off x="1239838" y="40830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ko-KR" altLang="ko-KR" sz="1800"/>
          </a:p>
        </p:txBody>
      </p:sp>
      <p:sp>
        <p:nvSpPr>
          <p:cNvPr id="223240" name="WordArt 8"/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4535487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황칠의 구성성분</a:t>
            </a:r>
          </a:p>
        </p:txBody>
      </p:sp>
      <p:sp>
        <p:nvSpPr>
          <p:cNvPr id="223242" name="Text Box 10"/>
          <p:cNvSpPr txBox="1">
            <a:spLocks noChangeArrowheads="1"/>
          </p:cNvSpPr>
          <p:nvPr/>
        </p:nvSpPr>
        <p:spPr bwMode="auto">
          <a:xfrm>
            <a:off x="471488" y="2165350"/>
            <a:ext cx="4033837" cy="3135313"/>
          </a:xfrm>
          <a:prstGeom prst="rect">
            <a:avLst/>
          </a:prstGeom>
          <a:solidFill>
            <a:srgbClr val="DDDDDD">
              <a:alpha val="57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altLang="ko-KR" b="1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주요성분 </a:t>
            </a:r>
          </a:p>
          <a:p>
            <a:endParaRPr lang="ko-KR" altLang="en-US" sz="1000" b="1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쌍환성 정유성분</a:t>
            </a:r>
          </a:p>
          <a:p>
            <a:r>
              <a:rPr lang="ko-KR" altLang="en-US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(Sesqiuterpenoid)</a:t>
            </a:r>
          </a:p>
          <a:p>
            <a:endParaRPr lang="en-US" altLang="ko-KR" sz="1200">
              <a:solidFill>
                <a:srgbClr val="0066CC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en-US" altLang="ko-KR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    β-Cubebene 30.1%</a:t>
            </a:r>
          </a:p>
          <a:p>
            <a:r>
              <a:rPr lang="en-US" altLang="ko-KR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    γ-Se1inene16.1%, </a:t>
            </a:r>
          </a:p>
          <a:p>
            <a:r>
              <a:rPr lang="en-US" altLang="ko-KR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    ∂-Cadinene 13.5%</a:t>
            </a:r>
          </a:p>
          <a:p>
            <a:endParaRPr lang="en-US" altLang="ko-KR" sz="1000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Line 3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0" y="0"/>
            <a:ext cx="0" cy="1295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9144000" y="0"/>
            <a:ext cx="0" cy="7620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8683" name="AutoShape 11"/>
          <p:cNvSpPr>
            <a:spLocks noChangeArrowheads="1"/>
          </p:cNvSpPr>
          <p:nvPr/>
        </p:nvSpPr>
        <p:spPr bwMode="auto">
          <a:xfrm>
            <a:off x="1727200" y="482600"/>
            <a:ext cx="5567363" cy="554038"/>
          </a:xfrm>
          <a:prstGeom prst="roundRect">
            <a:avLst>
              <a:gd name="adj" fmla="val 43398"/>
            </a:avLst>
          </a:prstGeom>
          <a:solidFill>
            <a:srgbClr val="1B2F19">
              <a:alpha val="50000"/>
            </a:srgbClr>
          </a:solidFill>
          <a:ln w="57150">
            <a:solidFill>
              <a:schemeClr val="hlink">
                <a:alpha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2851150" y="458788"/>
            <a:ext cx="35464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ko-KR" altLang="en-US" sz="32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천연도료의 정의</a:t>
            </a:r>
          </a:p>
        </p:txBody>
      </p:sp>
      <p:pic>
        <p:nvPicPr>
          <p:cNvPr id="28747" name="Picture 75" descr="58252"/>
          <p:cNvPicPr>
            <a:picLocks noChangeAspect="1" noChangeArrowheads="1"/>
          </p:cNvPicPr>
          <p:nvPr/>
        </p:nvPicPr>
        <p:blipFill>
          <a:blip r:embed="rId3" cstate="print"/>
          <a:srcRect l="5959" t="4588" r="6238" b="1749"/>
          <a:stretch>
            <a:fillRect/>
          </a:stretch>
        </p:blipFill>
        <p:spPr bwMode="auto">
          <a:xfrm>
            <a:off x="4356100" y="2060575"/>
            <a:ext cx="4464050" cy="3571875"/>
          </a:xfrm>
          <a:prstGeom prst="rect">
            <a:avLst/>
          </a:prstGeom>
          <a:noFill/>
        </p:spPr>
      </p:pic>
      <p:sp>
        <p:nvSpPr>
          <p:cNvPr id="28724" name="Text Box 52"/>
          <p:cNvSpPr txBox="1">
            <a:spLocks noChangeArrowheads="1"/>
          </p:cNvSpPr>
          <p:nvPr/>
        </p:nvSpPr>
        <p:spPr bwMode="auto">
          <a:xfrm>
            <a:off x="395288" y="2060575"/>
            <a:ext cx="3600450" cy="3559175"/>
          </a:xfrm>
          <a:prstGeom prst="rect">
            <a:avLst/>
          </a:prstGeom>
          <a:solidFill>
            <a:srgbClr val="1B2F19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en-US" altLang="ko-KR" sz="100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ko-KR" altLang="en-US" sz="32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순수 </a:t>
            </a:r>
            <a:r>
              <a:rPr lang="ko-KR" altLang="en-US" sz="3200">
                <a:solidFill>
                  <a:srgbClr val="FFCC00"/>
                </a:solidFill>
                <a:latin typeface="HY헤드라인M" pitchFamily="18" charset="-127"/>
                <a:ea typeface="HY헤드라인M" pitchFamily="18" charset="-127"/>
              </a:rPr>
              <a:t>식물성 화학</a:t>
            </a:r>
            <a:r>
              <a:rPr lang="ko-KR" altLang="en-US" sz="32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이라는 원칙으로 모든 원재료는</a:t>
            </a:r>
            <a:r>
              <a:rPr lang="ko-KR" altLang="en-US" sz="3200">
                <a:solidFill>
                  <a:srgbClr val="FFCC00"/>
                </a:solidFill>
                <a:latin typeface="HY헤드라인M" pitchFamily="18" charset="-127"/>
                <a:ea typeface="HY헤드라인M" pitchFamily="18" charset="-127"/>
              </a:rPr>
              <a:t> 태양 빛에서 제공하는 에너지</a:t>
            </a:r>
            <a:r>
              <a:rPr lang="ko-KR" altLang="en-US" sz="32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를 사용함으로써 자연에서 얻는 도료</a:t>
            </a:r>
            <a:r>
              <a:rPr lang="en-US" altLang="ko-KR" sz="32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en-US" altLang="ko-KR" sz="100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Text Box 3"/>
          <p:cNvSpPr txBox="1">
            <a:spLocks noChangeArrowheads="1"/>
          </p:cNvSpPr>
          <p:nvPr/>
        </p:nvSpPr>
        <p:spPr bwMode="auto">
          <a:xfrm>
            <a:off x="779463" y="1846263"/>
            <a:ext cx="3024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400"/>
              <a:t> </a:t>
            </a:r>
          </a:p>
        </p:txBody>
      </p:sp>
      <p:sp>
        <p:nvSpPr>
          <p:cNvPr id="252932" name="Text Box 4"/>
          <p:cNvSpPr txBox="1">
            <a:spLocks noChangeArrowheads="1"/>
          </p:cNvSpPr>
          <p:nvPr/>
        </p:nvSpPr>
        <p:spPr bwMode="auto">
          <a:xfrm>
            <a:off x="4379913" y="1846263"/>
            <a:ext cx="2232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ko-KR" altLang="ko-KR" sz="1400"/>
          </a:p>
        </p:txBody>
      </p:sp>
      <p:sp>
        <p:nvSpPr>
          <p:cNvPr id="252933" name="WordArt 5"/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4535487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황칠의 장</a:t>
            </a:r>
            <a:r>
              <a:rPr lang="en-US" altLang="ko-KR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·</a:t>
            </a:r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단점</a:t>
            </a:r>
          </a:p>
        </p:txBody>
      </p:sp>
      <p:sp>
        <p:nvSpPr>
          <p:cNvPr id="252934" name="Text Box 6"/>
          <p:cNvSpPr txBox="1">
            <a:spLocks noChangeArrowheads="1"/>
          </p:cNvSpPr>
          <p:nvPr/>
        </p:nvSpPr>
        <p:spPr bwMode="auto">
          <a:xfrm>
            <a:off x="276225" y="1773238"/>
            <a:ext cx="4248150" cy="457200"/>
          </a:xfrm>
          <a:prstGeom prst="rect">
            <a:avLst/>
          </a:prstGeom>
          <a:solidFill>
            <a:srgbClr val="B6B6B6">
              <a:alpha val="37000"/>
            </a:srgbClr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장      점</a:t>
            </a:r>
          </a:p>
        </p:txBody>
      </p:sp>
      <p:sp>
        <p:nvSpPr>
          <p:cNvPr id="252935" name="Text Box 7"/>
          <p:cNvSpPr txBox="1">
            <a:spLocks noChangeArrowheads="1"/>
          </p:cNvSpPr>
          <p:nvPr/>
        </p:nvSpPr>
        <p:spPr bwMode="auto">
          <a:xfrm>
            <a:off x="4668838" y="1773238"/>
            <a:ext cx="4248150" cy="457200"/>
          </a:xfrm>
          <a:prstGeom prst="rect">
            <a:avLst/>
          </a:prstGeom>
          <a:solidFill>
            <a:srgbClr val="B6B6B6">
              <a:alpha val="37000"/>
            </a:srgbClr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단      점</a:t>
            </a:r>
          </a:p>
        </p:txBody>
      </p:sp>
      <p:sp>
        <p:nvSpPr>
          <p:cNvPr id="252938" name="Text Box 10"/>
          <p:cNvSpPr txBox="1">
            <a:spLocks noChangeArrowheads="1"/>
          </p:cNvSpPr>
          <p:nvPr/>
        </p:nvSpPr>
        <p:spPr bwMode="auto">
          <a:xfrm>
            <a:off x="276225" y="2397125"/>
            <a:ext cx="4248150" cy="4371975"/>
          </a:xfrm>
          <a:prstGeom prst="rect">
            <a:avLst/>
          </a:prstGeom>
          <a:solidFill>
            <a:srgbClr val="EAEAEA">
              <a:alpha val="88000"/>
            </a:srgbClr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ko-KR" sz="1000" b="1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금빛의 색체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안식향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항암제 및 면역강화제 함유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내열성과 내구성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부작용을 일으키지 않음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좋은 침투력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내수성이 강함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도막의 경도와 부착성 및 광택이 좋음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자외선 차단에 뛰어남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altLang="ko-KR" sz="1800" b="1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52939" name="Text Box 11"/>
          <p:cNvSpPr txBox="1">
            <a:spLocks noChangeArrowheads="1"/>
          </p:cNvSpPr>
          <p:nvPr/>
        </p:nvSpPr>
        <p:spPr bwMode="auto">
          <a:xfrm>
            <a:off x="4668838" y="2390775"/>
            <a:ext cx="4248150" cy="4371975"/>
          </a:xfrm>
          <a:prstGeom prst="rect">
            <a:avLst/>
          </a:prstGeom>
          <a:solidFill>
            <a:srgbClr val="EAEAEA">
              <a:alpha val="88000"/>
            </a:srgbClr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en-US" altLang="ko-KR" sz="1000" b="1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채취시기의 한정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저 생산성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고가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어려운 작업 공정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경화가 느림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온도와 습도의 구애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ko-KR" altLang="en-US" sz="1800" b="1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ko-KR" altLang="en-US" sz="1800" b="1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ko-KR" altLang="en-US" sz="1800" b="1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US" altLang="ko-KR" sz="1800" b="1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879475" y="2209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ko-KR" altLang="ko-KR" sz="1800"/>
          </a:p>
        </p:txBody>
      </p:sp>
      <p:pic>
        <p:nvPicPr>
          <p:cNvPr id="225285" name="Picture 5" descr="촛대"/>
          <p:cNvPicPr>
            <a:picLocks noChangeAspect="1" noChangeArrowheads="1"/>
          </p:cNvPicPr>
          <p:nvPr/>
        </p:nvPicPr>
        <p:blipFill>
          <a:blip r:embed="rId2" cstate="print"/>
          <a:srcRect l="3160" t="2510" r="3889" b="6401"/>
          <a:stretch>
            <a:fillRect/>
          </a:stretch>
        </p:blipFill>
        <p:spPr bwMode="auto">
          <a:xfrm>
            <a:off x="268288" y="404813"/>
            <a:ext cx="4249737" cy="5761037"/>
          </a:xfrm>
          <a:prstGeom prst="rect">
            <a:avLst/>
          </a:prstGeom>
          <a:noFill/>
        </p:spPr>
      </p:pic>
      <p:pic>
        <p:nvPicPr>
          <p:cNvPr id="225286" name="Picture 6" descr="황칠장식"/>
          <p:cNvPicPr>
            <a:picLocks noChangeAspect="1" noChangeArrowheads="1"/>
          </p:cNvPicPr>
          <p:nvPr/>
        </p:nvPicPr>
        <p:blipFill>
          <a:blip r:embed="rId3" cstate="print"/>
          <a:srcRect l="1563" t="4794" r="2361" b="6401"/>
          <a:stretch>
            <a:fillRect/>
          </a:stretch>
        </p:blipFill>
        <p:spPr bwMode="auto">
          <a:xfrm>
            <a:off x="4518025" y="404813"/>
            <a:ext cx="4392613" cy="5761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7" name="Picture 3" descr="탁자"/>
          <p:cNvPicPr>
            <a:picLocks noChangeAspect="1" noChangeArrowheads="1"/>
          </p:cNvPicPr>
          <p:nvPr/>
        </p:nvPicPr>
        <p:blipFill>
          <a:blip r:embed="rId2" cstate="print"/>
          <a:srcRect r="3986"/>
          <a:stretch>
            <a:fillRect/>
          </a:stretch>
        </p:blipFill>
        <p:spPr bwMode="auto">
          <a:xfrm>
            <a:off x="4643438" y="404813"/>
            <a:ext cx="4321175" cy="2808287"/>
          </a:xfrm>
          <a:prstGeom prst="rect">
            <a:avLst/>
          </a:prstGeom>
          <a:noFill/>
        </p:spPr>
      </p:pic>
      <p:pic>
        <p:nvPicPr>
          <p:cNvPr id="226310" name="Picture 6" descr="%C7%D7%BE%C6%B8%AE_1"/>
          <p:cNvPicPr>
            <a:picLocks noChangeAspect="1" noChangeArrowheads="1"/>
          </p:cNvPicPr>
          <p:nvPr/>
        </p:nvPicPr>
        <p:blipFill>
          <a:blip r:embed="rId3" cstate="print"/>
          <a:srcRect l="1598" t="1129" r="764" b="5522"/>
          <a:stretch>
            <a:fillRect/>
          </a:stretch>
        </p:blipFill>
        <p:spPr bwMode="auto">
          <a:xfrm>
            <a:off x="298450" y="404813"/>
            <a:ext cx="4356100" cy="5761037"/>
          </a:xfrm>
          <a:prstGeom prst="rect">
            <a:avLst/>
          </a:prstGeom>
          <a:noFill/>
        </p:spPr>
      </p:pic>
      <p:pic>
        <p:nvPicPr>
          <p:cNvPr id="226311" name="Picture 7" descr="350"/>
          <p:cNvPicPr>
            <a:picLocks noChangeAspect="1" noChangeArrowheads="1"/>
          </p:cNvPicPr>
          <p:nvPr/>
        </p:nvPicPr>
        <p:blipFill>
          <a:blip r:embed="rId4" cstate="print"/>
          <a:srcRect t="25999" b="25999"/>
          <a:stretch>
            <a:fillRect/>
          </a:stretch>
        </p:blipFill>
        <p:spPr bwMode="auto">
          <a:xfrm>
            <a:off x="4643438" y="3276600"/>
            <a:ext cx="4321175" cy="2886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83" name="WordArt 7"/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3959225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ko-KR" altLang="en-US" sz="3600" b="1" kern="10">
                <a:solidFill>
                  <a:srgbClr val="FFCC00"/>
                </a:solidFill>
                <a:latin typeface="HY헤드라인M"/>
                <a:ea typeface="HY헤드라인M"/>
              </a:rPr>
              <a:t>황칠의 보완점</a:t>
            </a:r>
          </a:p>
        </p:txBody>
      </p:sp>
      <p:sp>
        <p:nvSpPr>
          <p:cNvPr id="254985" name="Text Box 9"/>
          <p:cNvSpPr txBox="1">
            <a:spLocks noChangeArrowheads="1"/>
          </p:cNvSpPr>
          <p:nvPr/>
        </p:nvSpPr>
        <p:spPr bwMode="auto">
          <a:xfrm>
            <a:off x="250825" y="2276475"/>
            <a:ext cx="8640763" cy="4108450"/>
          </a:xfrm>
          <a:prstGeom prst="rect">
            <a:avLst/>
          </a:prstGeom>
          <a:solidFill>
            <a:srgbClr val="DDDDDD">
              <a:alpha val="57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altLang="ko-KR" b="1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채취량의 증가</a:t>
            </a:r>
          </a:p>
          <a:p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수지액의 약품처리를 통하여 </a:t>
            </a:r>
          </a:p>
          <a:p>
            <a:endParaRPr lang="ko-KR" altLang="en-US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도막성능의 개선</a:t>
            </a:r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endParaRPr lang="ko-KR" altLang="en-US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대량생산으로의 연구</a:t>
            </a:r>
          </a:p>
          <a:p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endParaRPr lang="ko-KR" altLang="en-US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가격을 낮춤</a:t>
            </a:r>
          </a:p>
          <a:p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옻에 비해 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배 정도 비쌈</a:t>
            </a:r>
          </a:p>
          <a:p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4" name="WordArt 6"/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4967287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환경친화형 도료</a:t>
            </a:r>
          </a:p>
        </p:txBody>
      </p:sp>
      <p:sp>
        <p:nvSpPr>
          <p:cNvPr id="222217" name="Text Box 9"/>
          <p:cNvSpPr txBox="1">
            <a:spLocks noChangeArrowheads="1"/>
          </p:cNvSpPr>
          <p:nvPr/>
        </p:nvSpPr>
        <p:spPr bwMode="auto">
          <a:xfrm>
            <a:off x="250825" y="2276475"/>
            <a:ext cx="8640763" cy="3743325"/>
          </a:xfrm>
          <a:prstGeom prst="rect">
            <a:avLst/>
          </a:prstGeom>
          <a:solidFill>
            <a:srgbClr val="DDDDDD">
              <a:alpha val="57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altLang="ko-KR" b="1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정의</a:t>
            </a:r>
          </a:p>
          <a:p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도료 자체의 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VOC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함유량을 근본적으로 줄인 도료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endParaRPr lang="en-US" altLang="ko-KR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en-US" altLang="ko-KR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VOC ( Violatile Organic Compounds )</a:t>
            </a:r>
            <a:r>
              <a:rPr lang="en-US" altLang="ko-KR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대기중으로 쉽게 증발되는 유기화합물의 총칭</a:t>
            </a:r>
          </a:p>
          <a:p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광화학 스모그 유발</a:t>
            </a:r>
          </a:p>
          <a:p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질병유발</a:t>
            </a:r>
          </a:p>
          <a:p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지구온난화 촉진</a:t>
            </a:r>
          </a:p>
          <a:p>
            <a:endParaRPr lang="en-US" altLang="ko-KR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5" name="WordArt 3"/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4967287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환경친화형 도료</a:t>
            </a:r>
          </a:p>
        </p:txBody>
      </p:sp>
      <p:sp>
        <p:nvSpPr>
          <p:cNvPr id="259076" name="Text Box 4"/>
          <p:cNvSpPr txBox="1">
            <a:spLocks noChangeArrowheads="1"/>
          </p:cNvSpPr>
          <p:nvPr/>
        </p:nvSpPr>
        <p:spPr bwMode="auto">
          <a:xfrm>
            <a:off x="250825" y="1628775"/>
            <a:ext cx="8640763" cy="2436813"/>
          </a:xfrm>
          <a:prstGeom prst="rect">
            <a:avLst/>
          </a:prstGeom>
          <a:solidFill>
            <a:srgbClr val="DDDDDD">
              <a:alpha val="57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altLang="ko-KR" sz="1000" b="1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/>
            <a:r>
              <a:rPr lang="ko-KR" altLang="en-US" sz="28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수도권 대기환경개선에 관한 특별법 </a:t>
            </a:r>
            <a:r>
              <a:rPr lang="en-US" altLang="ko-KR" sz="28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8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제 </a:t>
            </a:r>
            <a:r>
              <a:rPr lang="en-US" altLang="ko-KR" sz="28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30</a:t>
            </a:r>
            <a:r>
              <a:rPr lang="ko-KR" altLang="en-US" sz="28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조</a:t>
            </a:r>
            <a:r>
              <a:rPr lang="en-US" altLang="ko-KR" sz="28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r>
              <a:rPr lang="en-US" altLang="ko-KR" sz="100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endParaRPr lang="en-US" altLang="ko-KR" sz="1000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제정 배경</a:t>
            </a:r>
          </a:p>
          <a:p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대기환경 여건</a:t>
            </a:r>
          </a:p>
          <a:p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대기오염으로 인한 사회적 피해와 국가경쟁력 손실</a:t>
            </a:r>
          </a:p>
          <a:p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대기오염배출량</a:t>
            </a:r>
          </a:p>
          <a:p>
            <a:r>
              <a:rPr lang="ko-KR" altLang="en-US" sz="1000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</a:p>
        </p:txBody>
      </p:sp>
      <p:pic>
        <p:nvPicPr>
          <p:cNvPr id="259077" name="Picture 5" descr="gi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4149725"/>
            <a:ext cx="6181725" cy="2476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22" name="Picture 2" descr="title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5157788"/>
            <a:ext cx="6840538" cy="1441450"/>
          </a:xfrm>
          <a:prstGeom prst="rect">
            <a:avLst/>
          </a:prstGeom>
          <a:noFill/>
        </p:spPr>
      </p:pic>
      <p:sp>
        <p:nvSpPr>
          <p:cNvPr id="261123" name="WordArt 3"/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4967287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환경친화형 도료</a:t>
            </a:r>
          </a:p>
        </p:txBody>
      </p:sp>
      <p:sp>
        <p:nvSpPr>
          <p:cNvPr id="261124" name="Text Box 4"/>
          <p:cNvSpPr txBox="1">
            <a:spLocks noChangeArrowheads="1"/>
          </p:cNvSpPr>
          <p:nvPr/>
        </p:nvSpPr>
        <p:spPr bwMode="auto">
          <a:xfrm>
            <a:off x="250825" y="1628775"/>
            <a:ext cx="8640763" cy="3379788"/>
          </a:xfrm>
          <a:prstGeom prst="rect">
            <a:avLst/>
          </a:prstGeom>
          <a:solidFill>
            <a:srgbClr val="DDDDDD">
              <a:alpha val="57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altLang="ko-KR" sz="1000" b="1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/>
            <a:r>
              <a:rPr lang="ko-KR" altLang="en-US" sz="28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수도권 대기환경개선에 관한 특별법 </a:t>
            </a:r>
            <a:r>
              <a:rPr lang="en-US" altLang="ko-KR" sz="28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8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제 </a:t>
            </a:r>
            <a:r>
              <a:rPr lang="en-US" altLang="ko-KR" sz="28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30</a:t>
            </a:r>
            <a:r>
              <a:rPr lang="ko-KR" altLang="en-US" sz="28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조</a:t>
            </a:r>
            <a:r>
              <a:rPr lang="en-US" altLang="ko-KR" sz="28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r>
              <a:rPr lang="en-US" altLang="ko-KR" sz="100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endParaRPr lang="en-US" altLang="ko-KR" sz="1000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2005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년 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7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</a:p>
          <a:p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기준설정 보다 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VOC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가 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5~7%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적게 함유</a:t>
            </a:r>
          </a:p>
          <a:p>
            <a:endParaRPr lang="ko-KR" altLang="en-US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2007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년 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월 </a:t>
            </a:r>
          </a:p>
          <a:p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>
                <a:solidFill>
                  <a:srgbClr val="3366CC"/>
                </a:solidFill>
                <a:latin typeface="Times New Roman"/>
                <a:ea typeface="HY헤드라인M" pitchFamily="18" charset="-127"/>
              </a:rPr>
              <a:t>“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도료에 대한 휘발성유기화합물함유기준</a:t>
            </a:r>
            <a:r>
              <a:rPr lang="ko-KR" altLang="en-US">
                <a:solidFill>
                  <a:srgbClr val="3366CC"/>
                </a:solidFill>
                <a:latin typeface="Times New Roman"/>
                <a:ea typeface="HY헤드라인M" pitchFamily="18" charset="-127"/>
              </a:rPr>
              <a:t>”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설정</a:t>
            </a:r>
          </a:p>
          <a:p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  기존보다 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15~17%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적게 함유</a:t>
            </a:r>
          </a:p>
          <a:p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 sz="1000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46" name="Picture 10" descr="14-09200071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2636838"/>
            <a:ext cx="3455987" cy="2847975"/>
          </a:xfrm>
          <a:prstGeom prst="rect">
            <a:avLst/>
          </a:prstGeom>
          <a:noFill/>
        </p:spPr>
      </p:pic>
      <p:sp>
        <p:nvSpPr>
          <p:cNvPr id="219141" name="WordArt 5"/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4967287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현재의 천연도료</a:t>
            </a:r>
          </a:p>
        </p:txBody>
      </p:sp>
      <p:sp>
        <p:nvSpPr>
          <p:cNvPr id="219143" name="Text Box 7"/>
          <p:cNvSpPr txBox="1">
            <a:spLocks noChangeArrowheads="1"/>
          </p:cNvSpPr>
          <p:nvPr/>
        </p:nvSpPr>
        <p:spPr bwMode="auto">
          <a:xfrm>
            <a:off x="250825" y="2276475"/>
            <a:ext cx="8640763" cy="3378200"/>
          </a:xfrm>
          <a:prstGeom prst="rect">
            <a:avLst/>
          </a:prstGeom>
          <a:solidFill>
            <a:srgbClr val="DDDDDD">
              <a:alpha val="57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endParaRPr lang="en-US" altLang="ko-KR" b="1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457200" indent="-457200"/>
            <a:r>
              <a:rPr lang="en-US" altLang="ko-KR" b="1">
                <a:solidFill>
                  <a:srgbClr val="333399"/>
                </a:solidFill>
                <a:latin typeface="HY헤드라인M" pitchFamily="18" charset="-127"/>
                <a:ea typeface="HY헤드라인M" pitchFamily="18" charset="-127"/>
              </a:rPr>
              <a:t>1972</a:t>
            </a:r>
            <a:r>
              <a:rPr lang="en-US" altLang="ko-KR">
                <a:solidFill>
                  <a:schemeClr val="accent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독일에서 벽화물감 개발이 시발</a:t>
            </a:r>
          </a:p>
          <a:p>
            <a:pPr marL="457200" indent="-457200"/>
            <a:endParaRPr lang="ko-KR" altLang="en-US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457200" indent="-457200"/>
            <a:r>
              <a:rPr lang="en-US" altLang="ko-KR" b="1">
                <a:solidFill>
                  <a:srgbClr val="333399"/>
                </a:solidFill>
                <a:latin typeface="HY헤드라인M" pitchFamily="18" charset="-127"/>
                <a:ea typeface="HY헤드라인M" pitchFamily="18" charset="-127"/>
              </a:rPr>
              <a:t>1974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세계최초 천연페인트 제조회사 설립</a:t>
            </a:r>
          </a:p>
          <a:p>
            <a:pPr marL="457200" indent="-457200"/>
            <a:endParaRPr lang="ko-KR" altLang="en-US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457200" indent="-457200"/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현 재</a:t>
            </a:r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인체 생태학적 기술개발</a:t>
            </a:r>
          </a:p>
          <a:p>
            <a:pPr marL="457200" indent="-457200"/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       물성향상에 중점 두어 개발</a:t>
            </a:r>
          </a:p>
          <a:p>
            <a:pPr marL="457200" indent="-457200"/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       주요 선진국에서 활성화</a:t>
            </a:r>
          </a:p>
          <a:p>
            <a:pPr marL="457200" indent="-457200"/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5" name="WordArt 5"/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5616575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천연도료 장</a:t>
            </a:r>
            <a:r>
              <a:rPr lang="en-US" altLang="ko-KR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·</a:t>
            </a:r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단점</a:t>
            </a:r>
          </a:p>
        </p:txBody>
      </p:sp>
      <p:sp>
        <p:nvSpPr>
          <p:cNvPr id="220169" name="Text Box 9"/>
          <p:cNvSpPr txBox="1">
            <a:spLocks noChangeArrowheads="1"/>
          </p:cNvSpPr>
          <p:nvPr/>
        </p:nvSpPr>
        <p:spPr bwMode="auto">
          <a:xfrm>
            <a:off x="779463" y="1846263"/>
            <a:ext cx="3024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400"/>
              <a:t> </a:t>
            </a:r>
          </a:p>
        </p:txBody>
      </p:sp>
      <p:sp>
        <p:nvSpPr>
          <p:cNvPr id="220170" name="Text Box 10"/>
          <p:cNvSpPr txBox="1">
            <a:spLocks noChangeArrowheads="1"/>
          </p:cNvSpPr>
          <p:nvPr/>
        </p:nvSpPr>
        <p:spPr bwMode="auto">
          <a:xfrm>
            <a:off x="4379913" y="1846263"/>
            <a:ext cx="2232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ko-KR" altLang="ko-KR" sz="1400"/>
          </a:p>
        </p:txBody>
      </p:sp>
      <p:sp>
        <p:nvSpPr>
          <p:cNvPr id="220171" name="Text Box 11"/>
          <p:cNvSpPr txBox="1">
            <a:spLocks noChangeArrowheads="1"/>
          </p:cNvSpPr>
          <p:nvPr/>
        </p:nvSpPr>
        <p:spPr bwMode="auto">
          <a:xfrm>
            <a:off x="250825" y="1773238"/>
            <a:ext cx="4248150" cy="579437"/>
          </a:xfrm>
          <a:prstGeom prst="rect">
            <a:avLst/>
          </a:prstGeom>
          <a:solidFill>
            <a:srgbClr val="B6B6B6">
              <a:alpha val="37000"/>
            </a:srgbClr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32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장      점</a:t>
            </a:r>
          </a:p>
        </p:txBody>
      </p:sp>
      <p:sp>
        <p:nvSpPr>
          <p:cNvPr id="220172" name="Text Box 12"/>
          <p:cNvSpPr txBox="1">
            <a:spLocks noChangeArrowheads="1"/>
          </p:cNvSpPr>
          <p:nvPr/>
        </p:nvSpPr>
        <p:spPr bwMode="auto">
          <a:xfrm>
            <a:off x="4668838" y="1773238"/>
            <a:ext cx="4248150" cy="579437"/>
          </a:xfrm>
          <a:prstGeom prst="rect">
            <a:avLst/>
          </a:prstGeom>
          <a:solidFill>
            <a:srgbClr val="B6B6B6">
              <a:alpha val="37000"/>
            </a:srgbClr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3200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단      점</a:t>
            </a:r>
          </a:p>
        </p:txBody>
      </p:sp>
      <p:sp>
        <p:nvSpPr>
          <p:cNvPr id="220173" name="Text Box 13"/>
          <p:cNvSpPr txBox="1">
            <a:spLocks noChangeArrowheads="1"/>
          </p:cNvSpPr>
          <p:nvPr/>
        </p:nvSpPr>
        <p:spPr bwMode="auto">
          <a:xfrm>
            <a:off x="276225" y="2592388"/>
            <a:ext cx="4248150" cy="4092575"/>
          </a:xfrm>
          <a:prstGeom prst="rect">
            <a:avLst/>
          </a:prstGeom>
          <a:solidFill>
            <a:srgbClr val="EAEAEA">
              <a:alpha val="88000"/>
            </a:srgbClr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ko-KR" sz="1000" b="1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sz="2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칠에 용이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2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인체에 무해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2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원목의 결을 살려줌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2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향이 좋음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2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도포면적이 넓음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altLang="ko-KR" sz="2800" b="1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20174" name="Text Box 14"/>
          <p:cNvSpPr txBox="1">
            <a:spLocks noChangeArrowheads="1"/>
          </p:cNvSpPr>
          <p:nvPr/>
        </p:nvSpPr>
        <p:spPr bwMode="auto">
          <a:xfrm>
            <a:off x="4668838" y="2586038"/>
            <a:ext cx="4248150" cy="4092575"/>
          </a:xfrm>
          <a:prstGeom prst="rect">
            <a:avLst/>
          </a:prstGeom>
          <a:solidFill>
            <a:srgbClr val="EAEAEA">
              <a:alpha val="88000"/>
            </a:srgbClr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en-US" altLang="ko-KR" sz="1000" b="1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sz="2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고가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2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얇은 도막의 두께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2800" b="1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관리의 번거로움</a:t>
            </a:r>
          </a:p>
          <a:p>
            <a:pPr>
              <a:spcBef>
                <a:spcPct val="50000"/>
              </a:spcBef>
            </a:pPr>
            <a:endParaRPr lang="ko-KR" altLang="en-US" sz="2800" b="1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spcBef>
                <a:spcPct val="50000"/>
              </a:spcBef>
            </a:pPr>
            <a:endParaRPr lang="ko-KR" altLang="en-US" sz="2800" b="1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US" altLang="ko-KR" sz="2800" b="1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91" name="Rectangle 7"/>
          <p:cNvSpPr>
            <a:spLocks noChangeArrowheads="1"/>
          </p:cNvSpPr>
          <p:nvPr/>
        </p:nvSpPr>
        <p:spPr bwMode="auto">
          <a:xfrm>
            <a:off x="889000" y="1557338"/>
            <a:ext cx="7488238" cy="4824412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altLang="ko-KR" sz="240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221188" name="Picture 4" descr="UNI7a0b"/>
          <p:cNvPicPr>
            <a:picLocks noChangeAspect="1" noChangeArrowheads="1"/>
          </p:cNvPicPr>
          <p:nvPr/>
        </p:nvPicPr>
        <p:blipFill>
          <a:blip r:embed="rId2" cstate="print"/>
          <a:srcRect r="12994"/>
          <a:stretch>
            <a:fillRect/>
          </a:stretch>
        </p:blipFill>
        <p:spPr bwMode="auto">
          <a:xfrm>
            <a:off x="971550" y="1628775"/>
            <a:ext cx="7200900" cy="4752975"/>
          </a:xfrm>
          <a:prstGeom prst="rect">
            <a:avLst/>
          </a:prstGeom>
          <a:noFill/>
        </p:spPr>
      </p:pic>
      <p:sp>
        <p:nvSpPr>
          <p:cNvPr id="221189" name="WordArt 5"/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7704137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천연도료와 화학도료의 비교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Line 2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88419" name="Line 3"/>
          <p:cNvSpPr>
            <a:spLocks noChangeShapeType="1"/>
          </p:cNvSpPr>
          <p:nvPr/>
        </p:nvSpPr>
        <p:spPr bwMode="auto">
          <a:xfrm>
            <a:off x="0" y="0"/>
            <a:ext cx="0" cy="1295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88420" name="Line 4"/>
          <p:cNvSpPr>
            <a:spLocks noChangeShapeType="1"/>
          </p:cNvSpPr>
          <p:nvPr/>
        </p:nvSpPr>
        <p:spPr bwMode="auto">
          <a:xfrm>
            <a:off x="9144000" y="0"/>
            <a:ext cx="0" cy="7620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88427" name="Text Box 11"/>
          <p:cNvSpPr txBox="1">
            <a:spLocks noChangeArrowheads="1"/>
          </p:cNvSpPr>
          <p:nvPr/>
        </p:nvSpPr>
        <p:spPr bwMode="auto">
          <a:xfrm>
            <a:off x="468313" y="2060575"/>
            <a:ext cx="2808287" cy="3609975"/>
          </a:xfrm>
          <a:prstGeom prst="rect">
            <a:avLst/>
          </a:prstGeom>
          <a:solidFill>
            <a:srgbClr val="1B2F19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en-US" altLang="ko-KR" sz="100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en-US" altLang="ko-KR" sz="32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 * </a:t>
            </a:r>
            <a:r>
              <a:rPr lang="ko-KR" altLang="en-US" sz="3200">
                <a:solidFill>
                  <a:srgbClr val="FFCC00"/>
                </a:solidFill>
                <a:latin typeface="HY헤드라인M" pitchFamily="18" charset="-127"/>
                <a:ea typeface="HY헤드라인M" pitchFamily="18" charset="-127"/>
              </a:rPr>
              <a:t>천연수지</a:t>
            </a:r>
          </a:p>
          <a:p>
            <a:r>
              <a:rPr lang="ko-KR" altLang="en-US" sz="3200">
                <a:solidFill>
                  <a:srgbClr val="FFCC00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ko-KR" altLang="en-US" sz="32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32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32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주원료</a:t>
            </a:r>
          </a:p>
          <a:p>
            <a:endParaRPr lang="ko-KR" altLang="en-US" sz="100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sz="32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 * </a:t>
            </a:r>
            <a:r>
              <a:rPr lang="ko-KR" altLang="en-US" sz="3200">
                <a:solidFill>
                  <a:srgbClr val="FFCC00"/>
                </a:solidFill>
                <a:latin typeface="HY헤드라인M" pitchFamily="18" charset="-127"/>
                <a:ea typeface="HY헤드라인M" pitchFamily="18" charset="-127"/>
              </a:rPr>
              <a:t>안료</a:t>
            </a:r>
            <a:r>
              <a:rPr lang="ko-KR" altLang="en-US" sz="32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r>
              <a:rPr lang="ko-KR" altLang="en-US" sz="32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  <a:r>
              <a:rPr lang="en-US" altLang="ko-KR" sz="32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32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색감</a:t>
            </a:r>
          </a:p>
          <a:p>
            <a:endParaRPr lang="ko-KR" altLang="en-US" sz="100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sz="32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 * </a:t>
            </a:r>
            <a:r>
              <a:rPr lang="ko-KR" altLang="en-US" sz="3200">
                <a:solidFill>
                  <a:srgbClr val="FFCC00"/>
                </a:solidFill>
                <a:latin typeface="HY헤드라인M" pitchFamily="18" charset="-127"/>
                <a:ea typeface="HY헤드라인M" pitchFamily="18" charset="-127"/>
              </a:rPr>
              <a:t>용제</a:t>
            </a:r>
          </a:p>
          <a:p>
            <a:r>
              <a:rPr lang="ko-KR" altLang="en-US" sz="3200">
                <a:solidFill>
                  <a:srgbClr val="FFCC00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ko-KR" altLang="en-US" sz="32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32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32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접착제</a:t>
            </a:r>
          </a:p>
          <a:p>
            <a:endParaRPr lang="en-US" altLang="ko-KR" sz="100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88428" name="Picture 12" descr="xm177a40_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2133600"/>
            <a:ext cx="5214938" cy="3476625"/>
          </a:xfrm>
          <a:prstGeom prst="rect">
            <a:avLst/>
          </a:prstGeom>
          <a:noFill/>
        </p:spPr>
      </p:pic>
      <p:grpSp>
        <p:nvGrpSpPr>
          <p:cNvPr id="188429" name="Group 13"/>
          <p:cNvGrpSpPr>
            <a:grpSpLocks/>
          </p:cNvGrpSpPr>
          <p:nvPr/>
        </p:nvGrpSpPr>
        <p:grpSpPr bwMode="auto">
          <a:xfrm>
            <a:off x="1357313" y="458788"/>
            <a:ext cx="6373812" cy="579437"/>
            <a:chOff x="1088" y="289"/>
            <a:chExt cx="3507" cy="365"/>
          </a:xfrm>
        </p:grpSpPr>
        <p:sp>
          <p:nvSpPr>
            <p:cNvPr id="188430" name="AutoShape 14"/>
            <p:cNvSpPr>
              <a:spLocks noChangeArrowheads="1"/>
            </p:cNvSpPr>
            <p:nvPr/>
          </p:nvSpPr>
          <p:spPr bwMode="auto">
            <a:xfrm>
              <a:off x="1088" y="304"/>
              <a:ext cx="3507" cy="349"/>
            </a:xfrm>
            <a:prstGeom prst="roundRect">
              <a:avLst>
                <a:gd name="adj" fmla="val 43398"/>
              </a:avLst>
            </a:prstGeom>
            <a:solidFill>
              <a:srgbClr val="1B2F19">
                <a:alpha val="50000"/>
              </a:srgbClr>
            </a:solidFill>
            <a:ln w="57150">
              <a:solidFill>
                <a:schemeClr val="hlink"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8431" name="Rectangle 15"/>
            <p:cNvSpPr>
              <a:spLocks noChangeArrowheads="1"/>
            </p:cNvSpPr>
            <p:nvPr/>
          </p:nvSpPr>
          <p:spPr bwMode="auto">
            <a:xfrm>
              <a:off x="1796" y="289"/>
              <a:ext cx="223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ko-KR" altLang="en-US" sz="320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천연도료의 구성요소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218" name="Picture 2" descr="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64163" cy="3576638"/>
          </a:xfrm>
          <a:prstGeom prst="rect">
            <a:avLst/>
          </a:prstGeom>
          <a:noFill/>
        </p:spPr>
      </p:pic>
      <p:pic>
        <p:nvPicPr>
          <p:cNvPr id="265219" name="Picture 3" descr="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3425825"/>
            <a:ext cx="5148262" cy="3432175"/>
          </a:xfrm>
          <a:prstGeom prst="rect">
            <a:avLst/>
          </a:prstGeom>
          <a:noFill/>
        </p:spPr>
      </p:pic>
      <p:pic>
        <p:nvPicPr>
          <p:cNvPr id="265220" name="Picture 4" descr="anibaerang_2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789363"/>
            <a:ext cx="2879725" cy="2879725"/>
          </a:xfrm>
          <a:prstGeom prst="rect">
            <a:avLst/>
          </a:prstGeom>
          <a:noFill/>
        </p:spPr>
      </p:pic>
      <p:pic>
        <p:nvPicPr>
          <p:cNvPr id="265221" name="Picture 5" descr="%BE%C6%BF%EC%B7%CE-%BA%B8%BD%BA%C5%E6%C4%B7%C6%DB%BD%BA%BF%B5%BE%EE%C7%D0%BF%F85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625" y="260350"/>
            <a:ext cx="3421063" cy="2809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Line 2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30403" name="Line 3"/>
          <p:cNvSpPr>
            <a:spLocks noChangeShapeType="1"/>
          </p:cNvSpPr>
          <p:nvPr/>
        </p:nvSpPr>
        <p:spPr bwMode="auto">
          <a:xfrm>
            <a:off x="0" y="0"/>
            <a:ext cx="0" cy="1295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30404" name="Line 4"/>
          <p:cNvSpPr>
            <a:spLocks noChangeShapeType="1"/>
          </p:cNvSpPr>
          <p:nvPr/>
        </p:nvSpPr>
        <p:spPr bwMode="auto">
          <a:xfrm>
            <a:off x="9144000" y="0"/>
            <a:ext cx="0" cy="7620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30409" name="WordArt 9"/>
          <p:cNvSpPr>
            <a:spLocks noChangeArrowheads="1" noChangeShapeType="1" noTextEdit="1"/>
          </p:cNvSpPr>
          <p:nvPr/>
        </p:nvSpPr>
        <p:spPr bwMode="auto">
          <a:xfrm>
            <a:off x="2627313" y="2349500"/>
            <a:ext cx="1728787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옻칠</a:t>
            </a:r>
          </a:p>
        </p:txBody>
      </p:sp>
      <p:pic>
        <p:nvPicPr>
          <p:cNvPr id="230412" name="Picture 12" descr="c0047806_11110026_1-leejha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1484313"/>
            <a:ext cx="47625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304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-0.2441 -0.31482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30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0" y="-1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23040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0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9" grpId="0" animBg="1"/>
      <p:bldP spid="230409" grpId="1" animBg="1"/>
      <p:bldP spid="230409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07" name="Rectangle 11"/>
          <p:cNvSpPr>
            <a:spLocks noChangeArrowheads="1"/>
          </p:cNvSpPr>
          <p:nvPr/>
        </p:nvSpPr>
        <p:spPr bwMode="auto">
          <a:xfrm>
            <a:off x="827088" y="549275"/>
            <a:ext cx="2952750" cy="1439863"/>
          </a:xfrm>
          <a:prstGeom prst="rect">
            <a:avLst/>
          </a:prstGeom>
          <a:solidFill>
            <a:srgbClr val="DDDDDD">
              <a:alpha val="36000"/>
            </a:srgbClr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34498" name="Line 2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34499" name="Line 3"/>
          <p:cNvSpPr>
            <a:spLocks noChangeShapeType="1"/>
          </p:cNvSpPr>
          <p:nvPr/>
        </p:nvSpPr>
        <p:spPr bwMode="auto">
          <a:xfrm>
            <a:off x="0" y="0"/>
            <a:ext cx="0" cy="1295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34500" name="Line 4"/>
          <p:cNvSpPr>
            <a:spLocks noChangeShapeType="1"/>
          </p:cNvSpPr>
          <p:nvPr/>
        </p:nvSpPr>
        <p:spPr bwMode="auto">
          <a:xfrm>
            <a:off x="9144000" y="0"/>
            <a:ext cx="0" cy="7620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34503" name="WordArt 7"/>
          <p:cNvSpPr>
            <a:spLocks noChangeArrowheads="1" noChangeShapeType="1" noTextEdit="1"/>
          </p:cNvSpPr>
          <p:nvPr/>
        </p:nvSpPr>
        <p:spPr bwMode="auto">
          <a:xfrm>
            <a:off x="827088" y="549275"/>
            <a:ext cx="316865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옻나무란</a:t>
            </a:r>
            <a:r>
              <a:rPr lang="en-US" altLang="ko-KR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?</a:t>
            </a:r>
            <a:endParaRPr lang="ko-KR" altLang="en-US" sz="3600" b="1" kern="10">
              <a:ln w="9525">
                <a:noFill/>
                <a:round/>
                <a:headEnd/>
                <a:tailEnd/>
              </a:ln>
              <a:solidFill>
                <a:srgbClr val="FFCC00"/>
              </a:solidFill>
              <a:latin typeface="HY헤드라인M"/>
              <a:ea typeface="HY헤드라인M"/>
            </a:endParaRPr>
          </a:p>
        </p:txBody>
      </p:sp>
      <p:sp>
        <p:nvSpPr>
          <p:cNvPr id="234504" name="WordArt 8"/>
          <p:cNvSpPr>
            <a:spLocks noChangeArrowheads="1" noChangeShapeType="1" noTextEdit="1"/>
          </p:cNvSpPr>
          <p:nvPr/>
        </p:nvSpPr>
        <p:spPr bwMode="auto">
          <a:xfrm>
            <a:off x="827088" y="1628775"/>
            <a:ext cx="295275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3600" b="1" kern="10">
                <a:ln w="9525">
                  <a:noFill/>
                  <a:round/>
                  <a:headEnd/>
                  <a:tailEnd/>
                </a:ln>
                <a:solidFill>
                  <a:srgbClr val="003399"/>
                </a:solidFill>
                <a:latin typeface="HY헤드라인M"/>
                <a:ea typeface="HY헤드라인M"/>
              </a:rPr>
              <a:t>Rhus verniciflua</a:t>
            </a:r>
            <a:endParaRPr lang="ko-KR" altLang="en-US" sz="3600" b="1" kern="10">
              <a:ln w="9525">
                <a:noFill/>
                <a:round/>
                <a:headEnd/>
                <a:tailEnd/>
              </a:ln>
              <a:solidFill>
                <a:srgbClr val="003399"/>
              </a:solidFill>
              <a:latin typeface="HY헤드라인M"/>
              <a:ea typeface="HY헤드라인M"/>
            </a:endParaRPr>
          </a:p>
        </p:txBody>
      </p:sp>
      <p:sp>
        <p:nvSpPr>
          <p:cNvPr id="234505" name="Text Box 9"/>
          <p:cNvSpPr txBox="1">
            <a:spLocks noChangeArrowheads="1"/>
          </p:cNvSpPr>
          <p:nvPr/>
        </p:nvSpPr>
        <p:spPr bwMode="auto">
          <a:xfrm>
            <a:off x="2916238" y="3213100"/>
            <a:ext cx="5849937" cy="2562225"/>
          </a:xfrm>
          <a:prstGeom prst="rect">
            <a:avLst/>
          </a:prstGeom>
          <a:solidFill>
            <a:srgbClr val="DDDDDD">
              <a:alpha val="57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altLang="ko-KR" sz="1000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en-US" altLang="ko-KR" sz="280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* </a:t>
            </a:r>
            <a:r>
              <a:rPr lang="ko-KR" altLang="en-US" sz="280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옻나무과 옻나무속</a:t>
            </a:r>
          </a:p>
          <a:p>
            <a:r>
              <a:rPr lang="ko-KR" altLang="en-US" sz="100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</a:p>
          <a:p>
            <a:r>
              <a:rPr lang="ko-KR" altLang="en-US" sz="280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* 낙엽활엽교목</a:t>
            </a:r>
          </a:p>
          <a:p>
            <a:endParaRPr lang="ko-KR" altLang="en-US" sz="1000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sz="280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* </a:t>
            </a:r>
            <a:r>
              <a:rPr lang="en-US" altLang="ko-KR" sz="280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70</a:t>
            </a:r>
            <a:r>
              <a:rPr lang="ko-KR" altLang="en-US" sz="280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여속 </a:t>
            </a:r>
            <a:r>
              <a:rPr lang="en-US" altLang="ko-KR" sz="280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600</a:t>
            </a:r>
            <a:r>
              <a:rPr lang="ko-KR" altLang="en-US" sz="280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여종 분포</a:t>
            </a:r>
          </a:p>
          <a:p>
            <a:endParaRPr lang="ko-KR" altLang="en-US" sz="1000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sz="280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* 옻 채취수종은 한정됨</a:t>
            </a:r>
          </a:p>
          <a:p>
            <a:endParaRPr lang="en-US" altLang="ko-KR" sz="1000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38" name="Rectangle 18"/>
          <p:cNvSpPr>
            <a:spLocks noChangeArrowheads="1"/>
          </p:cNvSpPr>
          <p:nvPr/>
        </p:nvSpPr>
        <p:spPr bwMode="auto">
          <a:xfrm>
            <a:off x="600075" y="371475"/>
            <a:ext cx="3600450" cy="1035050"/>
          </a:xfrm>
          <a:prstGeom prst="rect">
            <a:avLst/>
          </a:prstGeom>
          <a:solidFill>
            <a:srgbClr val="DDDDDD">
              <a:alpha val="36000"/>
            </a:srgbClr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9922" name="Line 2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9923" name="Line 3"/>
          <p:cNvSpPr>
            <a:spLocks noChangeShapeType="1"/>
          </p:cNvSpPr>
          <p:nvPr/>
        </p:nvSpPr>
        <p:spPr bwMode="auto">
          <a:xfrm>
            <a:off x="0" y="0"/>
            <a:ext cx="0" cy="1295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9924" name="Line 4"/>
          <p:cNvSpPr>
            <a:spLocks noChangeShapeType="1"/>
          </p:cNvSpPr>
          <p:nvPr/>
        </p:nvSpPr>
        <p:spPr bwMode="auto">
          <a:xfrm>
            <a:off x="9144000" y="0"/>
            <a:ext cx="0" cy="7620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9927" name="Text Box 7"/>
          <p:cNvSpPr txBox="1">
            <a:spLocks noChangeArrowheads="1"/>
          </p:cNvSpPr>
          <p:nvPr/>
        </p:nvSpPr>
        <p:spPr bwMode="auto">
          <a:xfrm>
            <a:off x="250825" y="1984375"/>
            <a:ext cx="8640763" cy="4108450"/>
          </a:xfrm>
          <a:prstGeom prst="rect">
            <a:avLst/>
          </a:prstGeom>
          <a:solidFill>
            <a:srgbClr val="DDDDDD">
              <a:alpha val="57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altLang="ko-KR" b="1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중국 </a:t>
            </a:r>
          </a:p>
          <a:p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7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천년 전의 칠기가 출토 </a:t>
            </a:r>
          </a:p>
          <a:p>
            <a:endParaRPr lang="ko-KR" altLang="en-US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이집트</a:t>
            </a:r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신왕조의 소년왕 투탄카멘의 유적</a:t>
            </a:r>
          </a:p>
          <a:p>
            <a:endParaRPr lang="ko-KR" altLang="en-US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대한민국</a:t>
            </a:r>
          </a:p>
          <a:p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4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천년 전 가야의 고분에서 화살촉이 출토</a:t>
            </a:r>
          </a:p>
          <a:p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천년 전 낙랑군유적</a:t>
            </a:r>
          </a:p>
          <a:p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삼국시대 유적에서 옻칠을 한 토기 출토</a:t>
            </a:r>
          </a:p>
        </p:txBody>
      </p:sp>
      <p:sp>
        <p:nvSpPr>
          <p:cNvPr id="209935" name="WordArt 15"/>
          <p:cNvSpPr>
            <a:spLocks noChangeArrowheads="1" noChangeShapeType="1" noTextEdit="1"/>
          </p:cNvSpPr>
          <p:nvPr/>
        </p:nvSpPr>
        <p:spPr bwMode="auto">
          <a:xfrm>
            <a:off x="611188" y="404813"/>
            <a:ext cx="3600450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옻칠의 역사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4" name="Picture 4" descr="052006040500500_1"/>
          <p:cNvPicPr>
            <a:picLocks noChangeAspect="1" noChangeArrowheads="1"/>
          </p:cNvPicPr>
          <p:nvPr/>
        </p:nvPicPr>
        <p:blipFill>
          <a:blip r:embed="rId2" cstate="print"/>
          <a:srcRect t="7585" b="9468"/>
          <a:stretch>
            <a:fillRect/>
          </a:stretch>
        </p:blipFill>
        <p:spPr bwMode="auto">
          <a:xfrm>
            <a:off x="760413" y="1695450"/>
            <a:ext cx="3810000" cy="2447925"/>
          </a:xfrm>
          <a:prstGeom prst="rect">
            <a:avLst/>
          </a:prstGeom>
          <a:noFill/>
        </p:spPr>
      </p:pic>
      <p:sp>
        <p:nvSpPr>
          <p:cNvPr id="240645" name="Text Box 5"/>
          <p:cNvSpPr txBox="1">
            <a:spLocks noChangeArrowheads="1"/>
          </p:cNvSpPr>
          <p:nvPr/>
        </p:nvSpPr>
        <p:spPr bwMode="auto">
          <a:xfrm>
            <a:off x="4643438" y="4292600"/>
            <a:ext cx="3744912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서산 부장리 백제고분서 </a:t>
            </a:r>
          </a:p>
          <a:p>
            <a:pPr algn="ctr">
              <a:spcBef>
                <a:spcPct val="50000"/>
              </a:spcBef>
            </a:pPr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흑색마연토기</a:t>
            </a:r>
            <a:r>
              <a:rPr lang="ko-KR" altLang="en-US" sz="200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</a:p>
          <a:p>
            <a:pPr algn="ctr">
              <a:spcBef>
                <a:spcPct val="50000"/>
              </a:spcBef>
            </a:pPr>
            <a:endParaRPr lang="ko-KR" altLang="en-US" sz="2000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>
              <a:spcBef>
                <a:spcPct val="50000"/>
              </a:spcBef>
            </a:pPr>
            <a:r>
              <a:rPr lang="en-US" altLang="ko-KR" sz="1800">
                <a:solidFill>
                  <a:srgbClr val="336699"/>
                </a:solidFill>
                <a:latin typeface="HY헤드라인M" pitchFamily="18" charset="-127"/>
                <a:ea typeface="HY헤드라인M" pitchFamily="18" charset="-127"/>
              </a:rPr>
              <a:t>[</a:t>
            </a:r>
            <a:r>
              <a:rPr lang="ko-KR" altLang="en-US" sz="1800">
                <a:solidFill>
                  <a:srgbClr val="336699"/>
                </a:solidFill>
                <a:latin typeface="HY헤드라인M" pitchFamily="18" charset="-127"/>
                <a:ea typeface="HY헤드라인M" pitchFamily="18" charset="-127"/>
              </a:rPr>
              <a:t>연합뉴스 </a:t>
            </a:r>
            <a:r>
              <a:rPr lang="en-US" altLang="ko-KR" sz="1800">
                <a:solidFill>
                  <a:srgbClr val="336699"/>
                </a:solidFill>
                <a:latin typeface="HY헤드라인M" pitchFamily="18" charset="-127"/>
                <a:ea typeface="HY헤드라인M" pitchFamily="18" charset="-127"/>
              </a:rPr>
              <a:t>2006-04-05 11:02] </a:t>
            </a:r>
          </a:p>
          <a:p>
            <a:pPr algn="ctr"/>
            <a:r>
              <a:rPr lang="en-US" altLang="ko-KR" sz="1800">
                <a:solidFill>
                  <a:srgbClr val="336699"/>
                </a:solidFill>
                <a:latin typeface="HY헤드라인M" pitchFamily="18" charset="-127"/>
                <a:ea typeface="HY헤드라인M" pitchFamily="18" charset="-127"/>
              </a:rPr>
              <a:t> taeshik@yna.co.kr </a:t>
            </a:r>
          </a:p>
        </p:txBody>
      </p:sp>
      <p:pic>
        <p:nvPicPr>
          <p:cNvPr id="240647" name="Picture 7" descr="052006040500500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038" y="4070350"/>
            <a:ext cx="3887787" cy="2671763"/>
          </a:xfrm>
          <a:prstGeom prst="rect">
            <a:avLst/>
          </a:prstGeom>
          <a:noFill/>
        </p:spPr>
      </p:pic>
      <p:pic>
        <p:nvPicPr>
          <p:cNvPr id="240648" name="Picture 8" descr="052006040500500_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6763" y="1766888"/>
            <a:ext cx="3810000" cy="2309812"/>
          </a:xfrm>
          <a:prstGeom prst="rect">
            <a:avLst/>
          </a:prstGeom>
          <a:noFill/>
        </p:spPr>
      </p:pic>
      <p:sp>
        <p:nvSpPr>
          <p:cNvPr id="240650" name="WordArt 10"/>
          <p:cNvSpPr>
            <a:spLocks noChangeArrowheads="1" noChangeShapeType="1" noTextEdit="1"/>
          </p:cNvSpPr>
          <p:nvPr/>
        </p:nvSpPr>
        <p:spPr bwMode="auto">
          <a:xfrm>
            <a:off x="611188" y="404813"/>
            <a:ext cx="3600450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옻칠의 역사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68" name="Picture 4" descr="6e262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1773238"/>
            <a:ext cx="4681537" cy="2447925"/>
          </a:xfrm>
          <a:prstGeom prst="rect">
            <a:avLst/>
          </a:prstGeom>
          <a:noFill/>
        </p:spPr>
      </p:pic>
      <p:sp>
        <p:nvSpPr>
          <p:cNvPr id="241669" name="Text Box 5"/>
          <p:cNvSpPr txBox="1">
            <a:spLocks noChangeArrowheads="1"/>
          </p:cNvSpPr>
          <p:nvPr/>
        </p:nvSpPr>
        <p:spPr bwMode="auto">
          <a:xfrm>
            <a:off x="1258888" y="4581525"/>
            <a:ext cx="6804025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월성해자 신라유물 대량 출토</a:t>
            </a:r>
          </a:p>
          <a:p>
            <a:pPr algn="ctr">
              <a:spcBef>
                <a:spcPct val="50000"/>
              </a:spcBef>
            </a:pPr>
            <a:r>
              <a:rPr lang="en-US" altLang="ko-KR" sz="2000">
                <a:solidFill>
                  <a:srgbClr val="336699"/>
                </a:solidFill>
                <a:latin typeface="HY헤드라인M" pitchFamily="18" charset="-127"/>
                <a:ea typeface="HY헤드라인M" pitchFamily="18" charset="-127"/>
              </a:rPr>
              <a:t>1,500</a:t>
            </a:r>
            <a:r>
              <a:rPr lang="ko-KR" altLang="en-US" sz="2000">
                <a:solidFill>
                  <a:srgbClr val="336699"/>
                </a:solidFill>
                <a:latin typeface="HY헤드라인M" pitchFamily="18" charset="-127"/>
                <a:ea typeface="HY헤드라인M" pitchFamily="18" charset="-127"/>
              </a:rPr>
              <a:t>년전 신라 사람들이 사용했던 머리 빗</a:t>
            </a:r>
            <a:r>
              <a:rPr lang="en-US" altLang="ko-KR" sz="2000">
                <a:solidFill>
                  <a:srgbClr val="336699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ko-KR" altLang="en-US" sz="2000">
                <a:solidFill>
                  <a:srgbClr val="336699"/>
                </a:solidFill>
                <a:latin typeface="HY헤드라인M" pitchFamily="18" charset="-127"/>
                <a:ea typeface="HY헤드라인M" pitchFamily="18" charset="-127"/>
              </a:rPr>
              <a:t>나무에 옻칠을 했다</a:t>
            </a:r>
            <a:r>
              <a:rPr lang="en-US" altLang="ko-KR" sz="2000">
                <a:solidFill>
                  <a:srgbClr val="336699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</a:p>
          <a:p>
            <a:pPr algn="ctr">
              <a:spcBef>
                <a:spcPct val="50000"/>
              </a:spcBef>
            </a:pPr>
            <a:r>
              <a:rPr lang="ko-KR" altLang="en-US" sz="1800">
                <a:solidFill>
                  <a:srgbClr val="336699"/>
                </a:solidFill>
                <a:latin typeface="HY헤드라인M" pitchFamily="18" charset="-127"/>
                <a:ea typeface="HY헤드라인M" pitchFamily="18" charset="-127"/>
              </a:rPr>
              <a:t>경향신문  </a:t>
            </a:r>
            <a:r>
              <a:rPr lang="en-US" altLang="ko-KR" sz="1800">
                <a:solidFill>
                  <a:srgbClr val="336699"/>
                </a:solidFill>
                <a:latin typeface="HY헤드라인M" pitchFamily="18" charset="-127"/>
                <a:ea typeface="HY헤드라인M" pitchFamily="18" charset="-127"/>
              </a:rPr>
              <a:t>2006</a:t>
            </a:r>
            <a:r>
              <a:rPr lang="ko-KR" altLang="en-US" sz="1800">
                <a:solidFill>
                  <a:srgbClr val="336699"/>
                </a:solidFill>
                <a:latin typeface="HY헤드라인M" pitchFamily="18" charset="-127"/>
                <a:ea typeface="HY헤드라인M" pitchFamily="18" charset="-127"/>
              </a:rPr>
              <a:t>년 </a:t>
            </a:r>
            <a:r>
              <a:rPr lang="en-US" altLang="ko-KR" sz="1800">
                <a:solidFill>
                  <a:srgbClr val="336699"/>
                </a:solidFill>
                <a:latin typeface="HY헤드라인M" pitchFamily="18" charset="-127"/>
                <a:ea typeface="HY헤드라인M" pitchFamily="18" charset="-127"/>
              </a:rPr>
              <a:t>05</a:t>
            </a:r>
            <a:r>
              <a:rPr lang="ko-KR" altLang="en-US" sz="1800">
                <a:solidFill>
                  <a:srgbClr val="336699"/>
                </a:solidFill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en-US" altLang="ko-KR" sz="1800">
                <a:solidFill>
                  <a:srgbClr val="336699"/>
                </a:solidFill>
                <a:latin typeface="HY헤드라인M" pitchFamily="18" charset="-127"/>
                <a:ea typeface="HY헤드라인M" pitchFamily="18" charset="-127"/>
              </a:rPr>
              <a:t>25</a:t>
            </a:r>
            <a:r>
              <a:rPr lang="ko-KR" altLang="en-US" sz="1800">
                <a:solidFill>
                  <a:srgbClr val="336699"/>
                </a:solidFill>
                <a:latin typeface="HY헤드라인M" pitchFamily="18" charset="-127"/>
                <a:ea typeface="HY헤드라인M" pitchFamily="18" charset="-127"/>
              </a:rPr>
              <a:t>일</a:t>
            </a:r>
          </a:p>
        </p:txBody>
      </p:sp>
      <p:sp>
        <p:nvSpPr>
          <p:cNvPr id="241671" name="WordArt 7"/>
          <p:cNvSpPr>
            <a:spLocks noChangeArrowheads="1" noChangeShapeType="1" noTextEdit="1"/>
          </p:cNvSpPr>
          <p:nvPr/>
        </p:nvSpPr>
        <p:spPr bwMode="auto">
          <a:xfrm>
            <a:off x="611188" y="404813"/>
            <a:ext cx="3600450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옻칠의 역사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Line 2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11971" name="Line 3"/>
          <p:cNvSpPr>
            <a:spLocks noChangeShapeType="1"/>
          </p:cNvSpPr>
          <p:nvPr/>
        </p:nvSpPr>
        <p:spPr bwMode="auto">
          <a:xfrm>
            <a:off x="0" y="0"/>
            <a:ext cx="0" cy="1295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11972" name="Line 4"/>
          <p:cNvSpPr>
            <a:spLocks noChangeShapeType="1"/>
          </p:cNvSpPr>
          <p:nvPr/>
        </p:nvSpPr>
        <p:spPr bwMode="auto">
          <a:xfrm>
            <a:off x="9144000" y="0"/>
            <a:ext cx="0" cy="7620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211975" name="Picture 7" descr="옻칠액 채취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844675"/>
            <a:ext cx="4105275" cy="4437063"/>
          </a:xfrm>
          <a:prstGeom prst="rect">
            <a:avLst/>
          </a:prstGeom>
          <a:noFill/>
        </p:spPr>
      </p:pic>
      <p:sp>
        <p:nvSpPr>
          <p:cNvPr id="211980" name="WordArt 12"/>
          <p:cNvSpPr>
            <a:spLocks noChangeArrowheads="1" noChangeShapeType="1" noTextEdit="1"/>
          </p:cNvSpPr>
          <p:nvPr/>
        </p:nvSpPr>
        <p:spPr bwMode="auto">
          <a:xfrm>
            <a:off x="611188" y="404813"/>
            <a:ext cx="3600450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HY헤드라인M"/>
                <a:ea typeface="HY헤드라인M"/>
              </a:rPr>
              <a:t>옻액의 채취</a:t>
            </a:r>
          </a:p>
        </p:txBody>
      </p:sp>
      <p:sp>
        <p:nvSpPr>
          <p:cNvPr id="211981" name="Text Box 13"/>
          <p:cNvSpPr txBox="1">
            <a:spLocks noChangeArrowheads="1"/>
          </p:cNvSpPr>
          <p:nvPr/>
        </p:nvSpPr>
        <p:spPr bwMode="auto">
          <a:xfrm>
            <a:off x="250825" y="1844675"/>
            <a:ext cx="4465638" cy="4473575"/>
          </a:xfrm>
          <a:prstGeom prst="rect">
            <a:avLst/>
          </a:prstGeom>
          <a:solidFill>
            <a:srgbClr val="DDDDDD">
              <a:alpha val="57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채취방법</a:t>
            </a:r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수피에 상처를 내어 수액채취</a:t>
            </a:r>
          </a:p>
          <a:p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옻액구를 절단</a:t>
            </a:r>
          </a:p>
          <a:p>
            <a:endParaRPr lang="ko-KR" altLang="en-US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채취의 제한</a:t>
            </a:r>
            <a:endParaRPr lang="ko-KR" altLang="en-US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수령 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8~10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년 </a:t>
            </a:r>
          </a:p>
          <a:p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직경 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10cm </a:t>
            </a:r>
          </a:p>
          <a:p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6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월 중순 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~ 11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월 하순 </a:t>
            </a:r>
          </a:p>
          <a:p>
            <a:endParaRPr lang="ko-KR" altLang="en-US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b="1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채취방법</a:t>
            </a:r>
          </a:p>
          <a:p>
            <a:r>
              <a:rPr lang="ko-KR" altLang="en-US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살목채취법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생채취법</a:t>
            </a:r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</a:p>
          <a:p>
            <a:r>
              <a:rPr lang="en-US" altLang="ko-KR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화칠채취법 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C0C0C0">
              <a:alpha val="80000"/>
            </a:srgbClr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C0C0C0">
              <a:alpha val="80000"/>
            </a:srgbClr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3041</TotalTime>
  <Words>808</Words>
  <Application>Microsoft Office PowerPoint</Application>
  <PresentationFormat>화면 슬라이드 쇼(4:3)</PresentationFormat>
  <Paragraphs>298</Paragraphs>
  <Slides>30</Slides>
  <Notes>22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1" baseType="lpstr">
      <vt:lpstr>기본 디자인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Professional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Pro</dc:creator>
  <cp:lastModifiedBy>USER</cp:lastModifiedBy>
  <cp:revision>44</cp:revision>
  <dcterms:created xsi:type="dcterms:W3CDTF">2006-05-31T18:09:50Z</dcterms:created>
  <dcterms:modified xsi:type="dcterms:W3CDTF">2013-05-28T13:08:48Z</dcterms:modified>
</cp:coreProperties>
</file>