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2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 varScale="1">
        <p:scale>
          <a:sx n="63" d="100"/>
          <a:sy n="63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2013-03-28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4 </a:t>
            </a:r>
            <a:r>
              <a:rPr lang="ko-KR" altLang="en-US" sz="4400" dirty="0" smtClean="0"/>
              <a:t>장 건조응력과 건조결함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프롱법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(Prong test)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17353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3990975" cy="286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분할법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응력시편은 </a:t>
            </a:r>
            <a:r>
              <a:rPr lang="ko-KR" altLang="en-US" sz="1800" dirty="0" err="1" smtClean="0"/>
              <a:t>프롱법과</a:t>
            </a:r>
            <a:r>
              <a:rPr lang="ko-KR" altLang="en-US" sz="1800" dirty="0" smtClean="0"/>
              <a:t> 같은 방법으로 채취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판재의 재면과 평행한 방향으로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등분 또는 몇 등분함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분할 시편의 움직임으로 건조응력의 성질과 정도를 확인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 </a:t>
            </a:r>
            <a:r>
              <a:rPr lang="ko-KR" altLang="en-US" sz="1800" dirty="0" err="1" smtClean="0"/>
              <a:t>외층에</a:t>
            </a:r>
            <a:r>
              <a:rPr lang="ko-KR" altLang="en-US" sz="1800" dirty="0" smtClean="0"/>
              <a:t> 인장응력이 설정되므로 분할시편은 </a:t>
            </a:r>
            <a:r>
              <a:rPr lang="ko-KR" altLang="en-US" sz="1800" dirty="0" err="1" smtClean="0"/>
              <a:t>거단</a:t>
            </a:r>
            <a:r>
              <a:rPr lang="ko-KR" altLang="en-US" sz="1800" dirty="0" smtClean="0"/>
              <a:t> 즉시 외측으로 굽음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 시편의 함수율이 균일할 때까지 </a:t>
            </a:r>
            <a:r>
              <a:rPr lang="en-US" altLang="ko-KR" sz="1800" dirty="0" smtClean="0"/>
              <a:t>12~24</a:t>
            </a:r>
            <a:r>
              <a:rPr lang="ko-KR" altLang="en-US" sz="1800" dirty="0" smtClean="0"/>
              <a:t>시간 동안 실내에 방치하여 </a:t>
            </a:r>
            <a:r>
              <a:rPr lang="ko-KR" altLang="en-US" sz="1800" dirty="0" err="1" smtClean="0"/>
              <a:t>조습처리</a:t>
            </a:r>
            <a:r>
              <a:rPr lang="ko-KR" altLang="en-US" sz="1800" dirty="0" smtClean="0"/>
              <a:t> 하였을 때 분할 시편은 약간 덜 건조된 </a:t>
            </a:r>
            <a:r>
              <a:rPr lang="ko-KR" altLang="en-US" sz="1800" dirty="0" err="1" smtClean="0"/>
              <a:t>내측면이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외측면보다</a:t>
            </a:r>
            <a:r>
              <a:rPr lang="ko-KR" altLang="en-US" sz="1800" dirty="0" smtClean="0"/>
              <a:t> 더 수축하여 내측으로 구부러짐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후기에 시편은 건조응력은 내층은 인장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외층은</a:t>
            </a:r>
            <a:r>
              <a:rPr lang="ko-KR" altLang="en-US" sz="1800" dirty="0" smtClean="0"/>
              <a:t> 압축상태로 있어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상태의 판재에서 거단된 분할시편은 즉시 내측으로 굽음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</a:t>
            </a:r>
            <a:r>
              <a:rPr lang="en-US" altLang="ko-KR" sz="1800" dirty="0" smtClean="0"/>
              <a:t> 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885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분할법</a:t>
            </a:r>
            <a:endParaRPr lang="ko-KR" altLang="en-US" sz="2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635798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방지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초기의 세밀한 건조 조건의 조절은 심한 건조 응력을 예방할 수 있는 좋은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가능한 수분경사가 심하지 않도록 적당한 건조스케줄을 사용해서 응력의 상태를 완화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다소 심한 건조응력이 생기더라도 신속히 건조하여 건조 말기에 </a:t>
            </a:r>
            <a:r>
              <a:rPr lang="ko-KR" altLang="en-US" sz="1800" dirty="0" err="1" smtClean="0"/>
              <a:t>고습도처리를</a:t>
            </a:r>
            <a:r>
              <a:rPr lang="ko-KR" altLang="en-US" sz="1800" dirty="0" smtClean="0"/>
              <a:t> 적용해 건조시간을 단축하고 건조재의 최종상태를 좋게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고습도처리는</a:t>
            </a:r>
            <a:r>
              <a:rPr lang="ko-KR" altLang="en-US" sz="1800" dirty="0" smtClean="0"/>
              <a:t> 목재에 보다 큰 가소성을 부여하기 위하여 건조실의 온도를 </a:t>
            </a:r>
            <a:r>
              <a:rPr lang="en-US" altLang="ko-KR" sz="1800" dirty="0" smtClean="0"/>
              <a:t>71~83°C</a:t>
            </a:r>
            <a:r>
              <a:rPr lang="ko-KR" altLang="en-US" sz="1800" dirty="0" smtClean="0"/>
              <a:t>로 상승시키고 표층의 함수율을 약간 증가시켜 수분경사를 완화시키고 </a:t>
            </a:r>
            <a:r>
              <a:rPr lang="ko-KR" altLang="en-US" sz="1800" dirty="0" err="1" smtClean="0"/>
              <a:t>할열의</a:t>
            </a:r>
            <a:r>
              <a:rPr lang="ko-KR" altLang="en-US" sz="1800" dirty="0" smtClean="0"/>
              <a:t> 가능성을 감소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옹이 등 자연적 결함을 가지고 있지만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채취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제재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도장 등 공정에서도 인위적 결함이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생기는 목재 결함들을 건조 결함이라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결함은 목재의 손실 외에 목제품의 품질과 가치를 떨어뜨리므로 건조 중에 주의가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결함은 수축률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 내의 화학물질과 열의 반응 등에 기인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할렬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목재내 인접층의 건조도 차이로 인하여 생긴 건조응력이 목재조직의 횡인장강도보다 클 때 섬유방향으로 터지는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할렬의 방향은 나이테와 직각을 이룸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내부할렬로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횡단면 </a:t>
            </a:r>
            <a:r>
              <a:rPr lang="ko-KR" altLang="en-US" sz="2000" b="1" dirty="0" err="1" smtClean="0"/>
              <a:t>할렬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섬유방향이 횡단방향보다 빨리 건조되어 노출된 횡단면은 다른 재면보다 급속히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따라서 다른 부분보다 빨리 수축하게 되고 인장응력이 발생하는데 목재가 인장응력에 저항할 수 있는 충분한 강도를 갖지 못하면 횡단면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할렬은</a:t>
            </a:r>
            <a:r>
              <a:rPr lang="ko-KR" altLang="en-US" sz="1800" dirty="0" smtClean="0"/>
              <a:t> 주로 횡단면상에 있는 수선조직에서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할렬을</a:t>
            </a:r>
            <a:r>
              <a:rPr lang="ko-KR" altLang="en-US" sz="1800" dirty="0" smtClean="0"/>
              <a:t> 방지하기 위하여 목재 </a:t>
            </a:r>
            <a:r>
              <a:rPr lang="ko-KR" altLang="en-US" sz="1800" dirty="0" err="1" smtClean="0"/>
              <a:t>채취시</a:t>
            </a:r>
            <a:r>
              <a:rPr lang="ko-KR" altLang="en-US" sz="1800" dirty="0" smtClean="0"/>
              <a:t> 원목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제재시</a:t>
            </a:r>
            <a:r>
              <a:rPr lang="ko-KR" altLang="en-US" sz="1800" dirty="0" smtClean="0"/>
              <a:t> 제재품의 횡단면상에 방수용 칠 또는 방습성 도료와 같은 물질을 칠함으로써 수분 증발을 억제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어떤 물질의 횡단면에 칠하는 재료를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 </a:t>
            </a:r>
            <a:r>
              <a:rPr lang="en-US" altLang="ko-KR" sz="1800" dirty="0" smtClean="0"/>
              <a:t>(end coating)</a:t>
            </a:r>
            <a:r>
              <a:rPr lang="ko-KR" altLang="en-US" sz="1800" dirty="0" smtClean="0"/>
              <a:t>이라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두께가 </a:t>
            </a:r>
            <a:r>
              <a:rPr lang="en-US" altLang="ko-KR" sz="1800" dirty="0" smtClean="0"/>
              <a:t>38mm </a:t>
            </a:r>
            <a:r>
              <a:rPr lang="ko-KR" altLang="en-US" sz="1800" dirty="0" smtClean="0"/>
              <a:t>이상인 활엽수재의 경우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코팅의 효과가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코팅에 사용되는 것은 왁스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페인트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전분과 요소의 혼합 수용액</a:t>
            </a:r>
            <a:r>
              <a:rPr lang="en-US" altLang="ko-KR" sz="1800" dirty="0" smtClean="0"/>
              <a:t>, sodium alginate, salt paste, polyethylene glycol (PEG) </a:t>
            </a:r>
            <a:r>
              <a:rPr lang="ko-KR" altLang="en-US" sz="1800" dirty="0" smtClean="0"/>
              <a:t>등이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사용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(surface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check)</a:t>
            </a:r>
            <a:endParaRPr lang="ko-KR" altLang="en-U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51845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(surface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check)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건조 초기 낮은 상대습도에서 급속 건조할 경우 표층은 내부보다 신속하게 건조되기 때문에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두꺼운 재목과 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너도밤나무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힉코리와</a:t>
            </a:r>
            <a:r>
              <a:rPr lang="ko-KR" altLang="en-US" sz="1800" dirty="0" smtClean="0"/>
              <a:t> 같은 수종은 얇은 판재라도 고온 저습의 기후에서 강풍에 부딪치거나 직사광선에 노출되면 발생함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훅에 건조속도를 갑자기 높일 때 또는 급속한 </a:t>
            </a:r>
            <a:r>
              <a:rPr lang="ko-KR" altLang="en-US" sz="1800" dirty="0" err="1" smtClean="0"/>
              <a:t>재건조시</a:t>
            </a:r>
            <a:r>
              <a:rPr lang="ko-KR" altLang="en-US" sz="1800" dirty="0" smtClean="0"/>
              <a:t> 목재 표면의 약한 부분에서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주로 수선조직에서 발생되며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밖에 수지구 등에서도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판재 표층이 내층보다 빨리 건조될 때 표층에 나타난 큰 인장응력은 표층 세포를 분리시킬 수 있어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건조가 더욱 진행됨에 따라 내층은 수축하기 시작하고 닫힌 </a:t>
            </a:r>
            <a:r>
              <a:rPr lang="ko-KR" altLang="en-US" sz="1800" dirty="0" err="1" smtClean="0"/>
              <a:t>표면할렬의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아랫</a:t>
            </a:r>
            <a:r>
              <a:rPr lang="ko-KR" altLang="en-US" sz="1800" dirty="0" smtClean="0"/>
              <a:t> 부분은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안쪽으로 확장되며 상당한 깊이까지 연장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(surface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check)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일례로 일단 건조된 목재가 비에 젖은 후 급속한 </a:t>
            </a:r>
            <a:r>
              <a:rPr lang="ko-KR" altLang="en-US" sz="1800" dirty="0" err="1" smtClean="0"/>
              <a:t>재건조될</a:t>
            </a:r>
            <a:r>
              <a:rPr lang="ko-KR" altLang="en-US" sz="1800" dirty="0" smtClean="0"/>
              <a:t> 경우 </a:t>
            </a:r>
            <a:r>
              <a:rPr lang="ko-KR" altLang="en-US" sz="1800" dirty="0" err="1" smtClean="0"/>
              <a:t>표면할렬이</a:t>
            </a:r>
            <a:r>
              <a:rPr lang="ko-KR" altLang="en-US" sz="1800" dirty="0" smtClean="0"/>
              <a:t>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활엽수의 경우 </a:t>
            </a:r>
            <a:r>
              <a:rPr lang="ko-KR" altLang="en-US" sz="1800" dirty="0" err="1" smtClean="0"/>
              <a:t>사용중</a:t>
            </a:r>
            <a:r>
              <a:rPr lang="ko-KR" altLang="en-US" sz="1800" dirty="0" smtClean="0"/>
              <a:t> 대기 조건의 변동으로 인하여 확인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 </a:t>
            </a:r>
            <a:r>
              <a:rPr lang="ko-KR" altLang="en-US" sz="1800" dirty="0" err="1" smtClean="0"/>
              <a:t>할렬은</a:t>
            </a:r>
            <a:r>
              <a:rPr lang="ko-KR" altLang="en-US" sz="1800" dirty="0" smtClean="0"/>
              <a:t> 판재의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수선의 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두께와 폭 등에 다라 발생 정도가 다르며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두께가 두껍고 폭이 넓은 </a:t>
            </a:r>
            <a:r>
              <a:rPr lang="ko-KR" altLang="en-US" sz="1800" dirty="0" err="1" smtClean="0"/>
              <a:t>판목판에서</a:t>
            </a:r>
            <a:r>
              <a:rPr lang="ko-KR" altLang="en-US" sz="1800" dirty="0" smtClean="0"/>
              <a:t> 주로 발생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건조응력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응력발생과 경과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수분경사에 의해 </a:t>
            </a:r>
            <a:r>
              <a:rPr lang="ko-KR" altLang="en-US" sz="1800" dirty="0" err="1" smtClean="0"/>
              <a:t>불균일한</a:t>
            </a:r>
            <a:r>
              <a:rPr lang="ko-KR" altLang="en-US" sz="1800" dirty="0" smtClean="0"/>
              <a:t> 수축과 발생된 세트의 영향 때문에 목재내부에 내부응력이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이를 건조응력이라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판재의 건조과정에서 표층이 섬유포화점 이하로 건조될 때 표층은 수축하고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표층의 수축은 섬유포화점 이상인 수축할 수 없는 내부 </a:t>
            </a:r>
            <a:r>
              <a:rPr lang="ko-KR" altLang="en-US" sz="1800" dirty="0" err="1" smtClean="0"/>
              <a:t>인접층에</a:t>
            </a:r>
            <a:r>
              <a:rPr lang="ko-KR" altLang="en-US" sz="1800" dirty="0" smtClean="0"/>
              <a:t> 의해 억제되어 정상적인 수축을 못함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이와 같이 내외 인접층간에 반대되는 힘은 판재의 표층에 인장응력을 그리고 내층에는 압축응력을 유도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외에 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습도의 변화를 받는 곳에서 수분경사가 나타나며 결과적으로 건조응력이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내부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(internal check)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 과격한 건조로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인하여 심한 건조응력이 나타난 경우 목재 내부의 함수율이 섬유포화점 이하로 건조되어 목재 내부의 수선조직 등이 터진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초기에 나타난 인장세트를 가진 표층은 내층의 수축을 억제하므로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횡인장목파에</a:t>
            </a:r>
            <a:r>
              <a:rPr lang="ko-KR" altLang="en-US" sz="1800" dirty="0" smtClean="0"/>
              <a:t> 의해 생긴 내부 </a:t>
            </a:r>
            <a:r>
              <a:rPr lang="ko-KR" altLang="en-US" sz="1800" dirty="0" err="1" smtClean="0"/>
              <a:t>공극이며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가끔 목재 표면으로 학대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내부할렬을</a:t>
            </a:r>
            <a:r>
              <a:rPr lang="ko-KR" altLang="en-US" sz="1800" dirty="0" smtClean="0"/>
              <a:t> 유도하는 경우도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심한 </a:t>
            </a:r>
            <a:r>
              <a:rPr lang="ko-KR" altLang="en-US" sz="1800" dirty="0" err="1" smtClean="0"/>
              <a:t>내부할렬을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honeycombing</a:t>
            </a:r>
            <a:r>
              <a:rPr lang="ko-KR" altLang="en-US" sz="1800" dirty="0" smtClean="0"/>
              <a:t>이라 부름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초가 과격한 건조나 목재 내부의 자유수가 존재하는 한 지나친 고온 가열을 피함으로써 최소화 할 수 있고 </a:t>
            </a:r>
            <a:r>
              <a:rPr lang="ko-KR" altLang="en-US" sz="1800" dirty="0" err="1" smtClean="0"/>
              <a:t>고함수율재에서</a:t>
            </a:r>
            <a:r>
              <a:rPr lang="ko-KR" altLang="en-US" sz="1800" dirty="0" smtClean="0"/>
              <a:t> 주로 잘 나타남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내부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(internal check)</a:t>
            </a:r>
            <a:endParaRPr lang="ko-KR" altLang="en-US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56166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할렬의</a:t>
            </a:r>
            <a:r>
              <a:rPr lang="ko-KR" altLang="en-US" sz="2000" b="1" dirty="0" smtClean="0"/>
              <a:t> 예방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건조할 목재에 대하여 가장 적당한 건조조건을 설정해서 건조응력을 완화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응력의 정도는 수분 경사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건습구온도차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 좌우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초기에 </a:t>
            </a:r>
            <a:r>
              <a:rPr lang="ko-KR" altLang="en-US" sz="1800" dirty="0" err="1" smtClean="0"/>
              <a:t>건습구온도차를</a:t>
            </a:r>
            <a:r>
              <a:rPr lang="ko-KR" altLang="en-US" sz="1800" dirty="0" smtClean="0"/>
              <a:t> 적게 하여 높은 습도에서 건조 실시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고온에서는 목재 강도가 저하되므로 건조응력에 대한 저항력이 저하되므로 저온에서 건조를 실시하는 것이 </a:t>
            </a:r>
            <a:r>
              <a:rPr lang="ko-KR" altLang="en-US" sz="1800" dirty="0" err="1" smtClean="0"/>
              <a:t>할렬</a:t>
            </a:r>
            <a:r>
              <a:rPr lang="ko-KR" altLang="en-US" sz="1800" dirty="0" smtClean="0"/>
              <a:t> 예방을 위하여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매우 심한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생겼다면 고온에서 단기간 고습처리를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 </a:t>
            </a:r>
            <a:r>
              <a:rPr lang="ko-KR" altLang="en-US" sz="1800" dirty="0" err="1" smtClean="0"/>
              <a:t>표면층이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1~2% </a:t>
            </a:r>
            <a:r>
              <a:rPr lang="ko-KR" altLang="en-US" sz="1800" dirty="0" err="1" smtClean="0"/>
              <a:t>흡습되는</a:t>
            </a:r>
            <a:r>
              <a:rPr lang="ko-KR" altLang="en-US" sz="1800" dirty="0" smtClean="0"/>
              <a:t> 기간으로써 보통 </a:t>
            </a:r>
            <a:r>
              <a:rPr lang="en-US" altLang="ko-KR" sz="1800" dirty="0" smtClean="0"/>
              <a:t>1~2</a:t>
            </a:r>
            <a:r>
              <a:rPr lang="ko-KR" altLang="en-US" sz="1800" dirty="0" smtClean="0"/>
              <a:t>시간 정도 지속하고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다음으로 약한 건조조건에서 </a:t>
            </a:r>
            <a:r>
              <a:rPr lang="ko-KR" altLang="en-US" sz="1800" dirty="0" err="1" smtClean="0"/>
              <a:t>재건조를</a:t>
            </a:r>
            <a:r>
              <a:rPr lang="ko-KR" altLang="en-US" sz="1800" dirty="0" smtClean="0"/>
              <a:t> 실시하면 </a:t>
            </a:r>
            <a:r>
              <a:rPr lang="ko-KR" altLang="en-US" sz="1800" dirty="0" err="1" smtClean="0"/>
              <a:t>판재속으로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확대되는 것을 억제하여 심한 손상을 예방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할렬의</a:t>
            </a:r>
            <a:r>
              <a:rPr lang="ko-KR" altLang="en-US" sz="2000" b="1" dirty="0" smtClean="0"/>
              <a:t> 예방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할렬은</a:t>
            </a:r>
            <a:r>
              <a:rPr lang="ko-KR" altLang="en-US" sz="1800" dirty="0" smtClean="0"/>
              <a:t> 너무 급속한 횡단면 건조의 결과이므로 횡단면의 건조속도를 판재의 다른 재면의 건조속도만큼 감소시킬 필요가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횡단면의 건조속도를 감소시키는 방법은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횡단면이 </a:t>
            </a:r>
            <a:r>
              <a:rPr lang="ko-KR" altLang="en-US" sz="1800" dirty="0" err="1" smtClean="0"/>
              <a:t>잔적에서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둘출되지</a:t>
            </a:r>
            <a:r>
              <a:rPr lang="ko-KR" altLang="en-US" sz="1800" dirty="0" smtClean="0"/>
              <a:t> 않도록 하여 태양광선이나 비에 폭로되는 것을 피해야 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스프리트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(split)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할렬이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확대되어 </a:t>
            </a:r>
            <a:r>
              <a:rPr lang="ko-KR" altLang="en-US" sz="1800" dirty="0" err="1" smtClean="0"/>
              <a:t>횡단면쪽</a:t>
            </a:r>
            <a:r>
              <a:rPr lang="ko-KR" altLang="en-US" sz="1800" dirty="0" smtClean="0"/>
              <a:t> 두 재면이 연결되어 같이 갈라진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할렬의</a:t>
            </a:r>
            <a:r>
              <a:rPr lang="ko-KR" altLang="en-US" sz="1800" dirty="0" smtClean="0"/>
              <a:t> 과도한 확대를 막는다면 피할 수 있고 건조할 횡단면 부근에 </a:t>
            </a:r>
            <a:r>
              <a:rPr lang="ko-KR" altLang="en-US" sz="1800" dirty="0" err="1" smtClean="0"/>
              <a:t>잔목을</a:t>
            </a:r>
            <a:r>
              <a:rPr lang="ko-KR" altLang="en-US" sz="1800" dirty="0" smtClean="0"/>
              <a:t> 배치하여 감소시킴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윤할 </a:t>
            </a:r>
            <a:r>
              <a:rPr lang="en-US" altLang="ko-KR" sz="2000" b="1" dirty="0" smtClean="0"/>
              <a:t>(ring failure)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초기에 나이테의 내부 또는 나이테와 나이테 사이에서 나이테 방향으로 터지는 것으로 고온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연륜 사이의 결합력 약화와 표면경화 때문에 목재 내부에서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건조가 진행됨에 따라 확대되고 깊어짐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예방을 위하여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 초기에 낮은 상대습도와 온도를 적용하면 어느 정도 예방 가능 </a:t>
            </a:r>
          </a:p>
          <a:p>
            <a:pPr>
              <a:lnSpc>
                <a:spcPct val="150000"/>
              </a:lnSpc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틀어짐 </a:t>
            </a:r>
            <a:r>
              <a:rPr lang="en-US" altLang="ko-KR" sz="2000" b="1" dirty="0" smtClean="0"/>
              <a:t>(warp)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판재가 휘거나 비틀리는 등의 기형으로 변형되는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목재의 </a:t>
            </a:r>
            <a:r>
              <a:rPr lang="ko-KR" altLang="en-US" sz="1800" dirty="0" err="1" smtClean="0"/>
              <a:t>수축이방성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목재 부위간 건조 차이로 인한 수축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err="1" smtClean="0"/>
              <a:t>잔적의</a:t>
            </a:r>
            <a:r>
              <a:rPr lang="ko-KR" altLang="en-US" sz="1800" dirty="0" smtClean="0"/>
              <a:t> 잘못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재목을 쌓을 때 </a:t>
            </a:r>
            <a:r>
              <a:rPr lang="ko-KR" altLang="en-US" sz="1800" dirty="0" err="1" smtClean="0"/>
              <a:t>잔목의</a:t>
            </a:r>
            <a:r>
              <a:rPr lang="ko-KR" altLang="en-US" sz="1800" dirty="0" smtClean="0"/>
              <a:t> 수직배치를 하지 않거나 </a:t>
            </a:r>
            <a:r>
              <a:rPr lang="ko-KR" altLang="en-US" sz="1800" dirty="0" err="1" smtClean="0"/>
              <a:t>잔목</a:t>
            </a:r>
            <a:r>
              <a:rPr lang="ko-KR" altLang="en-US" sz="1800" dirty="0" smtClean="0"/>
              <a:t> 간격이 너무 넓을 때 발생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목재는 고온에서 건조될 때 다소 가소화되므로 목재 응력에 따라 목재 모양이 변하게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건조할 목재가 </a:t>
            </a:r>
            <a:r>
              <a:rPr lang="ko-KR" altLang="en-US" sz="1800" dirty="0" err="1" smtClean="0"/>
              <a:t>나선목리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불규칙목리</a:t>
            </a:r>
            <a:r>
              <a:rPr lang="ko-KR" altLang="en-US" sz="1800" dirty="0" smtClean="0"/>
              <a:t> 등을 갖거나 또는 이상조직을 갖는 목재에서 발생함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틀어짐의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길이굽음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(bow): </a:t>
            </a:r>
            <a:r>
              <a:rPr lang="ko-KR" altLang="en-US" sz="1800" dirty="0" smtClean="0"/>
              <a:t>판재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재면이 길이방향으로 휜 것으로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한 재면이 그 반대쪽 재면보다 길이방향의 수축이 더 클 때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너비굽음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(cup): </a:t>
            </a:r>
            <a:r>
              <a:rPr lang="ko-KR" altLang="en-US" sz="1800" dirty="0" smtClean="0"/>
              <a:t>판재의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너비 방향으로 휜 것</a:t>
            </a:r>
            <a:r>
              <a:rPr lang="en-US" altLang="ko-KR" sz="1800" dirty="0" smtClean="0"/>
              <a:t>. </a:t>
            </a:r>
            <a:r>
              <a:rPr lang="ko-KR" altLang="en-US" sz="1800" dirty="0" err="1" smtClean="0"/>
              <a:t>두재면</a:t>
            </a:r>
            <a:r>
              <a:rPr lang="ko-KR" altLang="en-US" sz="1800" dirty="0" smtClean="0"/>
              <a:t> 중 한재면의 너비방향 </a:t>
            </a:r>
            <a:r>
              <a:rPr lang="ko-KR" altLang="en-US" sz="1800" dirty="0" err="1" smtClean="0"/>
              <a:t>수축률이</a:t>
            </a:r>
            <a:r>
              <a:rPr lang="ko-KR" altLang="en-US" sz="1800" dirty="0" smtClean="0"/>
              <a:t> 더 큰 것이 원인으로 원목의 절삭 과정에서 상당한 목제 손실을 가져오므로 건조스케줄의 조정해서 과도 건조를 피하고 열기 건조 전에 천연건조를 실시하여 어느 정도 예방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측면굽음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(crook, spring): </a:t>
            </a:r>
            <a:r>
              <a:rPr lang="ko-KR" altLang="en-US" sz="1800" dirty="0" smtClean="0"/>
              <a:t>판재의 측면이 길이방향으로 휜 것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발생원인은 길이 굽음과 같으며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판재의 두 </a:t>
            </a:r>
            <a:r>
              <a:rPr lang="ko-KR" altLang="en-US" sz="1800" dirty="0" err="1" smtClean="0"/>
              <a:t>측면중</a:t>
            </a:r>
            <a:r>
              <a:rPr lang="ko-KR" altLang="en-US" sz="1800" dirty="0" smtClean="0"/>
              <a:t> 한 측면의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더 클 때 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너비 굽음이나 길이 굽음보다 방지가 어렵다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킹크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(kink): </a:t>
            </a:r>
            <a:r>
              <a:rPr lang="ko-KR" altLang="en-US" sz="1800" dirty="0" smtClean="0"/>
              <a:t>판재의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옹이 또는 심한 </a:t>
            </a:r>
            <a:r>
              <a:rPr lang="ko-KR" altLang="en-US" sz="1800" dirty="0" err="1" smtClean="0"/>
              <a:t>목리의</a:t>
            </a:r>
            <a:r>
              <a:rPr lang="ko-KR" altLang="en-US" sz="1800" dirty="0" smtClean="0"/>
              <a:t> 뒤틀림 부위에서 </a:t>
            </a:r>
            <a:r>
              <a:rPr lang="ko-KR" altLang="en-US" sz="1800" dirty="0" err="1" smtClean="0"/>
              <a:t>둔간으로</a:t>
            </a:r>
            <a:r>
              <a:rPr lang="ko-KR" altLang="en-US" sz="1800" dirty="0" smtClean="0"/>
              <a:t> 나타나는 일종의 측면 굽음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틀어짐의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비틀림 </a:t>
            </a:r>
            <a:r>
              <a:rPr lang="en-US" altLang="ko-KR" sz="1800" dirty="0" smtClean="0"/>
              <a:t>(twist): </a:t>
            </a:r>
            <a:r>
              <a:rPr lang="ko-KR" altLang="en-US" sz="1800" dirty="0" smtClean="0"/>
              <a:t>판재가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비틀리는 것으로 판재가 </a:t>
            </a:r>
            <a:r>
              <a:rPr lang="ko-KR" altLang="en-US" sz="1800" dirty="0" err="1" smtClean="0"/>
              <a:t>나선목리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파상목리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사주목리</a:t>
            </a:r>
            <a:r>
              <a:rPr lang="ko-KR" altLang="en-US" sz="1800" dirty="0" smtClean="0"/>
              <a:t> 등을 가진 부위의 </a:t>
            </a:r>
            <a:r>
              <a:rPr lang="ko-KR" altLang="en-US" sz="1800" dirty="0" err="1" smtClean="0"/>
              <a:t>수축률이</a:t>
            </a:r>
            <a:r>
              <a:rPr lang="ko-KR" altLang="en-US" sz="1800" dirty="0" smtClean="0"/>
              <a:t> 다르기 때문에 나타나는 현상으로 </a:t>
            </a:r>
            <a:r>
              <a:rPr lang="ko-KR" altLang="en-US" sz="1800" dirty="0" err="1" smtClean="0"/>
              <a:t>잔적</a:t>
            </a:r>
            <a:r>
              <a:rPr lang="ko-KR" altLang="en-US" sz="1800" dirty="0" smtClean="0"/>
              <a:t> 방법을 개선하여 다소 예방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다이아몬딩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각재의 횡단면이 건조하면서 마름모꼴로 변형하는 것으로 나이테가 횡단면의 한 모서리에서 마주보는 다른 모서리로 향해 나란히 달리는 각재에서 경단과 </a:t>
            </a:r>
            <a:r>
              <a:rPr lang="ko-KR" altLang="en-US" sz="1800" dirty="0" err="1" smtClean="0"/>
              <a:t>촉단방향의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수축률의</a:t>
            </a:r>
            <a:r>
              <a:rPr lang="ko-KR" altLang="en-US" sz="1800" dirty="0" smtClean="0"/>
              <a:t> 차이로 생기는 현상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틀어짐의 방지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적절한 </a:t>
            </a:r>
            <a:r>
              <a:rPr lang="ko-KR" altLang="en-US" sz="1800" dirty="0" err="1" smtClean="0"/>
              <a:t>잔적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같은 두께의 </a:t>
            </a:r>
            <a:r>
              <a:rPr lang="ko-KR" altLang="en-US" sz="1800" dirty="0" err="1" smtClean="0"/>
              <a:t>잔목을</a:t>
            </a:r>
            <a:r>
              <a:rPr lang="ko-KR" altLang="en-US" sz="1800" dirty="0" smtClean="0"/>
              <a:t> 사용해서 균일 간격의 배치와 받침대 중심 위에 수직배열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건조할 목재가 판목상이거나 틀어짐이 쉬운 수종일 경우 사전에 </a:t>
            </a:r>
            <a:r>
              <a:rPr lang="ko-KR" altLang="en-US" sz="1800" dirty="0" err="1" smtClean="0"/>
              <a:t>평삭으로</a:t>
            </a:r>
            <a:r>
              <a:rPr lang="ko-KR" altLang="en-US" sz="1800" dirty="0" smtClean="0"/>
              <a:t> 재목의 두께를 균일하게 하거나 </a:t>
            </a:r>
            <a:r>
              <a:rPr lang="ko-KR" altLang="en-US" sz="1800" dirty="0" err="1" smtClean="0"/>
              <a:t>잔목의</a:t>
            </a:r>
            <a:r>
              <a:rPr lang="ko-KR" altLang="en-US" sz="1800" dirty="0" smtClean="0"/>
              <a:t> 간격을 정상적인 것보다 좁게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약간 무거운 물체를 올려 놓아 틀어짐을 억제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증기처리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목재가 목적함수율에 도달했을 때 실시하며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목재가 </a:t>
            </a:r>
            <a:r>
              <a:rPr lang="ko-KR" altLang="en-US" sz="1800" dirty="0" err="1" smtClean="0"/>
              <a:t>통직할</a:t>
            </a:r>
            <a:r>
              <a:rPr lang="ko-KR" altLang="en-US" sz="1800" dirty="0" smtClean="0"/>
              <a:t> 때까지 처리한 후 </a:t>
            </a:r>
            <a:r>
              <a:rPr lang="ko-KR" altLang="en-US" sz="1800" dirty="0" err="1" smtClean="0"/>
              <a:t>잔적이</a:t>
            </a:r>
            <a:r>
              <a:rPr lang="ko-KR" altLang="en-US" sz="1800" dirty="0" smtClean="0"/>
              <a:t> 냉각되도록 방치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재조습처리실에</a:t>
            </a:r>
            <a:r>
              <a:rPr lang="ko-KR" altLang="en-US" sz="1800" dirty="0" smtClean="0"/>
              <a:t> 판재를 쌓을 경우 약간 무거운 것을 </a:t>
            </a:r>
            <a:r>
              <a:rPr lang="ko-KR" altLang="en-US" sz="1800" dirty="0" err="1" smtClean="0"/>
              <a:t>잔적</a:t>
            </a:r>
            <a:r>
              <a:rPr lang="ko-KR" altLang="en-US" sz="1800" dirty="0" smtClean="0"/>
              <a:t> 상단에 놓고 증기처리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찌그러짐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 목재 세포가 응력에 의해 편평해지거나 찌그러지는 상태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낙입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붕괴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생재가</a:t>
            </a:r>
            <a:r>
              <a:rPr lang="ko-KR" altLang="en-US" sz="1800" dirty="0" smtClean="0"/>
              <a:t> 섬유포화점 이하로 건조된 이후에는 나타나지 않지만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건조초기에 섬유포화점 이상에서 자유수가 제거되는 동안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발생원인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목재 내부의 압축응력이 </a:t>
            </a:r>
            <a:r>
              <a:rPr lang="ko-KR" altLang="en-US" sz="1800" dirty="0" err="1" smtClean="0"/>
              <a:t>횡압축강도보다</a:t>
            </a:r>
            <a:r>
              <a:rPr lang="ko-KR" altLang="en-US" sz="1800" dirty="0" smtClean="0"/>
              <a:t> 클 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특히 저밀도목재는 세포막이 엷고 압축강도가 약하기 때문에 쉽게 찌그러짐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포수재가 건조함에 따라 세포 내강의 액체장력이 발생하고 큰 표면장력은 찌그러짐을 발생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건조응력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응력발생과 경과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표층의 인장응력과 내층의 압축응력이 오랫동안 존재하면 표층에 인장세트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내층에 압축세트가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세트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목재내부에 생긴 인장응력 또는 압축응력이 목재의 비례한계를 초과하는 경우 생기는 국부적인 반영구 또는 영구변형을 의미함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건조응력이 비례한계를 넘어서 </a:t>
            </a:r>
            <a:r>
              <a:rPr lang="ko-KR" altLang="en-US" sz="1800" dirty="0" err="1" smtClean="0"/>
              <a:t>횡인장강도를</a:t>
            </a:r>
            <a:r>
              <a:rPr lang="ko-KR" altLang="en-US" sz="1800" dirty="0" smtClean="0"/>
              <a:t> 초과하면 주로 건조초기에 </a:t>
            </a:r>
            <a:r>
              <a:rPr lang="ko-KR" altLang="en-US" sz="1800" dirty="0" err="1" smtClean="0"/>
              <a:t>횡단면할렬과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표면할렬이</a:t>
            </a:r>
            <a:r>
              <a:rPr lang="ko-KR" altLang="en-US" sz="1800" dirty="0" smtClean="0"/>
              <a:t>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목재내층의 압축응력이 </a:t>
            </a:r>
            <a:r>
              <a:rPr lang="ko-KR" altLang="en-US" sz="1800" dirty="0" err="1" smtClean="0"/>
              <a:t>횡압축강도보다</a:t>
            </a:r>
            <a:r>
              <a:rPr lang="ko-KR" altLang="en-US" sz="1800" dirty="0" smtClean="0"/>
              <a:t> 크면 찌그러짐 발생 </a:t>
            </a:r>
            <a:r>
              <a:rPr lang="en-US" altLang="ko-KR" sz="1800" dirty="0" smtClean="0"/>
              <a:t>– </a:t>
            </a:r>
            <a:r>
              <a:rPr lang="ko-KR" altLang="en-US" sz="1800" dirty="0" err="1" smtClean="0"/>
              <a:t>외층이</a:t>
            </a:r>
            <a:r>
              <a:rPr lang="ko-KR" altLang="en-US" sz="1800" dirty="0" smtClean="0"/>
              <a:t> 섬유포화점 이하에서 수축하려는데 대해 내층이 이에 저항할 수 있을 만큼 충분히 강하지 못하여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건조응력이 목재의 </a:t>
            </a:r>
            <a:r>
              <a:rPr lang="ko-KR" altLang="en-US" sz="1800" dirty="0" err="1" smtClean="0"/>
              <a:t>횡압축비례한계를</a:t>
            </a:r>
            <a:r>
              <a:rPr lang="ko-KR" altLang="en-US" sz="1800" dirty="0" smtClean="0"/>
              <a:t> 초과하지 않는 경우에 나타난 약간 찌그러진 세포내강은 건조가 진행됨에 따라 점차 회복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찌그러짐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6004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1764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찌그러짐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발생원인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자유수로 완전히 포수되어 세포내강에 공기가 존재하지 않을 때 자유수가 세포막을 빠져나가 자유수량은 감소되나 공기가 들어가지 않으면 잔존한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세포막에 부착되어 상당한 장력을 유도하고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이 장력이 커짐에 따라 세포막은 서로 당겨지고 자유수가 점점 제거됨에 따라 장력도 더욱 커져 목재 강도를 초과하면 세포막은 납작해짐</a:t>
            </a:r>
            <a:r>
              <a:rPr lang="en-US" altLang="ko-KR" sz="1800" dirty="0" smtClean="0"/>
              <a:t>. (</a:t>
            </a:r>
            <a:r>
              <a:rPr lang="ko-KR" altLang="en-US" sz="1800" dirty="0" err="1" smtClean="0"/>
              <a:t>액체장력찌그러짐설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err="1" smtClean="0"/>
              <a:t>고함수율재를</a:t>
            </a:r>
            <a:r>
              <a:rPr lang="ko-KR" altLang="en-US" sz="1800" dirty="0" smtClean="0"/>
              <a:t> 고온에서 건조하면 세포막은 가성화되고 투기성은 적어져 공기의 대치가 잘되지 않고 또한 강도는 저하되어 찌그러짐이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장기간 </a:t>
            </a:r>
            <a:r>
              <a:rPr lang="ko-KR" altLang="en-US" sz="1800" dirty="0" err="1" smtClean="0"/>
              <a:t>수중저목하여</a:t>
            </a:r>
            <a:r>
              <a:rPr lang="ko-KR" altLang="en-US" sz="1800" dirty="0" smtClean="0"/>
              <a:t> 포수상태에 달한 목재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수지분이</a:t>
            </a:r>
            <a:r>
              <a:rPr lang="ko-KR" altLang="en-US" sz="1800" dirty="0" smtClean="0"/>
              <a:t> 많은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세포막의 가소성화가 용이한 목재 등에서 찌그러짐이 쉽게 발생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찌그러짐 의 방지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발생이 쉬운 목재를 건조할 때 특수한 건조 스케줄을 사용하거나 천연건조를 실시한 다음 인공건조를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인공건조만을 이용할 경우 건조초기 고온을 피하고 평균함수율이 </a:t>
            </a:r>
            <a:r>
              <a:rPr lang="en-US" altLang="ko-KR" sz="1800" dirty="0" smtClean="0"/>
              <a:t>30% </a:t>
            </a:r>
            <a:r>
              <a:rPr lang="ko-KR" altLang="en-US" sz="1800" dirty="0" smtClean="0"/>
              <a:t>이하로 된 이후에 온도를 상승시켜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수분을 유기액체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에틸렌</a:t>
            </a:r>
            <a:r>
              <a:rPr lang="en-US" altLang="ko-KR" sz="1800" dirty="0" smtClean="0"/>
              <a:t>, glycol. </a:t>
            </a:r>
            <a:r>
              <a:rPr lang="en-US" altLang="ko-KR" sz="1800" dirty="0" err="1" smtClean="0"/>
              <a:t>Monoethyleneether</a:t>
            </a:r>
            <a:r>
              <a:rPr lang="en-US" altLang="ko-KR" sz="1800" dirty="0" smtClean="0"/>
              <a:t>, methanol </a:t>
            </a:r>
            <a:r>
              <a:rPr lang="ko-KR" altLang="en-US" sz="1800" dirty="0" smtClean="0"/>
              <a:t>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로 치환한 후 건조하면 상당히 강한 조건에서도 찌그러짐 예방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발생한 찌그러짐은 </a:t>
            </a:r>
            <a:r>
              <a:rPr lang="ko-KR" altLang="en-US" sz="1800" dirty="0" err="1" smtClean="0"/>
              <a:t>재조습처리로</a:t>
            </a:r>
            <a:r>
              <a:rPr lang="ko-KR" altLang="en-US" sz="1800" dirty="0" smtClean="0"/>
              <a:t> 원형을 회복시킬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재조습처리</a:t>
            </a:r>
            <a:r>
              <a:rPr lang="ko-KR" altLang="en-US" sz="1800" dirty="0" smtClean="0"/>
              <a:t> 중 세포막은 목재의 자연적 탄성에 의해 정상적인 형태로 회복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표면경화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너무 급속한 건조나 </a:t>
            </a:r>
            <a:r>
              <a:rPr lang="ko-KR" altLang="en-US" sz="1800" dirty="0" err="1" smtClean="0"/>
              <a:t>불균일한</a:t>
            </a:r>
            <a:r>
              <a:rPr lang="ko-KR" altLang="en-US" sz="1800" dirty="0" smtClean="0"/>
              <a:t> 건조에 기인하는데 건조실 내 고온저습 또는 온도와 습도의 변경이 급할 때 표면건조는 빨라짐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 목재는 표층에 인장응력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내층에 압축응력이 나타난 상태를 </a:t>
            </a:r>
            <a:r>
              <a:rPr lang="ko-KR" altLang="en-US" sz="1800" dirty="0" err="1" smtClean="0"/>
              <a:t>역표면경화라</a:t>
            </a:r>
            <a:r>
              <a:rPr lang="ko-KR" altLang="en-US" sz="1800" dirty="0" smtClean="0"/>
              <a:t> 부르며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상태에서 거단하면 외측으로 굽음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건조가 진행됨에 따라 내층은 인장응력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외층은</a:t>
            </a:r>
            <a:r>
              <a:rPr lang="ko-KR" altLang="en-US" sz="1800" dirty="0" smtClean="0"/>
              <a:t> 압축응력을 나타내는 상태를 표면경화라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표면경화 후기의 목재를 </a:t>
            </a:r>
            <a:r>
              <a:rPr lang="ko-KR" altLang="en-US" sz="1800" dirty="0" err="1" smtClean="0"/>
              <a:t>거단하면</a:t>
            </a:r>
            <a:r>
              <a:rPr lang="ko-KR" altLang="en-US" sz="1800" dirty="0" smtClean="0"/>
              <a:t> 내측으로 굽음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응력을 제거하기 위하여 건조 종료 후에 </a:t>
            </a:r>
            <a:r>
              <a:rPr lang="en-US" altLang="ko-KR" sz="1800" dirty="0" smtClean="0"/>
              <a:t>conditioning </a:t>
            </a:r>
            <a:r>
              <a:rPr lang="ko-KR" altLang="en-US" sz="1800" dirty="0" smtClean="0"/>
              <a:t>처리를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건조에서 표면 경화는 목재 표면에 표면경화가 없는 목재보다 기계적으로 더 단단함을 의미하는 것이 아니고 표층의 섬유는 압축응력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내층은 </a:t>
            </a:r>
            <a:r>
              <a:rPr lang="ko-KR" altLang="en-US" sz="1800" dirty="0" err="1" smtClean="0"/>
              <a:t>인장응력하에</a:t>
            </a:r>
            <a:r>
              <a:rPr lang="ko-KR" altLang="en-US" sz="1800" dirty="0" smtClean="0"/>
              <a:t> 있는 목재의 응력과 세트를 말하는 용어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표면경화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66247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표면경화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표면경화가 급속건조 또는 </a:t>
            </a:r>
            <a:r>
              <a:rPr lang="ko-KR" altLang="en-US" sz="1800" dirty="0" err="1" smtClean="0"/>
              <a:t>불균일건조에</a:t>
            </a:r>
            <a:r>
              <a:rPr lang="ko-KR" altLang="en-US" sz="1800" dirty="0" smtClean="0"/>
              <a:t> 기인함으로 이를 막기 위하여 가급적 저온과 고습으로 건조하고 온도와 습도의 세밀한 조절을 요함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불균일</a:t>
            </a:r>
            <a:r>
              <a:rPr lang="ko-KR" altLang="en-US" sz="1800" dirty="0" smtClean="0"/>
              <a:t> 건조를 막기 위하여 풍속을 빠르게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균일한 공기를 순환할 필요가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표면경화는 </a:t>
            </a:r>
            <a:r>
              <a:rPr lang="ko-KR" altLang="en-US" sz="1800" dirty="0" err="1" smtClean="0"/>
              <a:t>표면할렬과</a:t>
            </a:r>
            <a:r>
              <a:rPr lang="ko-KR" altLang="en-US" sz="1800" dirty="0" smtClean="0"/>
              <a:t> 틀어짐을 유발하며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고함수율 또는 </a:t>
            </a:r>
            <a:r>
              <a:rPr lang="ko-KR" altLang="en-US" sz="1800" dirty="0" err="1" smtClean="0"/>
              <a:t>고비중</a:t>
            </a:r>
            <a:r>
              <a:rPr lang="ko-KR" altLang="en-US" sz="1800" dirty="0" smtClean="0"/>
              <a:t> 목재에서 잘 나타나고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증기처리에 의하여 완화해주지 않으면 </a:t>
            </a:r>
            <a:r>
              <a:rPr lang="ko-KR" altLang="en-US" sz="1800" dirty="0" err="1" smtClean="0"/>
              <a:t>내부할렬을</a:t>
            </a:r>
            <a:r>
              <a:rPr lang="ko-KR" altLang="en-US" sz="1800" dirty="0" smtClean="0"/>
              <a:t> 유도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건조재를</a:t>
            </a:r>
            <a:r>
              <a:rPr lang="ko-KR" altLang="en-US" sz="1800" dirty="0" smtClean="0"/>
              <a:t> 방치하면 내부응력은 </a:t>
            </a:r>
            <a:r>
              <a:rPr lang="ko-KR" altLang="en-US" sz="1800" dirty="0" err="1" smtClean="0"/>
              <a:t>어느정도</a:t>
            </a:r>
            <a:r>
              <a:rPr lang="ko-KR" altLang="en-US" sz="1800" dirty="0" smtClean="0"/>
              <a:t> 감소하나 건조 말기에 </a:t>
            </a:r>
            <a:r>
              <a:rPr lang="ko-KR" altLang="en-US" sz="1800" dirty="0" err="1" smtClean="0"/>
              <a:t>단시간동안</a:t>
            </a:r>
            <a:r>
              <a:rPr lang="ko-KR" altLang="en-US" sz="1800" dirty="0" smtClean="0"/>
              <a:t> 고온과 고습에서 </a:t>
            </a:r>
            <a:r>
              <a:rPr lang="ko-KR" altLang="en-US" sz="1800" dirty="0" err="1" smtClean="0"/>
              <a:t>조습처리하여</a:t>
            </a:r>
            <a:r>
              <a:rPr lang="ko-KR" altLang="en-US" sz="1800" dirty="0" smtClean="0"/>
              <a:t> 제거 가능하나 높은 습도와 고온에서 장시간의 </a:t>
            </a:r>
            <a:r>
              <a:rPr lang="ko-KR" altLang="en-US" sz="1800" dirty="0" err="1" smtClean="0"/>
              <a:t>과도조습처리를</a:t>
            </a:r>
            <a:r>
              <a:rPr lang="ko-KR" altLang="en-US" sz="1800" dirty="0" smtClean="0"/>
              <a:t> 하면 표면함수율이 내부보다 많아져서 표면경화를 나타냄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변색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청변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변색균의</a:t>
            </a:r>
            <a:r>
              <a:rPr lang="ko-KR" altLang="en-US" sz="1800" dirty="0" smtClean="0"/>
              <a:t> 작용과 </a:t>
            </a:r>
            <a:r>
              <a:rPr lang="ko-KR" altLang="en-US" sz="1800" dirty="0" err="1" smtClean="0"/>
              <a:t>목재내</a:t>
            </a:r>
            <a:r>
              <a:rPr lang="ko-KR" altLang="en-US" sz="1800" dirty="0" smtClean="0"/>
              <a:t> 화학물질의 반응에 의해 변색하며 균의 작용과 관련되는 결점에는 </a:t>
            </a:r>
            <a:r>
              <a:rPr lang="ko-KR" altLang="en-US" sz="1800" dirty="0" err="1" smtClean="0"/>
              <a:t>청변이</a:t>
            </a:r>
            <a:r>
              <a:rPr lang="ko-KR" altLang="en-US" sz="1800" dirty="0" smtClean="0"/>
              <a:t>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변재가 </a:t>
            </a:r>
            <a:r>
              <a:rPr lang="ko-KR" altLang="en-US" sz="1800" dirty="0" err="1" smtClean="0"/>
              <a:t>청변균에</a:t>
            </a:r>
            <a:r>
              <a:rPr lang="ko-KR" altLang="en-US" sz="1800" dirty="0" smtClean="0"/>
              <a:t> 의해 청색으로 변하나 때로는 회색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거므스름한</a:t>
            </a:r>
            <a:r>
              <a:rPr lang="ko-KR" altLang="en-US" sz="1800" dirty="0" smtClean="0"/>
              <a:t> 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갈색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청변균에</a:t>
            </a:r>
            <a:r>
              <a:rPr lang="ko-KR" altLang="en-US" sz="1800" dirty="0" smtClean="0"/>
              <a:t> 의해 재면에 나타나지 않고 변재내부에 </a:t>
            </a:r>
            <a:r>
              <a:rPr lang="ko-KR" altLang="en-US" sz="1800" dirty="0" err="1" smtClean="0"/>
              <a:t>청변이</a:t>
            </a:r>
            <a:r>
              <a:rPr lang="ko-KR" altLang="en-US" sz="1800" dirty="0" smtClean="0"/>
              <a:t> 일어나는 것을 </a:t>
            </a:r>
            <a:r>
              <a:rPr lang="ko-KR" altLang="en-US" sz="1800" dirty="0" err="1" smtClean="0"/>
              <a:t>내부청변이라하며</a:t>
            </a:r>
            <a:r>
              <a:rPr lang="ko-KR" altLang="en-US" sz="1800" dirty="0" smtClean="0"/>
              <a:t> 목재를 밀접히 쌓아서 건조할 때 주로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초기에 주로 발생하나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청변균의</a:t>
            </a:r>
            <a:r>
              <a:rPr lang="ko-KR" altLang="en-US" sz="1800" dirty="0" smtClean="0"/>
              <a:t> 생장 조건 중에 어떤 인자가 부적당하면 변색되지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이상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 </a:t>
            </a:r>
            <a:r>
              <a:rPr lang="en-US" altLang="ko-KR" sz="1800" dirty="0" smtClean="0"/>
              <a:t>24~29°C</a:t>
            </a:r>
            <a:r>
              <a:rPr lang="ko-KR" altLang="en-US" sz="1800" dirty="0" smtClean="0"/>
              <a:t>에서 잘 생장하며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생재의</a:t>
            </a:r>
            <a:r>
              <a:rPr lang="ko-KR" altLang="en-US" sz="1800" dirty="0" smtClean="0"/>
              <a:t> 급속한 건조 도는 온도 </a:t>
            </a:r>
            <a:r>
              <a:rPr lang="en-US" altLang="ko-KR" sz="1800" dirty="0" smtClean="0"/>
              <a:t>66°C </a:t>
            </a:r>
            <a:r>
              <a:rPr lang="ko-KR" altLang="en-US" sz="1800" dirty="0" smtClean="0"/>
              <a:t>이상의 인공건조에 의해 감소 또는 제거 가능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변색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화학갈변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 내에 침전된 물질의 화학적 변화로부터 오는 변색 피해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농축 및 퇴적된 추출물의 산화작용에 의해 갈색으로 변색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 </a:t>
            </a:r>
            <a:r>
              <a:rPr lang="ko-KR" altLang="en-US" sz="1800" dirty="0" err="1" smtClean="0"/>
              <a:t>건조시</a:t>
            </a:r>
            <a:r>
              <a:rPr lang="ko-KR" altLang="en-US" sz="1800" dirty="0" smtClean="0"/>
              <a:t> 나타난 화학적 변색을 </a:t>
            </a:r>
            <a:r>
              <a:rPr lang="ko-KR" altLang="en-US" sz="1800" dirty="0" err="1" smtClean="0"/>
              <a:t>열기건조갈변이라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 또는 </a:t>
            </a:r>
            <a:r>
              <a:rPr lang="ko-KR" altLang="en-US" sz="1800" dirty="0" err="1" smtClean="0"/>
              <a:t>저목</a:t>
            </a:r>
            <a:r>
              <a:rPr lang="ko-KR" altLang="en-US" sz="1800" dirty="0" smtClean="0"/>
              <a:t> 중에 나타나는 화학적 변색은 </a:t>
            </a:r>
            <a:r>
              <a:rPr lang="ko-KR" altLang="en-US" sz="1800" dirty="0" err="1" smtClean="0"/>
              <a:t>저목갈변으로</a:t>
            </a:r>
            <a:r>
              <a:rPr lang="ko-KR" altLang="en-US" sz="1800" dirty="0" smtClean="0"/>
              <a:t> 강도에는 영향이 없으나 재면과 재 </a:t>
            </a:r>
            <a:r>
              <a:rPr lang="ko-KR" altLang="en-US" sz="1800" dirty="0" err="1" smtClean="0"/>
              <a:t>네에도</a:t>
            </a:r>
            <a:r>
              <a:rPr lang="ko-KR" altLang="en-US" sz="1800" dirty="0" smtClean="0"/>
              <a:t> 일어날 수 있어 목제품 등에 미치는 영향이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 또는 인공 건조 중에 </a:t>
            </a:r>
            <a:r>
              <a:rPr lang="ko-KR" altLang="en-US" sz="1800" dirty="0" err="1" smtClean="0"/>
              <a:t>저목이</a:t>
            </a:r>
            <a:r>
              <a:rPr lang="ko-KR" altLang="en-US" sz="1800" dirty="0" smtClean="0"/>
              <a:t> 놓인 재면 또는 그 아래에서 변색되는 것은 </a:t>
            </a:r>
            <a:r>
              <a:rPr lang="ko-KR" altLang="en-US" sz="1800" dirty="0" err="1" smtClean="0"/>
              <a:t>잔목변색이라</a:t>
            </a:r>
            <a:r>
              <a:rPr lang="ko-KR" altLang="en-US" sz="1800" dirty="0" smtClean="0"/>
              <a:t>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 중에 추출성분의 농축과 화학적 변화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균의 작용 등과 관련되는 것으로 알려지고 있으며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평삭</a:t>
            </a:r>
            <a:r>
              <a:rPr lang="ko-KR" altLang="en-US" sz="1800" dirty="0" smtClean="0"/>
              <a:t> 또는 연마로 제거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떨어진 물방울에 의해 담색 목재가 황색 또는 </a:t>
            </a:r>
            <a:r>
              <a:rPr lang="ko-KR" altLang="en-US" sz="1800" dirty="0" err="1" smtClean="0"/>
              <a:t>거므스름하게</a:t>
            </a:r>
            <a:r>
              <a:rPr lang="ko-KR" altLang="en-US" sz="1800" dirty="0" smtClean="0"/>
              <a:t> 변색되는데 이를 </a:t>
            </a:r>
            <a:r>
              <a:rPr lang="ko-KR" altLang="en-US" sz="1800" dirty="0" err="1" smtClean="0"/>
              <a:t>수변색이라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강도저하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5"/>
            <a:ext cx="8713663" cy="5904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강도 저하는 고온 또는 건조 결함과 관계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가열하면 기계적 성질이 감소하고 냉각하면 원래의 강도로 회복되는 것은 즉시영향이라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고온에서 장기간 가열하면 강도감소가 일어나서 냉각하여도 원래의 성질로 회복되지 않는 것을  영구영향이라 함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영구영향은 목재 무게와 강도 감소를 가져오는 목질열화의 하나로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목재가 </a:t>
            </a:r>
            <a:r>
              <a:rPr lang="en-US" altLang="ko-KR" sz="1800" dirty="0" smtClean="0"/>
              <a:t>67°C </a:t>
            </a:r>
            <a:r>
              <a:rPr lang="ko-KR" altLang="en-US" sz="1800" dirty="0" smtClean="0"/>
              <a:t>이상의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고온에서 장기간 가열하면 목재 강도가 약화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강도 감소는 함수율과 온도가 높고 건조시간이 길수록 커짐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활엽수재는 침엽수재보다 영향이 많음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강도에 크게 영향을 미치는 건조 결함은 </a:t>
            </a:r>
            <a:r>
              <a:rPr lang="ko-KR" altLang="en-US" sz="1800" dirty="0" err="1" smtClean="0"/>
              <a:t>할렬과</a:t>
            </a:r>
            <a:r>
              <a:rPr lang="ko-KR" altLang="en-US" sz="1800" dirty="0" smtClean="0"/>
              <a:t> 찌그러짐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인공건조의 경우 적정함수율까지 건조가 중요하며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과건조는</a:t>
            </a:r>
            <a:r>
              <a:rPr lang="ko-KR" altLang="en-US" sz="1800" dirty="0" smtClean="0"/>
              <a:t> 손상에 의한 손실이 증가하며 </a:t>
            </a:r>
            <a:r>
              <a:rPr lang="ko-KR" altLang="en-US" sz="1800" dirty="0" err="1" smtClean="0"/>
              <a:t>건조비</a:t>
            </a:r>
            <a:r>
              <a:rPr lang="ko-KR" altLang="en-US" sz="1800" dirty="0" smtClean="0"/>
              <a:t> 상승의 요인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건조응력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응력발생과 경과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건조응력이 목재의 </a:t>
            </a:r>
            <a:r>
              <a:rPr lang="ko-KR" altLang="en-US" sz="1800" dirty="0" err="1" smtClean="0"/>
              <a:t>횡압축비례한계를</a:t>
            </a:r>
            <a:r>
              <a:rPr lang="ko-KR" altLang="en-US" sz="1800" dirty="0" smtClean="0"/>
              <a:t> 초과하지 않는 경우에 나타난 약간 찌그러진 세포내강은 건조가 진행됨에 따라 점차 회복되나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횡압축비례한계를</a:t>
            </a:r>
            <a:r>
              <a:rPr lang="ko-KR" altLang="en-US" sz="1800" dirty="0" smtClean="0"/>
              <a:t> 초과한 경우에 나타난 찌그러진 세포내강도 일부는 회복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두꺼운 판재는 적당한 공기 순환으로 건조해도 인장세트의 발생은 불가피하며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따라서 건조조건이 적당히 조절되어 있지 않았다면 </a:t>
            </a:r>
            <a:r>
              <a:rPr lang="ko-KR" altLang="en-US" sz="1800" dirty="0" err="1" smtClean="0"/>
              <a:t>표면할렬의</a:t>
            </a:r>
            <a:r>
              <a:rPr lang="ko-KR" altLang="en-US" sz="1800" dirty="0" smtClean="0"/>
              <a:t> 발생 위험은 상존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건조가 진행됨에 따라 </a:t>
            </a:r>
            <a:r>
              <a:rPr lang="ko-KR" altLang="en-US" sz="1800" dirty="0" err="1" smtClean="0"/>
              <a:t>외층의</a:t>
            </a:r>
            <a:r>
              <a:rPr lang="ko-KR" altLang="en-US" sz="1800" dirty="0" smtClean="0"/>
              <a:t> 인장응력과 내층의 압축응력은 점차 감소되고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다음에 내층은 인장응력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외층은</a:t>
            </a:r>
            <a:r>
              <a:rPr lang="ko-KR" altLang="en-US" sz="1800" dirty="0" smtClean="0"/>
              <a:t> 압축응력을 나타냄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이와 같이 목재 내의 응력이 전환되는 시기를 응력전환기라 부름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따라서 건조 후반에는 내부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유발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슬라이스법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건조응력과 치수변화의 비례관계를 이용하여 건조응력을 추정하는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중의 목재에서 길이 </a:t>
            </a:r>
            <a:r>
              <a:rPr lang="en-US" altLang="ko-KR" sz="1800" dirty="0" smtClean="0"/>
              <a:t>1~2cm</a:t>
            </a:r>
            <a:r>
              <a:rPr lang="ko-KR" altLang="en-US" sz="1800" dirty="0" smtClean="0"/>
              <a:t>되는 </a:t>
            </a:r>
            <a:r>
              <a:rPr lang="ko-KR" altLang="en-US" sz="1800" dirty="0" err="1" smtClean="0"/>
              <a:t>목편을</a:t>
            </a:r>
            <a:r>
              <a:rPr lang="ko-KR" altLang="en-US" sz="1800" dirty="0" smtClean="0"/>
              <a:t> 횡절하여 채취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절단할 각 </a:t>
            </a:r>
            <a:r>
              <a:rPr lang="ko-KR" altLang="en-US" sz="1800" dirty="0" err="1" smtClean="0"/>
              <a:t>슬라이스에</a:t>
            </a:r>
            <a:r>
              <a:rPr lang="ko-KR" altLang="en-US" sz="1800" dirty="0" smtClean="0"/>
              <a:t> 표시를 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폭 방향의 길이를 정확하게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얇은 </a:t>
            </a:r>
            <a:r>
              <a:rPr lang="ko-KR" altLang="en-US" sz="1800" dirty="0" err="1" smtClean="0"/>
              <a:t>슬라이스로</a:t>
            </a:r>
            <a:r>
              <a:rPr lang="ko-KR" altLang="en-US" sz="1800" dirty="0" smtClean="0"/>
              <a:t> 각각 절단한 후 순간적인 길이변화를 정확하게 측정하여 절단 전보다 길이가 감소하면 인장응력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증대하면 압축응력이 각각 작용함을 표시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측정을 적당한 시간 간격으로 반복해서 각 </a:t>
            </a:r>
            <a:r>
              <a:rPr lang="ko-KR" altLang="en-US" sz="1800" dirty="0" err="1" smtClean="0"/>
              <a:t>슬라이스편의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변형도와</a:t>
            </a:r>
            <a:r>
              <a:rPr lang="ko-KR" altLang="en-US" sz="1800" dirty="0" smtClean="0"/>
              <a:t> 함수율을 구하면 목재가 건조됨에 따라 나타나는 건조응력의 변화를 나타내는 좋은 자료를 얻을 수 있음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슬라이스법</a:t>
            </a:r>
            <a:endParaRPr lang="ko-KR" altLang="en-U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500066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프롱법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(Prong test)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폭방향의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횡응력시험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횡절형법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재장 방향의 </a:t>
            </a:r>
            <a:r>
              <a:rPr lang="ko-KR" altLang="en-US" sz="1800" dirty="0" err="1" smtClean="0"/>
              <a:t>종응력시험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종절형법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횡절형법은</a:t>
            </a:r>
            <a:r>
              <a:rPr lang="ko-KR" altLang="en-US" sz="1800" dirty="0" smtClean="0"/>
              <a:t> 응력탐지에 주로 사용되는데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판재의 횡단면에서부터 적어도 </a:t>
            </a:r>
            <a:r>
              <a:rPr lang="en-US" altLang="ko-KR" sz="1800" dirty="0" smtClean="0"/>
              <a:t>42cm </a:t>
            </a:r>
            <a:r>
              <a:rPr lang="ko-KR" altLang="en-US" sz="1800" dirty="0" smtClean="0"/>
              <a:t>또는 </a:t>
            </a:r>
            <a:r>
              <a:rPr lang="ko-KR" altLang="en-US" sz="1800" dirty="0" err="1" smtClean="0"/>
              <a:t>시험재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끝면에서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30cm </a:t>
            </a:r>
            <a:r>
              <a:rPr lang="ko-KR" altLang="en-US" sz="1800" dirty="0" smtClean="0"/>
              <a:t>이상 떨어진 곳에서 길이 </a:t>
            </a:r>
            <a:r>
              <a:rPr lang="en-US" altLang="ko-KR" sz="1800" dirty="0" smtClean="0"/>
              <a:t>12.7~25.4mm </a:t>
            </a:r>
            <a:r>
              <a:rPr lang="ko-KR" altLang="en-US" sz="1800" dirty="0" smtClean="0"/>
              <a:t>정도의 </a:t>
            </a:r>
            <a:r>
              <a:rPr lang="ko-KR" altLang="en-US" sz="1800" dirty="0" err="1" smtClean="0"/>
              <a:t>목편</a:t>
            </a:r>
            <a:r>
              <a:rPr lang="ko-KR" altLang="en-US" sz="1800" dirty="0" smtClean="0"/>
              <a:t> 을 채취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 목편은 다시 한 측면에서 </a:t>
            </a:r>
            <a:r>
              <a:rPr lang="ko-KR" altLang="en-US" sz="1800" dirty="0" err="1" smtClean="0"/>
              <a:t>거단하여</a:t>
            </a:r>
            <a:r>
              <a:rPr lang="ko-KR" altLang="en-US" sz="1800" dirty="0" smtClean="0"/>
              <a:t> 약 </a:t>
            </a:r>
            <a:r>
              <a:rPr lang="en-US" altLang="ko-KR" sz="1800" dirty="0" smtClean="0"/>
              <a:t>6mm</a:t>
            </a:r>
            <a:r>
              <a:rPr lang="ko-KR" altLang="en-US" sz="1800" dirty="0" smtClean="0"/>
              <a:t>가 남도록 몇 개의 프롱을 준비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프롱의</a:t>
            </a:r>
            <a:r>
              <a:rPr lang="ko-KR" altLang="en-US" sz="1800" dirty="0" smtClean="0"/>
              <a:t> 거동으로 각 층에 존재하는 응력을 확인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바캍쪽의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프롱이</a:t>
            </a:r>
            <a:r>
              <a:rPr lang="ko-KR" altLang="en-US" sz="1800" dirty="0" smtClean="0"/>
              <a:t> 외부로 휘면 인장응력을 표시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프롱의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외측부는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내측부보다</a:t>
            </a:r>
            <a:r>
              <a:rPr lang="ko-KR" altLang="en-US" sz="1800" dirty="0" smtClean="0"/>
              <a:t> 인장응력이 크므로 정상적인 수축을 할 수 없도록 더욱 억제되고 있어 </a:t>
            </a:r>
            <a:r>
              <a:rPr lang="ko-KR" altLang="en-US" sz="1800" dirty="0" err="1" smtClean="0"/>
              <a:t>거단을</a:t>
            </a:r>
            <a:r>
              <a:rPr lang="ko-KR" altLang="en-US" sz="1800" dirty="0" smtClean="0"/>
              <a:t> 하면 억제력이 제거되어 </a:t>
            </a:r>
            <a:r>
              <a:rPr lang="ko-KR" altLang="en-US" sz="1800" dirty="0" err="1" smtClean="0"/>
              <a:t>외측부는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내측부보다</a:t>
            </a:r>
            <a:r>
              <a:rPr lang="ko-KR" altLang="en-US" sz="1800" dirty="0" smtClean="0"/>
              <a:t> 더 많이 수축하기 때문에 외측으로 휘어짐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프롱법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(Prong test)</a:t>
            </a:r>
            <a:endParaRPr lang="ko-KR" altLang="en-US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45720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30718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프롱법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(Prong test)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내측부는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압축응력하에</a:t>
            </a:r>
            <a:r>
              <a:rPr lang="ko-KR" altLang="en-US" sz="1800" dirty="0" smtClean="0"/>
              <a:t> 있기 때문에 </a:t>
            </a:r>
            <a:r>
              <a:rPr lang="ko-KR" altLang="en-US" sz="1800" dirty="0" err="1" smtClean="0"/>
              <a:t>거단하면</a:t>
            </a:r>
            <a:r>
              <a:rPr lang="ko-KR" altLang="en-US" sz="1800" dirty="0" smtClean="0"/>
              <a:t> 압축응력이 상실되어 길이가 늘어나며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외측부와</a:t>
            </a:r>
            <a:r>
              <a:rPr lang="ko-KR" altLang="en-US" sz="1800" dirty="0" smtClean="0"/>
              <a:t> 내측부의 상반된 운동의 결과로 </a:t>
            </a:r>
            <a:r>
              <a:rPr lang="ko-KR" altLang="en-US" sz="1800" dirty="0" err="1" smtClean="0"/>
              <a:t>프롱은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바캍쪽으로</a:t>
            </a:r>
            <a:r>
              <a:rPr lang="ko-KR" altLang="en-US" sz="1800" dirty="0" smtClean="0"/>
              <a:t> 휘게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프롱의</a:t>
            </a:r>
            <a:r>
              <a:rPr lang="ko-KR" altLang="en-US" sz="1800" dirty="0" smtClean="0"/>
              <a:t> 외측부가 늘어나고 내측부가 수축하면 </a:t>
            </a:r>
            <a:r>
              <a:rPr lang="ko-KR" altLang="en-US" sz="1800" dirty="0" err="1" smtClean="0"/>
              <a:t>프롱은</a:t>
            </a:r>
            <a:r>
              <a:rPr lang="ko-KR" altLang="en-US" sz="1800" dirty="0" smtClean="0"/>
              <a:t> 안쪽으로 휨</a:t>
            </a:r>
            <a:r>
              <a:rPr lang="en-US" altLang="ko-KR" sz="1800" dirty="0" smtClean="0"/>
              <a:t> (</a:t>
            </a:r>
            <a:r>
              <a:rPr lang="ko-KR" altLang="en-US" sz="1800" dirty="0" smtClean="0"/>
              <a:t>이 때 프롱의 </a:t>
            </a:r>
            <a:r>
              <a:rPr lang="ko-KR" altLang="en-US" sz="1800" dirty="0" err="1" smtClean="0"/>
              <a:t>외측부는</a:t>
            </a:r>
            <a:r>
              <a:rPr lang="ko-KR" altLang="en-US" sz="1800" dirty="0" smtClean="0"/>
              <a:t> 압축응력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내측부에는</a:t>
            </a:r>
            <a:r>
              <a:rPr lang="ko-KR" altLang="en-US" sz="1800" dirty="0" smtClean="0"/>
              <a:t> 인장응력을 나타냄</a:t>
            </a:r>
            <a:r>
              <a:rPr lang="en-US" altLang="ko-KR" sz="1800" dirty="0" smtClean="0"/>
              <a:t>).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모든 </a:t>
            </a:r>
            <a:r>
              <a:rPr lang="ko-KR" altLang="en-US" sz="1800" dirty="0" err="1" smtClean="0"/>
              <a:t>프롱이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통직하면</a:t>
            </a:r>
            <a:r>
              <a:rPr lang="ko-KR" altLang="en-US" sz="1800" dirty="0" smtClean="0"/>
              <a:t> 응력이 존재하지 않는 상태를 의미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4018</TotalTime>
  <Words>2646</Words>
  <Application>Microsoft Office PowerPoint</Application>
  <PresentationFormat>화면 슬라이드 쇼(4:3)</PresentationFormat>
  <Paragraphs>216</Paragraphs>
  <Slides>38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점과 선</vt:lpstr>
      <vt:lpstr>제 4 장 건조응력과 건조결함</vt:lpstr>
      <vt:lpstr>건조응력</vt:lpstr>
      <vt:lpstr>건조응력</vt:lpstr>
      <vt:lpstr>건조응력</vt:lpstr>
      <vt:lpstr>응력의 탐지</vt:lpstr>
      <vt:lpstr>응력의 탐지</vt:lpstr>
      <vt:lpstr>응력의 탐지</vt:lpstr>
      <vt:lpstr>응력의 탐지</vt:lpstr>
      <vt:lpstr>응력의 탐지</vt:lpstr>
      <vt:lpstr>응력의 탐지</vt:lpstr>
      <vt:lpstr>응력의 탐지</vt:lpstr>
      <vt:lpstr>응력의 탐지</vt:lpstr>
      <vt:lpstr>응력의 방지</vt:lpstr>
      <vt:lpstr>건조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변색</vt:lpstr>
      <vt:lpstr>건조 결함 – 변색</vt:lpstr>
      <vt:lpstr>강도저하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236</cp:revision>
  <dcterms:created xsi:type="dcterms:W3CDTF">2005-09-01T06:05:51Z</dcterms:created>
  <dcterms:modified xsi:type="dcterms:W3CDTF">2013-03-27T15:27:37Z</dcterms:modified>
</cp:coreProperties>
</file>