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282" r:id="rId11"/>
    <p:sldId id="283" r:id="rId12"/>
    <p:sldId id="294" r:id="rId13"/>
    <p:sldId id="280" r:id="rId14"/>
    <p:sldId id="284" r:id="rId15"/>
    <p:sldId id="285" r:id="rId16"/>
    <p:sldId id="286" r:id="rId17"/>
    <p:sldId id="281" r:id="rId18"/>
    <p:sldId id="288" r:id="rId19"/>
    <p:sldId id="289" r:id="rId20"/>
    <p:sldId id="287" r:id="rId21"/>
    <p:sldId id="292" r:id="rId22"/>
    <p:sldId id="293" r:id="rId23"/>
    <p:sldId id="290" r:id="rId24"/>
    <p:sldId id="291" r:id="rId2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9DC00F9-5186-446E-AFF3-974D1418D2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27DBCD-9A0A-4C5E-8B21-9C8FD417D7D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D1687B-9866-4A37-9C87-928555D776A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C47243-F8A4-4E9B-A509-EF124E7DE04B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63406C4-9A17-4557-AA89-7837D282860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BD818E9-7D3A-41D1-AA7F-4C6610D77C1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6F5EC4-4A50-4CEE-8AD2-194C7715E2B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DFEDCA-6493-4414-9868-49E3B6094C7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EE8619-8948-4C3F-9E5F-AEDE652C4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97C0E4-561F-4CD3-A3FA-C8AE602D819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CAEAC2-C180-4A3A-926C-D94E49C390B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8C5C4B-E8DE-47A0-A2B8-1AA06203F6A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70D23A-56B3-4C0A-B884-45CAAC1FF19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5DC110-22A9-4154-AC57-3B15AE0BC1B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131427B-279B-4D92-A65D-D59A5D83583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hyperlink" Target="http://rds.yahoo.com/S=96062857/K=plywood/v=2/SID=w/TID=I048_74/l=II/R=38/SS=i/OID=87c1257f498f4944/SIG=1h6196im8/EXP=1127971245/*-http:/images.search.yahoo.com/search/images/view?back=http://images.search.yahoo.com/search/images?p=plywood&amp;toggle=1&amp;ei=UTF-8&amp;imgsz=all&amp;fr=FP-tab-web-t&amp;b=21&amp;h=961&amp;w=715&amp;imgcurl=larry.retrosynth.com/larry/namm/lower_plywood_01.jpg&amp;imgurl=larry.retrosynth.com/larry/namm/lower_plywood_01.jpg&amp;size=101.1kB&amp;name=lower_plywood_01.jpg&amp;rcurl=http://www.wiseguysynth.com/larry/namm&amp;rurl=http://www.wiseguysynth.com/larry/namm&amp;p=plywood&amp;type=jpeg&amp;no=38&amp;tt=73,078&amp;ei=UTF-8" TargetMode="External"/><Relationship Id="rId2" Type="http://schemas.openxmlformats.org/officeDocument/2006/relationships/hyperlink" Target="http://rds.yahoo.com/S=96062857/K=plywood/v=2/SID=w/TID=I048_74/l=II/R=1/SS=i/OID=9aa937fded2493f2/SIG=1feg1kufb/EXP=1127971167/*-http:/images.search.yahoo.com/search/images/view?back=http://images.search.yahoo.com/search/images?p=plywood&amp;toggle=1&amp;ei=UTF-8&amp;fr=FP-tab-web-t&amp;h=187&amp;w=200&amp;imgcurl=www.exotic-wood.com/images_lumber/plywood.jpg&amp;imgurl=www.exotic-wood.com/images_lumber/plywood.jpg&amp;size=10.3kB&amp;name=plywood.jpg&amp;rcurl=http://www.exotic-wood.com/plywood.htm&amp;rurl=http://www.exotic-wood.com/plywood.htm&amp;p=plywood&amp;type=jpeg&amp;no=1&amp;tt=73,078&amp;ei=UTF-8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://rds.yahoo.com/S=96062857/K=plywood/v=2/SID=w/TID=I048_74/l=II/R=7/SS=i/OID=9c1030f978a0fb24/SIG=1frkgjsib/EXP=1127971167/*-http:/images.search.yahoo.com/search/images/view?back=http://images.search.yahoo.com/search/images?p=plywood&amp;toggle=1&amp;ei=UTF-8&amp;fr=FP-tab-web-t&amp;h=83&amp;w=125&amp;imgcurl=www.schsons.com/kits/images/bb_plywood.jpg&amp;imgurl=www.schsons.com/kits/images/bb_plywood.jpg&amp;size=8.6kB&amp;name=bb_plywood.jpg&amp;rcurl=http://www.schsons.com/kits/bb_plywood.html&amp;rurl=http://www.schsons.com/kits/bb_plywood.html&amp;p=plywood&amp;type=jpeg&amp;no=7&amp;tt=73,078&amp;ei=UTF-8" TargetMode="External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hyperlink" Target="http://www.building-products.de/Bestseller/China/Images/Images%20large/BPCP-013-CD_Tower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hyperlink" Target="http://www.building-products.de/Bestseller/China/Images/Images%20large/BPCP-007-Phone%20Stand.jpg" TargetMode="Externa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jpeg"/><Relationship Id="rId7" Type="http://schemas.openxmlformats.org/officeDocument/2006/relationships/hyperlink" Target="http://www.kronospan.co.uk/resource/1557.2102.mdf.jpg" TargetMode="External"/><Relationship Id="rId2" Type="http://schemas.openxmlformats.org/officeDocument/2006/relationships/hyperlink" Target="http://www.lungster.com/l/speakers/mdffaq/mdf.jpg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jpeg"/><Relationship Id="rId5" Type="http://schemas.openxmlformats.org/officeDocument/2006/relationships/hyperlink" Target="http://images.google.com/imgres?imgurl=http://img.2dehands.nl/f/normal/8758655.jpg&amp;imgrefurl=http://muziek.2dehands.nl/markt/muz_access/behuizingen/&amp;h=686&amp;w=622&amp;sz=60&amp;tbnid=R1OFwOcbVwEJ:&amp;tbnh=137&amp;tbnw=124&amp;hl=en&amp;start=9&amp;prev=/images?q=MDF&amp;svnum=10&amp;hl=en&amp;lr=&amp;sa=N" TargetMode="External"/><Relationship Id="rId10" Type="http://schemas.openxmlformats.org/officeDocument/2006/relationships/image" Target="../media/image42.jpeg"/><Relationship Id="rId4" Type="http://schemas.openxmlformats.org/officeDocument/2006/relationships/image" Target="../media/image39.png"/><Relationship Id="rId9" Type="http://schemas.openxmlformats.org/officeDocument/2006/relationships/hyperlink" Target="http://images.google.com/imgres?imgurl=http://www.laserle.fi/images/mdf%20laser.jpg&amp;imgrefurl=http://www.laserle.fi/materiaalit.html&amp;h=1161&amp;w=1176&amp;sz=310&amp;tbnid=cJCl-1vSYa8J:&amp;tbnh=148&amp;tbnw=150&amp;hl=en&amp;start=18&amp;prev=/images?q=MDF&amp;svnum=10&amp;hl=en&amp;lr=&amp;sa=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imagesearch.naver.com/search.naver?sm=ext&amp;viewloc=1&amp;where=idetail&amp;rev=11&amp;query=%B0%F8%C7%D0%B8%F1%C0%E7&amp;from=image&amp;sort=0&amp;res_fr=0&amp;res_to=0&amp;merge=0&amp;start=1&amp;a_q=&amp;n_q=&amp;o_q=&amp;img_id=blog6449264|23|123676265_1&amp;face=0&amp;color=0&amp;ccl=0" TargetMode="External"/><Relationship Id="rId7" Type="http://schemas.openxmlformats.org/officeDocument/2006/relationships/hyperlink" Target="http://imagesearch.naver.com/search.naver?sm=ext&amp;viewloc=1&amp;where=idetail&amp;rev=11&amp;query=%B0%F8%C7%D0%B8%F1%C0%E7&amp;from=image&amp;sort=0&amp;res_fr=0&amp;res_to=0&amp;merge=0&amp;start=24&amp;a_q=&amp;n_q=&amp;o_q=&amp;img_id=blog630651|4|70081020594_6&amp;face=0&amp;color=0&amp;ccl=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imagesearch.naver.com/search.naver?sm=ext&amp;viewloc=1&amp;where=idetail&amp;rev=11&amp;query=%B0%F8%C7%D0%B8%F1%C0%E7&amp;from=image&amp;sort=0&amp;res_fr=0&amp;res_to=0&amp;merge=0&amp;start=13&amp;a_q=&amp;n_q=&amp;o_q=&amp;img_id=cafe11707780|13|1251_1&amp;face=0&amp;color=0&amp;ccl=0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-D1K-FaLX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vpot.daum.net/clip/ClipView.do?clipid=183153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pPr>
              <a:lnSpc>
                <a:spcPct val="80000"/>
              </a:lnSpc>
            </a:pPr>
            <a:r>
              <a:rPr lang="ko-KR" altLang="en-US" sz="4400" b="1"/>
              <a:t>목재접착제 현황</a:t>
            </a:r>
            <a:endParaRPr lang="ko-KR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algn="l"/>
            <a:r>
              <a:rPr lang="ko-KR" altLang="en-US" sz="3600" b="1"/>
              <a:t>합판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6880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1800" b="1" dirty="0" err="1">
                <a:latin typeface="+mj-lt"/>
              </a:rPr>
              <a:t>구조용</a:t>
            </a:r>
            <a:r>
              <a:rPr lang="ko-KR" altLang="en-US" sz="1800" b="1" dirty="0">
                <a:latin typeface="+mj-lt"/>
              </a:rPr>
              <a:t> 판상재료</a:t>
            </a:r>
          </a:p>
          <a:p>
            <a:pPr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 dirty="0">
                <a:latin typeface="+mj-lt"/>
              </a:rPr>
              <a:t>   </a:t>
            </a:r>
            <a:r>
              <a:rPr lang="en-US" altLang="ko-KR" sz="1800" dirty="0">
                <a:latin typeface="+mj-lt"/>
              </a:rPr>
              <a:t>- </a:t>
            </a:r>
            <a:r>
              <a:rPr lang="ko-KR" altLang="en-US" sz="1800" dirty="0">
                <a:latin typeface="+mj-lt"/>
              </a:rPr>
              <a:t>합판과 </a:t>
            </a:r>
            <a:r>
              <a:rPr lang="en-US" altLang="ko-KR" sz="1800" dirty="0">
                <a:latin typeface="+mj-lt"/>
              </a:rPr>
              <a:t>OSB (oriented </a:t>
            </a:r>
            <a:r>
              <a:rPr lang="en-US" altLang="ko-KR" sz="1800" dirty="0" err="1">
                <a:latin typeface="+mj-lt"/>
              </a:rPr>
              <a:t>strandboard</a:t>
            </a:r>
            <a:r>
              <a:rPr lang="en-US" altLang="ko-KR" sz="1800" dirty="0">
                <a:latin typeface="+mj-lt"/>
              </a:rPr>
              <a:t>)</a:t>
            </a:r>
          </a:p>
          <a:p>
            <a:pPr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 dirty="0">
                <a:latin typeface="+mj-lt"/>
              </a:rPr>
              <a:t>   - </a:t>
            </a:r>
            <a:r>
              <a:rPr lang="ko-KR" altLang="en-US" sz="1800" dirty="0">
                <a:latin typeface="+mj-lt"/>
              </a:rPr>
              <a:t>바닥</a:t>
            </a:r>
            <a:r>
              <a:rPr lang="en-US" altLang="ko-KR" sz="1800" dirty="0">
                <a:latin typeface="+mj-lt"/>
              </a:rPr>
              <a:t>, </a:t>
            </a:r>
            <a:r>
              <a:rPr lang="ko-KR" altLang="en-US" sz="1800" dirty="0">
                <a:latin typeface="+mj-lt"/>
              </a:rPr>
              <a:t>지붕</a:t>
            </a:r>
            <a:r>
              <a:rPr lang="en-US" altLang="ko-KR" sz="1800" dirty="0">
                <a:latin typeface="+mj-lt"/>
              </a:rPr>
              <a:t>, </a:t>
            </a:r>
            <a:r>
              <a:rPr lang="ko-KR" altLang="en-US" sz="1800" dirty="0">
                <a:latin typeface="+mj-lt"/>
              </a:rPr>
              <a:t>벽 </a:t>
            </a:r>
            <a:r>
              <a:rPr lang="ko-KR" altLang="en-US" sz="1800" dirty="0" err="1">
                <a:latin typeface="+mj-lt"/>
              </a:rPr>
              <a:t>덮개재</a:t>
            </a:r>
            <a:r>
              <a:rPr lang="en-US" altLang="ko-KR" sz="1800" dirty="0">
                <a:latin typeface="+mj-lt"/>
              </a:rPr>
              <a:t>, </a:t>
            </a:r>
            <a:r>
              <a:rPr lang="ko-KR" altLang="en-US" sz="1800" dirty="0">
                <a:latin typeface="+mj-lt"/>
              </a:rPr>
              <a:t>거푸집 등 다양한 건축재료에 사용</a:t>
            </a:r>
          </a:p>
          <a:p>
            <a:pPr>
              <a:lnSpc>
                <a:spcPct val="150000"/>
              </a:lnSpc>
              <a:spcBef>
                <a:spcPct val="15000"/>
              </a:spcBef>
            </a:pPr>
            <a:endParaRPr lang="ko-KR" altLang="en-US" sz="1800" dirty="0">
              <a:latin typeface="+mj-lt"/>
            </a:endParaRPr>
          </a:p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1800" b="1" dirty="0" err="1">
                <a:latin typeface="+mj-lt"/>
              </a:rPr>
              <a:t>구조용</a:t>
            </a:r>
            <a:r>
              <a:rPr lang="ko-KR" altLang="en-US" sz="1800" b="1" dirty="0">
                <a:latin typeface="+mj-lt"/>
              </a:rPr>
              <a:t> 합판</a:t>
            </a:r>
          </a:p>
          <a:p>
            <a:pPr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 dirty="0">
                <a:latin typeface="+mj-lt"/>
              </a:rPr>
              <a:t>   </a:t>
            </a:r>
            <a:r>
              <a:rPr lang="en-US" altLang="ko-KR" sz="1800" dirty="0">
                <a:latin typeface="+mj-lt"/>
              </a:rPr>
              <a:t>- </a:t>
            </a:r>
            <a:r>
              <a:rPr lang="ko-KR" altLang="en-US" sz="1800" dirty="0">
                <a:latin typeface="+mj-lt"/>
              </a:rPr>
              <a:t>얇게 절삭된 단판들의 </a:t>
            </a:r>
            <a:r>
              <a:rPr lang="ko-KR" altLang="en-US" sz="1800" dirty="0" err="1">
                <a:latin typeface="+mj-lt"/>
              </a:rPr>
              <a:t>목리방향이</a:t>
            </a:r>
            <a:r>
              <a:rPr lang="ko-KR" altLang="en-US" sz="1800" dirty="0">
                <a:latin typeface="+mj-lt"/>
              </a:rPr>
              <a:t> 직교하도록 </a:t>
            </a:r>
            <a:r>
              <a:rPr lang="ko-KR" altLang="en-US" sz="1800" dirty="0" err="1">
                <a:latin typeface="+mj-lt"/>
              </a:rPr>
              <a:t>적층</a:t>
            </a:r>
            <a:r>
              <a:rPr lang="en-US" altLang="ko-KR" sz="1800" dirty="0">
                <a:latin typeface="+mj-lt"/>
              </a:rPr>
              <a:t>, </a:t>
            </a:r>
            <a:r>
              <a:rPr lang="ko-KR" altLang="en-US" sz="1800" dirty="0">
                <a:latin typeface="+mj-lt"/>
              </a:rPr>
              <a:t>접착 </a:t>
            </a:r>
            <a:r>
              <a:rPr lang="en-US" altLang="ko-KR" sz="1800" dirty="0">
                <a:latin typeface="+mj-lt"/>
              </a:rPr>
              <a:t>(</a:t>
            </a:r>
            <a:r>
              <a:rPr lang="ko-KR" altLang="en-US" sz="1800" dirty="0">
                <a:latin typeface="+mj-lt"/>
              </a:rPr>
              <a:t>주로 </a:t>
            </a:r>
            <a:r>
              <a:rPr lang="ko-KR" altLang="en-US" sz="1800" dirty="0" err="1">
                <a:latin typeface="+mj-lt"/>
              </a:rPr>
              <a:t>석탄산</a:t>
            </a:r>
            <a:r>
              <a:rPr lang="ko-KR" altLang="en-US" sz="1800" dirty="0">
                <a:latin typeface="+mj-lt"/>
              </a:rPr>
              <a:t> 또는 </a:t>
            </a:r>
            <a:r>
              <a:rPr lang="ko-KR" altLang="en-US" sz="1800" dirty="0" err="1">
                <a:latin typeface="+mj-lt"/>
              </a:rPr>
              <a:t>멜라민</a:t>
            </a:r>
            <a:r>
              <a:rPr lang="en-US" altLang="ko-KR" sz="1800" dirty="0">
                <a:latin typeface="+mj-lt"/>
              </a:rPr>
              <a:t>-</a:t>
            </a:r>
            <a:r>
              <a:rPr lang="ko-KR" altLang="en-US" sz="1800" dirty="0">
                <a:latin typeface="+mj-lt"/>
              </a:rPr>
              <a:t>요소수지</a:t>
            </a:r>
            <a:r>
              <a:rPr lang="en-US" altLang="ko-KR" sz="1800" dirty="0">
                <a:latin typeface="+mj-lt"/>
              </a:rPr>
              <a:t>)</a:t>
            </a:r>
            <a:r>
              <a:rPr lang="ko-KR" altLang="en-US" sz="1800" dirty="0">
                <a:latin typeface="+mj-lt"/>
              </a:rPr>
              <a:t>하여 제조한 판상재료</a:t>
            </a:r>
          </a:p>
          <a:p>
            <a:pPr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 dirty="0">
                <a:latin typeface="+mj-lt"/>
              </a:rPr>
              <a:t>   </a:t>
            </a:r>
            <a:r>
              <a:rPr lang="en-US" altLang="ko-KR" sz="1800" dirty="0">
                <a:latin typeface="+mj-lt"/>
              </a:rPr>
              <a:t>- </a:t>
            </a:r>
            <a:r>
              <a:rPr lang="ko-KR" altLang="en-US" sz="1800" dirty="0">
                <a:latin typeface="+mj-lt"/>
              </a:rPr>
              <a:t>한 층씩 건너 뛰어 </a:t>
            </a:r>
            <a:r>
              <a:rPr lang="ko-KR" altLang="en-US" sz="1800" dirty="0" err="1">
                <a:latin typeface="+mj-lt"/>
              </a:rPr>
              <a:t>목리가</a:t>
            </a:r>
            <a:r>
              <a:rPr lang="ko-KR" altLang="en-US" sz="1800" dirty="0">
                <a:latin typeface="+mj-lt"/>
              </a:rPr>
              <a:t> 평행하도록 그리고 서로 인접한 단판 층 사이의 </a:t>
            </a:r>
            <a:r>
              <a:rPr lang="ko-KR" altLang="en-US" sz="1800" dirty="0" err="1">
                <a:latin typeface="+mj-lt"/>
              </a:rPr>
              <a:t>목리방향이</a:t>
            </a:r>
            <a:r>
              <a:rPr lang="ko-KR" altLang="en-US" sz="1800" dirty="0">
                <a:latin typeface="+mj-lt"/>
              </a:rPr>
              <a:t> 직각이 되도록 배열</a:t>
            </a:r>
          </a:p>
          <a:p>
            <a:pPr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 dirty="0">
                <a:latin typeface="+mj-lt"/>
              </a:rPr>
              <a:t>   </a:t>
            </a:r>
            <a:r>
              <a:rPr lang="en-US" altLang="ko-KR" sz="1800" dirty="0">
                <a:latin typeface="+mj-lt"/>
              </a:rPr>
              <a:t>- </a:t>
            </a:r>
            <a:r>
              <a:rPr lang="ko-KR" altLang="en-US" sz="1800" dirty="0" err="1">
                <a:latin typeface="+mj-lt"/>
              </a:rPr>
              <a:t>최외층</a:t>
            </a:r>
            <a:r>
              <a:rPr lang="ko-KR" altLang="en-US" sz="1800" dirty="0">
                <a:latin typeface="+mj-lt"/>
              </a:rPr>
              <a:t> 단판 사이의 구조상 균형을 맞추기 위해 홀수 매로 </a:t>
            </a:r>
            <a:r>
              <a:rPr lang="ko-KR" altLang="en-US" sz="1800" dirty="0" err="1">
                <a:latin typeface="+mj-lt"/>
              </a:rPr>
              <a:t>적층</a:t>
            </a:r>
            <a:endParaRPr lang="ko-KR" altLang="en-US" sz="1800" dirty="0">
              <a:latin typeface="+mj-lt"/>
            </a:endParaRPr>
          </a:p>
          <a:p>
            <a:pPr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 dirty="0">
                <a:latin typeface="+mj-lt"/>
              </a:rPr>
              <a:t>   </a:t>
            </a:r>
            <a:r>
              <a:rPr lang="en-US" altLang="ko-KR" sz="1800" dirty="0">
                <a:latin typeface="+mj-lt"/>
              </a:rPr>
              <a:t>- </a:t>
            </a:r>
            <a:r>
              <a:rPr lang="ko-KR" altLang="en-US" sz="1800" dirty="0">
                <a:latin typeface="+mj-lt"/>
              </a:rPr>
              <a:t>일부 합판의 경우 짝수 매의 단판구성에 의해 재조되는데 서로 평행하게 배열되는 </a:t>
            </a:r>
            <a:r>
              <a:rPr lang="en-US" altLang="ko-KR" sz="1800" dirty="0">
                <a:latin typeface="+mj-lt"/>
              </a:rPr>
              <a:t>2</a:t>
            </a:r>
            <a:r>
              <a:rPr lang="ko-KR" altLang="en-US" sz="1800" dirty="0">
                <a:latin typeface="+mj-lt"/>
              </a:rPr>
              <a:t>매의 단판이 두꺼운 심층을 이루는 침엽수 합판이 그 예</a:t>
            </a:r>
          </a:p>
          <a:p>
            <a:pPr>
              <a:lnSpc>
                <a:spcPct val="95000"/>
              </a:lnSpc>
              <a:spcBef>
                <a:spcPct val="15000"/>
              </a:spcBef>
            </a:pP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Go to fullsize image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333375"/>
            <a:ext cx="2016125" cy="1881188"/>
          </a:xfrm>
          <a:ln/>
        </p:spPr>
      </p:pic>
      <p:pic>
        <p:nvPicPr>
          <p:cNvPr id="69635" name="Picture 3" descr="Go to fullsize image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588125" y="333375"/>
            <a:ext cx="2016125" cy="1892300"/>
          </a:xfrm>
          <a:ln/>
        </p:spPr>
      </p:pic>
      <p:pic>
        <p:nvPicPr>
          <p:cNvPr id="69636" name="Picture 4" descr="Image Previe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284663" y="2492375"/>
            <a:ext cx="2016125" cy="1871663"/>
          </a:xfrm>
          <a:noFill/>
          <a:ln/>
        </p:spPr>
      </p:pic>
      <p:pic>
        <p:nvPicPr>
          <p:cNvPr id="69637" name="Picture 5" descr="Go to fullsize image">
            <a:hlinkClick r:id="rId7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6659563" y="2492375"/>
            <a:ext cx="2016125" cy="1871663"/>
          </a:xfrm>
          <a:ln/>
        </p:spPr>
      </p:pic>
      <p:pic>
        <p:nvPicPr>
          <p:cNvPr id="69638" name="Picture 6" descr="Image Previe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625" y="4581525"/>
            <a:ext cx="2016125" cy="1871663"/>
          </a:xfrm>
          <a:prstGeom prst="rect">
            <a:avLst/>
          </a:prstGeom>
          <a:noFill/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23850" y="404813"/>
            <a:ext cx="3671888" cy="616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ko-KR" alt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역사</a:t>
            </a:r>
          </a:p>
          <a:p>
            <a:pPr marL="342900" indent="-342900"/>
            <a:r>
              <a:rPr lang="ko-KR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/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1. Artifacts of Egyptian furniture taken from tombs of King Tut-Ankh-Amon (1500 B.C.) </a:t>
            </a:r>
          </a:p>
          <a:p>
            <a:pPr marL="342900" indent="-342900"/>
            <a:endParaRPr lang="en-US" altLang="ko-K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2. The Greeks and Roman – developed means of cutting veneer and some skills</a:t>
            </a:r>
          </a:p>
          <a:p>
            <a:pPr marL="342900" indent="-342900"/>
            <a:endParaRPr lang="en-US" altLang="ko-K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3. The piano industry began using plywood (1830)</a:t>
            </a:r>
          </a:p>
          <a:p>
            <a:pPr marL="342900" indent="-342900"/>
            <a:endParaRPr lang="en-US" altLang="ko-K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4. Until 1930, the adhesives available were blood and bone of animal, casein, soybean, and vegetable.</a:t>
            </a:r>
          </a:p>
          <a:p>
            <a:pPr marL="342900" indent="-342900"/>
            <a:endParaRPr lang="en-US" altLang="ko-K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5. During the 1930’s, synthetic resin adhesives (UF and PF) were introduced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국내의 합판보드 생산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시장 규모는 약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조 </a:t>
            </a:r>
            <a:r>
              <a:rPr lang="en-US" altLang="ko-KR" sz="1800" dirty="0" smtClean="0">
                <a:latin typeface="+mj-lt"/>
              </a:rPr>
              <a:t>5</a:t>
            </a:r>
            <a:r>
              <a:rPr lang="ko-KR" altLang="en-US" sz="1800" dirty="0" smtClean="0">
                <a:latin typeface="+mj-lt"/>
              </a:rPr>
              <a:t>천억 원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MDF, PB, </a:t>
            </a:r>
            <a:r>
              <a:rPr lang="ko-KR" altLang="en-US" sz="1800" dirty="0" smtClean="0">
                <a:latin typeface="+mj-lt"/>
              </a:rPr>
              <a:t>합판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마루판 등이 주력 제품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글로벌화 경쟁체제에 대응하여 산업구조 합리화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설비 자동화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원료 전환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기술고도화를 통해 세계 목질 패널생산국으로 자리 매김 </a:t>
            </a:r>
            <a:r>
              <a:rPr lang="en-US" altLang="ko-KR" sz="1800" dirty="0" smtClean="0">
                <a:latin typeface="+mj-lt"/>
              </a:rPr>
              <a:t>(MDF </a:t>
            </a:r>
            <a:r>
              <a:rPr lang="ko-KR" altLang="en-US" sz="1800" dirty="0" smtClean="0">
                <a:latin typeface="+mj-lt"/>
              </a:rPr>
              <a:t>생산량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세계 </a:t>
            </a:r>
            <a:r>
              <a:rPr lang="en-US" altLang="ko-KR" sz="1800" dirty="0" smtClean="0">
                <a:latin typeface="+mj-lt"/>
              </a:rPr>
              <a:t>3</a:t>
            </a:r>
            <a:r>
              <a:rPr lang="ko-KR" altLang="en-US" sz="1800" dirty="0" smtClean="0">
                <a:latin typeface="+mj-lt"/>
              </a:rPr>
              <a:t>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합판 생산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세계 </a:t>
            </a:r>
            <a:r>
              <a:rPr lang="en-US" altLang="ko-KR" sz="1800" dirty="0" smtClean="0">
                <a:latin typeface="+mj-lt"/>
              </a:rPr>
              <a:t>8</a:t>
            </a:r>
            <a:r>
              <a:rPr lang="ko-KR" altLang="en-US" sz="1800" dirty="0" smtClean="0">
                <a:latin typeface="+mj-lt"/>
              </a:rPr>
              <a:t>위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/>
            <a:r>
              <a:rPr lang="ko-KR" altLang="en-US" sz="3600" b="1"/>
              <a:t>합판 제조업체 현황</a:t>
            </a:r>
          </a:p>
        </p:txBody>
      </p:sp>
      <p:graphicFrame>
        <p:nvGraphicFramePr>
          <p:cNvPr id="66684" name="Group 124"/>
          <p:cNvGraphicFramePr>
            <a:graphicFrameLocks noGrp="1"/>
          </p:cNvGraphicFramePr>
          <p:nvPr>
            <p:ph type="tbl" idx="1"/>
          </p:nvPr>
        </p:nvGraphicFramePr>
        <p:xfrm>
          <a:off x="457200" y="1736725"/>
          <a:ext cx="8220075" cy="4023360"/>
        </p:xfrm>
        <a:graphic>
          <a:graphicData uri="http://schemas.openxmlformats.org/drawingml/2006/table">
            <a:tbl>
              <a:tblPr/>
              <a:tblGrid>
                <a:gridCol w="1406525"/>
                <a:gridCol w="908050"/>
                <a:gridCol w="1223963"/>
                <a:gridCol w="2087562"/>
                <a:gridCol w="2593975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업체명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공장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가동년도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생산능력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천 입방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생산제품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대성목재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인천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침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활엽수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성창기업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부산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침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활엽수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선창산업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인천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침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활엽수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이건산업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인천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침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활엽수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동일산업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부산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침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활엽수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삼오기업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부산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활엽수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신광산업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인천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활엽수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거푸집용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㈜ 5.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인천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포장용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동서합판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인천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활엽수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9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개사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959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13" name="Text Box 53"/>
          <p:cNvSpPr txBox="1">
            <a:spLocks noChangeArrowheads="1"/>
          </p:cNvSpPr>
          <p:nvPr/>
        </p:nvSpPr>
        <p:spPr bwMode="auto">
          <a:xfrm>
            <a:off x="468313" y="13335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/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합판제조업체 연간 생산능력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(2003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년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월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</p:txBody>
      </p:sp>
      <p:sp>
        <p:nvSpPr>
          <p:cNvPr id="66685" name="Text Box 125"/>
          <p:cNvSpPr txBox="1">
            <a:spLocks noChangeArrowheads="1"/>
          </p:cNvSpPr>
          <p:nvPr/>
        </p:nvSpPr>
        <p:spPr bwMode="auto">
          <a:xfrm>
            <a:off x="468313" y="5870575"/>
            <a:ext cx="820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/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생산제품의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90%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가 뉴질랜드산 라디에타 파인과 남양재를 원료로 한 침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활엽수 복합합판인 거푸집용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algn="l"/>
            <a:r>
              <a:rPr lang="ko-KR" altLang="en-US" sz="3600" b="1"/>
              <a:t>파티클보드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6880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1800" b="1" dirty="0"/>
              <a:t>정의 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목재의 작은 조각인 </a:t>
            </a:r>
            <a:r>
              <a:rPr lang="en-US" altLang="ko-KR" sz="1800" dirty="0"/>
              <a:t>Particle</a:t>
            </a:r>
            <a:r>
              <a:rPr lang="ko-KR" altLang="en-US" sz="1800" dirty="0"/>
              <a:t>을 압축시킴과 동시에 접착제 </a:t>
            </a:r>
            <a:r>
              <a:rPr lang="en-US" altLang="ko-KR" sz="1800" dirty="0"/>
              <a:t>(</a:t>
            </a:r>
            <a:r>
              <a:rPr lang="ko-KR" altLang="en-US" sz="1800" dirty="0"/>
              <a:t>주로 요소수지 접착제</a:t>
            </a:r>
            <a:r>
              <a:rPr lang="en-US" altLang="ko-KR" sz="1800" dirty="0"/>
              <a:t>)</a:t>
            </a:r>
            <a:r>
              <a:rPr lang="ko-KR" altLang="en-US" sz="1800" dirty="0"/>
              <a:t>로 결합시켜 제조한 판상재료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 err="1"/>
              <a:t>파티클의</a:t>
            </a:r>
            <a:r>
              <a:rPr lang="ko-KR" altLang="en-US" sz="1800" dirty="0"/>
              <a:t> 크기와 형태</a:t>
            </a:r>
            <a:r>
              <a:rPr lang="en-US" altLang="ko-KR" sz="1800" dirty="0"/>
              <a:t>, </a:t>
            </a:r>
            <a:r>
              <a:rPr lang="ko-KR" altLang="en-US" sz="1800" dirty="0"/>
              <a:t>표층과 </a:t>
            </a:r>
            <a:r>
              <a:rPr lang="ko-KR" altLang="en-US" sz="1800" dirty="0" err="1"/>
              <a:t>심층파티클</a:t>
            </a:r>
            <a:r>
              <a:rPr lang="ko-KR" altLang="en-US" sz="1800" dirty="0"/>
              <a:t> 사이의 차이</a:t>
            </a:r>
            <a:r>
              <a:rPr lang="en-US" altLang="ko-KR" sz="1800" dirty="0"/>
              <a:t>, </a:t>
            </a:r>
            <a:r>
              <a:rPr lang="ko-KR" altLang="en-US" sz="1800" dirty="0"/>
              <a:t>접착제의 종류</a:t>
            </a:r>
            <a:r>
              <a:rPr lang="en-US" altLang="ko-KR" sz="1800" dirty="0"/>
              <a:t>, </a:t>
            </a:r>
            <a:r>
              <a:rPr lang="ko-KR" altLang="en-US" sz="1800" dirty="0"/>
              <a:t>양</a:t>
            </a:r>
            <a:r>
              <a:rPr lang="en-US" altLang="ko-KR" sz="1800" dirty="0"/>
              <a:t>, </a:t>
            </a:r>
            <a:r>
              <a:rPr lang="ko-KR" altLang="en-US" sz="1800" dirty="0"/>
              <a:t>제조방법</a:t>
            </a:r>
            <a:r>
              <a:rPr lang="en-US" altLang="ko-KR" sz="1800" dirty="0"/>
              <a:t>,</a:t>
            </a:r>
            <a:r>
              <a:rPr lang="ko-KR" altLang="en-US" sz="1800" dirty="0"/>
              <a:t>제조된 보드의 밀도 등에 따라 </a:t>
            </a:r>
            <a:r>
              <a:rPr lang="ko-KR" altLang="en-US" sz="1800" dirty="0" err="1"/>
              <a:t>파티클보드의</a:t>
            </a:r>
            <a:r>
              <a:rPr lang="ko-KR" altLang="en-US" sz="1800" dirty="0"/>
              <a:t> 성질과 용도가 다양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미국규격 </a:t>
            </a:r>
            <a:r>
              <a:rPr lang="en-US" altLang="ko-KR" sz="1800" dirty="0"/>
              <a:t>(ANSI, 1999): </a:t>
            </a:r>
            <a:r>
              <a:rPr lang="ko-KR" altLang="en-US" sz="1800" dirty="0" err="1"/>
              <a:t>파티클보드의</a:t>
            </a:r>
            <a:r>
              <a:rPr lang="ko-KR" altLang="en-US" sz="1800" dirty="0"/>
              <a:t> 밀도</a:t>
            </a:r>
            <a:r>
              <a:rPr lang="en-US" altLang="ko-KR" sz="1800" dirty="0"/>
              <a:t>, </a:t>
            </a:r>
            <a:r>
              <a:rPr lang="ko-KR" altLang="en-US" sz="1800" dirty="0"/>
              <a:t>품질 등급</a:t>
            </a:r>
            <a:r>
              <a:rPr lang="en-US" altLang="ko-KR" sz="1800" dirty="0"/>
              <a:t>, </a:t>
            </a:r>
            <a:r>
              <a:rPr lang="ko-KR" altLang="en-US" sz="1800" dirty="0"/>
              <a:t>수지 종류에 따라 분류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캐나다</a:t>
            </a:r>
            <a:r>
              <a:rPr lang="en-US" altLang="ko-KR" sz="1800" dirty="0"/>
              <a:t>: </a:t>
            </a:r>
            <a:r>
              <a:rPr lang="ko-KR" altLang="en-US" sz="1800" dirty="0"/>
              <a:t>물리적인 성질에 따라 </a:t>
            </a:r>
            <a:r>
              <a:rPr lang="en-US" altLang="ko-KR" sz="1800" dirty="0"/>
              <a:t>11</a:t>
            </a:r>
            <a:r>
              <a:rPr lang="ko-KR" altLang="en-US" sz="1800" dirty="0"/>
              <a:t>등급으로 분류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 dirty="0"/>
              <a:t>  </a:t>
            </a:r>
          </a:p>
          <a:p>
            <a:pPr>
              <a:lnSpc>
                <a:spcPct val="125000"/>
              </a:lnSpc>
            </a:pPr>
            <a:r>
              <a:rPr lang="ko-KR" altLang="en-US" sz="1800" b="1" dirty="0"/>
              <a:t>사용원료 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원목 또는 공장 </a:t>
            </a:r>
            <a:r>
              <a:rPr lang="ko-KR" altLang="en-US" sz="1800" dirty="0" err="1"/>
              <a:t>폐잔재</a:t>
            </a:r>
            <a:endParaRPr lang="ko-KR" altLang="en-US" sz="1800" dirty="0"/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유럽</a:t>
            </a:r>
            <a:r>
              <a:rPr lang="en-US" altLang="ko-KR" sz="1800" dirty="0"/>
              <a:t>: </a:t>
            </a:r>
            <a:r>
              <a:rPr lang="ko-KR" altLang="en-US" sz="1800" dirty="0" err="1"/>
              <a:t>목재칩과</a:t>
            </a:r>
            <a:r>
              <a:rPr lang="ko-KR" altLang="en-US" sz="1800" dirty="0"/>
              <a:t> 합판공장 </a:t>
            </a:r>
            <a:r>
              <a:rPr lang="ko-KR" altLang="en-US" sz="1800" dirty="0" err="1"/>
              <a:t>폐잔재를</a:t>
            </a:r>
            <a:r>
              <a:rPr lang="ko-KR" altLang="en-US" sz="1800" dirty="0"/>
              <a:t> 이용하다가 현재 원목토막이나 </a:t>
            </a:r>
            <a:r>
              <a:rPr lang="ko-KR" altLang="en-US" sz="1800" dirty="0" err="1"/>
              <a:t>제재목</a:t>
            </a:r>
            <a:r>
              <a:rPr lang="ko-KR" altLang="en-US" sz="1800" dirty="0"/>
              <a:t> </a:t>
            </a:r>
            <a:r>
              <a:rPr lang="ko-KR" altLang="en-US" sz="1800" dirty="0" err="1"/>
              <a:t>폐재</a:t>
            </a:r>
            <a:endParaRPr lang="ko-KR" altLang="en-US" sz="1800" dirty="0"/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미국</a:t>
            </a:r>
            <a:r>
              <a:rPr lang="en-US" altLang="ko-KR" sz="1800" dirty="0"/>
              <a:t>: </a:t>
            </a:r>
            <a:r>
              <a:rPr lang="ko-KR" altLang="en-US" sz="1800" dirty="0"/>
              <a:t>대패 </a:t>
            </a:r>
            <a:r>
              <a:rPr lang="ko-KR" altLang="en-US" sz="1800" dirty="0" err="1"/>
              <a:t>가공시</a:t>
            </a:r>
            <a:r>
              <a:rPr lang="ko-KR" altLang="en-US" sz="1800" dirty="0"/>
              <a:t> 발생하는 </a:t>
            </a:r>
            <a:r>
              <a:rPr lang="ko-KR" altLang="en-US" sz="1800" dirty="0" err="1"/>
              <a:t>셰이빙이나</a:t>
            </a:r>
            <a:r>
              <a:rPr lang="ko-KR" altLang="en-US" sz="1800" dirty="0"/>
              <a:t> </a:t>
            </a:r>
            <a:r>
              <a:rPr lang="ko-KR" altLang="en-US" sz="1800" dirty="0" err="1"/>
              <a:t>제재시</a:t>
            </a:r>
            <a:r>
              <a:rPr lang="ko-KR" altLang="en-US" sz="1800" dirty="0"/>
              <a:t> 발생하는 톱밥과 같은 </a:t>
            </a:r>
            <a:r>
              <a:rPr lang="ko-KR" altLang="en-US" sz="1800" dirty="0" err="1"/>
              <a:t>공장폐잔재</a:t>
            </a:r>
            <a:r>
              <a:rPr lang="ko-KR" altLang="en-US" sz="180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particleboard_me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620713"/>
            <a:ext cx="2808287" cy="2190750"/>
          </a:xfrm>
          <a:noFill/>
          <a:ln/>
        </p:spPr>
      </p:pic>
      <p:pic>
        <p:nvPicPr>
          <p:cNvPr id="71683" name="Picture 3" descr="Image Previe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549275"/>
            <a:ext cx="3887788" cy="2020888"/>
          </a:xfrm>
          <a:noFill/>
          <a:ln/>
        </p:spPr>
      </p:pic>
      <p:pic>
        <p:nvPicPr>
          <p:cNvPr id="71684" name="Picture 4" descr="particleboard2.jpg (78193 bytes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5650" y="3427413"/>
            <a:ext cx="2498725" cy="2665412"/>
          </a:xfrm>
          <a:noFill/>
          <a:ln/>
        </p:spPr>
      </p:pic>
      <p:pic>
        <p:nvPicPr>
          <p:cNvPr id="71685" name="Picture 5" descr="BPCP-007-Phone%20Stand">
            <a:hlinkClick r:id="rId5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868988" y="3387725"/>
            <a:ext cx="2232025" cy="2705100"/>
          </a:xfrm>
          <a:ln/>
        </p:spPr>
      </p:pic>
      <p:pic>
        <p:nvPicPr>
          <p:cNvPr id="71686" name="Picture 6" descr="BPCP-013-CD_Towe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8400" y="3086100"/>
            <a:ext cx="1724025" cy="329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algn="l"/>
            <a:r>
              <a:rPr lang="ko-KR" altLang="en-US" sz="3600" b="1"/>
              <a:t>파티클보드의 역사 및 해외 생산 동향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3960813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altLang="ko-KR" sz="1800" b="1"/>
              <a:t>1941</a:t>
            </a:r>
            <a:r>
              <a:rPr lang="ko-KR" altLang="en-US" sz="1800" b="1"/>
              <a:t>년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독일에서 처음으로 상업용 파티클보드 공장 설립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미국의 경우 비슷한 시기에 실험적인 공장이 </a:t>
            </a:r>
            <a:r>
              <a:rPr lang="en-US" altLang="ko-KR" sz="1600"/>
              <a:t>Iowa</a:t>
            </a:r>
            <a:r>
              <a:rPr lang="ko-KR" altLang="en-US" sz="1600"/>
              <a:t>의 </a:t>
            </a:r>
            <a:r>
              <a:rPr lang="en-US" altLang="ko-KR" sz="1600"/>
              <a:t>Dubuque</a:t>
            </a:r>
            <a:r>
              <a:rPr lang="ko-KR" altLang="en-US" sz="1600"/>
              <a:t>에서 가동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600"/>
          </a:p>
          <a:p>
            <a:pPr>
              <a:spcBef>
                <a:spcPct val="30000"/>
              </a:spcBef>
            </a:pPr>
            <a:r>
              <a:rPr lang="ko-KR" altLang="en-US" sz="1800" b="1"/>
              <a:t>미국의 파티클보드 시장 동향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- 1960</a:t>
            </a:r>
            <a:r>
              <a:rPr lang="ko-KR" altLang="en-US" sz="1600"/>
              <a:t>년대와 </a:t>
            </a:r>
            <a:r>
              <a:rPr lang="en-US" altLang="ko-KR" sz="1600"/>
              <a:t>1970</a:t>
            </a:r>
            <a:r>
              <a:rPr lang="ko-KR" altLang="en-US" sz="1600"/>
              <a:t>년대 급격히 증가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- 1965</a:t>
            </a:r>
            <a:r>
              <a:rPr lang="ko-KR" altLang="en-US" sz="1600"/>
              <a:t>년과 </a:t>
            </a:r>
            <a:r>
              <a:rPr lang="en-US" altLang="ko-KR" sz="1600"/>
              <a:t>1975</a:t>
            </a:r>
            <a:r>
              <a:rPr lang="ko-KR" altLang="en-US" sz="1600"/>
              <a:t>년사이에 두배로 성장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- 1999</a:t>
            </a:r>
            <a:r>
              <a:rPr lang="ko-KR" altLang="en-US" sz="1600"/>
              <a:t>년</a:t>
            </a:r>
            <a:r>
              <a:rPr lang="en-US" altLang="ko-KR" sz="1600"/>
              <a:t>: 810</a:t>
            </a:r>
            <a:r>
              <a:rPr lang="ko-KR" altLang="en-US" sz="1600"/>
              <a:t>만 입방 </a:t>
            </a:r>
            <a:r>
              <a:rPr lang="en-US" altLang="ko-KR" sz="1600"/>
              <a:t>(0.75 inch </a:t>
            </a:r>
            <a:r>
              <a:rPr lang="ko-KR" altLang="en-US" sz="1600"/>
              <a:t>기준으로</a:t>
            </a:r>
            <a:r>
              <a:rPr lang="en-US" altLang="ko-KR" sz="1600"/>
              <a:t>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600"/>
              <a:t>   - </a:t>
            </a:r>
            <a:r>
              <a:rPr lang="ko-KR" altLang="en-US" sz="1600"/>
              <a:t>원료의 절반이상이 셰이빙이며 나머지는 공장 폐잔재를 이용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기타원료 </a:t>
            </a:r>
            <a:r>
              <a:rPr lang="en-US" altLang="ko-KR" sz="1600"/>
              <a:t>(</a:t>
            </a:r>
            <a:r>
              <a:rPr lang="ko-KR" altLang="en-US" sz="1600"/>
              <a:t>밀집</a:t>
            </a:r>
            <a:r>
              <a:rPr lang="en-US" altLang="ko-KR" sz="1600"/>
              <a:t>, </a:t>
            </a:r>
            <a:r>
              <a:rPr lang="ko-KR" altLang="en-US" sz="1600"/>
              <a:t>아마 대</a:t>
            </a:r>
            <a:r>
              <a:rPr lang="en-US" altLang="ko-KR" sz="1600"/>
              <a:t>, </a:t>
            </a:r>
            <a:r>
              <a:rPr lang="ko-KR" altLang="en-US" sz="1600"/>
              <a:t>해바라기 줄기</a:t>
            </a:r>
            <a:r>
              <a:rPr lang="en-US" altLang="ko-KR" sz="1600"/>
              <a:t>, </a:t>
            </a:r>
            <a:r>
              <a:rPr lang="ko-KR" altLang="en-US" sz="1600"/>
              <a:t>양마</a:t>
            </a:r>
            <a:r>
              <a:rPr lang="en-US" altLang="ko-KR" sz="1600"/>
              <a:t>, </a:t>
            </a:r>
            <a:r>
              <a:rPr lang="ko-KR" altLang="en-US" sz="1600"/>
              <a:t>옥수수대</a:t>
            </a:r>
            <a:r>
              <a:rPr lang="en-US" altLang="ko-KR" sz="1600"/>
              <a:t>, switchgrass </a:t>
            </a:r>
            <a:r>
              <a:rPr lang="ko-KR" altLang="en-US" sz="1600"/>
              <a:t>등</a:t>
            </a:r>
            <a:r>
              <a:rPr lang="en-US" altLang="ko-KR" sz="1600"/>
              <a:t>)</a:t>
            </a:r>
            <a:r>
              <a:rPr lang="ko-KR" altLang="en-US" sz="1600"/>
              <a:t>를 이용하여 생산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  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/>
            <a:r>
              <a:rPr lang="ko-KR" altLang="en-US" sz="3600" b="1"/>
              <a:t>파티클보드 제조업체 현황</a:t>
            </a:r>
          </a:p>
        </p:txBody>
      </p:sp>
      <p:graphicFrame>
        <p:nvGraphicFramePr>
          <p:cNvPr id="67690" name="Group 106"/>
          <p:cNvGraphicFramePr>
            <a:graphicFrameLocks noGrp="1"/>
          </p:cNvGraphicFramePr>
          <p:nvPr>
            <p:ph type="tbl" idx="1"/>
          </p:nvPr>
        </p:nvGraphicFramePr>
        <p:xfrm>
          <a:off x="457200" y="1736725"/>
          <a:ext cx="8147050" cy="2852928"/>
        </p:xfrm>
        <a:graphic>
          <a:graphicData uri="http://schemas.openxmlformats.org/drawingml/2006/table">
            <a:tbl>
              <a:tblPr/>
              <a:tblGrid>
                <a:gridCol w="1306513"/>
                <a:gridCol w="647700"/>
                <a:gridCol w="1081087"/>
                <a:gridCol w="1411288"/>
                <a:gridCol w="1651000"/>
                <a:gridCol w="2049462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업체명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공장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가동년도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생산능력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천 입방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프레스 타입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프레스 설비회사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대성목재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인천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Conti 16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Siempelkamp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성창기업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울산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Conti 16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Siempelkamp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동화기업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인천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1978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48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8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굴림" charset="-127"/>
                        </a:rPr>
                        <a:t>’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X 21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굴림" charset="-127"/>
                        </a:rPr>
                        <a:t>’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8 X 72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굴림" charset="-127"/>
                        </a:rPr>
                        <a:t>’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Bison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한솔홈데코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아산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254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Conti 16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Siempelkamp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4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개사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840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61" name="Text Box 77"/>
          <p:cNvSpPr txBox="1">
            <a:spLocks noChangeArrowheads="1"/>
          </p:cNvSpPr>
          <p:nvPr/>
        </p:nvSpPr>
        <p:spPr bwMode="auto">
          <a:xfrm>
            <a:off x="468313" y="13335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/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파티클보드 제조업체 연간 생산능력 및 설비 현황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(2003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년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월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</p:txBody>
      </p:sp>
      <p:sp>
        <p:nvSpPr>
          <p:cNvPr id="67662" name="Text Box 78"/>
          <p:cNvSpPr txBox="1">
            <a:spLocks noChangeArrowheads="1"/>
          </p:cNvSpPr>
          <p:nvPr/>
        </p:nvSpPr>
        <p:spPr bwMode="auto">
          <a:xfrm>
            <a:off x="468313" y="4724400"/>
            <a:ext cx="8207375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/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파티클보드는 자원을 재활용하는 제품이기 때문에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2000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년 기술표준원으로 부터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Good Recycling (GR)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제품 인증을 받아 환경친화적인 제품으로 그 위치를 확고히 하고 있다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06438"/>
          </a:xfrm>
        </p:spPr>
        <p:txBody>
          <a:bodyPr/>
          <a:lstStyle/>
          <a:p>
            <a:pPr algn="l"/>
            <a:r>
              <a:rPr lang="ko-KR" altLang="en-US" sz="3600" b="1"/>
              <a:t>중밀도섬유판 </a:t>
            </a:r>
            <a:r>
              <a:rPr lang="en-US" altLang="ko-KR" sz="3600" b="1"/>
              <a:t>(MDF)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85225" cy="6021388"/>
          </a:xfrm>
        </p:spPr>
        <p:txBody>
          <a:bodyPr/>
          <a:lstStyle/>
          <a:p>
            <a:r>
              <a:rPr lang="ko-KR" altLang="en-US" sz="1800" b="1"/>
              <a:t>정의</a:t>
            </a:r>
            <a:r>
              <a:rPr lang="ko-KR" altLang="en-US" sz="1600" b="1"/>
              <a:t> </a:t>
            </a:r>
          </a:p>
          <a:p>
            <a:pPr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목섬유와 합성수지 접착제에 의해 밀도가 </a:t>
            </a:r>
            <a:r>
              <a:rPr lang="en-US" altLang="ko-KR" sz="1600"/>
              <a:t>500~800kg/m</a:t>
            </a:r>
            <a:r>
              <a:rPr lang="en-US" altLang="ko-KR" sz="1600" baseline="30000"/>
              <a:t>3</a:t>
            </a:r>
            <a:r>
              <a:rPr lang="en-US" altLang="ko-KR" sz="1600"/>
              <a:t> (31~50 lb/ft</a:t>
            </a:r>
            <a:r>
              <a:rPr lang="en-US" altLang="ko-KR" sz="1600" baseline="30000"/>
              <a:t>3</a:t>
            </a:r>
            <a:r>
              <a:rPr lang="en-US" altLang="ko-KR" sz="1600"/>
              <a:t>)</a:t>
            </a:r>
            <a:r>
              <a:rPr lang="ko-KR" altLang="en-US" sz="1600"/>
              <a:t>로 생산된 판상재료</a:t>
            </a:r>
          </a:p>
          <a:p>
            <a:pPr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습식과 건식 공정에 의해 생산이 가능하나 대부분 건식으로 생산</a:t>
            </a:r>
          </a:p>
          <a:p>
            <a:pPr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목재로부터 해섬된 섬유 또는 섬유속과 강도적 성능을 위해 첨가된 수지에 의해 제조 </a:t>
            </a:r>
          </a:p>
          <a:p>
            <a:pPr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섬유는 목섬유 외에 사탕수수 폐잔재가 일부 사용되고 있으며 접착제로는 주로 </a:t>
            </a:r>
            <a:r>
              <a:rPr lang="en-US" altLang="ko-KR" sz="1600"/>
              <a:t>UF</a:t>
            </a:r>
            <a:r>
              <a:rPr lang="ko-KR" altLang="en-US" sz="1600"/>
              <a:t>와 </a:t>
            </a:r>
            <a:r>
              <a:rPr lang="en-US" altLang="ko-KR" sz="1600"/>
              <a:t>MUF</a:t>
            </a:r>
            <a:r>
              <a:rPr lang="ko-KR" altLang="en-US" sz="1600"/>
              <a:t>가 주로 사용</a:t>
            </a:r>
          </a:p>
          <a:p>
            <a:pPr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제품 생산에 있어 매우 낮은 용적 밀도를 지니는 펄프 생산용 가압 리파이너 의 사용</a:t>
            </a:r>
          </a:p>
          <a:p>
            <a:pPr>
              <a:buFont typeface="Wingdings" pitchFamily="2" charset="2"/>
              <a:buNone/>
            </a:pPr>
            <a:endParaRPr lang="ko-KR" altLang="en-US" sz="1600"/>
          </a:p>
          <a:p>
            <a:r>
              <a:rPr lang="ko-KR" altLang="en-US" sz="1800" b="1"/>
              <a:t>역사</a:t>
            </a:r>
            <a:r>
              <a:rPr lang="ko-KR" altLang="en-US" sz="1600" b="1"/>
              <a:t> </a:t>
            </a:r>
          </a:p>
          <a:p>
            <a:pPr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상업적으로 생산이 된 것은 </a:t>
            </a:r>
            <a:r>
              <a:rPr lang="en-US" altLang="ko-KR" sz="1600"/>
              <a:t>1970</a:t>
            </a:r>
            <a:r>
              <a:rPr lang="ko-KR" altLang="en-US" sz="1600"/>
              <a:t>년대 초</a:t>
            </a:r>
          </a:p>
          <a:p>
            <a:pPr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현재 세계적으로 </a:t>
            </a:r>
            <a:r>
              <a:rPr lang="en-US" altLang="ko-KR" sz="1600"/>
              <a:t>100</a:t>
            </a:r>
            <a:r>
              <a:rPr lang="ko-KR" altLang="en-US" sz="1600"/>
              <a:t>여 개의 공장 가동 중이며 연 생산량은 </a:t>
            </a:r>
            <a:r>
              <a:rPr lang="en-US" altLang="ko-KR" sz="1600"/>
              <a:t>1200</a:t>
            </a:r>
            <a:r>
              <a:rPr lang="ko-KR" altLang="en-US" sz="1600"/>
              <a:t>만 </a:t>
            </a:r>
            <a:r>
              <a:rPr lang="en-US" altLang="ko-KR" sz="1600"/>
              <a:t>m</a:t>
            </a:r>
            <a:r>
              <a:rPr lang="en-US" altLang="ko-KR" sz="1600" baseline="30000"/>
              <a:t>3</a:t>
            </a:r>
            <a:r>
              <a:rPr lang="en-US" altLang="ko-KR" sz="1600"/>
              <a:t>/</a:t>
            </a:r>
            <a:r>
              <a:rPr lang="ko-KR" altLang="en-US" sz="1600"/>
              <a:t>년</a:t>
            </a:r>
          </a:p>
          <a:p>
            <a:pPr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미국의 생산량은 </a:t>
            </a:r>
            <a:r>
              <a:rPr lang="en-US" altLang="ko-KR" sz="1600"/>
              <a:t>250</a:t>
            </a:r>
            <a:r>
              <a:rPr lang="ko-KR" altLang="en-US" sz="1600"/>
              <a:t>만 </a:t>
            </a:r>
            <a:r>
              <a:rPr lang="en-US" altLang="ko-KR" sz="1600"/>
              <a:t>m3</a:t>
            </a:r>
            <a:r>
              <a:rPr lang="ko-KR" altLang="en-US" sz="1600"/>
              <a:t>이며 이는 </a:t>
            </a:r>
            <a:r>
              <a:rPr lang="en-US" altLang="ko-KR" sz="1600"/>
              <a:t>10</a:t>
            </a:r>
            <a:r>
              <a:rPr lang="ko-KR" altLang="en-US" sz="1600"/>
              <a:t>년간 약 </a:t>
            </a:r>
            <a:r>
              <a:rPr lang="en-US" altLang="ko-KR" sz="1600"/>
              <a:t>50% </a:t>
            </a:r>
            <a:r>
              <a:rPr lang="ko-KR" altLang="en-US" sz="1600"/>
              <a:t>증가 </a:t>
            </a:r>
          </a:p>
          <a:p>
            <a:pPr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심재로 부터 무결점 제재목 대체재까지 다양한 용도로 사용이 가능해 소비량은 계속 증가하고 있으며 과거 </a:t>
            </a:r>
            <a:r>
              <a:rPr lang="en-US" altLang="ko-KR" sz="1600"/>
              <a:t>10</a:t>
            </a:r>
            <a:r>
              <a:rPr lang="ko-KR" altLang="en-US" sz="1600"/>
              <a:t>년간 약 </a:t>
            </a:r>
            <a:r>
              <a:rPr lang="en-US" altLang="ko-KR" sz="1600"/>
              <a:t>10</a:t>
            </a:r>
            <a:r>
              <a:rPr lang="ko-KR" altLang="en-US" sz="1600"/>
              <a:t>배 정도 증가</a:t>
            </a:r>
          </a:p>
          <a:p>
            <a:pPr>
              <a:buFont typeface="Wingdings" pitchFamily="2" charset="2"/>
              <a:buNone/>
            </a:pPr>
            <a:endParaRPr lang="ko-KR" altLang="en-US" sz="1600"/>
          </a:p>
          <a:p>
            <a:r>
              <a:rPr lang="ko-KR" altLang="en-US" sz="1800" b="1"/>
              <a:t>원료</a:t>
            </a:r>
          </a:p>
          <a:p>
            <a:pPr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세이빙</a:t>
            </a:r>
            <a:r>
              <a:rPr lang="en-US" altLang="ko-KR" sz="1600"/>
              <a:t>, </a:t>
            </a:r>
            <a:r>
              <a:rPr lang="ko-KR" altLang="en-US" sz="1600"/>
              <a:t>톱밥</a:t>
            </a:r>
            <a:r>
              <a:rPr lang="en-US" altLang="ko-KR" sz="1600"/>
              <a:t>, </a:t>
            </a:r>
            <a:r>
              <a:rPr lang="ko-KR" altLang="en-US" sz="1600"/>
              <a:t>합판조각과 같은 폐잔재</a:t>
            </a:r>
          </a:p>
          <a:p>
            <a:pPr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펄프용 칩도 </a:t>
            </a:r>
            <a:r>
              <a:rPr lang="en-US" altLang="ko-KR" sz="1600"/>
              <a:t>25% </a:t>
            </a:r>
            <a:r>
              <a:rPr lang="ko-KR" altLang="en-US" sz="1600"/>
              <a:t>포함</a:t>
            </a:r>
          </a:p>
          <a:p>
            <a:pPr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농산물 섬유자원 이용이 되고 있으며 특히 야자수 줄기가 동남아시아에서 주로 이용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61975"/>
          </a:xfrm>
        </p:spPr>
        <p:txBody>
          <a:bodyPr/>
          <a:lstStyle/>
          <a:p>
            <a:pPr algn="l"/>
            <a:r>
              <a:rPr lang="ko-KR" altLang="en-US" sz="3600" b="1"/>
              <a:t>중밀도섬유판의 용도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765175"/>
            <a:ext cx="8713788" cy="2808288"/>
          </a:xfrm>
        </p:spPr>
        <p:txBody>
          <a:bodyPr/>
          <a:lstStyle/>
          <a:p>
            <a:r>
              <a:rPr lang="ko-KR" altLang="en-US" sz="1800" b="1"/>
              <a:t>가구 및 부엌가구</a:t>
            </a:r>
            <a:r>
              <a:rPr lang="ko-KR" altLang="en-US" sz="1600" b="1"/>
              <a:t> </a:t>
            </a:r>
          </a:p>
          <a:p>
            <a:pPr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전체 사용량의 약 </a:t>
            </a:r>
            <a:r>
              <a:rPr lang="en-US" altLang="ko-KR" sz="1600"/>
              <a:t>70% </a:t>
            </a:r>
            <a:r>
              <a:rPr lang="ko-KR" altLang="en-US" sz="1600"/>
              <a:t>차지</a:t>
            </a:r>
          </a:p>
          <a:p>
            <a:pPr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곡면가공이 용이하기 때문에 가구 제조시 대개 곡면 가공된 다른 재료를 붙여 사용</a:t>
            </a:r>
          </a:p>
          <a:p>
            <a:pPr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정쇄된 원료의 사용으로 평활한 측면과 깨끗한 곡면을 보유 </a:t>
            </a:r>
          </a:p>
          <a:p>
            <a:pPr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평활한 재면을 가지고 있어 단판이나 적층제를 사용할 필요가 없음</a:t>
            </a:r>
            <a:r>
              <a:rPr lang="en-US" altLang="ko-KR" sz="1600"/>
              <a:t>.</a:t>
            </a:r>
            <a:r>
              <a:rPr lang="en-US" altLang="ko-KR" sz="1400"/>
              <a:t>  </a:t>
            </a:r>
          </a:p>
          <a:p>
            <a:pPr>
              <a:buFont typeface="Wingdings" pitchFamily="2" charset="2"/>
              <a:buNone/>
            </a:pPr>
            <a:endParaRPr lang="en-US" altLang="ko-KR" sz="1400"/>
          </a:p>
          <a:p>
            <a:r>
              <a:rPr lang="ko-KR" altLang="en-US" sz="1800" b="1"/>
              <a:t>기타 </a:t>
            </a:r>
          </a:p>
          <a:p>
            <a:pPr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평활하면서 인쇄 또는 도장이 가능한 재면을 필요로 하는 벽판 널</a:t>
            </a:r>
          </a:p>
          <a:p>
            <a:pPr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곡면가공 및 마감처리가 용이해 고가의 걸레받이로 이용</a:t>
            </a:r>
            <a:r>
              <a:rPr lang="ko-KR" altLang="en-US" sz="1400"/>
              <a:t> </a:t>
            </a:r>
          </a:p>
        </p:txBody>
      </p:sp>
      <p:pic>
        <p:nvPicPr>
          <p:cNvPr id="76804" name="Picture 4" descr="mdf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2125" y="3573463"/>
            <a:ext cx="1944688" cy="1446212"/>
          </a:xfrm>
          <a:ln/>
        </p:spPr>
      </p:pic>
      <p:pic>
        <p:nvPicPr>
          <p:cNvPr id="76805" name="Picture 5" descr="mdf-ima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67175" y="3646488"/>
            <a:ext cx="1871663" cy="1447800"/>
          </a:xfrm>
          <a:noFill/>
          <a:ln/>
        </p:spPr>
      </p:pic>
      <p:pic>
        <p:nvPicPr>
          <p:cNvPr id="76806" name="Picture 6" descr="875865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200" y="3646488"/>
            <a:ext cx="1944688" cy="1439862"/>
          </a:xfrm>
          <a:prstGeom prst="rect">
            <a:avLst/>
          </a:prstGeom>
          <a:noFill/>
        </p:spPr>
      </p:pic>
      <p:pic>
        <p:nvPicPr>
          <p:cNvPr id="76807" name="Picture 7" descr="155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825" y="5229225"/>
            <a:ext cx="1944688" cy="1439863"/>
          </a:xfrm>
          <a:prstGeom prst="rect">
            <a:avLst/>
          </a:prstGeom>
          <a:noFill/>
        </p:spPr>
      </p:pic>
      <p:pic>
        <p:nvPicPr>
          <p:cNvPr id="76808" name="Picture 8" descr="mdf%2520laser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775" y="5229225"/>
            <a:ext cx="1943100" cy="1439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196975"/>
            <a:ext cx="8715435" cy="280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목질재료 </a:t>
            </a:r>
            <a:r>
              <a:rPr kumimoji="1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목재를 가공하여 얻는 재료</a:t>
            </a:r>
            <a:r>
              <a:rPr kumimoji="1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)</a:t>
            </a: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를 개발해야 하는 주된 이유</a:t>
            </a: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천연상태의 목재 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제재품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)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으로부터는 대면적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대단면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대형의 임의 곡면을 얻을 수 없음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천연 목재는 옹이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썩음과 같은 결점과 균일재료를 얻을 수 없음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.</a:t>
            </a:r>
          </a:p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목재 자원의 고갈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저질화의 대체하기 위해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저질재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및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폐잔재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이용을 도모</a:t>
            </a:r>
            <a:endParaRPr kumimoji="1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다른 이종의 재료와 혼합하여 새로운 기능성을 갖춘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신성능재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개발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26" name="Picture 2" descr="http://tv02.search.naver.net/thumbnails?q=http://blogfiles.naver.net/20110307_146/han5462951_1299456598030Vdl7S_JPEG/2011-03-07_09%3B09%3B2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86256"/>
            <a:ext cx="2357454" cy="1857388"/>
          </a:xfrm>
          <a:prstGeom prst="rect">
            <a:avLst/>
          </a:prstGeom>
          <a:noFill/>
        </p:spPr>
      </p:pic>
      <p:pic>
        <p:nvPicPr>
          <p:cNvPr id="1028" name="Picture 4" descr="http://tv02.search.naver.net/thumbnails?q=http://cafefiles.naver.net/20090902_286/kkh20404_1251850224131GT5EB_jpg/%B0%F8%C7%D0%B8%F1%C0%E7_%B8%DE%C0%CE_kkh2040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286256"/>
            <a:ext cx="2357454" cy="1857388"/>
          </a:xfrm>
          <a:prstGeom prst="rect">
            <a:avLst/>
          </a:prstGeom>
          <a:noFill/>
        </p:spPr>
      </p:pic>
      <p:pic>
        <p:nvPicPr>
          <p:cNvPr id="1030" name="Picture 6" descr="http://tv01.search.naver.net/thumbnails?type=r150&amp;q=http://blogfiles.naver.net/20100222_274/nbo0505_1266826770527lpwkW_jpg/large_sheffield5_jpg_nbo0505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4286256"/>
            <a:ext cx="235745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algn="l"/>
            <a:r>
              <a:rPr lang="ko-KR" altLang="en-US" sz="3600" b="1"/>
              <a:t>중밀도섬유판 제조업체 현황</a:t>
            </a:r>
          </a:p>
        </p:txBody>
      </p:sp>
      <p:graphicFrame>
        <p:nvGraphicFramePr>
          <p:cNvPr id="73880" name="Group 152"/>
          <p:cNvGraphicFramePr>
            <a:graphicFrameLocks noGrp="1"/>
          </p:cNvGraphicFramePr>
          <p:nvPr>
            <p:ph type="tbl" idx="1"/>
          </p:nvPr>
        </p:nvGraphicFramePr>
        <p:xfrm>
          <a:off x="457200" y="1311275"/>
          <a:ext cx="8147050" cy="4815840"/>
        </p:xfrm>
        <a:graphic>
          <a:graphicData uri="http://schemas.openxmlformats.org/drawingml/2006/table">
            <a:tbl>
              <a:tblPr/>
              <a:tblGrid>
                <a:gridCol w="1306513"/>
                <a:gridCol w="647700"/>
                <a:gridCol w="1081087"/>
                <a:gridCol w="1411288"/>
                <a:gridCol w="1651000"/>
                <a:gridCol w="2049462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업체명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공장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가동년도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생산능력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천 입방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프레스 타입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프레스 설비회사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대성목재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인천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60,000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Conti 10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Siempelkamp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선창산업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인천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123,000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150,000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Conti 18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Siempelkamp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동화기업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인천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1986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66,000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116,000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Multi 10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단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Multi 12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단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Siempelkamp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유니드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군산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1991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110,000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200,000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Roller 5 m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Conti 24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Memde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Kusters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한솔홈데코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아산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익산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1991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130,000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250,000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Conti 18 m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Conti 38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Siempelkamp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청담물산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인천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95,000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Conti 16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Siempelkamp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광원목재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평택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83,000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Conti 16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Siempelkamp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경남산업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인천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45,000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Multi 14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국산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8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개사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1,428,000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782" name="Text Box 54"/>
          <p:cNvSpPr txBox="1">
            <a:spLocks noChangeArrowheads="1"/>
          </p:cNvSpPr>
          <p:nvPr/>
        </p:nvSpPr>
        <p:spPr bwMode="auto">
          <a:xfrm>
            <a:off x="468313" y="90805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/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중밀도섬유판 제조업체 연간 생산능력 및 설비 현황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(2003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년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월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</p:txBody>
      </p:sp>
      <p:sp>
        <p:nvSpPr>
          <p:cNvPr id="73783" name="Text Box 55"/>
          <p:cNvSpPr txBox="1">
            <a:spLocks noChangeArrowheads="1"/>
          </p:cNvSpPr>
          <p:nvPr/>
        </p:nvSpPr>
        <p:spPr bwMode="auto">
          <a:xfrm>
            <a:off x="468313" y="6237288"/>
            <a:ext cx="8207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ko-KR" sz="1600"/>
              <a:t> </a:t>
            </a:r>
            <a:r>
              <a:rPr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MDF</a:t>
            </a:r>
            <a:r>
              <a:rPr lang="ko-KR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는 폐목재와 소경목을 원료로 하는 자원재활용 제품이기 때문에 </a:t>
            </a:r>
            <a:r>
              <a:rPr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2004</a:t>
            </a:r>
            <a:r>
              <a:rPr lang="ko-KR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년 기술표준원으로 부터 </a:t>
            </a:r>
            <a:r>
              <a:rPr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GR </a:t>
            </a:r>
            <a:r>
              <a:rPr lang="ko-KR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제품 인증을 받았음</a:t>
            </a:r>
            <a:r>
              <a:rPr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altLang="ko-KR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algn="l"/>
            <a:r>
              <a:rPr lang="ko-KR" altLang="en-US" sz="3600" b="1"/>
              <a:t>합판마루판 제조업체 현황</a:t>
            </a:r>
          </a:p>
        </p:txBody>
      </p:sp>
      <p:graphicFrame>
        <p:nvGraphicFramePr>
          <p:cNvPr id="80018" name="Group 146"/>
          <p:cNvGraphicFramePr>
            <a:graphicFrameLocks noGrp="1"/>
          </p:cNvGraphicFramePr>
          <p:nvPr>
            <p:ph type="tbl" idx="1"/>
          </p:nvPr>
        </p:nvGraphicFramePr>
        <p:xfrm>
          <a:off x="457200" y="1749425"/>
          <a:ext cx="8218488" cy="2743200"/>
        </p:xfrm>
        <a:graphic>
          <a:graphicData uri="http://schemas.openxmlformats.org/drawingml/2006/table">
            <a:tbl>
              <a:tblPr/>
              <a:tblGrid>
                <a:gridCol w="1235075"/>
                <a:gridCol w="792163"/>
                <a:gridCol w="1223962"/>
                <a:gridCol w="2016125"/>
                <a:gridCol w="2951163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업체명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공장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가동년도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생산능력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천 평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브렌드명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동화기업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인천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동화자연마루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성창기업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부산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1,200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성창온돌마루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이건마루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인천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이건마루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기타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굴림" charset="-127"/>
                        </a:rPr>
                        <a:t>–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골드뱅크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윈앤원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크레신아로마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한국종합목재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풍산마루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우드뱅크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(LG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화학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),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구정마루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아도니스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아오야마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예건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이지우드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성은기업사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시케이엠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천연마루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대두마루 등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15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개사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18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개사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7,700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68" name="Text Box 96"/>
          <p:cNvSpPr txBox="1">
            <a:spLocks noChangeArrowheads="1"/>
          </p:cNvSpPr>
          <p:nvPr/>
        </p:nvSpPr>
        <p:spPr bwMode="auto">
          <a:xfrm>
            <a:off x="468313" y="13462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합판마루판 제조업체 연간 생산능력 및 설비 현황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(2003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년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월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</p:txBody>
      </p:sp>
      <p:sp>
        <p:nvSpPr>
          <p:cNvPr id="79969" name="Text Box 97"/>
          <p:cNvSpPr txBox="1">
            <a:spLocks noChangeArrowheads="1"/>
          </p:cNvSpPr>
          <p:nvPr/>
        </p:nvSpPr>
        <p:spPr bwMode="auto">
          <a:xfrm>
            <a:off x="468313" y="4803775"/>
            <a:ext cx="820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1980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년대 중반부터 온돌마루에 대한 수요 발생</a:t>
            </a:r>
          </a:p>
          <a:p>
            <a:pPr>
              <a:buFontTx/>
              <a:buChar char="•"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소득증가에 따라 자연 친화적인 주거환경의 요구가 높아짐에 따라 수요 발생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algn="l"/>
            <a:r>
              <a:rPr lang="ko-KR" altLang="en-US" sz="3600" b="1"/>
              <a:t>강화마루판 제조업체 현황</a:t>
            </a:r>
          </a:p>
        </p:txBody>
      </p:sp>
      <p:graphicFrame>
        <p:nvGraphicFramePr>
          <p:cNvPr id="80954" name="Group 58"/>
          <p:cNvGraphicFramePr>
            <a:graphicFrameLocks noGrp="1"/>
          </p:cNvGraphicFramePr>
          <p:nvPr>
            <p:ph type="tbl" idx="1"/>
          </p:nvPr>
        </p:nvGraphicFramePr>
        <p:xfrm>
          <a:off x="457200" y="1681163"/>
          <a:ext cx="8218488" cy="1463040"/>
        </p:xfrm>
        <a:graphic>
          <a:graphicData uri="http://schemas.openxmlformats.org/drawingml/2006/table">
            <a:tbl>
              <a:tblPr/>
              <a:tblGrid>
                <a:gridCol w="1450975"/>
                <a:gridCol w="863600"/>
                <a:gridCol w="1152525"/>
                <a:gridCol w="2016125"/>
                <a:gridCol w="2735263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업체명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공장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가동년도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생산능력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천 평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브렌드명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동화기업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인천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3,600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동화자연마루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한솔홈데코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익산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3,000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한솔참마루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2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개사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6,600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43" name="Text Box 47"/>
          <p:cNvSpPr txBox="1">
            <a:spLocks noChangeArrowheads="1"/>
          </p:cNvSpPr>
          <p:nvPr/>
        </p:nvSpPr>
        <p:spPr bwMode="auto">
          <a:xfrm>
            <a:off x="468313" y="1277938"/>
            <a:ext cx="820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합판마루판 제조업체 연간 생산능력 및 설비 현황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(2003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년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월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</p:txBody>
      </p:sp>
      <p:sp>
        <p:nvSpPr>
          <p:cNvPr id="80944" name="Text Box 48"/>
          <p:cNvSpPr txBox="1">
            <a:spLocks noChangeArrowheads="1"/>
          </p:cNvSpPr>
          <p:nvPr/>
        </p:nvSpPr>
        <p:spPr bwMode="auto">
          <a:xfrm>
            <a:off x="468313" y="3284538"/>
            <a:ext cx="82073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강화마루 생산시설은 합판마루 생산시설에 비해 고가 </a:t>
            </a:r>
          </a:p>
          <a:p>
            <a:pPr>
              <a:buFontTx/>
              <a:buChar char="•"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고밀도섬유판으로 기재로 하여 제조되는 강화마루판은 섬유판 가공업체 중 최고의 기술을 요하는 제품</a:t>
            </a:r>
          </a:p>
          <a:p>
            <a:pPr>
              <a:buFontTx/>
              <a:buChar char="•"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국내 생산제품은 세계최고 수준으로 현재 중국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미국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동남아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중동국가 등에 연간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150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만 불 정도 수출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algn="l"/>
            <a:r>
              <a:rPr lang="en-US" altLang="ko-KR" sz="3600" b="1"/>
              <a:t>Oriented Strandboard (OSB)</a:t>
            </a:r>
            <a:r>
              <a:rPr lang="en-US" altLang="ko-KR" sz="3600"/>
              <a:t> </a:t>
            </a:r>
            <a:endParaRPr lang="en-US" altLang="ko-KR" sz="3600" b="1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256213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1800" b="1"/>
              <a:t>소개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- 1980</a:t>
            </a:r>
            <a:r>
              <a:rPr lang="ko-KR" altLang="en-US" sz="1600"/>
              <a:t>년대 </a:t>
            </a:r>
            <a:r>
              <a:rPr lang="en-US" altLang="ko-KR" sz="1600"/>
              <a:t>Canada</a:t>
            </a:r>
            <a:r>
              <a:rPr lang="ko-KR" altLang="en-US" sz="1600"/>
              <a:t>의 </a:t>
            </a:r>
            <a:r>
              <a:rPr lang="en-US" altLang="ko-KR" sz="1600"/>
              <a:t>waferboard</a:t>
            </a:r>
            <a:r>
              <a:rPr lang="ko-KR" altLang="en-US" sz="1600"/>
              <a:t>를 개량한 형태로 개발되어 시판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질이 낮은 목재 자원을 원료로 하며 자원효율적인 자원 이용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OSB</a:t>
            </a:r>
            <a:r>
              <a:rPr lang="ko-KR" altLang="en-US" sz="1600"/>
              <a:t>의 생산비용이 저렴하고 직접적인 비용기준에서 합판에 경쟁 우위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표준크기</a:t>
            </a:r>
            <a:r>
              <a:rPr lang="en-US" altLang="ko-KR" sz="1600"/>
              <a:t>: 1.22 x 2.44m</a:t>
            </a:r>
            <a:r>
              <a:rPr lang="ko-KR" altLang="en-US" sz="1600"/>
              <a:t>로 제조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높은 전단강도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- 1985</a:t>
            </a:r>
            <a:r>
              <a:rPr lang="ko-KR" altLang="en-US" sz="1600"/>
              <a:t>년 </a:t>
            </a:r>
            <a:r>
              <a:rPr lang="en-US" altLang="ko-KR" sz="1600"/>
              <a:t>~ 1999</a:t>
            </a:r>
            <a:r>
              <a:rPr lang="ko-KR" altLang="en-US" sz="1600"/>
              <a:t>년</a:t>
            </a:r>
            <a:r>
              <a:rPr lang="en-US" altLang="ko-KR" sz="1600"/>
              <a:t>: </a:t>
            </a:r>
            <a:r>
              <a:rPr lang="ko-KR" altLang="en-US" sz="1600"/>
              <a:t>미국에서 연간 생산량이 </a:t>
            </a:r>
            <a:r>
              <a:rPr lang="en-US" altLang="ko-KR" sz="1600"/>
              <a:t>300% </a:t>
            </a:r>
            <a:r>
              <a:rPr lang="ko-KR" altLang="en-US" sz="1600"/>
              <a:t>증가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- 2020</a:t>
            </a:r>
            <a:r>
              <a:rPr lang="ko-KR" altLang="en-US" sz="1600"/>
              <a:t>년 구조용 판상재료 시장의 </a:t>
            </a:r>
            <a:r>
              <a:rPr lang="en-US" altLang="ko-KR" sz="1600"/>
              <a:t>50%</a:t>
            </a:r>
            <a:r>
              <a:rPr lang="ko-KR" altLang="en-US" sz="1600"/>
              <a:t>를 차지할 것으로 예측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- 1999</a:t>
            </a:r>
            <a:r>
              <a:rPr lang="ko-KR" altLang="en-US" sz="1600"/>
              <a:t>년 </a:t>
            </a:r>
            <a:r>
              <a:rPr lang="en-US" altLang="ko-KR" sz="1600"/>
              <a:t>OSB </a:t>
            </a:r>
            <a:r>
              <a:rPr lang="ko-KR" altLang="en-US" sz="1600"/>
              <a:t>소비량이 구조용 합판의 소비량을 초과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전세계적으로 </a:t>
            </a:r>
            <a:r>
              <a:rPr lang="en-US" altLang="ko-KR" sz="1600"/>
              <a:t>400</a:t>
            </a:r>
            <a:r>
              <a:rPr lang="ko-KR" altLang="en-US" sz="1600"/>
              <a:t>개의 </a:t>
            </a:r>
            <a:r>
              <a:rPr lang="en-US" altLang="ko-KR" sz="1600"/>
              <a:t>OSB </a:t>
            </a:r>
            <a:r>
              <a:rPr lang="ko-KR" altLang="en-US" sz="1600"/>
              <a:t>공장이 가동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직경이 작은 원목 또는 짧은 원목토막이 층상구조를 가지게 되는 </a:t>
            </a:r>
            <a:r>
              <a:rPr lang="en-US" altLang="ko-KR" sz="1600"/>
              <a:t>strand</a:t>
            </a:r>
            <a:r>
              <a:rPr lang="ko-KR" altLang="en-US" sz="1600"/>
              <a:t>를 생산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합판용 단판의 수율이 </a:t>
            </a:r>
            <a:r>
              <a:rPr lang="en-US" altLang="ko-KR" sz="1600"/>
              <a:t>60~70%</a:t>
            </a:r>
            <a:r>
              <a:rPr lang="ko-KR" altLang="en-US" sz="1600"/>
              <a:t>인데 비해 </a:t>
            </a:r>
            <a:r>
              <a:rPr lang="en-US" altLang="ko-KR" sz="1600"/>
              <a:t>strand</a:t>
            </a:r>
            <a:r>
              <a:rPr lang="ko-KR" altLang="en-US" sz="1600"/>
              <a:t>의 수율은 </a:t>
            </a:r>
            <a:r>
              <a:rPr lang="en-US" altLang="ko-KR" sz="1600"/>
              <a:t>85~90%  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600"/>
              <a:t>   - </a:t>
            </a:r>
            <a:r>
              <a:rPr lang="ko-KR" altLang="en-US" sz="1600"/>
              <a:t>손실은 수피 및 </a:t>
            </a:r>
            <a:r>
              <a:rPr lang="en-US" altLang="ko-KR" sz="1600"/>
              <a:t>strand </a:t>
            </a:r>
            <a:r>
              <a:rPr lang="ko-KR" altLang="en-US" sz="1600"/>
              <a:t>제조 공정 중 파쇄되는 </a:t>
            </a:r>
            <a:r>
              <a:rPr lang="en-US" altLang="ko-KR" sz="1600"/>
              <a:t>strand</a:t>
            </a:r>
            <a:r>
              <a:rPr lang="ko-KR" altLang="en-US" sz="1600"/>
              <a:t>에 국한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결과적으로 </a:t>
            </a:r>
            <a:r>
              <a:rPr lang="en-US" altLang="ko-KR" sz="1600"/>
              <a:t>OSB</a:t>
            </a:r>
            <a:r>
              <a:rPr lang="ko-KR" altLang="en-US" sz="1600"/>
              <a:t>가 경제적으로 잇점을 보유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021227-plywoo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620713"/>
            <a:ext cx="3384550" cy="2592387"/>
          </a:xfrm>
          <a:noFill/>
          <a:ln/>
        </p:spPr>
      </p:pic>
      <p:pic>
        <p:nvPicPr>
          <p:cNvPr id="78851" name="Picture 3" descr="OSB_0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620713"/>
            <a:ext cx="3384550" cy="2592387"/>
          </a:xfrm>
          <a:noFill/>
          <a:ln/>
        </p:spPr>
      </p:pic>
      <p:pic>
        <p:nvPicPr>
          <p:cNvPr id="78852" name="Picture 4" descr="stamp_0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5650" y="3644900"/>
            <a:ext cx="3384550" cy="2592388"/>
          </a:xfrm>
          <a:noFill/>
          <a:ln/>
        </p:spPr>
      </p:pic>
      <p:pic>
        <p:nvPicPr>
          <p:cNvPr id="78853" name="Picture 5" descr="UNIPUROSB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03800" y="3644900"/>
            <a:ext cx="3384550" cy="2555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196975"/>
            <a:ext cx="8715435" cy="280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현재의 목질재료 </a:t>
            </a: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목재를 세분화한 요소 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(element)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를 접착제로 합체시킨 재구성 재료</a:t>
            </a:r>
            <a:endParaRPr lang="en-US" altLang="ko-KR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원료 형상에 따른 불규칙성을 최소화</a:t>
            </a:r>
            <a:endParaRPr lang="en-US" altLang="ko-KR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공정의 자동화에 기여</a:t>
            </a:r>
            <a:endParaRPr lang="en-US" altLang="ko-KR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원료의 이용범위를 넓힘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.</a:t>
            </a: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제품의 형상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크기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특성의 폭을 넓힘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.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196975"/>
            <a:ext cx="8715435" cy="158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종류 </a:t>
            </a: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집성재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원목을 각재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판재로 켜서 접착제로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적층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집성한 복합재료</a:t>
            </a:r>
            <a:endParaRPr kumimoji="1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합판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: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원목을 단판으로 절삭하여 서로 직교시켜 접착제로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홀수매로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적층시킨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판</a:t>
            </a:r>
            <a:endParaRPr lang="en-US" altLang="ko-KR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434" name="Picture 2" descr="http://t1.gstatic.com/images?q=tbn:ANd9GcQTdC9fsmdEfd02KTpvl1uhUPpczldSlP37lZLLTPfW6plB-w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786058"/>
            <a:ext cx="2262190" cy="1714512"/>
          </a:xfrm>
          <a:prstGeom prst="rect">
            <a:avLst/>
          </a:prstGeom>
          <a:noFill/>
        </p:spPr>
      </p:pic>
      <p:pic>
        <p:nvPicPr>
          <p:cNvPr id="18436" name="Picture 4" descr="http://t1.gstatic.com/images?q=tbn:ANd9GcQeTe9L0I2lVyVWbiQTLY4Q9uhrI9KnKC-TGaY-amp_aUnLG3B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786058"/>
            <a:ext cx="2286016" cy="1714511"/>
          </a:xfrm>
          <a:prstGeom prst="rect">
            <a:avLst/>
          </a:prstGeom>
          <a:noFill/>
        </p:spPr>
      </p:pic>
      <p:pic>
        <p:nvPicPr>
          <p:cNvPr id="18446" name="Picture 14" descr="http://t1.gstatic.com/images?q=tbn:ANd9GcTYBQxV2tkwt32VOxr1uQrFcy2w3rAnz_DB_1eWK57mCBKe4h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786058"/>
            <a:ext cx="2286015" cy="1743076"/>
          </a:xfrm>
          <a:prstGeom prst="rect">
            <a:avLst/>
          </a:prstGeom>
          <a:noFill/>
        </p:spPr>
      </p:pic>
      <p:pic>
        <p:nvPicPr>
          <p:cNvPr id="18452" name="Picture 20" descr="http://t0.gstatic.com/images?q=tbn:ANd9GcQGcDsv2ImoxXAdMcU8fYhguzuuJoTHrVEDN3pDW_bhULDfYEsw4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714884"/>
            <a:ext cx="2286016" cy="1714511"/>
          </a:xfrm>
          <a:prstGeom prst="rect">
            <a:avLst/>
          </a:prstGeom>
          <a:noFill/>
        </p:spPr>
      </p:pic>
      <p:pic>
        <p:nvPicPr>
          <p:cNvPr id="18456" name="Picture 24" descr="http://opentory.joins.com/images/thumb/e/eb/%ED%95%A9%ED%8C%90.JPG/200px-%ED%95%A9%ED%8C%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714884"/>
            <a:ext cx="2286016" cy="1714512"/>
          </a:xfrm>
          <a:prstGeom prst="rect">
            <a:avLst/>
          </a:prstGeom>
          <a:noFill/>
        </p:spPr>
      </p:pic>
      <p:pic>
        <p:nvPicPr>
          <p:cNvPr id="18458" name="Picture 26" descr="http://t0.gstatic.com/images?q=tbn:ANd9GcQpj_BTabd8Z9wUHQW2NiVz1ol2TPnMS9jPRAU733Be5apRoIg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714884"/>
            <a:ext cx="2286015" cy="1714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196975"/>
            <a:ext cx="8715435" cy="144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종류 </a:t>
            </a: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파티클보드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&amp;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섬유판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원목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공장부산물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건축해체재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등으로부터 얻은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파티클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목섬유를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접착제로 성형하여 판상제품으로 만든 것</a:t>
            </a: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482" name="Picture 2" descr="http://pds11.egloos.com/pds/200901/08/04/a0101204_4965cd1d6d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786058"/>
            <a:ext cx="2286016" cy="1714511"/>
          </a:xfrm>
          <a:prstGeom prst="rect">
            <a:avLst/>
          </a:prstGeom>
          <a:noFill/>
        </p:spPr>
      </p:pic>
      <p:pic>
        <p:nvPicPr>
          <p:cNvPr id="20484" name="Picture 4" descr="http://t2.gstatic.com/images?q=tbn:ANd9GcQ1ofhXrTnx-W9RkvC4vX790I-9UOXU22UbqmkHRyUYW5GTpv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786058"/>
            <a:ext cx="2286016" cy="1714512"/>
          </a:xfrm>
          <a:prstGeom prst="rect">
            <a:avLst/>
          </a:prstGeom>
          <a:noFill/>
        </p:spPr>
      </p:pic>
      <p:pic>
        <p:nvPicPr>
          <p:cNvPr id="20486" name="Picture 6" descr="http://imgshopping.naver.net/product/main/200/413/76/56/4137656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786058"/>
            <a:ext cx="2286016" cy="1714512"/>
          </a:xfrm>
          <a:prstGeom prst="rect">
            <a:avLst/>
          </a:prstGeom>
          <a:noFill/>
        </p:spPr>
      </p:pic>
      <p:pic>
        <p:nvPicPr>
          <p:cNvPr id="20488" name="Picture 8" descr="http://t3.gstatic.com/images?q=tbn:ANd9GcQ9L-BrrXWr70hbwbgBDirN-vmm65fHltf9izj9HZbIuG03LALGL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714884"/>
            <a:ext cx="2286016" cy="1714512"/>
          </a:xfrm>
          <a:prstGeom prst="rect">
            <a:avLst/>
          </a:prstGeom>
          <a:noFill/>
        </p:spPr>
      </p:pic>
      <p:pic>
        <p:nvPicPr>
          <p:cNvPr id="20490" name="Picture 10" descr="http://t1.gstatic.com/images?q=tbn:ANd9GcTqSXH3Ti6abQDK8zY50-9z984MRC5qobaMBLNoyiwn5OlIweN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3" y="4714884"/>
            <a:ext cx="2286015" cy="1714511"/>
          </a:xfrm>
          <a:prstGeom prst="rect">
            <a:avLst/>
          </a:prstGeom>
          <a:noFill/>
        </p:spPr>
      </p:pic>
      <p:pic>
        <p:nvPicPr>
          <p:cNvPr id="20492" name="Picture 12" descr="http://t3.gstatic.com/images?q=tbn:ANd9GcQLpSjdjOUm0PwjnxqVZm6JFo29_-oBV-T_ZuMj5REGrrEVFphqb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714884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196975"/>
            <a:ext cx="8715435" cy="480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정의 </a:t>
            </a: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파티클보드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섬유판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합판과 같이 목질소재로부터 재구성된 재구성목질을 목질재료라 함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이 목질재료를 다른 것과 서로 조합시키거나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다른 재료와 복합화 함으로써 새로운 재료를 만들 수 있는데 이들을 목질 복합재료라 함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.</a:t>
            </a: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다른 성질을 더해 기능화가 진행되며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화장성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방음성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방화성이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부여</a:t>
            </a:r>
            <a:endParaRPr lang="en-US" altLang="ko-KR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- 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hlinkClick r:id="rId3"/>
              </a:rPr>
              <a:t>http://www.youtube.com/watch?v=q-D1K-FaLX4</a:t>
            </a:r>
            <a:endParaRPr lang="en-US" altLang="ko-KR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- 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hlinkClick r:id="rId4"/>
              </a:rPr>
              <a:t>http://tvpot.daum.net/clip/ClipView.do?clipid=18315300</a:t>
            </a:r>
            <a:endParaRPr lang="en-US" altLang="ko-KR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pic>
        <p:nvPicPr>
          <p:cNvPr id="23554" name="Picture 2" descr="http://t1.gstatic.com/images?q=tbn:ANd9GcQl_qRzkIkqNsmmje949CbRmJvP8Rp_sgfywKAdRcgr9JoJNSL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35753"/>
            <a:ext cx="2286016" cy="24955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57224" y="477418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트러스</a:t>
            </a:r>
            <a:r>
              <a:rPr lang="ko-KR" altLang="en-US" dirty="0" smtClean="0"/>
              <a:t> 들보</a:t>
            </a:r>
            <a:endParaRPr lang="ko-KR" altLang="en-US" dirty="0"/>
          </a:p>
        </p:txBody>
      </p:sp>
      <p:pic>
        <p:nvPicPr>
          <p:cNvPr id="23556" name="Picture 4" descr="http://t0.gstatic.com/images?q=tbn:ANd9GcRg8YXibY7tB3nTabmkD9ZbSJFwdl1dZnbEaGbFHY8NWU1201bqf98d8L-1i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130974"/>
            <a:ext cx="2286016" cy="250033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86116" y="477418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트러스</a:t>
            </a:r>
            <a:r>
              <a:rPr lang="ko-KR" altLang="en-US" dirty="0" smtClean="0"/>
              <a:t> 플레이트</a:t>
            </a:r>
            <a:endParaRPr lang="ko-KR" altLang="en-US" dirty="0"/>
          </a:p>
        </p:txBody>
      </p:sp>
      <p:pic>
        <p:nvPicPr>
          <p:cNvPr id="23558" name="Picture 6" descr="http://t2.gstatic.com/images?q=tbn:ANd9GcT6ADBlrVQRnrOjz2xErfabV9tqNPNCoxhPRz0UbzEvkIlPCbyHv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130974"/>
            <a:ext cx="2514600" cy="250033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857884" y="477418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스트레스스킨 패널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196975"/>
            <a:ext cx="871543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1" lang="ko-KR" alt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구조용</a:t>
            </a: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목질재료</a:t>
            </a: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강도 설계가 자유롭고 품질의 편차가 적은 경제적인 공학 재료</a:t>
            </a:r>
            <a:endParaRPr kumimoji="1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저질재와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미이용재의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유효이용을 목적으로 개발된 것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.</a:t>
            </a: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축재료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집성재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단판적층제</a:t>
            </a:r>
            <a:endParaRPr kumimoji="1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구조용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판넬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: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구조용합판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OSB (oriented strand board)</a:t>
            </a:r>
            <a:endParaRPr kumimoji="1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116" y="598862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I-Joist</a:t>
            </a:r>
            <a:endParaRPr lang="ko-KR" altLang="en-US" dirty="0"/>
          </a:p>
        </p:txBody>
      </p:sp>
      <p:pic>
        <p:nvPicPr>
          <p:cNvPr id="24594" name="Picture 18" descr="http://www2.samyangwood.co.kr/files/product/i-joist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876"/>
            <a:ext cx="1785930" cy="2196695"/>
          </a:xfrm>
          <a:prstGeom prst="rect">
            <a:avLst/>
          </a:prstGeom>
          <a:noFill/>
        </p:spPr>
      </p:pic>
      <p:pic>
        <p:nvPicPr>
          <p:cNvPr id="24596" name="Picture 20" descr="http://www.beartruss.net/i-joist_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571876"/>
            <a:ext cx="2357454" cy="2214578"/>
          </a:xfrm>
          <a:prstGeom prst="rect">
            <a:avLst/>
          </a:prstGeom>
          <a:noFill/>
        </p:spPr>
      </p:pic>
      <p:pic>
        <p:nvPicPr>
          <p:cNvPr id="24600" name="Picture 24" descr="http://education.nachi.org/images/upload/Air_I_joi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571876"/>
            <a:ext cx="2362187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86116" y="598862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OSB</a:t>
            </a:r>
            <a:endParaRPr lang="ko-KR" altLang="en-US" dirty="0"/>
          </a:p>
        </p:txBody>
      </p:sp>
      <p:pic>
        <p:nvPicPr>
          <p:cNvPr id="25602" name="Picture 2" descr="http://t3.gstatic.com/images?q=tbn:ANd9GcQneCLCn3Rc9IDhKzk6XMYHomVK4VbVNE3-3TWkAc15KbHKCR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2466975" cy="1847851"/>
          </a:xfrm>
          <a:prstGeom prst="rect">
            <a:avLst/>
          </a:prstGeom>
          <a:noFill/>
        </p:spPr>
      </p:pic>
      <p:pic>
        <p:nvPicPr>
          <p:cNvPr id="25604" name="Picture 4" descr="http://t0.gstatic.com/images?q=tbn:ANd9GcSR7IzmtZd_A4vWMUifOvdDaYJfKutcOzV1bI6igWIvioLFEItXN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3" y="1357298"/>
            <a:ext cx="2428892" cy="1857388"/>
          </a:xfrm>
          <a:prstGeom prst="rect">
            <a:avLst/>
          </a:prstGeom>
          <a:noFill/>
        </p:spPr>
      </p:pic>
      <p:pic>
        <p:nvPicPr>
          <p:cNvPr id="25608" name="Picture 8" descr="http://www.pshomecenter.co.kr/files/notice/osb-floor-wall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429000"/>
            <a:ext cx="3238483" cy="2428862"/>
          </a:xfrm>
          <a:prstGeom prst="rect">
            <a:avLst/>
          </a:prstGeom>
          <a:noFill/>
        </p:spPr>
      </p:pic>
      <p:pic>
        <p:nvPicPr>
          <p:cNvPr id="25612" name="Picture 12" descr="http://t2.gstatic.com/images?q=tbn:ANd9GcQjrYxQ1J-p1BrLL0hCFqzeuRDKvBLA3QMA_aXVZQQvaDhFV-Lbb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357298"/>
            <a:ext cx="2428892" cy="1857387"/>
          </a:xfrm>
          <a:prstGeom prst="rect">
            <a:avLst/>
          </a:prstGeom>
          <a:noFill/>
        </p:spPr>
      </p:pic>
      <p:pic>
        <p:nvPicPr>
          <p:cNvPr id="25614" name="Picture 14" descr="http://t3.gstatic.com/images?q=tbn:ANd9GcQt989fvYLbdeDYFqfboMF-vITPrPiFmzAkFgKW5l5dde4Ophc_F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429000"/>
            <a:ext cx="328614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1219</TotalTime>
  <Words>1665</Words>
  <Application>Microsoft Office PowerPoint</Application>
  <PresentationFormat>화면 슬라이드 쇼(4:3)</PresentationFormat>
  <Paragraphs>351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점과 선</vt:lpstr>
      <vt:lpstr>목재접착제 현황</vt:lpstr>
      <vt:lpstr>목질재료 및 목질 복합재료</vt:lpstr>
      <vt:lpstr>목질재료 및 목질 복합재료</vt:lpstr>
      <vt:lpstr>목질재료 및 목질 복합재료</vt:lpstr>
      <vt:lpstr>목질재료 및 목질 복합재료</vt:lpstr>
      <vt:lpstr>목질재료 및 목질 복합재료</vt:lpstr>
      <vt:lpstr>목질재료 및 목질 복합재료</vt:lpstr>
      <vt:lpstr>목질재료 및 목질 복합재료</vt:lpstr>
      <vt:lpstr>목질재료 및 목질 복합재료</vt:lpstr>
      <vt:lpstr>합판</vt:lpstr>
      <vt:lpstr>슬라이드 11</vt:lpstr>
      <vt:lpstr>국내의 합판보드 생산</vt:lpstr>
      <vt:lpstr>합판 제조업체 현황</vt:lpstr>
      <vt:lpstr>파티클보드</vt:lpstr>
      <vt:lpstr>슬라이드 15</vt:lpstr>
      <vt:lpstr>파티클보드의 역사 및 해외 생산 동향</vt:lpstr>
      <vt:lpstr>파티클보드 제조업체 현황</vt:lpstr>
      <vt:lpstr>중밀도섬유판 (MDF)</vt:lpstr>
      <vt:lpstr>중밀도섬유판의 용도</vt:lpstr>
      <vt:lpstr>중밀도섬유판 제조업체 현황</vt:lpstr>
      <vt:lpstr>합판마루판 제조업체 현황</vt:lpstr>
      <vt:lpstr>강화마루판 제조업체 현황</vt:lpstr>
      <vt:lpstr>Oriented Strandboard (OSB) </vt:lpstr>
      <vt:lpstr>슬라이드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29</cp:revision>
  <dcterms:created xsi:type="dcterms:W3CDTF">2005-09-01T06:05:51Z</dcterms:created>
  <dcterms:modified xsi:type="dcterms:W3CDTF">2013-03-09T16:05:49Z</dcterms:modified>
</cp:coreProperties>
</file>