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84" r:id="rId4"/>
    <p:sldId id="270" r:id="rId5"/>
    <p:sldId id="271" r:id="rId6"/>
    <p:sldId id="268" r:id="rId7"/>
    <p:sldId id="269" r:id="rId8"/>
    <p:sldId id="280" r:id="rId9"/>
    <p:sldId id="278" r:id="rId10"/>
    <p:sldId id="279" r:id="rId11"/>
    <p:sldId id="272" r:id="rId12"/>
    <p:sldId id="273" r:id="rId13"/>
    <p:sldId id="274" r:id="rId14"/>
    <p:sldId id="275" r:id="rId15"/>
    <p:sldId id="276" r:id="rId16"/>
    <p:sldId id="277" r:id="rId17"/>
    <p:sldId id="285" r:id="rId18"/>
    <p:sldId id="282" r:id="rId19"/>
    <p:sldId id="281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198" y="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B6D5-5000-4D4B-A86C-8FFC4A17CD4D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B604-CBA9-41D8-A1C0-AC663EF5E8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B6D5-5000-4D4B-A86C-8FFC4A17CD4D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B604-CBA9-41D8-A1C0-AC663EF5E8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B6D5-5000-4D4B-A86C-8FFC4A17CD4D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B604-CBA9-41D8-A1C0-AC663EF5E8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B6D5-5000-4D4B-A86C-8FFC4A17CD4D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B604-CBA9-41D8-A1C0-AC663EF5E8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B6D5-5000-4D4B-A86C-8FFC4A17CD4D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B604-CBA9-41D8-A1C0-AC663EF5E8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B6D5-5000-4D4B-A86C-8FFC4A17CD4D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B604-CBA9-41D8-A1C0-AC663EF5E8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B6D5-5000-4D4B-A86C-8FFC4A17CD4D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B604-CBA9-41D8-A1C0-AC663EF5E8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B6D5-5000-4D4B-A86C-8FFC4A17CD4D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B604-CBA9-41D8-A1C0-AC663EF5E8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B6D5-5000-4D4B-A86C-8FFC4A17CD4D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B604-CBA9-41D8-A1C0-AC663EF5E8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B6D5-5000-4D4B-A86C-8FFC4A17CD4D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B604-CBA9-41D8-A1C0-AC663EF5E8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B6D5-5000-4D4B-A86C-8FFC4A17CD4D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B604-CBA9-41D8-A1C0-AC663EF5E8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FB6D5-5000-4D4B-A86C-8FFC4A17CD4D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BB604-CBA9-41D8-A1C0-AC663EF5E8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1173157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5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목재건조에 대한 방부처리</a:t>
            </a:r>
            <a:endParaRPr lang="ko-KR" alt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810" y="5214950"/>
            <a:ext cx="44291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</a:t>
            </a:r>
            <a:r>
              <a:rPr lang="en-US" altLang="ko-KR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박병근 배진성 이동진 황재욱</a:t>
            </a:r>
            <a:endParaRPr lang="ko-KR" alt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부후균의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종류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649" name="_x69834776" descr="EMB00000d3c4a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418" y="1785926"/>
            <a:ext cx="3812268" cy="2286016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651" name="_x69838672" descr="EMB00000d3c4a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85926"/>
            <a:ext cx="3867829" cy="231933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472" y="4857760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err="1" smtClean="0">
                <a:solidFill>
                  <a:schemeClr val="bg1"/>
                </a:solidFill>
              </a:rPr>
              <a:t>조개껍데기형</a:t>
            </a:r>
            <a:r>
              <a:rPr lang="ko-KR" altLang="en-US" dirty="0" smtClean="0">
                <a:solidFill>
                  <a:schemeClr val="bg1"/>
                </a:solidFill>
              </a:rPr>
              <a:t> 또는 </a:t>
            </a:r>
            <a:r>
              <a:rPr lang="ko-KR" altLang="en-US" dirty="0" err="1" smtClean="0">
                <a:solidFill>
                  <a:schemeClr val="bg1"/>
                </a:solidFill>
              </a:rPr>
              <a:t>선반형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</a:rPr>
              <a:t>갓 표면은 물결 모양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</a:rPr>
              <a:t>백색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회백색 또는 회갈색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</a:rPr>
              <a:t>부드러우며 건조하며 </a:t>
            </a:r>
            <a:r>
              <a:rPr lang="ko-KR" altLang="en-US" dirty="0" err="1" smtClean="0">
                <a:solidFill>
                  <a:schemeClr val="bg1"/>
                </a:solidFill>
              </a:rPr>
              <a:t>코르크질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765" y="4429132"/>
            <a:ext cx="3167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</a:rPr>
              <a:t>줄버섯</a:t>
            </a:r>
            <a:r>
              <a:rPr lang="en-US" altLang="ko-KR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Bjerkandera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adusta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  <a:p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4030" y="4429132"/>
            <a:ext cx="377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말굽버섯</a:t>
            </a:r>
            <a:r>
              <a:rPr lang="en-US" altLang="ko-KR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Polyporus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fomentarius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3438" y="5000636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err="1" smtClean="0">
                <a:solidFill>
                  <a:schemeClr val="bg1"/>
                </a:solidFill>
              </a:rPr>
              <a:t>말굽형</a:t>
            </a:r>
            <a:r>
              <a:rPr lang="ko-KR" altLang="en-US" dirty="0" smtClean="0">
                <a:solidFill>
                  <a:schemeClr val="bg1"/>
                </a:solidFill>
              </a:rPr>
              <a:t> 또는 종형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</a:rPr>
              <a:t>황갈색이며 </a:t>
            </a:r>
            <a:r>
              <a:rPr lang="ko-KR" altLang="en-US" dirty="0" err="1" smtClean="0">
                <a:solidFill>
                  <a:schemeClr val="bg1"/>
                </a:solidFill>
              </a:rPr>
              <a:t>가죽질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</a:rPr>
              <a:t>표면은 </a:t>
            </a:r>
            <a:r>
              <a:rPr lang="ko-KR" altLang="en-US" dirty="0" err="1" smtClean="0">
                <a:solidFill>
                  <a:schemeClr val="bg1"/>
                </a:solidFill>
              </a:rPr>
              <a:t>평활하고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</a:rPr>
              <a:t>포자문은</a:t>
            </a:r>
            <a:r>
              <a:rPr lang="ko-KR" altLang="en-US" dirty="0" smtClean="0">
                <a:solidFill>
                  <a:schemeClr val="bg1"/>
                </a:solidFill>
              </a:rPr>
              <a:t> 백색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500034" y="1069902"/>
          <a:ext cx="8194704" cy="535949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65218"/>
                <a:gridCol w="3071834"/>
                <a:gridCol w="3857652"/>
              </a:tblGrid>
              <a:tr h="3511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/>
                        <a:t>사용환</a:t>
                      </a:r>
                      <a:r>
                        <a:rPr lang="ko-KR" altLang="en-US" sz="1500" dirty="0"/>
                        <a:t>경</a:t>
                      </a:r>
                      <a:endParaRPr lang="en-US" altLang="ko-KR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사용환경 조건</a:t>
                      </a:r>
                      <a:endParaRPr lang="ko-KR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종 류</a:t>
                      </a:r>
                      <a:endParaRPr lang="ko-KR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850947">
                <a:tc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건재해충 피해환경</a:t>
                      </a:r>
                      <a:endParaRPr lang="en-US" altLang="ko-KR" sz="1800" dirty="0" smtClean="0"/>
                    </a:p>
                    <a:p>
                      <a:pPr algn="ctr" latinLnBrk="1"/>
                      <a:r>
                        <a:rPr lang="ko-KR" altLang="en-US" sz="1800" dirty="0" smtClean="0"/>
                        <a:t>실내사용 목재</a:t>
                      </a:r>
                      <a:endParaRPr lang="en-US" altLang="ko-KR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붕소∙</a:t>
                      </a:r>
                      <a:r>
                        <a:rPr lang="ko-KR" altLang="en-US" sz="1800" dirty="0" err="1" smtClean="0"/>
                        <a:t>붕산화합물계</a:t>
                      </a:r>
                      <a:endParaRPr lang="en-US" altLang="ko-KR" sz="1800" dirty="0" smtClean="0"/>
                    </a:p>
                    <a:p>
                      <a:pPr algn="ctr" latinLnBrk="1"/>
                      <a:r>
                        <a:rPr lang="ko-KR" altLang="en-US" sz="1800" dirty="0" err="1" smtClean="0"/>
                        <a:t>알킬</a:t>
                      </a:r>
                      <a:r>
                        <a:rPr lang="ko-KR" altLang="en-US" sz="1800" dirty="0" smtClean="0"/>
                        <a:t> </a:t>
                      </a:r>
                      <a:r>
                        <a:rPr lang="ko-KR" altLang="en-US" sz="1800" dirty="0" err="1" smtClean="0"/>
                        <a:t>암모니움</a:t>
                      </a:r>
                      <a:r>
                        <a:rPr lang="ko-KR" altLang="en-US" sz="1800" dirty="0" smtClean="0"/>
                        <a:t> </a:t>
                      </a:r>
                      <a:r>
                        <a:rPr lang="ko-KR" altLang="en-US" sz="1800" dirty="0" err="1" smtClean="0"/>
                        <a:t>화합물계</a:t>
                      </a:r>
                      <a:endParaRPr lang="en-US" altLang="ko-KR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877987">
                <a:tc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결로예상 환경</a:t>
                      </a:r>
                      <a:endParaRPr lang="en-US" altLang="ko-KR" sz="1800" dirty="0" smtClean="0"/>
                    </a:p>
                    <a:p>
                      <a:pPr algn="ctr" latinLnBrk="1"/>
                      <a:r>
                        <a:rPr lang="ko-KR" altLang="en-US" sz="1800" dirty="0" smtClean="0"/>
                        <a:t>저온환경</a:t>
                      </a:r>
                      <a:endParaRPr lang="en-US" altLang="ko-KR" sz="1800" dirty="0" smtClean="0"/>
                    </a:p>
                    <a:p>
                      <a:pPr algn="ctr" latinLnBrk="1"/>
                      <a:r>
                        <a:rPr lang="ko-KR" altLang="en-US" sz="1800" dirty="0" err="1" smtClean="0"/>
                        <a:t>습한곳에</a:t>
                      </a:r>
                      <a:r>
                        <a:rPr lang="ko-KR" altLang="en-US" sz="1800" dirty="0" smtClean="0"/>
                        <a:t> 사용목재</a:t>
                      </a:r>
                      <a:endParaRPr lang="ko-KR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구리∙</a:t>
                      </a:r>
                      <a:r>
                        <a:rPr lang="ko-KR" altLang="en-US" sz="1800" dirty="0" err="1" smtClean="0"/>
                        <a:t>알킬암모니움화합물계</a:t>
                      </a:r>
                      <a:endParaRPr lang="en-US" altLang="ko-KR" sz="1800" dirty="0" smtClean="0"/>
                    </a:p>
                    <a:p>
                      <a:pPr algn="ctr" latinLnBrk="1"/>
                      <a:r>
                        <a:rPr lang="ko-KR" altLang="en-US" sz="1800" dirty="0" smtClean="0"/>
                        <a:t>크롬∙플루오르화구리∙아연 </a:t>
                      </a:r>
                      <a:r>
                        <a:rPr lang="ko-KR" altLang="en-US" sz="1800" dirty="0" err="1" smtClean="0"/>
                        <a:t>화합물계</a:t>
                      </a:r>
                      <a:endParaRPr lang="en-US" altLang="ko-KR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141383">
                <a:tc>
                  <a:txBody>
                    <a:bodyPr/>
                    <a:lstStyle/>
                    <a:p>
                      <a:pPr algn="ctr" latinLnBrk="1"/>
                      <a:endParaRPr lang="ko-KR" altLang="en-US" sz="15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자주 습한 환경</a:t>
                      </a:r>
                      <a:endParaRPr lang="en-US" altLang="ko-KR" sz="1800" dirty="0" smtClean="0"/>
                    </a:p>
                    <a:p>
                      <a:pPr algn="ctr" latinLnBrk="1"/>
                      <a:r>
                        <a:rPr lang="ko-KR" altLang="en-US" sz="1800" dirty="0" smtClean="0"/>
                        <a:t>흰개미 피해 환경</a:t>
                      </a:r>
                      <a:endParaRPr lang="en-US" altLang="ko-KR" sz="1800" dirty="0" smtClean="0"/>
                    </a:p>
                    <a:p>
                      <a:pPr algn="ctr" latinLnBrk="1"/>
                      <a:r>
                        <a:rPr lang="ko-KR" altLang="en-US" sz="1800" dirty="0" smtClean="0"/>
                        <a:t>야외 사용 목재</a:t>
                      </a:r>
                      <a:endParaRPr lang="ko-KR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/>
                        <a:t>테부코나졸</a:t>
                      </a:r>
                      <a:r>
                        <a:rPr lang="ko-KR" altLang="en-US" sz="1800" dirty="0" smtClean="0"/>
                        <a:t>∙</a:t>
                      </a:r>
                      <a:r>
                        <a:rPr lang="ko-KR" altLang="en-US" sz="1800" dirty="0" err="1" smtClean="0"/>
                        <a:t>프로피코나졸</a:t>
                      </a:r>
                      <a:endParaRPr lang="en-US" altLang="ko-KR" sz="1800" dirty="0" smtClean="0"/>
                    </a:p>
                    <a:p>
                      <a:pPr algn="ctr" latinLnBrk="1"/>
                      <a:r>
                        <a:rPr lang="ko-KR" altLang="en-US" sz="1800" dirty="0" smtClean="0"/>
                        <a:t>유기요오드 </a:t>
                      </a:r>
                      <a:r>
                        <a:rPr lang="ko-KR" altLang="en-US" sz="1800" dirty="0" err="1" smtClean="0"/>
                        <a:t>화합물계</a:t>
                      </a:r>
                      <a:endParaRPr lang="en-US" altLang="ko-KR" sz="1800" dirty="0" smtClean="0"/>
                    </a:p>
                    <a:p>
                      <a:pPr algn="ctr" latinLnBrk="1"/>
                      <a:r>
                        <a:rPr lang="ko-KR" altLang="en-US" sz="1800" dirty="0" smtClean="0"/>
                        <a:t>유기요오드∙</a:t>
                      </a:r>
                      <a:r>
                        <a:rPr lang="ko-KR" altLang="en-US" sz="1800" dirty="0" err="1" smtClean="0"/>
                        <a:t>인화합물계</a:t>
                      </a:r>
                      <a:endParaRPr lang="ko-KR" altLang="en-US" sz="1800" dirty="0" smtClean="0"/>
                    </a:p>
                    <a:p>
                      <a:pPr algn="ctr" latinLnBrk="1"/>
                      <a:endParaRPr lang="ko-KR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141383">
                <a:tc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토양 또는 담수와 접한 환경</a:t>
                      </a:r>
                      <a:endParaRPr lang="en-US" altLang="ko-KR" sz="1800" dirty="0" smtClean="0"/>
                    </a:p>
                    <a:p>
                      <a:pPr algn="ctr" latinLnBrk="1"/>
                      <a:r>
                        <a:rPr lang="ko-KR" altLang="en-US" sz="1800" dirty="0" smtClean="0"/>
                        <a:t>흰개미 피해 환경</a:t>
                      </a:r>
                      <a:endParaRPr lang="en-US" altLang="ko-KR" sz="1800" dirty="0" smtClean="0"/>
                    </a:p>
                    <a:p>
                      <a:pPr algn="ctr" latinLnBrk="1"/>
                      <a:r>
                        <a:rPr lang="ko-KR" altLang="en-US" sz="1800" dirty="0" smtClean="0"/>
                        <a:t>흙</a:t>
                      </a:r>
                      <a:r>
                        <a:rPr lang="en-US" altLang="ko-KR" sz="1800" dirty="0" smtClean="0"/>
                        <a:t>,</a:t>
                      </a:r>
                      <a:r>
                        <a:rPr lang="ko-KR" altLang="en-US" sz="1800" dirty="0" smtClean="0"/>
                        <a:t>물과 접하는 목재</a:t>
                      </a:r>
                      <a:endParaRPr lang="ko-KR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지방산 </a:t>
                      </a:r>
                      <a:r>
                        <a:rPr lang="ko-KR" altLang="en-US" sz="1800" dirty="0" err="1" smtClean="0"/>
                        <a:t>금속염계</a:t>
                      </a:r>
                      <a:endParaRPr lang="en-US" altLang="ko-KR" sz="1800" dirty="0" smtClean="0"/>
                    </a:p>
                    <a:p>
                      <a:pPr algn="ctr" latinLnBrk="1"/>
                      <a:r>
                        <a:rPr lang="ko-KR" altLang="en-US" sz="1800" dirty="0" smtClean="0"/>
                        <a:t>산화크롬∙</a:t>
                      </a:r>
                      <a:r>
                        <a:rPr lang="ko-KR" altLang="en-US" sz="1800" dirty="0" err="1" smtClean="0"/>
                        <a:t>구리화합물계</a:t>
                      </a:r>
                      <a:endParaRPr lang="en-US" altLang="ko-KR" sz="1800" dirty="0" smtClean="0"/>
                    </a:p>
                    <a:p>
                      <a:pPr algn="ctr" latinLnBrk="1"/>
                      <a:r>
                        <a:rPr lang="ko-KR" altLang="en-US" sz="1800" dirty="0" smtClean="0"/>
                        <a:t>크롬∙구리∙</a:t>
                      </a:r>
                      <a:r>
                        <a:rPr lang="ko-KR" altLang="en-US" sz="1800" dirty="0" err="1" smtClean="0"/>
                        <a:t>붕소화합물계</a:t>
                      </a:r>
                      <a:endParaRPr lang="ko-KR" altLang="en-US" sz="1800" dirty="0" smtClean="0"/>
                    </a:p>
                    <a:p>
                      <a:pPr algn="ctr" latinLnBrk="1"/>
                      <a:endParaRPr lang="ko-KR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850947">
                <a:tc>
                  <a:txBody>
                    <a:bodyPr/>
                    <a:lstStyle/>
                    <a:p>
                      <a:pPr algn="ctr" latinLnBrk="1"/>
                      <a:endParaRPr lang="ko-KR" altLang="en-US" sz="15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바닷물과 접하는 환경</a:t>
                      </a:r>
                      <a:endParaRPr lang="en-US" altLang="ko-KR" sz="1800" dirty="0" smtClean="0"/>
                    </a:p>
                    <a:p>
                      <a:pPr algn="ctr" latinLnBrk="1"/>
                      <a:r>
                        <a:rPr lang="ko-KR" altLang="en-US" sz="1800" dirty="0" smtClean="0"/>
                        <a:t>해양에 사용하는 목재</a:t>
                      </a:r>
                      <a:endParaRPr lang="ko-KR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/>
                        <a:t>크레오소트유</a:t>
                      </a:r>
                      <a:endParaRPr lang="ko-KR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사용환경에 따른 방부제의 종류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69968"/>
            <a:ext cx="1031681" cy="64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498662"/>
            <a:ext cx="1162895" cy="70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427356"/>
            <a:ext cx="1111614" cy="72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641802"/>
            <a:ext cx="1111057" cy="67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5713372"/>
            <a:ext cx="1167721" cy="70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도포 및 </a:t>
            </a:r>
            <a:r>
              <a:rPr lang="ko-KR" alt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살포법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57242" y="4286256"/>
            <a:ext cx="8229600" cy="1584176"/>
          </a:xfrm>
        </p:spPr>
        <p:txBody>
          <a:bodyPr>
            <a:no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유용성 방부제를 도포 또는 살포하는 극히 간편한 방법으로서 </a:t>
            </a: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비교적 소규모의 방부처리에 이용</a:t>
            </a:r>
            <a:endParaRPr lang="en-US" altLang="ko-K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목재를 충분히 건조시켜야 하는 것이 처리의 조건</a:t>
            </a:r>
            <a:endParaRPr lang="en-US" altLang="ko-K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소량의 농용재의 방부처리에 많이 적용</a:t>
            </a:r>
            <a:endParaRPr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그림 3" descr="exterior-painting-spray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9541" y="1214422"/>
            <a:ext cx="4364162" cy="301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상온 </a:t>
            </a:r>
            <a:r>
              <a:rPr lang="ko-KR" alt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침지법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2044823"/>
          </a:xfrm>
        </p:spPr>
        <p:txBody>
          <a:bodyPr>
            <a:normAutofit lnSpcReduction="10000"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유용성 또는 수용성 방부제를 넣은 통 안에 수초 내지 몇 </a:t>
            </a:r>
            <a:r>
              <a:rPr lang="ko-KR" alt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시간동안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처리할 목재를 담가 두었다가 꺼내는 방법</a:t>
            </a:r>
            <a:endParaRPr lang="en-US" altLang="ko-K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목재량에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비하여 다량의 방부제가 소요</a:t>
            </a:r>
            <a:endParaRPr lang="en-US" altLang="ko-K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판재 또는 길이가 짧은 용재에 대하여서는 충분한 방부목적을 달성</a:t>
            </a:r>
            <a:endParaRPr lang="en-US" altLang="ko-K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altLang="ko-KR" sz="2000" dirty="0"/>
          </a:p>
        </p:txBody>
      </p:sp>
      <p:pic>
        <p:nvPicPr>
          <p:cNvPr id="4" name="그림 3" descr="w125_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0" y="1844824"/>
            <a:ext cx="6604000" cy="23622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643570" y="3286124"/>
            <a:ext cx="20162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개조식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온냉욕법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가장 효과적인 방법으로서 흔히 유용성 방부제를 사용</a:t>
            </a: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목재를 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70℃ 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이상의 </a:t>
            </a:r>
            <a:r>
              <a:rPr lang="ko-KR" alt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약액으로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가열시킨 후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상온의 </a:t>
            </a:r>
            <a:r>
              <a:rPr lang="ko-KR" alt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약액으로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옮김</a:t>
            </a: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가열 </a:t>
            </a:r>
            <a:r>
              <a:rPr lang="ko-KR" alt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약액을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자연적으로 상온이 되게 냉각시킨 후 목재 중에 생기는 감압에 의한 흡인력을 이용하여 방부제를 흡수시키는 것</a:t>
            </a: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온욕시간은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처리목재의 수종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치수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처리량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건조도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약제의 주입량에 따라서 달라지고 </a:t>
            </a:r>
            <a:r>
              <a:rPr lang="ko-KR" alt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냉욕시간은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온욕시간과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같게 함</a:t>
            </a: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확산법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0364" y="4437112"/>
            <a:ext cx="8363272" cy="1584176"/>
          </a:xfrm>
        </p:spPr>
        <p:txBody>
          <a:bodyPr>
            <a:norm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방부제를 표면에 바르고 뿜거나 </a:t>
            </a:r>
            <a:r>
              <a:rPr lang="ko-KR" alt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담그어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목재를 처리한 다음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방수지나 비닐포로 포장</a:t>
            </a:r>
            <a:endParaRPr lang="en-US" altLang="ko-K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2~4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동안 놓아두어 약제를 자연히 확산시키는 법</a:t>
            </a:r>
            <a:endParaRPr lang="en-US" altLang="ko-K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그림 3" descr="6830727-0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8115" y="1628800"/>
            <a:ext cx="6547769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목재 방부처리의 장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단점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855365"/>
            <a:ext cx="8507288" cy="4525963"/>
          </a:xfrm>
        </p:spPr>
        <p:txBody>
          <a:bodyPr/>
          <a:lstStyle/>
          <a:p>
            <a:r>
              <a:rPr lang="ko-KR" altLang="en-US" sz="2500" b="1" dirty="0" smtClean="0">
                <a:solidFill>
                  <a:schemeClr val="bg1"/>
                </a:solidFill>
              </a:rPr>
              <a:t>장점</a:t>
            </a:r>
            <a:r>
              <a:rPr lang="en-US" altLang="ko-KR" dirty="0" smtClean="0">
                <a:solidFill>
                  <a:schemeClr val="bg1"/>
                </a:solidFill>
              </a:rPr>
              <a:t/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 </a:t>
            </a:r>
            <a:r>
              <a:rPr lang="ko-KR" alt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방부목을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사용했을 경우보다 </a:t>
            </a: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3~8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배까지 사용기한을 늘릴 수 있음</a:t>
            </a: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목재의 </a:t>
            </a:r>
            <a:r>
              <a:rPr lang="ko-KR" alt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벌채량을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줄일 수 있어 우리의 환경을 더 푸르게 </a:t>
            </a:r>
            <a:r>
              <a:rPr lang="ko-KR" alt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만듬</a:t>
            </a: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설치된 목재의 보수 비용을 감소</a:t>
            </a:r>
            <a:endParaRPr lang="en-US" altLang="ko-K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2500" b="1" dirty="0" smtClean="0"/>
          </a:p>
          <a:p>
            <a:r>
              <a:rPr lang="ko-KR" altLang="en-US" sz="2500" b="1" dirty="0" smtClean="0">
                <a:solidFill>
                  <a:schemeClr val="bg1"/>
                </a:solidFill>
              </a:rPr>
              <a:t>단점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가압 방부처리 된 목재의 가격은 일반 목재에 비해 가격이 높음</a:t>
            </a: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일부 방부약제의 경우 </a:t>
            </a:r>
            <a:r>
              <a:rPr lang="ko-KR" alt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금속부식성이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강해 일반목재를 사용 할 때에 </a:t>
            </a: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비해 접합철물의 사용에 별도의 비용부담이 발생</a:t>
            </a: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일반적인 탄소강 못이나 일반 연결철물 사용 못 함</a:t>
            </a: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아연 도금된 철물이나 스테인리스로 된 것을 사용</a:t>
            </a:r>
            <a:endParaRPr lang="en-US" altLang="ko-K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결론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886348"/>
            <a:ext cx="8229600" cy="1543048"/>
          </a:xfrm>
        </p:spPr>
        <p:txBody>
          <a:bodyPr>
            <a:norm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목재 방부처리를 하였을 경우</a:t>
            </a:r>
            <a:r>
              <a:rPr lang="en-US" altLang="ko-KR" sz="2000" b="1" dirty="0" smtClean="0">
                <a:solidFill>
                  <a:schemeClr val="bg1"/>
                </a:solidFill>
              </a:rPr>
              <a:t/>
            </a:r>
            <a:br>
              <a:rPr lang="en-US" altLang="ko-KR" sz="2000" b="1" dirty="0" smtClean="0">
                <a:solidFill>
                  <a:schemeClr val="bg1"/>
                </a:solidFill>
              </a:rPr>
            </a:br>
            <a:r>
              <a:rPr lang="ko-KR" altLang="en-US" sz="2000" b="1" dirty="0" smtClean="0">
                <a:solidFill>
                  <a:schemeClr val="bg1"/>
                </a:solidFill>
              </a:rPr>
              <a:t>가격은 비싸지만 건조목재의 결함을 예방하여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/>
            </a:r>
            <a:br>
              <a:rPr lang="en-US" altLang="ko-KR" sz="2000" b="1" dirty="0" smtClean="0">
                <a:solidFill>
                  <a:schemeClr val="bg1"/>
                </a:solidFill>
              </a:rPr>
            </a:br>
            <a:r>
              <a:rPr lang="ko-KR" altLang="en-US" sz="2000" b="1" dirty="0" smtClean="0">
                <a:solidFill>
                  <a:schemeClr val="bg1"/>
                </a:solidFill>
              </a:rPr>
              <a:t>사용 기간을 늘릴 수 있고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/>
            </a:r>
            <a:br>
              <a:rPr lang="en-US" altLang="ko-KR" sz="2000" b="1" dirty="0" smtClean="0">
                <a:solidFill>
                  <a:schemeClr val="bg1"/>
                </a:solidFill>
              </a:rPr>
            </a:br>
            <a:r>
              <a:rPr lang="ko-KR" altLang="en-US" sz="2000" b="1" dirty="0" smtClean="0">
                <a:solidFill>
                  <a:schemeClr val="bg1"/>
                </a:solidFill>
              </a:rPr>
              <a:t>그렇기 때문에 현재 이슈가 되고 있는 환경 문제에 도움을 줌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그림 3" descr="ba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357298"/>
            <a:ext cx="4357718" cy="330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참고문헌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>
                <a:solidFill>
                  <a:schemeClr val="bg1"/>
                </a:solidFill>
              </a:rPr>
              <a:t>영풍목재</a:t>
            </a:r>
            <a:r>
              <a:rPr lang="en-US" altLang="ko-KR" dirty="0" smtClean="0">
                <a:solidFill>
                  <a:schemeClr val="bg1"/>
                </a:solidFill>
              </a:rPr>
              <a:t>(http://www.youngpoongwood.com)</a:t>
            </a: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목재 방부처리 및 설치 매뉴얼</a:t>
            </a:r>
            <a:r>
              <a:rPr lang="en-US" altLang="ko-KR" dirty="0" smtClean="0">
                <a:solidFill>
                  <a:schemeClr val="bg1"/>
                </a:solidFill>
              </a:rPr>
              <a:t/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en-US" altLang="ko-KR" dirty="0" smtClean="0">
                <a:solidFill>
                  <a:schemeClr val="bg1"/>
                </a:solidFill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</a:rPr>
              <a:t>서울시청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산림조합</a:t>
            </a:r>
            <a:r>
              <a:rPr lang="en-US" altLang="ko-KR" dirty="0" smtClean="0">
                <a:solidFill>
                  <a:schemeClr val="bg1"/>
                </a:solidFill>
              </a:rPr>
              <a:t/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en-US" altLang="ko-KR" dirty="0" smtClean="0">
                <a:solidFill>
                  <a:schemeClr val="bg1"/>
                </a:solidFill>
              </a:rPr>
              <a:t>(http://www.nfcf.or.kr)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14628"/>
            <a:ext cx="8229600" cy="1143000"/>
          </a:xfrm>
        </p:spPr>
        <p:txBody>
          <a:bodyPr/>
          <a:lstStyle/>
          <a:p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고맙습니다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목차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동기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ko-KR" altLang="en-US" b="1" dirty="0" smtClean="0">
                <a:solidFill>
                  <a:schemeClr val="bg1"/>
                </a:solidFill>
              </a:rPr>
              <a:t>목재 방부란</a:t>
            </a:r>
            <a:r>
              <a:rPr lang="en-US" altLang="ko-KR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ko-KR" altLang="en-US" b="1" dirty="0" smtClean="0">
                <a:solidFill>
                  <a:schemeClr val="bg1"/>
                </a:solidFill>
              </a:rPr>
              <a:t>목재 방부 목적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ko-KR" altLang="en-US" b="1" dirty="0" err="1" smtClean="0">
                <a:solidFill>
                  <a:schemeClr val="bg1"/>
                </a:solidFill>
              </a:rPr>
              <a:t>부후균이란</a:t>
            </a:r>
            <a:r>
              <a:rPr lang="en-US" altLang="ko-KR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ko-KR" altLang="en-US" b="1" dirty="0" err="1" smtClean="0">
                <a:solidFill>
                  <a:schemeClr val="bg1"/>
                </a:solidFill>
              </a:rPr>
              <a:t>부후균의</a:t>
            </a:r>
            <a:r>
              <a:rPr lang="ko-KR" altLang="en-US" b="1" dirty="0" smtClean="0">
                <a:solidFill>
                  <a:schemeClr val="bg1"/>
                </a:solidFill>
              </a:rPr>
              <a:t> 종류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ko-KR" altLang="en-US" b="1" dirty="0" smtClean="0">
                <a:solidFill>
                  <a:schemeClr val="bg1"/>
                </a:solidFill>
              </a:rPr>
              <a:t>목재의 사용환경에 따른 방부제의 종류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ko-KR" altLang="en-US" b="1" dirty="0" smtClean="0">
                <a:solidFill>
                  <a:schemeClr val="bg1"/>
                </a:solidFill>
              </a:rPr>
              <a:t>방부처리 방법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ko-KR" altLang="en-US" b="1" dirty="0" smtClean="0">
                <a:solidFill>
                  <a:schemeClr val="bg1"/>
                </a:solidFill>
              </a:rPr>
              <a:t>목재 방부처리의 장</a:t>
            </a:r>
            <a:r>
              <a:rPr lang="en-US" altLang="ko-KR" b="1" dirty="0" smtClean="0">
                <a:solidFill>
                  <a:schemeClr val="bg1"/>
                </a:solidFill>
              </a:rPr>
              <a:t>·</a:t>
            </a:r>
            <a:r>
              <a:rPr lang="ko-KR" altLang="en-US" b="1" dirty="0" smtClean="0">
                <a:solidFill>
                  <a:schemeClr val="bg1"/>
                </a:solidFill>
              </a:rPr>
              <a:t>단점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ko-KR" altLang="en-US" b="1" dirty="0" smtClean="0">
                <a:solidFill>
                  <a:schemeClr val="bg1"/>
                </a:solidFill>
              </a:rPr>
              <a:t>결론</a:t>
            </a:r>
            <a:endParaRPr lang="en-US" altLang="ko-KR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동기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그림 4" descr="2012-11-26 19;13;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571612"/>
            <a:ext cx="6072230" cy="4115860"/>
          </a:xfrm>
          <a:prstGeom prst="rect">
            <a:avLst/>
          </a:prstGeom>
        </p:spPr>
      </p:pic>
      <p:pic>
        <p:nvPicPr>
          <p:cNvPr id="6" name="그림 5" descr="16p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357298"/>
            <a:ext cx="6429420" cy="4816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목재 방부란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ko-KR" altLang="en-US" sz="2500" b="1" dirty="0" smtClean="0">
                <a:solidFill>
                  <a:schemeClr val="bg1"/>
                </a:solidFill>
              </a:rPr>
              <a:t>정의</a:t>
            </a:r>
            <a:r>
              <a:rPr lang="en-US" altLang="ko-KR" sz="25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2500" b="1" dirty="0" smtClean="0">
                <a:solidFill>
                  <a:schemeClr val="bg1"/>
                </a:solidFill>
              </a:rPr>
              <a:t>물질의 부패를 막는 것으로 지나친 산화를</a:t>
            </a:r>
            <a:r>
              <a:rPr lang="en-US" altLang="ko-KR" sz="2500" b="1" dirty="0" smtClean="0">
                <a:solidFill>
                  <a:schemeClr val="bg1"/>
                </a:solidFill>
              </a:rPr>
              <a:t> </a:t>
            </a:r>
            <a:r>
              <a:rPr lang="ko-KR" altLang="en-US" sz="2500" b="1" dirty="0" smtClean="0">
                <a:solidFill>
                  <a:schemeClr val="bg1"/>
                </a:solidFill>
              </a:rPr>
              <a:t>막는 </a:t>
            </a:r>
            <a:r>
              <a:rPr lang="en-US" altLang="ko-KR" sz="2500" b="1" dirty="0" smtClean="0">
                <a:solidFill>
                  <a:schemeClr val="bg1"/>
                </a:solidFill>
              </a:rPr>
              <a:t/>
            </a:r>
            <a:br>
              <a:rPr lang="en-US" altLang="ko-KR" sz="2500" b="1" dirty="0" smtClean="0">
                <a:solidFill>
                  <a:schemeClr val="bg1"/>
                </a:solidFill>
              </a:rPr>
            </a:br>
            <a:r>
              <a:rPr lang="en-US" altLang="ko-KR" sz="2500" b="1" dirty="0" smtClean="0">
                <a:solidFill>
                  <a:schemeClr val="bg1"/>
                </a:solidFill>
              </a:rPr>
              <a:t>     </a:t>
            </a:r>
            <a:r>
              <a:rPr lang="ko-KR" altLang="en-US" sz="2500" b="1" dirty="0" smtClean="0">
                <a:solidFill>
                  <a:schemeClr val="bg1"/>
                </a:solidFill>
              </a:rPr>
              <a:t>막을 형성</a:t>
            </a:r>
            <a:endParaRPr lang="en-US" altLang="ko-KR" sz="25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dirty="0" smtClean="0"/>
          </a:p>
        </p:txBody>
      </p:sp>
      <p:pic>
        <p:nvPicPr>
          <p:cNvPr id="1037" name="Picture 13" descr="C:\Documents and Settings\user\바탕 화면\wood-protection-300x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47" y="3308364"/>
            <a:ext cx="3797250" cy="2835280"/>
          </a:xfrm>
          <a:prstGeom prst="rect">
            <a:avLst/>
          </a:prstGeom>
          <a:noFill/>
        </p:spPr>
      </p:pic>
      <p:pic>
        <p:nvPicPr>
          <p:cNvPr id="1038" name="Picture 14" descr="C:\Documents and Settings\user\바탕 화면\wood-protection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624" y="2905138"/>
            <a:ext cx="3286466" cy="3595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목재 방부 목적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2276872"/>
            <a:ext cx="8401080" cy="3196952"/>
          </a:xfrm>
        </p:spPr>
        <p:txBody>
          <a:bodyPr>
            <a:normAutofit/>
          </a:bodyPr>
          <a:lstStyle/>
          <a:p>
            <a:r>
              <a:rPr lang="ko-KR" altLang="en-US" sz="2500" dirty="0" smtClean="0">
                <a:solidFill>
                  <a:schemeClr val="bg1"/>
                </a:solidFill>
              </a:rPr>
              <a:t>목재를 건조 후 목재 부패 즉 </a:t>
            </a:r>
            <a:r>
              <a:rPr lang="ko-KR" altLang="en-US" sz="2500" dirty="0" err="1" smtClean="0">
                <a:solidFill>
                  <a:schemeClr val="bg1"/>
                </a:solidFill>
              </a:rPr>
              <a:t>목재부후균이</a:t>
            </a:r>
            <a:r>
              <a:rPr lang="ko-KR" altLang="en-US" sz="2500" dirty="0" smtClean="0">
                <a:solidFill>
                  <a:schemeClr val="bg1"/>
                </a:solidFill>
              </a:rPr>
              <a:t> 번식하여 </a:t>
            </a:r>
            <a:r>
              <a:rPr lang="en-US" altLang="ko-KR" sz="2500" dirty="0" smtClean="0">
                <a:solidFill>
                  <a:schemeClr val="bg1"/>
                </a:solidFill>
              </a:rPr>
              <a:t/>
            </a:r>
            <a:br>
              <a:rPr lang="en-US" altLang="ko-KR" sz="2500" dirty="0" smtClean="0">
                <a:solidFill>
                  <a:schemeClr val="bg1"/>
                </a:solidFill>
              </a:rPr>
            </a:br>
            <a:r>
              <a:rPr lang="ko-KR" altLang="en-US" sz="2500" dirty="0" smtClean="0">
                <a:solidFill>
                  <a:schemeClr val="bg1"/>
                </a:solidFill>
              </a:rPr>
              <a:t>목재가 파괴되는 것을 예방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ko-KR" altLang="en-US" sz="2500" dirty="0" err="1" smtClean="0">
                <a:solidFill>
                  <a:schemeClr val="bg1"/>
                </a:solidFill>
              </a:rPr>
              <a:t>부후균</a:t>
            </a:r>
            <a:r>
              <a:rPr lang="ko-KR" altLang="en-US" sz="2500" dirty="0" smtClean="0">
                <a:solidFill>
                  <a:schemeClr val="bg1"/>
                </a:solidFill>
              </a:rPr>
              <a:t> 번식에 필요 요소인 공기 수분 영양 중 어떤 </a:t>
            </a:r>
            <a:r>
              <a:rPr lang="en-US" altLang="ko-KR" sz="2500" dirty="0" smtClean="0">
                <a:solidFill>
                  <a:schemeClr val="bg1"/>
                </a:solidFill>
              </a:rPr>
              <a:t/>
            </a:r>
            <a:br>
              <a:rPr lang="en-US" altLang="ko-KR" sz="2500" dirty="0" smtClean="0">
                <a:solidFill>
                  <a:schemeClr val="bg1"/>
                </a:solidFill>
              </a:rPr>
            </a:br>
            <a:r>
              <a:rPr lang="ko-KR" altLang="en-US" sz="2500" dirty="0" smtClean="0">
                <a:solidFill>
                  <a:schemeClr val="bg1"/>
                </a:solidFill>
              </a:rPr>
              <a:t>한가지의 공급을 막아 </a:t>
            </a:r>
            <a:r>
              <a:rPr lang="ko-KR" altLang="en-US" sz="2500" dirty="0" err="1" smtClean="0">
                <a:solidFill>
                  <a:schemeClr val="bg1"/>
                </a:solidFill>
              </a:rPr>
              <a:t>부후균이</a:t>
            </a:r>
            <a:r>
              <a:rPr lang="ko-KR" altLang="en-US" sz="2500" dirty="0" smtClean="0">
                <a:solidFill>
                  <a:schemeClr val="bg1"/>
                </a:solidFill>
              </a:rPr>
              <a:t> 번식하지 못하게 </a:t>
            </a:r>
            <a:r>
              <a:rPr lang="en-US" altLang="ko-KR" sz="2500" dirty="0" smtClean="0">
                <a:solidFill>
                  <a:schemeClr val="bg1"/>
                </a:solidFill>
              </a:rPr>
              <a:t/>
            </a:r>
            <a:br>
              <a:rPr lang="en-US" altLang="ko-KR" sz="2500" dirty="0" smtClean="0">
                <a:solidFill>
                  <a:schemeClr val="bg1"/>
                </a:solidFill>
              </a:rPr>
            </a:br>
            <a:r>
              <a:rPr lang="ko-KR" altLang="en-US" sz="2500" dirty="0" err="1" smtClean="0">
                <a:solidFill>
                  <a:schemeClr val="bg1"/>
                </a:solidFill>
              </a:rPr>
              <a:t>하기위함</a:t>
            </a:r>
            <a:endParaRPr lang="ko-KR" altLang="en-US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부후균이란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43372" y="1700808"/>
            <a:ext cx="4572000" cy="4320480"/>
          </a:xfrm>
        </p:spPr>
        <p:txBody>
          <a:bodyPr>
            <a:normAutofit/>
          </a:bodyPr>
          <a:lstStyle/>
          <a:p>
            <a:endParaRPr lang="en-US" altLang="ko-KR" sz="2000" dirty="0" smtClean="0"/>
          </a:p>
          <a:p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살아 있는 수목에 침입하여 </a:t>
            </a:r>
            <a:r>
              <a:rPr lang="ko-KR" alt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심재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또는 변재를 침범하여 </a:t>
            </a:r>
            <a:r>
              <a:rPr lang="ko-KR" alt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입목의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재질부후병을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일으키는 원인</a:t>
            </a:r>
            <a:endParaRPr lang="en-US" altLang="ko-K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땅속뿌리에 생긴 상처 또는 지상부의 마른 가지 등으로 </a:t>
            </a:r>
            <a:r>
              <a:rPr lang="ko-KR" alt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부터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침입하여 목재를 썩게 </a:t>
            </a:r>
            <a:r>
              <a:rPr lang="ko-KR" alt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만듬</a:t>
            </a: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altLang="ko-K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목재의 유기물을 분해하여 무기물로 환원</a:t>
            </a:r>
            <a:endParaRPr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그림 3" descr="DSC063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73" y="2348880"/>
            <a:ext cx="3600399" cy="27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부후균의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종류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내용 개체 틀 3" descr="9302-1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56792"/>
            <a:ext cx="3906522" cy="2692896"/>
          </a:xfr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22658" y="4293096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갈색 </a:t>
            </a:r>
            <a:r>
              <a:rPr lang="ko-KR" altLang="en-US" b="1" dirty="0" err="1" smtClean="0">
                <a:solidFill>
                  <a:schemeClr val="bg1"/>
                </a:solidFill>
              </a:rPr>
              <a:t>부후균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2" y="4725144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</a:rPr>
              <a:t>침엽수재에서 많이 나타남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</a:rPr>
              <a:t>건조시키면 </a:t>
            </a:r>
            <a:r>
              <a:rPr lang="ko-KR" altLang="en-US" dirty="0" err="1" smtClean="0">
                <a:solidFill>
                  <a:schemeClr val="bg1"/>
                </a:solidFill>
              </a:rPr>
              <a:t>목리와</a:t>
            </a:r>
            <a:r>
              <a:rPr lang="ko-KR" altLang="en-US" dirty="0" smtClean="0">
                <a:solidFill>
                  <a:schemeClr val="bg1"/>
                </a:solidFill>
              </a:rPr>
              <a:t> 직각 방향의 </a:t>
            </a:r>
            <a:r>
              <a:rPr lang="ko-KR" altLang="en-US" dirty="0" err="1" smtClean="0">
                <a:solidFill>
                  <a:schemeClr val="bg1"/>
                </a:solidFill>
              </a:rPr>
              <a:t>할렬이</a:t>
            </a:r>
            <a:r>
              <a:rPr lang="en-US" altLang="ko-KR" dirty="0" smtClean="0">
                <a:solidFill>
                  <a:schemeClr val="bg1"/>
                </a:solidFill>
              </a:rPr>
              <a:t/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ko-KR" altLang="en-US" dirty="0" smtClean="0">
                <a:solidFill>
                  <a:schemeClr val="bg1"/>
                </a:solidFill>
              </a:rPr>
              <a:t> 목재 내부에까지 깊게 나타남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dirty="0" err="1" smtClean="0">
                <a:solidFill>
                  <a:schemeClr val="bg1"/>
                </a:solidFill>
              </a:rPr>
              <a:t>부후</a:t>
            </a:r>
            <a:r>
              <a:rPr lang="ko-KR" altLang="en-US" dirty="0" smtClean="0">
                <a:solidFill>
                  <a:schemeClr val="bg1"/>
                </a:solidFill>
              </a:rPr>
              <a:t> 초기 </a:t>
            </a:r>
            <a:r>
              <a:rPr lang="en-US" altLang="ko-KR" dirty="0" smtClean="0">
                <a:solidFill>
                  <a:schemeClr val="bg1"/>
                </a:solidFill>
              </a:rPr>
              <a:t>Cellulose</a:t>
            </a:r>
            <a:r>
              <a:rPr lang="ko-KR" altLang="en-US" dirty="0" smtClean="0">
                <a:solidFill>
                  <a:schemeClr val="bg1"/>
                </a:solidFill>
              </a:rPr>
              <a:t>의 장쇄 분자를 </a:t>
            </a:r>
            <a:r>
              <a:rPr lang="en-US" altLang="ko-KR" dirty="0" smtClean="0">
                <a:solidFill>
                  <a:schemeClr val="bg1"/>
                </a:solidFill>
              </a:rPr>
              <a:t/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절단하여 목재 강도를 급격히 저하시킴</a:t>
            </a:r>
          </a:p>
          <a:p>
            <a:endParaRPr lang="ko-KR" altLang="en-US" dirty="0"/>
          </a:p>
        </p:txBody>
      </p:sp>
      <p:pic>
        <p:nvPicPr>
          <p:cNvPr id="10" name="그림 9" descr="9302-2m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6674" y="1556792"/>
            <a:ext cx="3744416" cy="27309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57884" y="4293096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백색 </a:t>
            </a:r>
            <a:r>
              <a:rPr lang="ko-KR" altLang="en-US" b="1" dirty="0" err="1" smtClean="0">
                <a:solidFill>
                  <a:schemeClr val="bg1"/>
                </a:solidFill>
              </a:rPr>
              <a:t>부후균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84" y="4797152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</a:rPr>
              <a:t>활엽수재에서 많이 발생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</a:rPr>
              <a:t>목재세포벽의 구성하는 </a:t>
            </a:r>
            <a:r>
              <a:rPr lang="en-US" altLang="ko-KR" dirty="0" smtClean="0">
                <a:solidFill>
                  <a:schemeClr val="bg1"/>
                </a:solidFill>
              </a:rPr>
              <a:t>Cellulose</a:t>
            </a:r>
            <a:r>
              <a:rPr lang="ko-KR" altLang="en-US" dirty="0" smtClean="0">
                <a:solidFill>
                  <a:schemeClr val="bg1"/>
                </a:solidFill>
              </a:rPr>
              <a:t>와</a:t>
            </a:r>
            <a:r>
              <a:rPr lang="en-US" altLang="ko-KR" dirty="0" smtClean="0">
                <a:solidFill>
                  <a:schemeClr val="bg1"/>
                </a:solidFill>
              </a:rPr>
              <a:t/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en-US" altLang="ko-KR" dirty="0" smtClean="0">
                <a:solidFill>
                  <a:schemeClr val="bg1"/>
                </a:solidFill>
              </a:rPr>
              <a:t>  </a:t>
            </a:r>
            <a:r>
              <a:rPr lang="en-US" altLang="ko-KR" dirty="0" err="1" smtClean="0">
                <a:solidFill>
                  <a:schemeClr val="bg1"/>
                </a:solidFill>
              </a:rPr>
              <a:t>Liginin</a:t>
            </a:r>
            <a:r>
              <a:rPr lang="ko-KR" altLang="en-US" dirty="0" smtClean="0">
                <a:solidFill>
                  <a:schemeClr val="bg1"/>
                </a:solidFill>
              </a:rPr>
              <a:t>을 모두 분해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</a:rPr>
              <a:t>식용버섯 또는 약용버섯으로 사용</a:t>
            </a:r>
          </a:p>
          <a:p>
            <a:pPr>
              <a:buFont typeface="Arial" pitchFamily="34" charset="0"/>
              <a:buChar char="•"/>
            </a:pP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25" name="_x69837704" descr="EMB00000d3c4a7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0376" y="1428736"/>
            <a:ext cx="4646202" cy="2786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4429132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solidFill>
                  <a:schemeClr val="bg1"/>
                </a:solidFill>
              </a:rPr>
              <a:t>연부후균</a:t>
            </a:r>
            <a:r>
              <a:rPr lang="en-US" altLang="ko-KR" b="1" dirty="0" smtClean="0">
                <a:solidFill>
                  <a:schemeClr val="bg1"/>
                </a:solidFill>
              </a:rPr>
              <a:t>(Soft-rotting fungus)</a:t>
            </a:r>
          </a:p>
          <a:p>
            <a:endParaRPr lang="ko-KR" altLang="en-US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</a:rPr>
              <a:t>고함수율 상태에서 목재가 장기간 방치 될 때 목재 표면에 발생하는 </a:t>
            </a:r>
            <a:r>
              <a:rPr lang="en-US" altLang="ko-KR" dirty="0" smtClean="0">
                <a:solidFill>
                  <a:schemeClr val="bg1"/>
                </a:solidFill>
              </a:rPr>
              <a:t/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피해 </a:t>
            </a:r>
            <a:r>
              <a:rPr lang="ko-KR" altLang="en-US" dirty="0" smtClean="0">
                <a:solidFill>
                  <a:schemeClr val="bg1"/>
                </a:solidFill>
              </a:rPr>
              <a:t>양태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</a:rPr>
              <a:t>약제에 대한 내성이 갈색</a:t>
            </a:r>
            <a:r>
              <a:rPr lang="en-US" altLang="ko-KR" dirty="0" smtClean="0">
                <a:solidFill>
                  <a:schemeClr val="bg1"/>
                </a:solidFill>
              </a:rPr>
              <a:t>·</a:t>
            </a:r>
            <a:r>
              <a:rPr lang="ko-KR" altLang="en-US" dirty="0" smtClean="0">
                <a:solidFill>
                  <a:schemeClr val="bg1"/>
                </a:solidFill>
              </a:rPr>
              <a:t>백색 </a:t>
            </a:r>
            <a:r>
              <a:rPr lang="ko-KR" altLang="en-US" dirty="0" err="1" smtClean="0">
                <a:solidFill>
                  <a:schemeClr val="bg1"/>
                </a:solidFill>
              </a:rPr>
              <a:t>부후균에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비해 상대적으로 강함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</a:rPr>
              <a:t>연부후의 피해를 받은 목재의 표면을 물로 적시면 표면이 </a:t>
            </a:r>
            <a:r>
              <a:rPr lang="ko-KR" altLang="en-US" dirty="0" err="1" smtClean="0">
                <a:solidFill>
                  <a:schemeClr val="bg1"/>
                </a:solidFill>
              </a:rPr>
              <a:t>부드러지고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/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긁어낼 수 </a:t>
            </a:r>
            <a:r>
              <a:rPr lang="ko-KR" altLang="en-US" dirty="0" smtClean="0">
                <a:solidFill>
                  <a:schemeClr val="bg1"/>
                </a:solidFill>
              </a:rPr>
              <a:t>있</a:t>
            </a:r>
            <a:r>
              <a:rPr lang="ko-KR" altLang="en-US" dirty="0" smtClean="0">
                <a:solidFill>
                  <a:schemeClr val="bg1"/>
                </a:solidFill>
              </a:rPr>
              <a:t>음</a:t>
            </a:r>
          </a:p>
          <a:p>
            <a:endParaRPr lang="ko-KR" altLang="en-US" dirty="0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부후균의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종류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부후균의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종류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69857592" descr="EMB00000d3c4a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1"/>
            <a:ext cx="3857652" cy="2313231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69844664" descr="EMB00000d3c4a74"/>
          <p:cNvPicPr>
            <a:picLocks noChangeAspect="1" noChangeArrowheads="1"/>
          </p:cNvPicPr>
          <p:nvPr/>
        </p:nvPicPr>
        <p:blipFill>
          <a:blip r:embed="rId3"/>
          <a:srcRect r="32" b="6357"/>
          <a:stretch>
            <a:fillRect/>
          </a:stretch>
        </p:blipFill>
        <p:spPr bwMode="auto">
          <a:xfrm>
            <a:off x="4571999" y="1571612"/>
            <a:ext cx="3812267" cy="22860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4389318"/>
            <a:ext cx="4500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</a:rPr>
              <a:t>목재의 표면에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버짐처럼 넓게 퍼짐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dirty="0" err="1" smtClean="0">
                <a:solidFill>
                  <a:schemeClr val="bg1"/>
                </a:solidFill>
              </a:rPr>
              <a:t>자실체는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</a:rPr>
              <a:t>가죽질로써</a:t>
            </a:r>
            <a:r>
              <a:rPr lang="ko-KR" altLang="en-US" dirty="0" smtClean="0">
                <a:solidFill>
                  <a:schemeClr val="bg1"/>
                </a:solidFill>
              </a:rPr>
              <a:t> 그 표면은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매끄러움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</a:rPr>
              <a:t>균사체는 황색이며 </a:t>
            </a:r>
            <a:r>
              <a:rPr lang="ko-KR" altLang="en-US" dirty="0" err="1" smtClean="0">
                <a:solidFill>
                  <a:schemeClr val="bg1"/>
                </a:solidFill>
              </a:rPr>
              <a:t>균사속이</a:t>
            </a:r>
            <a:r>
              <a:rPr lang="ko-KR" altLang="en-US" dirty="0" smtClean="0">
                <a:solidFill>
                  <a:schemeClr val="bg1"/>
                </a:solidFill>
              </a:rPr>
              <a:t> 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</a:rPr>
              <a:t>포자는 타원형이며 올리브색을 가짐</a:t>
            </a:r>
          </a:p>
          <a:p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4380564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</a:rPr>
              <a:t>갓은 반원형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</a:rPr>
              <a:t>선반형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</a:rPr>
              <a:t>표면에는 짧은 털로 이루어진 담황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</a:rPr>
              <a:t>갈색과 황갈색의 환문이 있음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dirty="0" err="1" smtClean="0">
                <a:solidFill>
                  <a:schemeClr val="bg1"/>
                </a:solidFill>
              </a:rPr>
              <a:t>자실층은</a:t>
            </a:r>
            <a:r>
              <a:rPr lang="ko-KR" altLang="en-US" dirty="0" smtClean="0">
                <a:solidFill>
                  <a:schemeClr val="bg1"/>
                </a:solidFill>
              </a:rPr>
              <a:t> 방사상의 주름살 모양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</a:rPr>
              <a:t>포자는 원통형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타원형</a:t>
            </a:r>
            <a:endParaRPr lang="en-US" altLang="ko-KR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4000504"/>
            <a:ext cx="3296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</a:rPr>
              <a:t>실버섯</a:t>
            </a:r>
            <a:r>
              <a:rPr lang="en-US" altLang="ko-KR" b="1" dirty="0" smtClean="0">
                <a:solidFill>
                  <a:schemeClr val="bg1"/>
                </a:solidFill>
              </a:rPr>
              <a:t>(</a:t>
            </a:r>
            <a:r>
              <a:rPr lang="en-US" b="1" i="1" dirty="0" err="1" smtClean="0">
                <a:solidFill>
                  <a:schemeClr val="bg1"/>
                </a:solidFill>
              </a:rPr>
              <a:t>Coniophora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puteana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  <a:p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43438" y="4000504"/>
            <a:ext cx="3996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조개버섯</a:t>
            </a:r>
            <a:r>
              <a:rPr lang="en-US" altLang="ko-KR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Gloeophyllum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abietinum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435</Words>
  <Application>Microsoft Office PowerPoint</Application>
  <PresentationFormat>화면 슬라이드 쇼(4:3)</PresentationFormat>
  <Paragraphs>129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목재건조에 대한 방부처리</vt:lpstr>
      <vt:lpstr>목차</vt:lpstr>
      <vt:lpstr>동기</vt:lpstr>
      <vt:lpstr>목재 방부란</vt:lpstr>
      <vt:lpstr>목재 방부 목적</vt:lpstr>
      <vt:lpstr>부후균이란</vt:lpstr>
      <vt:lpstr>부후균의 종류</vt:lpstr>
      <vt:lpstr>부후균의 종류</vt:lpstr>
      <vt:lpstr>부후균의 종류</vt:lpstr>
      <vt:lpstr>부후균의 종류</vt:lpstr>
      <vt:lpstr>사용환경에 따른 방부제의 종류</vt:lpstr>
      <vt:lpstr>도포 및 살포법</vt:lpstr>
      <vt:lpstr>상온 침지법</vt:lpstr>
      <vt:lpstr>개조식 온냉욕법</vt:lpstr>
      <vt:lpstr>확산법</vt:lpstr>
      <vt:lpstr>목재 방부처리의 장·단점</vt:lpstr>
      <vt:lpstr>결론</vt:lpstr>
      <vt:lpstr>참고문헌</vt:lpstr>
      <vt:lpstr>고맙습니다.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목재 방부처리</dc:title>
  <dc:creator>황재욱</dc:creator>
  <cp:lastModifiedBy>sec</cp:lastModifiedBy>
  <cp:revision>37</cp:revision>
  <dcterms:created xsi:type="dcterms:W3CDTF">2012-11-22T08:03:53Z</dcterms:created>
  <dcterms:modified xsi:type="dcterms:W3CDTF">2012-11-27T03:19:43Z</dcterms:modified>
</cp:coreProperties>
</file>