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2"/>
  </p:notes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7" r:id="rId34"/>
    <p:sldId id="291" r:id="rId35"/>
    <p:sldId id="289" r:id="rId36"/>
    <p:sldId id="290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6" autoAdjust="0"/>
    <p:restoredTop sz="94660"/>
  </p:normalViewPr>
  <p:slideViewPr>
    <p:cSldViewPr>
      <p:cViewPr varScale="1">
        <p:scale>
          <a:sx n="63" d="100"/>
          <a:sy n="63" d="100"/>
        </p:scale>
        <p:origin x="-3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BB505-6AF0-48E5-9FAE-0298A49CBC55}" type="datetimeFigureOut">
              <a:rPr lang="ko-KR" altLang="en-US" smtClean="0"/>
              <a:pPr/>
              <a:t>2012-11-03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648E6-BC9D-49F2-8476-ED49A382C43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2253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274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2274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22748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22749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22750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69E5B9F-94F2-402B-8331-2BD980132E21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5150CB-20C2-444D-B6C9-3697E12CAD12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1D3365-7B74-4601-8A7B-6783B2741687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5D1D068-DDF6-49FA-B599-75E861EFEA64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BF2E21-3E77-40EA-903C-0B4BEDC8D466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19F09E-E519-4653-9239-AB9EFC6B0B2C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230A7F-3278-4E9B-B94B-5410F3CEE359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바닥글 개체 틀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9308FAF-CA8C-4A4A-B392-28DF7B6F16E9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8C5CDF-C2AC-424A-A13B-466F806F56F9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0BD189-58FE-401A-B8C0-F9EA4BF24A31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EA029B-D839-45F6-9C83-69CAD0605851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2150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0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0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2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2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172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DE5AB3A-8BF4-43AF-8B35-C99CC5527183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2172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2172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2172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172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5"/>
            <a:ext cx="7847013" cy="1736725"/>
          </a:xfrm>
        </p:spPr>
        <p:txBody>
          <a:bodyPr anchor="ctr" anchorCtr="0"/>
          <a:lstStyle/>
          <a:p>
            <a:r>
              <a:rPr lang="ko-KR" altLang="en-US" sz="4400" dirty="0" smtClean="0"/>
              <a:t>제</a:t>
            </a:r>
            <a:r>
              <a:rPr lang="en-US" altLang="ko-KR" sz="4400" dirty="0" smtClean="0"/>
              <a:t> 7 </a:t>
            </a:r>
            <a:r>
              <a:rPr lang="ko-KR" altLang="en-US" sz="4400" dirty="0" smtClean="0"/>
              <a:t>장 열기건조</a:t>
            </a:r>
            <a:endParaRPr lang="ko-KR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475252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777686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612068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구성 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건조실의 크기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건조실의 구조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내부기기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가열장치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증습장치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공기순환장치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환기장치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 부속장치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온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습도 측정 기록장치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온습도 자동제어 장치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부대설비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대차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건조실 내외에 재목의 적재와 이동을 용이하게 하는 레일이 있는 장치</a:t>
            </a:r>
            <a:r>
              <a:rPr lang="en-US" altLang="ko-KR" sz="1800" dirty="0" smtClean="0"/>
              <a:t>), </a:t>
            </a:r>
            <a:r>
              <a:rPr lang="ko-KR" altLang="en-US" sz="1800" dirty="0" smtClean="0"/>
              <a:t>운송차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보일러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보조기기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함수율 측정기기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온습도 측정기기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기류의 측정기기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발연장치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풍속계</a:t>
            </a:r>
            <a:r>
              <a:rPr lang="en-US" altLang="ko-KR" sz="1800" dirty="0" smtClean="0"/>
              <a:t>)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6302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구성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777686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6302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구성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374441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16832"/>
            <a:ext cx="374441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6302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구성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04864"/>
            <a:ext cx="388843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04864"/>
            <a:ext cx="388843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서론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개요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가열공기건조 </a:t>
            </a:r>
            <a:r>
              <a:rPr lang="en-US" altLang="ko-KR" sz="1800" dirty="0" smtClean="0"/>
              <a:t>(kiln drying)</a:t>
            </a:r>
            <a:r>
              <a:rPr lang="ko-KR" altLang="en-US" sz="1800" dirty="0" smtClean="0"/>
              <a:t>으로 불리며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건조실 </a:t>
            </a:r>
            <a:r>
              <a:rPr lang="en-US" altLang="ko-KR" sz="1800" dirty="0" smtClean="0"/>
              <a:t>(dry kiln)</a:t>
            </a:r>
            <a:r>
              <a:rPr lang="ko-KR" altLang="en-US" sz="1800" dirty="0" smtClean="0"/>
              <a:t>에 재목을 쌓고 조절된 건조조건 하에서 신속히 건조하는 방법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열기건조의 장점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천연건조와 비교</a:t>
            </a:r>
            <a:r>
              <a:rPr lang="en-US" altLang="ko-KR" sz="1800" dirty="0" smtClean="0"/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건조속도가 커서 건조시간이 단축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자본의 회전기간이 짧음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저함수율 </a:t>
            </a:r>
            <a:r>
              <a:rPr lang="en-US" altLang="ko-KR" sz="1800" dirty="0" smtClean="0"/>
              <a:t>(3%</a:t>
            </a:r>
            <a:r>
              <a:rPr lang="ko-KR" altLang="en-US" sz="1800" dirty="0" smtClean="0"/>
              <a:t>정도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까지 건조 가능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보통 </a:t>
            </a:r>
            <a:r>
              <a:rPr lang="en-US" altLang="ko-KR" sz="1800" dirty="0" smtClean="0"/>
              <a:t>6~19%)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건조결함을 최대한 예방하고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살충 및 살균효과를 얻음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기타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천연건조재에 비하여 간도와 강성이 큼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접착과 도장이 잘됨</a:t>
            </a:r>
            <a:r>
              <a:rPr lang="en-US" altLang="ko-KR" sz="1800" dirty="0" smtClean="0"/>
              <a:t>. </a:t>
            </a:r>
            <a:r>
              <a:rPr lang="ko-KR" altLang="en-US" sz="1800" dirty="0" smtClean="0"/>
              <a:t>흡습성 저하로 수축과 팽윤이 적음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 중에 피치 </a:t>
            </a:r>
            <a:r>
              <a:rPr lang="en-US" altLang="ko-KR" sz="1800" dirty="0" smtClean="0"/>
              <a:t>(pitch)</a:t>
            </a:r>
            <a:r>
              <a:rPr lang="ko-KR" altLang="en-US" sz="1800" dirty="0" smtClean="0"/>
              <a:t>가 경화되어 가공이나 사용 중에 누출되는 경우가 적음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운반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저목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가공이용 등에 더 좋은 성질을 제공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잔적 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잔적은 균일한 풍속을 얻을 수 있도록 쌓아야 함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단순잔적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하나로 된 큰 잔적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과 복합잔적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수개의 작은 단위잔적을 나란히 혹은 상하로 배열</a:t>
            </a:r>
            <a:r>
              <a:rPr lang="en-US" altLang="ko-KR" sz="1800" dirty="0" smtClean="0"/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 횡단면의 잔적수에 따라 단열잔적과 복열잔적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재목의 분류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건조특성이 유사한 재목을 넣어 건조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건조기간 단축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건조비용의 절감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최종함수율의 균일성과 건조결함의 예방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적정스케줄의 적용 가능성 등</a:t>
            </a:r>
            <a:r>
              <a:rPr lang="en-US" altLang="ko-KR" sz="1800" dirty="0" smtClean="0"/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잔적의 크기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활엽수재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저풍속 </a:t>
            </a:r>
            <a:r>
              <a:rPr lang="en-US" altLang="ko-KR" sz="1800" dirty="0" smtClean="0"/>
              <a:t>(72m/</a:t>
            </a:r>
            <a:r>
              <a:rPr lang="ko-KR" altLang="en-US" sz="1800" dirty="0" smtClean="0"/>
              <a:t>분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인 경우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폭은 </a:t>
            </a:r>
            <a:r>
              <a:rPr lang="en-US" altLang="ko-KR" sz="1800" dirty="0" smtClean="0"/>
              <a:t>1.8~2.4m, </a:t>
            </a:r>
            <a:r>
              <a:rPr lang="ko-KR" altLang="en-US" sz="1800" dirty="0" smtClean="0"/>
              <a:t>높이는 </a:t>
            </a:r>
            <a:r>
              <a:rPr lang="en-US" altLang="ko-KR" sz="1800" dirty="0" smtClean="0"/>
              <a:t>2.4~3.0m, </a:t>
            </a:r>
            <a:r>
              <a:rPr lang="ko-KR" altLang="en-US" sz="1800" dirty="0" smtClean="0"/>
              <a:t>중풍속 </a:t>
            </a:r>
            <a:r>
              <a:rPr lang="en-US" altLang="ko-KR" sz="1800" dirty="0" smtClean="0"/>
              <a:t>(90~120m/</a:t>
            </a:r>
            <a:r>
              <a:rPr lang="ko-KR" altLang="en-US" sz="1800" dirty="0" smtClean="0"/>
              <a:t>분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인 경우 폭 </a:t>
            </a:r>
            <a:r>
              <a:rPr lang="en-US" altLang="ko-KR" sz="1800" dirty="0" smtClean="0"/>
              <a:t>2.4m, </a:t>
            </a:r>
            <a:r>
              <a:rPr lang="ko-KR" altLang="en-US" sz="1800" dirty="0" smtClean="0"/>
              <a:t>높이 </a:t>
            </a:r>
            <a:r>
              <a:rPr lang="en-US" altLang="ko-KR" sz="1800" dirty="0" smtClean="0"/>
              <a:t>3.6m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침엽수재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폭</a:t>
            </a:r>
            <a:r>
              <a:rPr lang="en-US" altLang="ko-KR" sz="1800" dirty="0" smtClean="0"/>
              <a:t> 2.7m, </a:t>
            </a:r>
            <a:r>
              <a:rPr lang="ko-KR" altLang="en-US" sz="1800" dirty="0" smtClean="0"/>
              <a:t>높이 </a:t>
            </a:r>
            <a:r>
              <a:rPr lang="en-US" altLang="ko-KR" sz="1800" dirty="0" smtClean="0"/>
              <a:t>3.9~4.2m</a:t>
            </a:r>
            <a:r>
              <a:rPr lang="ko-KR" altLang="en-US" sz="1800" dirty="0" smtClean="0"/>
              <a:t>로 </a:t>
            </a:r>
            <a:r>
              <a:rPr lang="ko-KR" altLang="en-US" sz="1800" dirty="0" err="1" smtClean="0"/>
              <a:t>단순잔적</a:t>
            </a:r>
            <a:r>
              <a:rPr lang="ko-KR" altLang="en-US" sz="1800" dirty="0" smtClean="0"/>
              <a:t> 또는 크기 </a:t>
            </a:r>
            <a:r>
              <a:rPr lang="en-US" altLang="ko-KR" sz="1800" dirty="0" smtClean="0"/>
              <a:t>1.2m x 1.2m x 1.35m</a:t>
            </a:r>
            <a:r>
              <a:rPr lang="ko-KR" altLang="en-US" sz="1800" dirty="0" smtClean="0"/>
              <a:t>인 단위잔적을 너비에서 </a:t>
            </a:r>
            <a:r>
              <a:rPr lang="en-US" altLang="ko-KR" sz="1800" dirty="0" smtClean="0"/>
              <a:t>2</a:t>
            </a:r>
            <a:r>
              <a:rPr lang="ko-KR" altLang="en-US" sz="1800" dirty="0" smtClean="0"/>
              <a:t>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높이에서 </a:t>
            </a:r>
            <a:r>
              <a:rPr lang="en-US" altLang="ko-KR" sz="1800" dirty="0" smtClean="0"/>
              <a:t>3</a:t>
            </a:r>
            <a:r>
              <a:rPr lang="ko-KR" altLang="en-US" sz="1800" dirty="0" smtClean="0"/>
              <a:t>단씩 구성되는 </a:t>
            </a:r>
            <a:r>
              <a:rPr lang="ko-KR" altLang="en-US" sz="1800" dirty="0" err="1" smtClean="0"/>
              <a:t>복합잔적</a:t>
            </a:r>
            <a:r>
              <a:rPr lang="ko-KR" altLang="en-US" sz="1800" dirty="0" smtClean="0"/>
              <a:t> 실시 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 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잔적 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err="1" smtClean="0"/>
              <a:t>잔적과</a:t>
            </a:r>
            <a:r>
              <a:rPr lang="ko-KR" altLang="en-US" sz="1800" dirty="0" smtClean="0"/>
              <a:t> 공기 순환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잔적과</a:t>
            </a:r>
            <a:r>
              <a:rPr lang="en-US" altLang="ko-KR" sz="1800" dirty="0" smtClean="0"/>
              <a:t>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사이 또는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내부에 큰 공간이 있으면 균일한 풍속을 얻을 수 없음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공기는 저항이 적은 통로를 따라 흐르기 때문에 목재 </a:t>
            </a:r>
            <a:r>
              <a:rPr lang="ko-KR" altLang="en-US" sz="1800" dirty="0" err="1" smtClean="0"/>
              <a:t>인접층</a:t>
            </a:r>
            <a:r>
              <a:rPr lang="ko-KR" altLang="en-US" sz="1800" dirty="0" smtClean="0"/>
              <a:t> 사이의 좁은 통로보다는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내부에 있는 큰 공간을 따라 더 잘 이동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단순잔적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논박스잔적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인접 </a:t>
            </a:r>
            <a:r>
              <a:rPr lang="ko-KR" altLang="en-US" sz="1800" dirty="0" err="1" smtClean="0"/>
              <a:t>단순잔적</a:t>
            </a:r>
            <a:r>
              <a:rPr lang="ko-KR" altLang="en-US" sz="1800" dirty="0" smtClean="0"/>
              <a:t> 사이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끝면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하단과 상단에 존재하는 공간은 공기순환을 방해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복합잔적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작은 단위 </a:t>
            </a:r>
            <a:r>
              <a:rPr lang="ko-KR" altLang="en-US" sz="1800" dirty="0" err="1" smtClean="0"/>
              <a:t>잔적과</a:t>
            </a:r>
            <a:r>
              <a:rPr lang="ko-KR" altLang="en-US" sz="1800" dirty="0" smtClean="0"/>
              <a:t> 받침대는 수평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각 </a:t>
            </a:r>
            <a:r>
              <a:rPr lang="ko-KR" altLang="en-US" sz="1800" dirty="0" err="1" smtClean="0"/>
              <a:t>단위잔적의</a:t>
            </a:r>
            <a:r>
              <a:rPr lang="ko-KR" altLang="en-US" sz="1800" dirty="0" smtClean="0"/>
              <a:t> 재목 두께가 동일하고 수직으로 배치해서 높이를 동일하게 해야 하며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인접 </a:t>
            </a:r>
            <a:r>
              <a:rPr lang="ko-KR" altLang="en-US" sz="1800" dirty="0" err="1" smtClean="0"/>
              <a:t>단위잔적</a:t>
            </a:r>
            <a:r>
              <a:rPr lang="ko-KR" altLang="en-US" sz="1800" dirty="0" smtClean="0"/>
              <a:t> 간의 수평공간은 </a:t>
            </a:r>
            <a:r>
              <a:rPr lang="en-US" altLang="ko-KR" sz="1800" dirty="0" smtClean="0"/>
              <a:t>10~15cm </a:t>
            </a:r>
            <a:r>
              <a:rPr lang="ko-KR" altLang="en-US" sz="1800" dirty="0" smtClean="0"/>
              <a:t>정도 유지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잔적 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건조실</a:t>
            </a:r>
            <a:r>
              <a:rPr lang="en-US" altLang="ko-KR" sz="1800" dirty="0" smtClean="0"/>
              <a:t> </a:t>
            </a:r>
            <a:r>
              <a:rPr lang="ko-KR" altLang="en-US" sz="1800" dirty="0" err="1" smtClean="0"/>
              <a:t>잔목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인접 재목을 분리한 공간을 통해 열기를 보내어 증발수분을 배제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잔목을</a:t>
            </a:r>
            <a:r>
              <a:rPr lang="ko-KR" altLang="en-US" sz="1800" dirty="0" smtClean="0"/>
              <a:t> 잘 선정하여 사용하면 신속하고 균일한 건조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틀어짐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잔목의</a:t>
            </a:r>
            <a:r>
              <a:rPr lang="ko-KR" altLang="en-US" sz="1800" dirty="0" smtClean="0"/>
              <a:t> 변형과 파괴를 방지할 수 있음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잔목의</a:t>
            </a:r>
            <a:r>
              <a:rPr lang="ko-KR" altLang="en-US" sz="1800" dirty="0" smtClean="0"/>
              <a:t> 크기는 다양하나 두께 </a:t>
            </a:r>
            <a:r>
              <a:rPr lang="en-US" altLang="ko-KR" sz="1800" dirty="0" smtClean="0"/>
              <a:t>19~30mm, </a:t>
            </a:r>
            <a:r>
              <a:rPr lang="ko-KR" altLang="en-US" sz="1800" dirty="0" smtClean="0"/>
              <a:t>폭 </a:t>
            </a:r>
            <a:r>
              <a:rPr lang="en-US" altLang="ko-KR" sz="1800" dirty="0" smtClean="0"/>
              <a:t>25~50mm </a:t>
            </a:r>
            <a:r>
              <a:rPr lang="ko-KR" altLang="en-US" sz="1800" dirty="0" smtClean="0"/>
              <a:t>정도가 널리 사용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잔목의</a:t>
            </a:r>
            <a:r>
              <a:rPr lang="ko-KR" altLang="en-US" sz="1800" dirty="0" smtClean="0"/>
              <a:t> 재료로는 목재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합판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석탄산수지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알루미늄 등이 사용</a:t>
            </a:r>
            <a:r>
              <a:rPr lang="en-US" altLang="ko-KR" sz="1800" dirty="0" smtClean="0"/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잔적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복스잔적법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난척재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(random-length lumber)</a:t>
            </a:r>
            <a:r>
              <a:rPr lang="ko-KR" altLang="en-US" sz="1800" dirty="0" smtClean="0"/>
              <a:t>는 같은 재장으로 분리하는 작업은 쉽지 않아 균일한 건조와 </a:t>
            </a:r>
            <a:r>
              <a:rPr lang="ko-KR" altLang="en-US" sz="1800" dirty="0" err="1" smtClean="0"/>
              <a:t>잔목의</a:t>
            </a:r>
            <a:r>
              <a:rPr lang="ko-KR" altLang="en-US" sz="1800" dirty="0" smtClean="0"/>
              <a:t> 손실을 막기 위하여 </a:t>
            </a:r>
            <a:r>
              <a:rPr lang="ko-KR" altLang="en-US" sz="1800" dirty="0" err="1" smtClean="0"/>
              <a:t>복스잔적법을</a:t>
            </a:r>
            <a:r>
              <a:rPr lang="ko-KR" altLang="en-US" sz="1800" dirty="0" smtClean="0"/>
              <a:t>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제 </a:t>
            </a:r>
            <a:r>
              <a:rPr lang="en-US" altLang="ko-KR" sz="1800" dirty="0" smtClean="0"/>
              <a:t>1</a:t>
            </a:r>
            <a:r>
              <a:rPr lang="ko-KR" altLang="en-US" sz="1800" dirty="0" smtClean="0"/>
              <a:t>방법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정척재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(full-length lumber)</a:t>
            </a:r>
            <a:r>
              <a:rPr lang="ko-KR" altLang="en-US" sz="1800" dirty="0" smtClean="0"/>
              <a:t>는 모든 층에서 잔적 외부에 우선 배치하고 </a:t>
            </a:r>
            <a:r>
              <a:rPr lang="ko-KR" altLang="en-US" sz="1800" dirty="0" err="1" smtClean="0"/>
              <a:t>잔여량은</a:t>
            </a:r>
            <a:r>
              <a:rPr lang="ko-KR" altLang="en-US" sz="1800" dirty="0" smtClean="0"/>
              <a:t> 중앙에 배치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제 </a:t>
            </a:r>
            <a:r>
              <a:rPr lang="en-US" altLang="ko-KR" sz="1800" dirty="0" smtClean="0"/>
              <a:t>2</a:t>
            </a:r>
            <a:r>
              <a:rPr lang="ko-KR" altLang="en-US" sz="1800" dirty="0" smtClean="0"/>
              <a:t>방법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난폭재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(random-width lumber)</a:t>
            </a:r>
            <a:r>
              <a:rPr lang="ko-KR" altLang="en-US" sz="1800" dirty="0" smtClean="0"/>
              <a:t>은 각 층 내부에 단재의 횡단면을 제 </a:t>
            </a:r>
            <a:r>
              <a:rPr lang="en-US" altLang="ko-KR" sz="1800" dirty="0" smtClean="0"/>
              <a:t>1</a:t>
            </a:r>
            <a:r>
              <a:rPr lang="ko-KR" altLang="en-US" sz="1800" dirty="0" smtClean="0"/>
              <a:t>방법과 같이 양단에서 교호로 배치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제 </a:t>
            </a:r>
            <a:r>
              <a:rPr lang="en-US" altLang="ko-KR" sz="1800" dirty="0" smtClean="0"/>
              <a:t>3</a:t>
            </a:r>
            <a:r>
              <a:rPr lang="ko-KR" altLang="en-US" sz="1800" dirty="0" smtClean="0"/>
              <a:t>방법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재목이 </a:t>
            </a:r>
            <a:r>
              <a:rPr lang="ko-KR" altLang="en-US" sz="1800" dirty="0" err="1" smtClean="0"/>
              <a:t>난척재와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난폭재로</a:t>
            </a:r>
            <a:r>
              <a:rPr lang="ko-KR" altLang="en-US" sz="1800" dirty="0" smtClean="0"/>
              <a:t> 구성되어 있는 경우 모든 층의 외부 재목은 </a:t>
            </a:r>
            <a:r>
              <a:rPr lang="ko-KR" altLang="en-US" sz="1800" dirty="0" err="1" smtClean="0"/>
              <a:t>잔적의</a:t>
            </a:r>
            <a:r>
              <a:rPr lang="ko-KR" altLang="en-US" sz="1800" dirty="0" smtClean="0"/>
              <a:t> 길이와 같은 것으로 배치하고 </a:t>
            </a:r>
            <a:r>
              <a:rPr lang="ko-KR" altLang="en-US" sz="1800" dirty="0" err="1" smtClean="0"/>
              <a:t>단재는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잔적의</a:t>
            </a:r>
            <a:r>
              <a:rPr lang="ko-KR" altLang="en-US" sz="1800" dirty="0" smtClean="0"/>
              <a:t> 끝을 맞추고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길이와 동일하게 수개의 </a:t>
            </a:r>
            <a:r>
              <a:rPr lang="ko-KR" altLang="en-US" sz="1800" dirty="0" err="1" smtClean="0"/>
              <a:t>단재를</a:t>
            </a:r>
            <a:r>
              <a:rPr lang="ko-KR" altLang="en-US" sz="1800" dirty="0" smtClean="0"/>
              <a:t> 연결하면서 적재 </a:t>
            </a:r>
            <a:r>
              <a:rPr lang="en-US" altLang="ko-KR" sz="1800" dirty="0" smtClean="0"/>
              <a:t> 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445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잔적</a:t>
            </a:r>
            <a:r>
              <a:rPr lang="ko-KR" altLang="en-US" sz="2000" b="1" dirty="0" smtClean="0"/>
              <a:t> </a:t>
            </a:r>
            <a:endParaRPr lang="ko-KR" altLang="en-US" sz="1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잔적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건조실과 </a:t>
            </a:r>
            <a:r>
              <a:rPr lang="ko-KR" altLang="en-US" sz="1800" dirty="0" err="1" smtClean="0"/>
              <a:t>잔적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잔적의</a:t>
            </a:r>
            <a:r>
              <a:rPr lang="ko-KR" altLang="en-US" sz="1800" dirty="0" smtClean="0"/>
              <a:t> 절차는 건조실의 형식과 공기 순환방향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공기의 상승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하강 등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에 맞추어야 함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자연순환식</a:t>
            </a:r>
            <a:r>
              <a:rPr lang="ko-KR" altLang="en-US" sz="1800" dirty="0" smtClean="0"/>
              <a:t> 건조실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공기의 주요 순환방향은 수직이고 상승 및 하향</a:t>
            </a:r>
            <a:r>
              <a:rPr lang="en-US" altLang="ko-KR" sz="1800" dirty="0" smtClean="0"/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강제순환식</a:t>
            </a:r>
            <a:r>
              <a:rPr lang="ko-KR" altLang="en-US" sz="1800" dirty="0" smtClean="0"/>
              <a:t> 건조실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건조실의 송풍장치는 </a:t>
            </a:r>
            <a:r>
              <a:rPr lang="ko-KR" altLang="en-US" sz="1800" dirty="0" err="1" smtClean="0"/>
              <a:t>잔적을</a:t>
            </a:r>
            <a:r>
              <a:rPr lang="ko-KR" altLang="en-US" sz="1800" dirty="0" smtClean="0"/>
              <a:t> 통해 공기를 수직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가로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세로 방향으로 이동 가능하므로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방법은 풍향에 의존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시험재</a:t>
            </a:r>
            <a:r>
              <a:rPr lang="ko-KR" altLang="en-US" sz="1800" dirty="0" smtClean="0"/>
              <a:t> 포켓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잔적에는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시험재를</a:t>
            </a:r>
            <a:r>
              <a:rPr lang="ko-KR" altLang="en-US" sz="1800" dirty="0" smtClean="0"/>
              <a:t> 넣은 </a:t>
            </a:r>
            <a:r>
              <a:rPr lang="ko-KR" altLang="en-US" sz="1800" dirty="0" err="1" smtClean="0"/>
              <a:t>시험재</a:t>
            </a:r>
            <a:r>
              <a:rPr lang="ko-KR" altLang="en-US" sz="1800" dirty="0" smtClean="0"/>
              <a:t> 포켓을 마련하는데 쉽게 관리가 가능한 곳에 배치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종적 </a:t>
            </a:r>
            <a:r>
              <a:rPr lang="ko-KR" altLang="en-US" sz="1800" dirty="0" err="1" smtClean="0"/>
              <a:t>강제순환식</a:t>
            </a:r>
            <a:r>
              <a:rPr lang="ko-KR" altLang="en-US" sz="1800" dirty="0" smtClean="0"/>
              <a:t> 건조실에서는 </a:t>
            </a:r>
            <a:r>
              <a:rPr lang="ko-KR" altLang="en-US" sz="1800" dirty="0" err="1" smtClean="0"/>
              <a:t>잔적을</a:t>
            </a:r>
            <a:r>
              <a:rPr lang="ko-KR" altLang="en-US" sz="1800" dirty="0" smtClean="0"/>
              <a:t> 따라 통로 쪽에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복축</a:t>
            </a:r>
            <a:r>
              <a:rPr lang="ko-KR" altLang="en-US" sz="1800" dirty="0" smtClean="0"/>
              <a:t> 건조실에서는 건조실 </a:t>
            </a:r>
            <a:r>
              <a:rPr lang="ko-KR" altLang="en-US" sz="1800" dirty="0" err="1" smtClean="0"/>
              <a:t>측벽쪽의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측면에 등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잔적</a:t>
            </a:r>
            <a:r>
              <a:rPr lang="ko-KR" altLang="en-US" sz="2000" b="1" dirty="0" smtClean="0"/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잔적의</a:t>
            </a:r>
            <a:r>
              <a:rPr lang="ko-KR" altLang="en-US" sz="1800" dirty="0" smtClean="0"/>
              <a:t> 보호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잔적의</a:t>
            </a:r>
            <a:r>
              <a:rPr lang="ko-KR" altLang="en-US" sz="1800" dirty="0" smtClean="0"/>
              <a:t> 상층은 하층보다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 얇은 재목은 두꺼운 것보다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미성숙재는</a:t>
            </a:r>
            <a:r>
              <a:rPr lang="ko-KR" altLang="en-US" sz="1800" dirty="0" smtClean="0"/>
              <a:t> 성숙재보다 틀어지기 쉬움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중압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폐재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콘크리트 슬라브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수압장치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빔레일을</a:t>
            </a:r>
            <a:r>
              <a:rPr lang="ko-KR" altLang="en-US" sz="1800" dirty="0" smtClean="0"/>
              <a:t> 놓아 </a:t>
            </a:r>
            <a:r>
              <a:rPr lang="en-US" altLang="ko-KR" sz="1800" dirty="0" smtClean="0"/>
              <a:t>7~21kg/cm2 </a:t>
            </a:r>
            <a:r>
              <a:rPr lang="ko-KR" altLang="en-US" sz="1800" dirty="0" smtClean="0"/>
              <a:t>가압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스프링장치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로프와 스프링을 </a:t>
            </a:r>
            <a:r>
              <a:rPr lang="en-US" altLang="ko-KR" sz="1800" dirty="0" smtClean="0"/>
              <a:t>I</a:t>
            </a:r>
            <a:r>
              <a:rPr lang="ko-KR" altLang="en-US" sz="1800" dirty="0" smtClean="0"/>
              <a:t>빔에 연결하여 장치하며 건조가 진행됨에 따라 스프링의 </a:t>
            </a:r>
            <a:r>
              <a:rPr lang="ko-KR" altLang="en-US" sz="1800" dirty="0" err="1" smtClean="0"/>
              <a:t>압축력은</a:t>
            </a:r>
            <a:r>
              <a:rPr lang="ko-KR" altLang="en-US" sz="1800" dirty="0" smtClean="0"/>
              <a:t> 점차 감소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건조실의 </a:t>
            </a:r>
            <a:r>
              <a:rPr lang="ko-KR" altLang="en-US" sz="1800" dirty="0" err="1" smtClean="0"/>
              <a:t>잔적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종적건조실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횡적 건조실로 구분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적정 적재량을 지니고 있는데 과대 또는 과소 적재를 하면 공기 순환이 달라지고 결과적으로 건조시간과 </a:t>
            </a:r>
            <a:r>
              <a:rPr lang="ko-KR" altLang="en-US" sz="1800" dirty="0" err="1" smtClean="0"/>
              <a:t>건조재</a:t>
            </a:r>
            <a:r>
              <a:rPr lang="ko-KR" altLang="en-US" sz="1800" dirty="0" smtClean="0"/>
              <a:t> 품질에 영향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적재형의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변경시</a:t>
            </a:r>
            <a:r>
              <a:rPr lang="ko-KR" altLang="en-US" sz="1800" dirty="0" smtClean="0"/>
              <a:t> 균일한 송풍이 되도록 </a:t>
            </a:r>
            <a:r>
              <a:rPr lang="ko-KR" altLang="en-US" sz="1800" dirty="0" err="1" smtClean="0"/>
              <a:t>보조역풍판을</a:t>
            </a:r>
            <a:r>
              <a:rPr lang="ko-KR" altLang="en-US" sz="1800" dirty="0" smtClean="0"/>
              <a:t> 설치하는 등의 주의 필요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시험재</a:t>
            </a:r>
            <a:r>
              <a:rPr lang="ko-KR" altLang="en-US" sz="2000" b="1" dirty="0" smtClean="0"/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건조중</a:t>
            </a:r>
            <a:r>
              <a:rPr lang="ko-KR" altLang="en-US" sz="1800" dirty="0" smtClean="0"/>
              <a:t> 재목의 함수율을 측정하는데 필요하므로 대표적인 재목을 사용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시험재는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건조중</a:t>
            </a:r>
            <a:r>
              <a:rPr lang="ko-KR" altLang="en-US" sz="1800" dirty="0" smtClean="0"/>
              <a:t> 정기적인 </a:t>
            </a:r>
            <a:r>
              <a:rPr lang="ko-KR" altLang="en-US" sz="1800" dirty="0" err="1" smtClean="0"/>
              <a:t>평량과</a:t>
            </a:r>
            <a:r>
              <a:rPr lang="ko-KR" altLang="en-US" sz="1800" dirty="0" smtClean="0"/>
              <a:t> 검사를 위하여 쉽게 이용할 수 있는 곳에 배치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시험재의 선정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수종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두께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함수율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김변재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목리</a:t>
            </a:r>
            <a:r>
              <a:rPr lang="ko-KR" altLang="en-US" sz="1800" dirty="0" smtClean="0"/>
              <a:t> 등을 고려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시험재</a:t>
            </a:r>
            <a:r>
              <a:rPr lang="ko-KR" altLang="en-US" sz="1800" dirty="0" smtClean="0"/>
              <a:t> 수량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재목 </a:t>
            </a:r>
            <a:r>
              <a:rPr lang="en-US" altLang="ko-KR" sz="1800" dirty="0" smtClean="0"/>
              <a:t>47m3 </a:t>
            </a:r>
            <a:r>
              <a:rPr lang="ko-KR" altLang="en-US" sz="1800" dirty="0" smtClean="0"/>
              <a:t>이하에서 최소 </a:t>
            </a:r>
            <a:r>
              <a:rPr lang="en-US" altLang="ko-KR" sz="1800" dirty="0" smtClean="0"/>
              <a:t>4</a:t>
            </a:r>
            <a:r>
              <a:rPr lang="ko-KR" altLang="en-US" sz="1800" dirty="0" smtClean="0"/>
              <a:t>개</a:t>
            </a:r>
            <a:r>
              <a:rPr lang="en-US" altLang="ko-KR" sz="1800" dirty="0" smtClean="0"/>
              <a:t>, 240m3 </a:t>
            </a:r>
            <a:r>
              <a:rPr lang="ko-KR" altLang="en-US" sz="1800" dirty="0" err="1" smtClean="0"/>
              <a:t>이상엣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10~12</a:t>
            </a:r>
            <a:r>
              <a:rPr lang="ko-KR" altLang="en-US" sz="1800" dirty="0" smtClean="0"/>
              <a:t>개 사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시험재의 준비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옹이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수지</a:t>
            </a:r>
            <a:r>
              <a:rPr lang="en-US" altLang="ko-KR" sz="1800" dirty="0" smtClean="0"/>
              <a:t>, pitch, </a:t>
            </a:r>
            <a:r>
              <a:rPr lang="ko-KR" altLang="en-US" sz="1800" dirty="0" err="1" smtClean="0"/>
              <a:t>부후</a:t>
            </a:r>
            <a:r>
              <a:rPr lang="ko-KR" altLang="en-US" sz="1800" dirty="0" smtClean="0"/>
              <a:t> 등 결점이 없는 부위에서 채취하고 </a:t>
            </a:r>
            <a:r>
              <a:rPr lang="ko-KR" altLang="en-US" sz="1800" dirty="0" err="1" smtClean="0"/>
              <a:t>끝면에서</a:t>
            </a:r>
            <a:r>
              <a:rPr lang="ko-KR" altLang="en-US" sz="1800" dirty="0" smtClean="0"/>
              <a:t> 채취한 함수율 시편도 </a:t>
            </a:r>
            <a:r>
              <a:rPr lang="ko-KR" altLang="en-US" sz="1800" dirty="0" err="1" smtClean="0"/>
              <a:t>무결점목</a:t>
            </a:r>
            <a:r>
              <a:rPr lang="ko-KR" altLang="en-US" sz="1800" dirty="0" smtClean="0"/>
              <a:t> 선정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함수율 시편과 시험재의 절단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함수율과 전건무게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시험재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평량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시험재</a:t>
            </a:r>
            <a:r>
              <a:rPr lang="ko-KR" altLang="en-US" sz="2000" b="1" dirty="0" smtClean="0"/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시험재의 배치 및 이동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시험재의 배치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시험</a:t>
            </a:r>
            <a:r>
              <a:rPr lang="en-US" altLang="ko-KR" sz="1800" dirty="0" smtClean="0"/>
              <a:t> </a:t>
            </a:r>
            <a:r>
              <a:rPr lang="ko-KR" altLang="en-US" sz="1800" dirty="0" err="1" smtClean="0"/>
              <a:t>평량이</a:t>
            </a:r>
            <a:r>
              <a:rPr lang="ko-KR" altLang="en-US" sz="1800" dirty="0" smtClean="0"/>
              <a:t> 끝난 </a:t>
            </a:r>
            <a:r>
              <a:rPr lang="ko-KR" altLang="en-US" sz="1800" dirty="0" err="1" smtClean="0"/>
              <a:t>시험재는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잔적작업중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시험재</a:t>
            </a:r>
            <a:r>
              <a:rPr lang="ko-KR" altLang="en-US" sz="1800" dirty="0" smtClean="0"/>
              <a:t> 포켓에 삽입하는데 건조실의 종류에 따라 적절한 곳에 배치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시험재의 이동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건조 </a:t>
            </a:r>
            <a:r>
              <a:rPr lang="ko-KR" altLang="en-US" sz="1800" dirty="0" err="1" smtClean="0"/>
              <a:t>시간별로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시험재에서</a:t>
            </a:r>
            <a:r>
              <a:rPr lang="ko-KR" altLang="en-US" sz="1800" dirty="0" smtClean="0"/>
              <a:t> 추정한 함수율을 근거로 이동시키며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시험재의 </a:t>
            </a:r>
            <a:r>
              <a:rPr lang="ko-KR" altLang="en-US" sz="1800" dirty="0" err="1" smtClean="0"/>
              <a:t>평량횟수는</a:t>
            </a:r>
            <a:r>
              <a:rPr lang="ko-KR" altLang="en-US" sz="1800" dirty="0" smtClean="0"/>
              <a:t> 보통 일일 </a:t>
            </a:r>
            <a:r>
              <a:rPr lang="en-US" altLang="ko-KR" sz="1800" dirty="0" smtClean="0"/>
              <a:t>1</a:t>
            </a:r>
            <a:r>
              <a:rPr lang="ko-KR" altLang="en-US" sz="1800" dirty="0" smtClean="0"/>
              <a:t>회 정도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건조중</a:t>
            </a:r>
            <a:r>
              <a:rPr lang="ko-KR" altLang="en-US" sz="1800" dirty="0" smtClean="0"/>
              <a:t> 함수율은 측정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중간함수율 시험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최종함수율과 응력시험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445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시험재</a:t>
            </a:r>
            <a:r>
              <a:rPr lang="ko-KR" altLang="en-US" sz="2000" b="1" dirty="0" smtClean="0"/>
              <a:t> </a:t>
            </a:r>
            <a:endParaRPr lang="ko-KR" altLang="en-US" sz="1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590465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서론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개요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열기건조의 단점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건조시설비가 많이 들고 특수한 건조 기술이 필요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옹이가 빠지는 일이 많이 생김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단점보다는 장점이 더 많이 들기 때문에 열기건조가 어디에서나 널리 사용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열기건조의 실시여부는 경제성에 따라 결정되며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건조효과가 건조비용보다 클 경우에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경제성은 수종의 건조 난이도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제품용도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필요한 동력소모량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건조시 목재 손상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운반비용 등 여러 인자에 의해 좌우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고함수율재는 건조비용이 많이 들고 건조 결함과 가공손실이 큼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저비중목재와 추출물 함량이 적은 담색목재는 건조가 용이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건조스케줄의 종류 및 적용법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열기건조스케줄은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열기 건조 중에 목재 함수율이 감소함에 따라 건조결함이 적게 생기고 가급적 빨리 건조할 수 있도록 온도와 습도를 적절하게 정해주는 건조 공정표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수종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두께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초기함수율 등에 따라 다르며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공기조건의 변화를 함수율과의 관계로 나타낸 함수율스케줄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공기조건의 변화를 시간과의 관계로 나타낸 시간스케줄이 있음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일반스케줄과 특수스케줄로 구분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건조중</a:t>
            </a:r>
            <a:r>
              <a:rPr lang="ko-KR" altLang="en-US" sz="1800" dirty="0" smtClean="0"/>
              <a:t> 온도와 습도의 조합은 </a:t>
            </a:r>
            <a:r>
              <a:rPr lang="ko-KR" altLang="en-US" sz="1800" dirty="0" err="1" smtClean="0"/>
              <a:t>건조중</a:t>
            </a:r>
            <a:r>
              <a:rPr lang="ko-KR" altLang="en-US" sz="1800" dirty="0" smtClean="0"/>
              <a:t> 건조응력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건조결합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수분이동성 등과 관련되고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건조초기 </a:t>
            </a:r>
            <a:r>
              <a:rPr lang="ko-KR" altLang="en-US" sz="1800" dirty="0" err="1" smtClean="0"/>
              <a:t>고함수율에서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건구온도는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낮게하고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건습구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온도차는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적게함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일반적으로 </a:t>
            </a:r>
            <a:r>
              <a:rPr lang="ko-KR" altLang="en-US" sz="1800" dirty="0" err="1" smtClean="0"/>
              <a:t>건조시</a:t>
            </a:r>
            <a:r>
              <a:rPr lang="ko-KR" altLang="en-US" sz="1800" dirty="0" smtClean="0"/>
              <a:t> 초기온도는 침엽수재는 </a:t>
            </a:r>
            <a:r>
              <a:rPr lang="ko-KR" altLang="en-US" sz="1800" dirty="0" err="1" smtClean="0"/>
              <a:t>건구온도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60~70°C, </a:t>
            </a:r>
            <a:r>
              <a:rPr lang="ko-KR" altLang="en-US" sz="1800" dirty="0" err="1" smtClean="0"/>
              <a:t>건습구온도차는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3~4°C </a:t>
            </a:r>
            <a:r>
              <a:rPr lang="ko-KR" altLang="en-US" sz="1800" dirty="0" smtClean="0"/>
              <a:t>정도이며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활엽수재는 </a:t>
            </a:r>
            <a:r>
              <a:rPr lang="ko-KR" altLang="en-US" sz="1800" dirty="0" err="1" smtClean="0"/>
              <a:t>건구온도는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45~45°C </a:t>
            </a:r>
            <a:r>
              <a:rPr lang="ko-KR" altLang="en-US" sz="1800" dirty="0" err="1" smtClean="0"/>
              <a:t>건습구온도차는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4~6°C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227272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건조스케줄의 종류 및 적용법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  재목은 건조 중기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함수율 </a:t>
            </a:r>
            <a:r>
              <a:rPr lang="en-US" altLang="ko-KR" sz="1800" dirty="0" smtClean="0"/>
              <a:t>35%) </a:t>
            </a:r>
            <a:r>
              <a:rPr lang="ko-KR" altLang="en-US" sz="1800" dirty="0" smtClean="0"/>
              <a:t>부터는 </a:t>
            </a:r>
            <a:r>
              <a:rPr lang="ko-KR" altLang="en-US" sz="1800" dirty="0" err="1" smtClean="0"/>
              <a:t>건구온도와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건습구온도차를</a:t>
            </a:r>
            <a:r>
              <a:rPr lang="ko-KR" altLang="en-US" sz="1800" dirty="0" smtClean="0"/>
              <a:t> 크게 하는데 건조가 어려운 수종은 저온과 고습으로 건조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 말기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함수율 </a:t>
            </a:r>
            <a:r>
              <a:rPr lang="en-US" altLang="ko-KR" sz="1800" dirty="0" smtClean="0"/>
              <a:t>15% </a:t>
            </a:r>
            <a:r>
              <a:rPr lang="ko-KR" altLang="en-US" sz="1800" dirty="0" smtClean="0"/>
              <a:t>이하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의 온도조건은 건조초기 온도에 의해 결정되며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온도와 </a:t>
            </a:r>
            <a:r>
              <a:rPr lang="ko-KR" altLang="en-US" sz="1800" dirty="0" err="1" smtClean="0"/>
              <a:t>건습구온도차를</a:t>
            </a:r>
            <a:r>
              <a:rPr lang="ko-KR" altLang="en-US" sz="1800" dirty="0" smtClean="0"/>
              <a:t> 변화시켜도 많은 수종에서 건조 손상을 일어나지 않음</a:t>
            </a:r>
            <a:r>
              <a:rPr lang="en-US" altLang="ko-KR" sz="1800" dirty="0" smtClean="0"/>
              <a:t>.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6165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건조스케줄의 종류 및 적용법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676875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 </a:t>
            </a:r>
            <a:r>
              <a:rPr lang="en-US" altLang="ko-KR" sz="2000" b="1" dirty="0" smtClean="0"/>
              <a:t>– </a:t>
            </a:r>
            <a:r>
              <a:rPr lang="ko-KR" altLang="en-US" sz="2000" b="1" dirty="0" smtClean="0"/>
              <a:t>미국임산물 연구소의 스케줄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이 스케줄은 재간풍속 </a:t>
            </a:r>
            <a:r>
              <a:rPr lang="en-US" altLang="ko-KR" sz="1800" dirty="0" smtClean="0"/>
              <a:t>60~120m/</a:t>
            </a:r>
            <a:r>
              <a:rPr lang="ko-KR" altLang="en-US" sz="1800" dirty="0" smtClean="0"/>
              <a:t>분인 강제 </a:t>
            </a:r>
            <a:r>
              <a:rPr lang="ko-KR" altLang="en-US" sz="1800" dirty="0" err="1" smtClean="0"/>
              <a:t>순환식</a:t>
            </a:r>
            <a:r>
              <a:rPr lang="ko-KR" altLang="en-US" sz="1800" dirty="0" smtClean="0"/>
              <a:t> 건조실에 적용하여 개발된 스케줄로 저 또는 </a:t>
            </a:r>
            <a:r>
              <a:rPr lang="ko-KR" altLang="en-US" sz="1800" dirty="0" err="1" smtClean="0"/>
              <a:t>고풍속시에는</a:t>
            </a:r>
            <a:r>
              <a:rPr lang="ko-KR" altLang="en-US" sz="1800" dirty="0" smtClean="0"/>
              <a:t> 조정하여 사용해야 함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침엽수와 일부 활엽수는 표층의 인장응력을 감소시기가 지연되므로 함수율이 다소 저하되었을 때 </a:t>
            </a:r>
            <a:r>
              <a:rPr lang="ko-KR" altLang="en-US" sz="1800" dirty="0" err="1" smtClean="0"/>
              <a:t>건습구온도차를</a:t>
            </a:r>
            <a:r>
              <a:rPr lang="ko-KR" altLang="en-US" sz="1800" dirty="0" smtClean="0"/>
              <a:t> 변화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수종에 따라 건조응력경과가 다르기 때문에 표층의 인장응력 감소가 지연되고 응력전환시기가 보다 </a:t>
            </a:r>
            <a:r>
              <a:rPr lang="ko-KR" altLang="en-US" sz="1800" dirty="0" err="1" smtClean="0"/>
              <a:t>저함수율에서</a:t>
            </a:r>
            <a:r>
              <a:rPr lang="ko-KR" altLang="en-US" sz="1800" dirty="0" smtClean="0"/>
              <a:t> 일어나는 수종일수록 </a:t>
            </a:r>
            <a:r>
              <a:rPr lang="ko-KR" altLang="en-US" sz="1800" dirty="0" err="1" smtClean="0"/>
              <a:t>표면할렬이</a:t>
            </a:r>
            <a:r>
              <a:rPr lang="ko-KR" altLang="en-US" sz="1800" dirty="0" smtClean="0"/>
              <a:t> 발생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고함수율에서</a:t>
            </a:r>
            <a:r>
              <a:rPr lang="ko-KR" altLang="en-US" sz="1800" dirty="0" smtClean="0"/>
              <a:t> 일어나는 수종일수록 </a:t>
            </a:r>
            <a:r>
              <a:rPr lang="ko-KR" altLang="en-US" sz="1800" dirty="0" err="1" smtClean="0"/>
              <a:t>내부할렬이</a:t>
            </a:r>
            <a:r>
              <a:rPr lang="ko-KR" altLang="en-US" sz="1800" dirty="0" smtClean="0"/>
              <a:t> 생기기 쉬운 경향이 있음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활엽수 스케줄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침엽수스케줄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미국임산물 연구소 스케줄 외에 </a:t>
            </a:r>
            <a:r>
              <a:rPr lang="en-US" altLang="ko-KR" sz="1800" dirty="0" err="1" smtClean="0"/>
              <a:t>Keylwerth</a:t>
            </a:r>
            <a:r>
              <a:rPr lang="ko-KR" altLang="en-US" sz="1800" dirty="0" smtClean="0"/>
              <a:t>의 스케주리 있음</a:t>
            </a:r>
            <a:r>
              <a:rPr lang="en-US" altLang="ko-KR" sz="1800" dirty="0" smtClean="0"/>
              <a:t>.</a:t>
            </a:r>
            <a:r>
              <a:rPr lang="ko-KR" altLang="en-US" sz="1800" dirty="0" smtClean="0"/>
              <a:t>  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445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 </a:t>
            </a:r>
            <a:r>
              <a:rPr lang="en-US" altLang="ko-KR" sz="2000" b="1" dirty="0" smtClean="0"/>
              <a:t>– </a:t>
            </a:r>
            <a:r>
              <a:rPr lang="ko-KR" altLang="en-US" sz="2000" b="1" dirty="0" smtClean="0"/>
              <a:t>미국임산물 연구소의 스케줄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511256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445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 </a:t>
            </a:r>
            <a:r>
              <a:rPr lang="en-US" altLang="ko-KR" sz="2000" b="1" dirty="0" smtClean="0"/>
              <a:t>– </a:t>
            </a:r>
            <a:r>
              <a:rPr lang="ko-KR" altLang="en-US" sz="2000" b="1" dirty="0" smtClean="0"/>
              <a:t>미국임산물 연구소의 스케줄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561662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  추정과 작성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전진법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필요에 따라 육안검사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압축과 인장강도시험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세포구조의 현미경 관찰 등으로 건조 특성을 파악하고 유사한 건조스케줄을 선정해서 건조를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습도고정법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상대습도를 일정하게 유지하고 건조시간의 단축을 요할 때 </a:t>
            </a:r>
            <a:r>
              <a:rPr lang="ko-KR" altLang="en-US" sz="1800" dirty="0" err="1" smtClean="0"/>
              <a:t>건습구</a:t>
            </a:r>
            <a:r>
              <a:rPr lang="ko-KR" altLang="en-US" sz="1800" dirty="0" smtClean="0"/>
              <a:t> 온도를 조금씩 올리면서 건조 결과를 관찰 비교하면서 접근하는 방법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평형함수율고정법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건조시간을 단축하기 위하여 온도는 상승시키나 평형함수율을 유지하면서 건조한 결과를 관행 스케줄과 비교하여 접근하는 방법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평형함수율변화법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최대 건조효과를 얻기 위한 방법으로 함수율과 평형함수율과의 관계를 조정하는 방법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살균 및 살충 처리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곰팡이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생재의</a:t>
            </a:r>
            <a:r>
              <a:rPr lang="ko-KR" altLang="en-US" sz="1800" dirty="0" smtClean="0"/>
              <a:t> 건조초기 온도 </a:t>
            </a:r>
            <a:r>
              <a:rPr lang="en-US" altLang="ko-KR" sz="1800" dirty="0" smtClean="0"/>
              <a:t>49°C </a:t>
            </a:r>
            <a:r>
              <a:rPr lang="ko-KR" altLang="en-US" sz="1800" dirty="0" smtClean="0"/>
              <a:t>이하에서 발생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곰팜이는</a:t>
            </a:r>
            <a:r>
              <a:rPr lang="ko-KR" altLang="en-US" sz="1800" dirty="0" smtClean="0"/>
              <a:t> 목재 내부까지 깊이 침투하지 못하나 </a:t>
            </a:r>
            <a:r>
              <a:rPr lang="ko-KR" altLang="en-US" sz="1800" dirty="0" err="1" smtClean="0"/>
              <a:t>재목사이</a:t>
            </a:r>
            <a:r>
              <a:rPr lang="ko-KR" altLang="en-US" sz="1800" dirty="0" smtClean="0"/>
              <a:t> 공간을 밀폐하여 공기 순환을 방해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건조를 느리게 하고 나중에 온도가 상승할 때 내부 </a:t>
            </a:r>
            <a:r>
              <a:rPr lang="ko-KR" altLang="en-US" sz="1800" dirty="0" err="1" smtClean="0"/>
              <a:t>할렬이</a:t>
            </a:r>
            <a:r>
              <a:rPr lang="ko-KR" altLang="en-US" sz="1800" dirty="0" smtClean="0"/>
              <a:t> 생기는 요인</a:t>
            </a:r>
            <a:r>
              <a:rPr lang="en-US" altLang="ko-KR" sz="1800" dirty="0" smtClean="0"/>
              <a:t>; </a:t>
            </a:r>
            <a:r>
              <a:rPr lang="ko-KR" altLang="en-US" sz="1800" dirty="0" smtClean="0"/>
              <a:t>곰팡이 살균은 </a:t>
            </a:r>
            <a:r>
              <a:rPr lang="ko-KR" altLang="en-US" sz="1800" dirty="0" err="1" smtClean="0"/>
              <a:t>건구온도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54°C </a:t>
            </a:r>
            <a:r>
              <a:rPr lang="ko-KR" altLang="en-US" sz="1800" dirty="0" smtClean="0"/>
              <a:t>이상과 상대습도 </a:t>
            </a:r>
            <a:r>
              <a:rPr lang="en-US" altLang="ko-KR" sz="1800" dirty="0" smtClean="0"/>
              <a:t>100% </a:t>
            </a:r>
            <a:r>
              <a:rPr lang="ko-KR" altLang="en-US" sz="1800" dirty="0" smtClean="0"/>
              <a:t>정도에서 </a:t>
            </a:r>
            <a:r>
              <a:rPr lang="ko-KR" altLang="en-US" sz="1800" dirty="0" err="1" smtClean="0"/>
              <a:t>한시간</a:t>
            </a:r>
            <a:r>
              <a:rPr lang="ko-KR" altLang="en-US" sz="1800" dirty="0" smtClean="0"/>
              <a:t> 스팀 처리하고 스케줄에 따라 건조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변색균과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부후균</a:t>
            </a:r>
            <a:r>
              <a:rPr lang="en-US" altLang="ko-KR" sz="1800" dirty="0" smtClean="0"/>
              <a:t>: 43°C</a:t>
            </a:r>
            <a:r>
              <a:rPr lang="ko-KR" altLang="en-US" sz="1800" dirty="0" smtClean="0"/>
              <a:t>에서 생육은 정지하나 죽지는 않음</a:t>
            </a:r>
            <a:r>
              <a:rPr lang="en-US" altLang="ko-KR" sz="1800" dirty="0" smtClean="0"/>
              <a:t>. </a:t>
            </a:r>
            <a:r>
              <a:rPr lang="ko-KR" altLang="en-US" sz="1800" dirty="0" err="1" smtClean="0"/>
              <a:t>건구온도가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65°C </a:t>
            </a:r>
            <a:r>
              <a:rPr lang="ko-KR" altLang="en-US" sz="1800" dirty="0" smtClean="0"/>
              <a:t>이상의 건조 스케줄에서는 적어도 </a:t>
            </a:r>
            <a:r>
              <a:rPr lang="en-US" altLang="ko-KR" sz="1800" dirty="0" smtClean="0"/>
              <a:t>24</a:t>
            </a:r>
            <a:r>
              <a:rPr lang="ko-KR" altLang="en-US" sz="1800" dirty="0" smtClean="0"/>
              <a:t>시간 건조하면 완전히 사멸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곤충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저목</a:t>
            </a:r>
            <a:r>
              <a:rPr lang="ko-KR" altLang="en-US" sz="1800" dirty="0" smtClean="0"/>
              <a:t> 중 또는 천연건조 중에 살아 있는 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유충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성충 등은 인공건조로 대부분 사멸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184068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이쿼라이징</a:t>
            </a:r>
            <a:r>
              <a:rPr lang="ko-KR" altLang="en-US" sz="2000" b="1" dirty="0" smtClean="0"/>
              <a:t> 처리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 최종 단계에서 재목 간에 함수율 변이가 발생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함수율 변이가 심하면 건조말기에 재목의 평균함수율이 </a:t>
            </a:r>
            <a:r>
              <a:rPr lang="en-US" altLang="ko-KR" sz="1800" dirty="0" smtClean="0"/>
              <a:t>5~11% </a:t>
            </a:r>
            <a:r>
              <a:rPr lang="ko-KR" altLang="en-US" sz="1800" dirty="0" smtClean="0"/>
              <a:t>정도 되었을 때 </a:t>
            </a:r>
            <a:r>
              <a:rPr lang="en-US" altLang="ko-KR" sz="1800" dirty="0" smtClean="0"/>
              <a:t>equalizing treatment</a:t>
            </a:r>
            <a:r>
              <a:rPr lang="ko-KR" altLang="en-US" sz="1800" dirty="0" smtClean="0"/>
              <a:t>를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실시하면 좋은 결과를 얻을 수 있음</a:t>
            </a:r>
            <a:r>
              <a:rPr lang="en-US" altLang="ko-KR" sz="1800" dirty="0" smtClean="0"/>
              <a:t>.</a:t>
            </a:r>
            <a:endParaRPr lang="ko-KR" altLang="en-US" sz="1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068960"/>
            <a:ext cx="511256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건조시간 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수종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두께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건조실 형식</a:t>
            </a:r>
            <a:r>
              <a:rPr lang="en-US" altLang="ko-KR" sz="1800" dirty="0" smtClean="0"/>
              <a:t>, 1</a:t>
            </a:r>
            <a:r>
              <a:rPr lang="ko-KR" altLang="en-US" sz="1800" dirty="0" smtClean="0"/>
              <a:t>일 가동시강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건조스케줄 등에 따라 차이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건조시간은 종축에 함수율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그리고 횡축에 건조일수를 나타낸 건조곡선과 건조시간 비율을 이용해서 계산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두께 </a:t>
            </a:r>
            <a:r>
              <a:rPr lang="en-US" altLang="ko-KR" sz="1800" dirty="0" smtClean="0"/>
              <a:t>5cm</a:t>
            </a:r>
            <a:r>
              <a:rPr lang="ko-KR" altLang="en-US" sz="1800" dirty="0" smtClean="0"/>
              <a:t>인 재목의 건조시간 비율을 </a:t>
            </a:r>
            <a:r>
              <a:rPr lang="en-US" altLang="ko-KR" sz="1800" dirty="0" smtClean="0"/>
              <a:t>1</a:t>
            </a:r>
            <a:r>
              <a:rPr lang="ko-KR" altLang="en-US" sz="1800" dirty="0" smtClean="0"/>
              <a:t>로 설정하고 다른 두께의 재목 건조시간은 </a:t>
            </a:r>
            <a:r>
              <a:rPr lang="en-US" altLang="ko-KR" sz="1800" dirty="0" smtClean="0"/>
              <a:t>5cm </a:t>
            </a:r>
            <a:r>
              <a:rPr lang="ko-KR" altLang="en-US" sz="1800" dirty="0" smtClean="0"/>
              <a:t>재목의 건조시간 자료를 기준으로 추정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비중과 </a:t>
            </a:r>
            <a:r>
              <a:rPr lang="ko-KR" altLang="en-US" sz="1800" dirty="0" err="1" smtClean="0"/>
              <a:t>목리에</a:t>
            </a:r>
            <a:r>
              <a:rPr lang="ko-KR" altLang="en-US" sz="1800" dirty="0" smtClean="0"/>
              <a:t> 대한 수정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확산속도는 비중의 제곱근에 </a:t>
            </a:r>
            <a:r>
              <a:rPr lang="ko-KR" altLang="en-US" sz="1800" dirty="0" err="1" smtClean="0"/>
              <a:t>역비례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경단방향 수분이동이 </a:t>
            </a:r>
            <a:r>
              <a:rPr lang="ko-KR" altLang="en-US" sz="1800" dirty="0" err="1" smtClean="0"/>
              <a:t>촉단방향보다</a:t>
            </a:r>
            <a:r>
              <a:rPr lang="ko-KR" altLang="en-US" sz="1800" dirty="0" smtClean="0"/>
              <a:t> 약간 빠름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두께에 대한 수정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함수율에 대한 수정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온도에 대한 수정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풍속에 대한 수정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서론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개요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수종의 상대적 건조 난이도는 수종 간의 차이보다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산지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변재와 심재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원시림과 후계림 등 여러 인자에 긴인한 차이가 더 크기 때문에 일반화하기 어렵다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내장재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가구용재 등 고급용 목재는 열기 건조를 주로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건축용 구조재는 건조시간이 길고 건조손상이 잘 일어나기 때문에 열기건조를 거의 실시하지 않음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청변이 일어나기 쉬운 수종 </a:t>
            </a:r>
            <a:r>
              <a:rPr lang="en-US" altLang="ko-KR" sz="1800" dirty="0" smtClean="0"/>
              <a:t>(ponderosa pine) </a:t>
            </a:r>
            <a:r>
              <a:rPr lang="ko-KR" altLang="en-US" sz="1800" dirty="0" smtClean="0"/>
              <a:t>등 변색이 일어나기 쉬운 수종은 일반적으로 열기건조를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과도하게 저함수율까지 건조는 에너지 낭비와 건조손상을 수반하며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적당한 저함수율까지 건조는 운반비의 절감 효과를 동반</a:t>
            </a:r>
            <a:endParaRPr lang="en-US" altLang="ko-KR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err="1" smtClean="0"/>
              <a:t>건조전</a:t>
            </a:r>
            <a:r>
              <a:rPr lang="ko-KR" altLang="en-US" sz="3600" b="1" dirty="0" smtClean="0"/>
              <a:t> 처리와 효과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개요 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건조전</a:t>
            </a:r>
            <a:r>
              <a:rPr lang="ko-KR" altLang="en-US" sz="1800" dirty="0" smtClean="0"/>
              <a:t> 또는 건조 초기에 건조속도가 느린 목재의 건조속도 촉진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재색의 개량 및 건조 결함의 예방을 위하여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예비증자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건조가 느린 재목에 상대습도 </a:t>
            </a:r>
            <a:r>
              <a:rPr lang="en-US" altLang="ko-KR" sz="1800" dirty="0" smtClean="0"/>
              <a:t>95% </a:t>
            </a:r>
            <a:r>
              <a:rPr lang="ko-KR" altLang="en-US" sz="1800" dirty="0" smtClean="0"/>
              <a:t>정도에서 또는 포화상태에서 증기처리로 재목의 가열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천연건조재의 응력완화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건조속도의 촉진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재색의 개선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살충 및 살균효과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약제처리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건조전</a:t>
            </a:r>
            <a:r>
              <a:rPr lang="ko-KR" altLang="en-US" sz="1800" dirty="0" smtClean="0"/>
              <a:t> 흡습성 약제를 도포하여 </a:t>
            </a:r>
            <a:r>
              <a:rPr lang="ko-KR" altLang="en-US" sz="1800" dirty="0" err="1" smtClean="0"/>
              <a:t>할렬을</a:t>
            </a:r>
            <a:r>
              <a:rPr lang="ko-KR" altLang="en-US" sz="1800" dirty="0" smtClean="0"/>
              <a:t> 예방</a:t>
            </a:r>
            <a:r>
              <a:rPr lang="en-US" altLang="ko-KR" sz="1800" dirty="0" smtClean="0"/>
              <a:t>; </a:t>
            </a:r>
            <a:r>
              <a:rPr lang="ko-KR" altLang="en-US" sz="1800" dirty="0" smtClean="0"/>
              <a:t>약제로는 식염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요소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전화당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당밀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디에틸렌글리콜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요소와 포름알데히드 혼합물</a:t>
            </a:r>
            <a:r>
              <a:rPr lang="en-US" altLang="ko-KR" sz="1800" dirty="0" smtClean="0"/>
              <a:t>, PEG, </a:t>
            </a:r>
            <a:r>
              <a:rPr lang="ko-KR" altLang="en-US" sz="1800" dirty="0" err="1" smtClean="0"/>
              <a:t>알진산염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염풀</a:t>
            </a:r>
            <a:r>
              <a:rPr lang="ko-KR" altLang="en-US" sz="1800" dirty="0" smtClean="0"/>
              <a:t> 등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전평삭처리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거단시</a:t>
            </a:r>
            <a:r>
              <a:rPr lang="ko-KR" altLang="en-US" sz="1800" dirty="0" smtClean="0"/>
              <a:t> 찢어진 재면은 건조 응력이 집중되어 표면 </a:t>
            </a:r>
            <a:r>
              <a:rPr lang="ko-KR" altLang="en-US" sz="1800" dirty="0" err="1" smtClean="0"/>
              <a:t>할렬의</a:t>
            </a:r>
            <a:r>
              <a:rPr lang="ko-KR" altLang="en-US" sz="1800" dirty="0" smtClean="0"/>
              <a:t> 위험이 있어 건조시간이 길어짐에 따라 </a:t>
            </a:r>
            <a:r>
              <a:rPr lang="ko-KR" altLang="en-US" sz="1800" dirty="0" err="1" smtClean="0"/>
              <a:t>전평삭처리하여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할렬을</a:t>
            </a:r>
            <a:r>
              <a:rPr lang="ko-KR" altLang="en-US" sz="1800" dirty="0" smtClean="0"/>
              <a:t> 예방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기타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로울러를</a:t>
            </a:r>
            <a:r>
              <a:rPr lang="ko-KR" altLang="en-US" sz="1800" dirty="0" smtClean="0"/>
              <a:t> 이용한 종 및 횡 압축처리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냉동처리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서론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개요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가능한 건조 결합이 적은 범위에서 보다 신속 균일한 건조가 이루어지도록 건조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비균일 건조가 일어나는 인자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재목의 두께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초기함수율 및 잔목의 두께가 균일하지 않을 경우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여러 수종을 동시에 건조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정목판과 판목판을 동시에 건조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건조실 내에 공기 순환량이 부족하거나 풍속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온도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습도가 균일하지 않음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공기의 순환방향이 적절하게 역전되지 않아 건조실의 틈새로 공기가 누출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건조실의 적재량이 너무 많아 온도는 하강하고 습도가 증가되는 경우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필요조건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필요한 건조실 내부 온도 및 습도를 단시간 내에 얻을 수 있고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습도의 유지 및 조절이 용이하여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가열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흡습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환기장치 등이 적정용량을 보유하고 제저장치도 조작이 용이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 내 온도 및 습도가 균일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가열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송풍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환기장치 등이 적절히 배치되어 공기 순환이 고르게 되도록 조절 필요</a:t>
            </a:r>
            <a:r>
              <a:rPr lang="en-US" altLang="ko-KR" sz="1800" dirty="0" smtClean="0"/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벽체구보 및 내부기기는 고온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고습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산성가스 등에 대한 내구성이 커야하며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따라서 순도가 높은 알루미늄과 스텐레스 등 부식이 강한 금속을 사용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건조실은 견고하고 단열성이 우수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건조실은 내화성이 크고 화제위험이 적어야 함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온습도의지시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기록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조절장치를 구비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건조비용이 적게 들어야 함</a:t>
            </a:r>
            <a:r>
              <a:rPr lang="en-US" altLang="ko-KR" sz="1800" dirty="0" smtClean="0"/>
              <a:t>.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열원의 이용법에 의한 형식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직법가열식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훈연식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완전연소가스식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간접가열식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연도식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전열식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증기식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공기순환방식에 의한 형식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자연순환식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강제순환식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외부송풍기형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내부송풍기형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구조와 작업에 의한 형식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분실식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전진식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점과 선">
  <a:themeElements>
    <a:clrScheme name="점과 선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점과 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점과 선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점과 선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점과 선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4955</TotalTime>
  <Words>2102</Words>
  <Application>Microsoft Office PowerPoint</Application>
  <PresentationFormat>화면 슬라이드 쇼(4:3)</PresentationFormat>
  <Paragraphs>230</Paragraphs>
  <Slides>40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1" baseType="lpstr">
      <vt:lpstr>점과 선</vt:lpstr>
      <vt:lpstr>제 7 장 열기건조</vt:lpstr>
      <vt:lpstr>서론</vt:lpstr>
      <vt:lpstr>서론</vt:lpstr>
      <vt:lpstr>서론</vt:lpstr>
      <vt:lpstr>서론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건조스케줄</vt:lpstr>
      <vt:lpstr>건조스케줄</vt:lpstr>
      <vt:lpstr>건조스케줄</vt:lpstr>
      <vt:lpstr>건조스케줄</vt:lpstr>
      <vt:lpstr>건조스케줄</vt:lpstr>
      <vt:lpstr>건조스케줄</vt:lpstr>
      <vt:lpstr>건조스케줄</vt:lpstr>
      <vt:lpstr>건조스케줄</vt:lpstr>
      <vt:lpstr>건조스케줄</vt:lpstr>
      <vt:lpstr>건조스케줄</vt:lpstr>
      <vt:lpstr>건조전 처리와 효과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목질재료학 및 실험</dc:title>
  <dc:creator>In</dc:creator>
  <cp:lastModifiedBy>Danial Yang</cp:lastModifiedBy>
  <cp:revision>339</cp:revision>
  <dcterms:created xsi:type="dcterms:W3CDTF">2005-09-01T06:05:51Z</dcterms:created>
  <dcterms:modified xsi:type="dcterms:W3CDTF">2012-11-02T17:21:57Z</dcterms:modified>
</cp:coreProperties>
</file>