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72" r:id="rId4"/>
    <p:sldId id="273" r:id="rId5"/>
    <p:sldId id="274" r:id="rId6"/>
    <p:sldId id="275" r:id="rId7"/>
    <p:sldId id="311" r:id="rId8"/>
    <p:sldId id="257" r:id="rId9"/>
    <p:sldId id="278" r:id="rId10"/>
    <p:sldId id="303" r:id="rId11"/>
    <p:sldId id="279" r:id="rId12"/>
    <p:sldId id="304" r:id="rId13"/>
    <p:sldId id="305" r:id="rId14"/>
    <p:sldId id="306" r:id="rId15"/>
    <p:sldId id="280" r:id="rId16"/>
    <p:sldId id="307" r:id="rId17"/>
    <p:sldId id="308" r:id="rId18"/>
    <p:sldId id="296" r:id="rId19"/>
    <p:sldId id="281" r:id="rId20"/>
    <p:sldId id="297" r:id="rId21"/>
    <p:sldId id="298" r:id="rId22"/>
    <p:sldId id="299" r:id="rId23"/>
    <p:sldId id="282" r:id="rId24"/>
    <p:sldId id="284" r:id="rId25"/>
    <p:sldId id="283" r:id="rId26"/>
    <p:sldId id="287" r:id="rId27"/>
    <p:sldId id="288" r:id="rId28"/>
    <p:sldId id="289" r:id="rId29"/>
    <p:sldId id="291" r:id="rId30"/>
    <p:sldId id="290" r:id="rId31"/>
    <p:sldId id="309" r:id="rId32"/>
    <p:sldId id="312" r:id="rId33"/>
    <p:sldId id="295" r:id="rId34"/>
    <p:sldId id="313" r:id="rId35"/>
    <p:sldId id="315" r:id="rId36"/>
    <p:sldId id="316" r:id="rId37"/>
    <p:sldId id="317" r:id="rId38"/>
    <p:sldId id="318" r:id="rId39"/>
  </p:sldIdLst>
  <p:sldSz cx="9144000" cy="6858000" type="screen4x3"/>
  <p:notesSz cx="6858000" cy="9144000"/>
  <p:embeddedFontLst>
    <p:embeddedFont>
      <p:font typeface="나눔손글씨 펜" charset="-127"/>
      <p:regular r:id="rId41"/>
    </p:embeddedFont>
    <p:embeddedFont>
      <p:font typeface="문체부 훈민정음체" pitchFamily="18" charset="-127"/>
      <p:regular r:id="rId42"/>
    </p:embeddedFont>
    <p:embeddedFont>
      <p:font typeface="맑은 고딕" pitchFamily="50" charset="-127"/>
      <p:regular r:id="rId43"/>
      <p:bold r:id="rId44"/>
    </p:embeddedFont>
    <p:embeddedFont>
      <p:font typeface="나눔고딕" charset="-127"/>
      <p:regular r:id="rId45"/>
      <p:bold r:id="rId46"/>
    </p:embeddedFont>
    <p:embeddedFont>
      <p:font typeface="HY견고딕" pitchFamily="18" charset="-127"/>
      <p:regular r:id="rId4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4660"/>
  </p:normalViewPr>
  <p:slideViewPr>
    <p:cSldViewPr>
      <p:cViewPr>
        <p:scale>
          <a:sx n="78" d="100"/>
          <a:sy n="78" d="100"/>
        </p:scale>
        <p:origin x="-2700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008A0-6130-459F-9E7A-74D380BB7481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17C71-F6AE-4B8B-A504-3D7629196B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316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0" fontAlgn="t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열처리된 고급 목재</a:t>
            </a:r>
            <a:r>
              <a:rPr kumimoji="1" lang="en-US" altLang="ko-KR" sz="1200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kumimoji="1" lang="ko-KR" altLang="en-US" sz="1200" dirty="0" err="1" smtClean="0">
                <a:solidFill>
                  <a:schemeClr val="bg1"/>
                </a:solidFill>
                <a:latin typeface="+mn-ea"/>
              </a:rPr>
              <a:t>함수율</a:t>
            </a:r>
            <a:r>
              <a:rPr kumimoji="1" lang="en-US" altLang="ko-KR" sz="1200" dirty="0" smtClean="0">
                <a:solidFill>
                  <a:schemeClr val="bg1"/>
                </a:solidFill>
                <a:latin typeface="+mn-ea"/>
              </a:rPr>
              <a:t>4%)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/>
            </a:r>
            <a:b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</a:br>
            <a:r>
              <a:rPr kumimoji="1" lang="en-US" altLang="ko-KR" sz="1200" dirty="0" smtClean="0">
                <a:solidFill>
                  <a:schemeClr val="bg1"/>
                </a:solidFill>
                <a:latin typeface="+mn-ea"/>
              </a:rPr>
              <a:t>  -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열처리하여 수분이 조절된 상태이므로 변형이 거의 없어 치수가 </a:t>
            </a:r>
            <a:r>
              <a:rPr kumimoji="1" lang="ko-KR" altLang="en-US" sz="1200" dirty="0" err="1" smtClean="0">
                <a:solidFill>
                  <a:schemeClr val="bg1"/>
                </a:solidFill>
                <a:latin typeface="+mn-ea"/>
              </a:rPr>
              <a:t>안정적다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chemeClr val="bg1"/>
                </a:solidFill>
                <a:latin typeface="+mn-ea"/>
              </a:rPr>
              <a:t>  -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목재 보존특성과 날씨에 대한 저항성이 향상되었습니다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  <a:r>
              <a:rPr kumimoji="1" lang="en-US" altLang="ko-KR" sz="1200" dirty="0" smtClean="0">
                <a:solidFill>
                  <a:schemeClr val="bg1"/>
                </a:solidFill>
                <a:latin typeface="+mn-ea"/>
              </a:rPr>
              <a:t> 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dirty="0" smtClean="0">
                <a:solidFill>
                  <a:schemeClr val="bg1"/>
                </a:solidFill>
                <a:latin typeface="+mn-ea"/>
              </a:rPr>
              <a:t>  -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곰팡이가 필 수 있는 물질을 제거하여 부패하지 않습니다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습기에 대한 영향이 적습니다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단열 성능이 개선되었습니다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err="1" smtClean="0">
                <a:solidFill>
                  <a:schemeClr val="bg1"/>
                </a:solidFill>
                <a:latin typeface="+mn-ea"/>
              </a:rPr>
              <a:t>고온처리하여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 위생적입니다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err="1" smtClean="0">
                <a:solidFill>
                  <a:schemeClr val="bg1"/>
                </a:solidFill>
                <a:latin typeface="+mn-ea"/>
              </a:rPr>
              <a:t>레드파인에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 열처리를 하여 짙은 갈색으로 고급스러운 느낌이 듭니다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표면의 경도가 향상되었습니다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가볍고 부드럽습니다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가공이 쉽고 </a:t>
            </a:r>
            <a:r>
              <a:rPr kumimoji="1" lang="ko-KR" altLang="en-US" sz="1200" dirty="0" err="1" smtClean="0">
                <a:solidFill>
                  <a:schemeClr val="bg1"/>
                </a:solidFill>
                <a:latin typeface="+mn-ea"/>
              </a:rPr>
              <a:t>가공시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 찢어짐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벌어짐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들뜨는 현상이 적습니다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• 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특유의 </a:t>
            </a:r>
            <a:r>
              <a:rPr kumimoji="1" lang="ko-KR" altLang="en-US" sz="1200" dirty="0" err="1" smtClean="0">
                <a:solidFill>
                  <a:schemeClr val="bg1"/>
                </a:solidFill>
                <a:latin typeface="+mn-ea"/>
              </a:rPr>
              <a:t>구운나무향이</a:t>
            </a:r>
            <a:r>
              <a:rPr kumimoji="1" lang="ko-KR" altLang="en-US" sz="1200" dirty="0" smtClean="0">
                <a:solidFill>
                  <a:schemeClr val="bg1"/>
                </a:solidFill>
                <a:latin typeface="+mn-ea"/>
              </a:rPr>
              <a:t> 납니다</a:t>
            </a:r>
            <a:r>
              <a:rPr kumimoji="1" lang="ko-KR" altLang="ko-KR" sz="1200" dirty="0" smtClean="0">
                <a:solidFill>
                  <a:schemeClr val="bg1"/>
                </a:solidFill>
                <a:latin typeface="+mn-ea"/>
              </a:rPr>
              <a:t>.</a:t>
            </a:r>
          </a:p>
          <a:p>
            <a:endParaRPr lang="ko-KR" altLang="en-US" sz="1200" dirty="0" smtClean="0">
              <a:solidFill>
                <a:schemeClr val="bg1"/>
              </a:solidFill>
              <a:latin typeface="+mn-ea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17C71-F6AE-4B8B-A504-3D7629196B32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17C71-F6AE-4B8B-A504-3D7629196B32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hangeul.naver.com/font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nhn\바탕 화면\칠판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3514110" y="6135687"/>
            <a:ext cx="228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이 문서는 </a:t>
            </a:r>
            <a:r>
              <a:rPr lang="ko-KR" altLang="en-US" sz="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나눔글꼴로</a:t>
            </a:r>
            <a:r>
              <a:rPr lang="ko-KR" altLang="en-US" sz="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 작성되었습니다</a:t>
            </a:r>
            <a:r>
              <a:rPr lang="en-US" altLang="ko-KR" sz="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800" u="sng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hlinkClick r:id="rId3"/>
              </a:rPr>
              <a:t>설치하기</a:t>
            </a:r>
            <a:r>
              <a:rPr lang="ko-KR" altLang="en-US" sz="800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hlinkClick r:id="rId3"/>
              </a:rPr>
              <a:t/>
            </a:r>
            <a:br>
              <a:rPr lang="ko-KR" altLang="en-US" sz="800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hlinkClick r:id="rId3"/>
              </a:rPr>
            </a:br>
            <a:endParaRPr lang="en-US" altLang="ko-KR" sz="800" spc="-20" dirty="0" smtClean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그림 8" descr="분필타이틀라인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924200" y="2406641"/>
            <a:ext cx="3782169" cy="166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899592" y="1509936"/>
            <a:ext cx="7632848" cy="1198984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8426" y="414189"/>
            <a:ext cx="7704856" cy="1143000"/>
          </a:xfrm>
        </p:spPr>
        <p:txBody>
          <a:bodyPr>
            <a:normAutofit/>
          </a:bodyPr>
          <a:lstStyle>
            <a:lvl1pPr algn="l">
              <a:defRPr sz="46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36688-D7E5-43CE-A0B9-183FE151E231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25479-BFCE-4EB8-972F-F51A5FFACC2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 descr="분필제목라인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021288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36688-D7E5-43CE-A0B9-183FE151E231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021288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021288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25479-BFCE-4EB8-972F-F51A5FFACC2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3" descr="C:\Documents and Settings\nhn\바탕 화면\칠판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36688-D7E5-43CE-A0B9-183FE151E231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21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2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25479-BFCE-4EB8-972F-F51A5FFACC2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36688-D7E5-43CE-A0B9-183FE151E231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25479-BFCE-4EB8-972F-F51A5FFACC2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36688-D7E5-43CE-A0B9-183FE151E231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25479-BFCE-4EB8-972F-F51A5FFACC2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칠판내지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2536688-D7E5-43CE-A0B9-183FE151E231}" type="datetimeFigureOut">
              <a:rPr lang="ko-KR" altLang="en-US" smtClean="0"/>
              <a:pPr/>
              <a:t>2012-11-27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B525479-BFCE-4EB8-972F-F51A5FFACC2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6" r:id="rId2"/>
    <p:sldLayoutId id="2147483675" r:id="rId3"/>
    <p:sldLayoutId id="2147483674" r:id="rId4"/>
    <p:sldLayoutId id="2147483673" r:id="rId5"/>
    <p:sldLayoutId id="2147483649" r:id="rId6"/>
    <p:sldLayoutId id="2147483650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Tx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Tx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nhn\바탕 화면\칠판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412776"/>
            <a:ext cx="72009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60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8" name="그림 7" descr="분필타이틀라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078533"/>
            <a:ext cx="3782169" cy="16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Documents and Settings\user\바탕 화면\11\13538338387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9652" y="1285860"/>
            <a:ext cx="6628496" cy="49713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00083" y="42860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err="1" smtClean="0">
                <a:latin typeface="문체부 훈민정음체" pitchFamily="18" charset="-127"/>
                <a:ea typeface="문체부 훈민정음체" pitchFamily="18" charset="-127"/>
              </a:rPr>
              <a:t>목재건조학</a:t>
            </a:r>
            <a:endParaRPr lang="ko-KR" altLang="en-US" sz="4400" dirty="0">
              <a:latin typeface="문체부 훈민정음체" pitchFamily="18" charset="-127"/>
              <a:ea typeface="문체부 훈민정음체" pitchFamily="18" charset="-127"/>
            </a:endParaRPr>
          </a:p>
        </p:txBody>
      </p:sp>
      <p:pic>
        <p:nvPicPr>
          <p:cNvPr id="11" name="그림 10" descr="도형_면직사각형_옐로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4786322"/>
            <a:ext cx="1263463" cy="468353"/>
          </a:xfrm>
          <a:prstGeom prst="rect">
            <a:avLst/>
          </a:prstGeom>
        </p:spPr>
      </p:pic>
      <p:pic>
        <p:nvPicPr>
          <p:cNvPr id="12" name="그림 11" descr="도형_면직사각형_옐로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3603589"/>
            <a:ext cx="1263463" cy="468353"/>
          </a:xfrm>
          <a:prstGeom prst="rect">
            <a:avLst/>
          </a:prstGeom>
        </p:spPr>
      </p:pic>
      <p:pic>
        <p:nvPicPr>
          <p:cNvPr id="13" name="그림 12" descr="도형_면직사각형_옐로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5532415"/>
            <a:ext cx="1263463" cy="468353"/>
          </a:xfrm>
          <a:prstGeom prst="rect">
            <a:avLst/>
          </a:prstGeom>
        </p:spPr>
      </p:pic>
      <p:pic>
        <p:nvPicPr>
          <p:cNvPr id="14" name="그림 13" descr="도형_면직사각형_옐로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3286124"/>
            <a:ext cx="1263463" cy="4683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66275" y="33298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ea typeface="문체부 궁체 정자체" pitchFamily="17" charset="-127"/>
              </a:rPr>
              <a:t>윤영준</a:t>
            </a:r>
            <a:endParaRPr lang="ko-KR" altLang="en-US" dirty="0">
              <a:ea typeface="문체부 궁체 정자체" pitchFamily="17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132" y="36564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ea typeface="문체부 궁체 정자체" pitchFamily="17" charset="-127"/>
              </a:rPr>
              <a:t>김평범</a:t>
            </a:r>
            <a:endParaRPr lang="ko-KR" altLang="en-US" dirty="0">
              <a:ea typeface="문체부 궁체 정자체" pitchFamily="17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3531" y="55877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>
                <a:ea typeface="문체부 궁체 정자체" pitchFamily="17" charset="-127"/>
              </a:rPr>
              <a:t>방명훈</a:t>
            </a:r>
            <a:endParaRPr lang="ko-KR" altLang="en-US" dirty="0">
              <a:ea typeface="문체부 궁체 정자체" pitchFamily="17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8106" y="483638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ea typeface="문체부 궁체 정자체" pitchFamily="17" charset="-127"/>
              </a:rPr>
              <a:t>김종윤</a:t>
            </a:r>
            <a:endParaRPr lang="ko-KR" altLang="en-US" dirty="0">
              <a:ea typeface="문체부 궁체 정자체" pitchFamily="17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1643050"/>
            <a:ext cx="81275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건조가 필요한 이유</a:t>
            </a:r>
            <a:r>
              <a:rPr lang="en-US" altLang="ko-KR" sz="3200" dirty="0" smtClean="0">
                <a:solidFill>
                  <a:schemeClr val="bg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-</a:t>
            </a:r>
            <a:r>
              <a:rPr lang="ko-KR" altLang="en-US" sz="3200" dirty="0" smtClean="0">
                <a:solidFill>
                  <a:schemeClr val="bg1"/>
                </a:solidFill>
              </a:rPr>
              <a:t>목재는 많은 수분을 함유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썩기 쉽고 강도도 낮고 무엇보다 가공 후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  </a:t>
            </a:r>
            <a:r>
              <a:rPr lang="ko-KR" altLang="en-US" sz="3200" dirty="0" smtClean="0">
                <a:solidFill>
                  <a:schemeClr val="bg1"/>
                </a:solidFill>
              </a:rPr>
              <a:t>수축이나 이상상태가 됨</a:t>
            </a:r>
            <a:r>
              <a:rPr lang="en-US" altLang="ko-KR" sz="3200" dirty="0" smtClean="0">
                <a:solidFill>
                  <a:schemeClr val="bg1"/>
                </a:solidFill>
              </a:rPr>
              <a:t> </a:t>
            </a:r>
            <a:br>
              <a:rPr lang="en-US" altLang="ko-KR" sz="3200" dirty="0" smtClean="0">
                <a:solidFill>
                  <a:schemeClr val="bg1"/>
                </a:solidFill>
              </a:rPr>
            </a:br>
            <a:r>
              <a:rPr lang="en-US" altLang="ko-KR" sz="3200" dirty="0" smtClean="0">
                <a:solidFill>
                  <a:schemeClr val="bg1"/>
                </a:solidFill>
              </a:rPr>
              <a:t> -</a:t>
            </a:r>
            <a:r>
              <a:rPr lang="ko-KR" altLang="en-US" sz="3200" dirty="0" smtClean="0">
                <a:solidFill>
                  <a:schemeClr val="bg1"/>
                </a:solidFill>
              </a:rPr>
              <a:t>목재는 제제 후 건조하여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비로서 본래의 성질을 나타내고 사용목적에 </a:t>
            </a:r>
            <a:br>
              <a:rPr lang="ko-KR" altLang="en-US" sz="3200" dirty="0" smtClean="0">
                <a:solidFill>
                  <a:schemeClr val="bg1"/>
                </a:solidFill>
              </a:rPr>
            </a:br>
            <a:r>
              <a:rPr lang="ko-KR" altLang="en-US" sz="3200" dirty="0" smtClean="0">
                <a:solidFill>
                  <a:schemeClr val="bg1"/>
                </a:solidFill>
              </a:rPr>
              <a:t>  적합하게 되므로 건조는 가공상 빠뜨릴 수 없는 공정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2214555"/>
            <a:ext cx="781752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- 3</a:t>
            </a:r>
            <a:r>
              <a:rPr lang="ko-KR" altLang="en-US" sz="2800" dirty="0" smtClean="0">
                <a:solidFill>
                  <a:schemeClr val="bg1"/>
                </a:solidFill>
              </a:rPr>
              <a:t>개월 이상 천연건조 실시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2800" dirty="0" smtClean="0">
                <a:solidFill>
                  <a:schemeClr val="bg1"/>
                </a:solidFill>
              </a:rPr>
              <a:t> - </a:t>
            </a:r>
            <a:r>
              <a:rPr lang="ko-KR" altLang="en-US" sz="2800" dirty="0" smtClean="0">
                <a:solidFill>
                  <a:schemeClr val="bg1"/>
                </a:solidFill>
              </a:rPr>
              <a:t>사전에 예비건조를 실시하면 보다 균일한 최종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함수율을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 smtClean="0">
                <a:solidFill>
                  <a:schemeClr val="bg1"/>
                </a:solidFill>
              </a:rPr>
              <a:t>    얻을 수 있고 건조결함을 예방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2800" dirty="0" smtClean="0">
                <a:solidFill>
                  <a:schemeClr val="bg1"/>
                </a:solidFill>
              </a:rPr>
              <a:t> - </a:t>
            </a:r>
            <a:r>
              <a:rPr lang="ko-KR" altLang="en-US" sz="2800" dirty="0" smtClean="0">
                <a:solidFill>
                  <a:schemeClr val="bg1"/>
                </a:solidFill>
              </a:rPr>
              <a:t>특별한 건조장치가 필요 없어서 시설비용과 작업비용이 적음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2800" dirty="0" smtClean="0">
                <a:solidFill>
                  <a:schemeClr val="bg1"/>
                </a:solidFill>
              </a:rPr>
              <a:t> - </a:t>
            </a:r>
            <a:r>
              <a:rPr lang="ko-KR" altLang="en-US" sz="2800" dirty="0" smtClean="0">
                <a:solidFill>
                  <a:schemeClr val="bg1"/>
                </a:solidFill>
              </a:rPr>
              <a:t>작업이 비교적 간단하고 기술적 숙련도가 낮음</a:t>
            </a:r>
            <a:endParaRPr lang="en-US" altLang="ko-KR" sz="28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1)</a:t>
            </a:r>
            <a:r>
              <a:rPr lang="ko-KR" altLang="en-US" sz="3200" dirty="0" smtClean="0">
                <a:solidFill>
                  <a:schemeClr val="bg1"/>
                </a:solidFill>
              </a:rPr>
              <a:t>천연건조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2214555"/>
            <a:ext cx="7817522" cy="6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1)</a:t>
            </a:r>
            <a:r>
              <a:rPr lang="ko-KR" altLang="en-US" sz="3200" dirty="0" smtClean="0">
                <a:solidFill>
                  <a:schemeClr val="bg1"/>
                </a:solidFill>
              </a:rPr>
              <a:t>천연건조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095" y="2214554"/>
            <a:ext cx="353306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691" y="2214554"/>
            <a:ext cx="35242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85786" y="5000636"/>
            <a:ext cx="77444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건조장을 설치할 때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잔적과</a:t>
            </a:r>
            <a:r>
              <a:rPr lang="ko-KR" altLang="en-US" sz="3200" dirty="0" smtClean="0">
                <a:solidFill>
                  <a:schemeClr val="bg1"/>
                </a:solidFill>
              </a:rPr>
              <a:t> 통로를 계획적으로 배치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하는것이</a:t>
            </a:r>
            <a:r>
              <a:rPr lang="ko-KR" altLang="en-US" sz="3200" dirty="0" smtClean="0">
                <a:solidFill>
                  <a:schemeClr val="bg1"/>
                </a:solidFill>
              </a:rPr>
              <a:t> 중요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통로의 방향과 크기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잔적의</a:t>
            </a:r>
            <a:r>
              <a:rPr lang="ko-KR" altLang="en-US" sz="3200" dirty="0" smtClean="0">
                <a:solidFill>
                  <a:schemeClr val="bg1"/>
                </a:solidFill>
              </a:rPr>
              <a:t> 방향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크기 수량 및 간격을 고려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2214555"/>
            <a:ext cx="7817522" cy="6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1)</a:t>
            </a:r>
            <a:r>
              <a:rPr lang="ko-KR" altLang="en-US" sz="3200" dirty="0" smtClean="0">
                <a:solidFill>
                  <a:schemeClr val="bg1"/>
                </a:solidFill>
              </a:rPr>
              <a:t>천연건조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2214554"/>
            <a:ext cx="75009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 err="1" smtClean="0">
                <a:solidFill>
                  <a:schemeClr val="bg1"/>
                </a:solidFill>
              </a:rPr>
              <a:t>잔적</a:t>
            </a: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: </a:t>
            </a:r>
            <a:r>
              <a:rPr lang="ko-KR" altLang="en-US" sz="3200" dirty="0" smtClean="0">
                <a:solidFill>
                  <a:schemeClr val="bg1"/>
                </a:solidFill>
              </a:rPr>
              <a:t>목재를 정리하여 쌓아놓는 목재관리 방법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- </a:t>
            </a:r>
            <a:r>
              <a:rPr lang="ko-KR" altLang="en-US" sz="3200" dirty="0" smtClean="0">
                <a:solidFill>
                  <a:schemeClr val="bg1"/>
                </a:solidFill>
              </a:rPr>
              <a:t>건조 결함을 예방하고 비용 절감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- </a:t>
            </a:r>
            <a:r>
              <a:rPr lang="ko-KR" altLang="en-US" sz="3200" dirty="0" smtClean="0">
                <a:solidFill>
                  <a:schemeClr val="bg1"/>
                </a:solidFill>
              </a:rPr>
              <a:t>여름철에는</a:t>
            </a:r>
            <a:r>
              <a:rPr lang="en-US" altLang="ko-KR" sz="3200" dirty="0" smtClean="0">
                <a:solidFill>
                  <a:schemeClr val="bg1"/>
                </a:solidFill>
              </a:rPr>
              <a:t> </a:t>
            </a:r>
            <a:r>
              <a:rPr lang="ko-KR" altLang="en-US" sz="3200" dirty="0" smtClean="0">
                <a:solidFill>
                  <a:schemeClr val="bg1"/>
                </a:solidFill>
              </a:rPr>
              <a:t>병충해가 일어나기 때문에 신속히 제재를 하고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r>
              <a:rPr lang="ko-KR" altLang="en-US" sz="3200" dirty="0" smtClean="0">
                <a:solidFill>
                  <a:schemeClr val="bg1"/>
                </a:solidFill>
              </a:rPr>
              <a:t> 건조를 실시할 필요가 있음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2214555"/>
            <a:ext cx="7817522" cy="6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1)</a:t>
            </a:r>
            <a:r>
              <a:rPr lang="ko-KR" altLang="en-US" sz="3200" dirty="0" smtClean="0">
                <a:solidFill>
                  <a:schemeClr val="bg1"/>
                </a:solidFill>
              </a:rPr>
              <a:t>천연건조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2214554"/>
            <a:ext cx="75009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 smtClean="0">
                <a:solidFill>
                  <a:schemeClr val="bg1"/>
                </a:solidFill>
              </a:rPr>
              <a:t>그러나 천연건조의 단점으로는</a:t>
            </a:r>
            <a:r>
              <a:rPr lang="en-US" altLang="ko-KR" sz="3200" dirty="0" smtClean="0">
                <a:solidFill>
                  <a:schemeClr val="bg1"/>
                </a:solidFill>
              </a:rPr>
              <a:t>….</a:t>
            </a: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- </a:t>
            </a:r>
            <a:r>
              <a:rPr lang="ko-KR" altLang="en-US" sz="3200" dirty="0" smtClean="0">
                <a:solidFill>
                  <a:schemeClr val="bg1"/>
                </a:solidFill>
              </a:rPr>
              <a:t>건조 소요시간이 김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- </a:t>
            </a:r>
            <a:r>
              <a:rPr lang="ko-KR" altLang="en-US" sz="3200" dirty="0" smtClean="0">
                <a:solidFill>
                  <a:schemeClr val="bg1"/>
                </a:solidFill>
              </a:rPr>
              <a:t>기건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함수율</a:t>
            </a:r>
            <a:r>
              <a:rPr lang="ko-KR" altLang="en-US" sz="3200" dirty="0" smtClean="0">
                <a:solidFill>
                  <a:schemeClr val="bg1"/>
                </a:solidFill>
              </a:rPr>
              <a:t> 이하로 건조가 불가능함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- </a:t>
            </a:r>
            <a:r>
              <a:rPr lang="ko-KR" altLang="en-US" sz="3200" dirty="0" smtClean="0">
                <a:solidFill>
                  <a:schemeClr val="bg1"/>
                </a:solidFill>
              </a:rPr>
              <a:t>기후와 입지 등 자연조건의 영향을 많이 받음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- </a:t>
            </a:r>
            <a:r>
              <a:rPr lang="ko-KR" altLang="en-US" sz="3200" dirty="0" smtClean="0">
                <a:solidFill>
                  <a:schemeClr val="bg1"/>
                </a:solidFill>
              </a:rPr>
              <a:t>넓은 장소가 필요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7752" y="2143116"/>
            <a:ext cx="34598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- </a:t>
            </a:r>
            <a:r>
              <a:rPr lang="ko-KR" altLang="en-US" sz="2800" dirty="0" smtClean="0">
                <a:solidFill>
                  <a:schemeClr val="bg1"/>
                </a:solidFill>
              </a:rPr>
              <a:t>에너지를 인위적으로 부여하여 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  </a:t>
            </a:r>
            <a:r>
              <a:rPr lang="ko-KR" altLang="en-US" sz="2800" dirty="0" smtClean="0">
                <a:solidFill>
                  <a:schemeClr val="bg1"/>
                </a:solidFill>
              </a:rPr>
              <a:t>목재를 건조하는 방법으로 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  </a:t>
            </a:r>
            <a:r>
              <a:rPr lang="ko-KR" altLang="en-US" sz="2800" dirty="0" smtClean="0">
                <a:solidFill>
                  <a:schemeClr val="bg1"/>
                </a:solidFill>
              </a:rPr>
              <a:t>열기건조가</a:t>
            </a: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</a:rPr>
              <a:t>가장 </a:t>
            </a: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</a:rPr>
              <a:t>일반적이고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  </a:t>
            </a:r>
            <a:r>
              <a:rPr lang="ko-KR" altLang="en-US" sz="2800" dirty="0" smtClean="0">
                <a:solidFill>
                  <a:schemeClr val="bg1"/>
                </a:solidFill>
              </a:rPr>
              <a:t>이외에 고온건조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</a:rPr>
              <a:t>진공건조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  </a:t>
            </a:r>
            <a:r>
              <a:rPr lang="ko-KR" altLang="en-US" sz="2800" dirty="0" smtClean="0">
                <a:solidFill>
                  <a:schemeClr val="bg1"/>
                </a:solidFill>
              </a:rPr>
              <a:t>제습건조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열판건조</a:t>
            </a:r>
            <a:r>
              <a:rPr lang="ko-KR" altLang="en-US" sz="2800" dirty="0" smtClean="0">
                <a:solidFill>
                  <a:schemeClr val="bg1"/>
                </a:solidFill>
              </a:rPr>
              <a:t> 등의 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  </a:t>
            </a:r>
            <a:r>
              <a:rPr lang="ko-KR" altLang="en-US" sz="2800" dirty="0" smtClean="0">
                <a:solidFill>
                  <a:schemeClr val="bg1"/>
                </a:solidFill>
              </a:rPr>
              <a:t>방법이 있음</a:t>
            </a:r>
            <a:endParaRPr lang="en-US" altLang="ko-KR" sz="28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332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2)</a:t>
            </a:r>
            <a:r>
              <a:rPr lang="ko-KR" altLang="en-US" sz="3200" dirty="0" smtClean="0">
                <a:solidFill>
                  <a:schemeClr val="bg1"/>
                </a:solidFill>
              </a:rPr>
              <a:t>인공건조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571744"/>
            <a:ext cx="3676640" cy="29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2214555"/>
            <a:ext cx="78175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- </a:t>
            </a:r>
            <a:r>
              <a:rPr lang="ko-KR" altLang="en-US" sz="2800" dirty="0" smtClean="0">
                <a:solidFill>
                  <a:schemeClr val="bg1"/>
                </a:solidFill>
              </a:rPr>
              <a:t>건조실의 온도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</a:rPr>
              <a:t>습도와 풍속 등의 건조 조건을 인공적으로 조절하는 건조방법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None/>
            </a:pP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</a:rPr>
              <a:t>건조를 빨리 할 수 있고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</a:rPr>
              <a:t>낮은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함수율까지</a:t>
            </a:r>
            <a:r>
              <a:rPr lang="ko-KR" altLang="en-US" sz="2800" dirty="0" smtClean="0">
                <a:solidFill>
                  <a:schemeClr val="bg1"/>
                </a:solidFill>
              </a:rPr>
              <a:t> 건조 할 수 있음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- </a:t>
            </a:r>
            <a:r>
              <a:rPr lang="ko-KR" altLang="en-US" sz="2800" dirty="0" smtClean="0">
                <a:solidFill>
                  <a:schemeClr val="bg1"/>
                </a:solidFill>
              </a:rPr>
              <a:t>기후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</a:rPr>
              <a:t>장소와 입지 조건 등의 제약 없이 건조할 수 있으나 열기 건조실의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</a:rPr>
              <a:t>  설치비가 많이 들고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</a:rPr>
              <a:t>고도의 건조 기술이 요구됨</a:t>
            </a: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  <a:endParaRPr lang="ko-KR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334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2)</a:t>
            </a:r>
            <a:r>
              <a:rPr lang="ko-KR" altLang="en-US" sz="3200" dirty="0" smtClean="0">
                <a:solidFill>
                  <a:schemeClr val="bg1"/>
                </a:solidFill>
              </a:rPr>
              <a:t>인공건조 </a:t>
            </a:r>
            <a:r>
              <a:rPr lang="en-US" altLang="ko-KR" sz="3200" dirty="0" smtClean="0">
                <a:solidFill>
                  <a:schemeClr val="bg1"/>
                </a:solidFill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</a:rPr>
              <a:t>열기건조 장점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2214555"/>
            <a:ext cx="78175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 </a:t>
            </a:r>
            <a:r>
              <a:rPr lang="ko-KR" altLang="en-US" sz="2800" dirty="0" smtClean="0">
                <a:solidFill>
                  <a:schemeClr val="bg1"/>
                </a:solidFill>
              </a:rPr>
              <a:t>열기 건조실의 설치비가 많이 들고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</a:rPr>
              <a:t>고도의 건조 기술이 요구됨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 </a:t>
            </a:r>
            <a:r>
              <a:rPr lang="ko-KR" altLang="en-US" sz="2800" dirty="0" smtClean="0">
                <a:solidFill>
                  <a:schemeClr val="bg1"/>
                </a:solidFill>
              </a:rPr>
              <a:t>옹이가 빠지는 경우가 생김</a:t>
            </a: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20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</a:rPr>
              <a:t>하지만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r>
              <a:rPr lang="ko-KR" altLang="en-US" sz="2800" dirty="0" smtClean="0">
                <a:solidFill>
                  <a:schemeClr val="bg1"/>
                </a:solidFill>
              </a:rPr>
              <a:t>단점보다 장점이 더욱 많아 열기건조가 널리 쓰이고 있음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2)</a:t>
            </a:r>
            <a:r>
              <a:rPr lang="ko-KR" altLang="en-US" sz="3200" dirty="0" smtClean="0">
                <a:solidFill>
                  <a:schemeClr val="bg1"/>
                </a:solidFill>
              </a:rPr>
              <a:t>인공건조 </a:t>
            </a:r>
            <a:r>
              <a:rPr lang="en-US" altLang="ko-KR" sz="3200" dirty="0" smtClean="0">
                <a:solidFill>
                  <a:schemeClr val="bg1"/>
                </a:solidFill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</a:rPr>
              <a:t>열기건조 단점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건조의 필요성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건조결</a:t>
            </a:r>
            <a:r>
              <a:rPr lang="ko-KR" altLang="en-US" sz="4600" spc="-15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함</a:t>
            </a:r>
            <a:r>
              <a:rPr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1643050"/>
            <a:ext cx="438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건조를 하게 되면 왜 결함이 없을까</a:t>
            </a:r>
            <a:r>
              <a:rPr lang="en-US" altLang="ko-KR" sz="3200" dirty="0" smtClean="0">
                <a:solidFill>
                  <a:schemeClr val="bg1"/>
                </a:solidFill>
              </a:rPr>
              <a:t>?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user\바탕 화면\11\1353833787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454" y="2500306"/>
            <a:ext cx="4800000" cy="3600000"/>
          </a:xfrm>
          <a:prstGeom prst="rect">
            <a:avLst/>
          </a:prstGeom>
          <a:noFill/>
        </p:spPr>
      </p:pic>
      <p:sp>
        <p:nvSpPr>
          <p:cNvPr id="8" name="타원형 설명선 7"/>
          <p:cNvSpPr/>
          <p:nvPr/>
        </p:nvSpPr>
        <p:spPr>
          <a:xfrm>
            <a:off x="2343768" y="2571744"/>
            <a:ext cx="1714512" cy="1000132"/>
          </a:xfrm>
          <a:prstGeom prst="wedgeEllipseCallout">
            <a:avLst>
              <a:gd name="adj1" fmla="val 22053"/>
              <a:gd name="adj2" fmla="val 6061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궁금해요</a:t>
            </a: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739334"/>
            <a:ext cx="78175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생재</a:t>
            </a:r>
            <a:r>
              <a:rPr lang="ko-KR" altLang="en-US" sz="3200" dirty="0" smtClean="0">
                <a:solidFill>
                  <a:schemeClr val="bg1"/>
                </a:solidFill>
              </a:rPr>
              <a:t> 사용 시 휨</a:t>
            </a:r>
            <a:r>
              <a:rPr lang="en-US" altLang="ko-KR" sz="3200" dirty="0" smtClean="0">
                <a:solidFill>
                  <a:schemeClr val="bg1"/>
                </a:solidFill>
              </a:rPr>
              <a:t>,</a:t>
            </a:r>
            <a:r>
              <a:rPr lang="ko-KR" altLang="en-US" sz="3200" dirty="0" smtClean="0">
                <a:solidFill>
                  <a:schemeClr val="bg1"/>
                </a:solidFill>
              </a:rPr>
              <a:t> 뒤틀림으로 발생</a:t>
            </a:r>
            <a:r>
              <a:rPr lang="en-US" altLang="ko-KR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인체에 유해물질 발생 때문에 되도록이면 화학적 약품처리 </a:t>
            </a:r>
            <a:r>
              <a:rPr lang="en-US" altLang="ko-KR" sz="3200" dirty="0" smtClean="0">
                <a:solidFill>
                  <a:schemeClr val="bg1"/>
                </a:solidFill>
              </a:rPr>
              <a:t>X</a:t>
            </a:r>
            <a:endParaRPr lang="ko-KR" altLang="en-US" sz="3200" dirty="0" smtClean="0">
              <a:solidFill>
                <a:schemeClr val="bg1"/>
              </a:solidFill>
            </a:endParaRP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건조를 하여 목재를 사용 하더라도 건조 결함은 완전히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막을수</a:t>
            </a:r>
            <a:r>
              <a:rPr lang="ko-KR" altLang="en-US" sz="3200" dirty="0" smtClean="0">
                <a:solidFill>
                  <a:schemeClr val="bg1"/>
                </a:solidFill>
              </a:rPr>
              <a:t> 없음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옹이 빠짐</a:t>
            </a:r>
            <a:r>
              <a:rPr lang="en-US" altLang="ko-KR" sz="3200" dirty="0" smtClean="0">
                <a:solidFill>
                  <a:schemeClr val="bg1"/>
                </a:solidFill>
              </a:rPr>
              <a:t>,</a:t>
            </a:r>
            <a:r>
              <a:rPr lang="ko-KR" altLang="en-US" sz="3200" dirty="0" smtClean="0">
                <a:solidFill>
                  <a:schemeClr val="bg1"/>
                </a:solidFill>
              </a:rPr>
              <a:t> 파임</a:t>
            </a:r>
            <a:r>
              <a:rPr lang="en-US" altLang="ko-KR" sz="3200" dirty="0" smtClean="0">
                <a:solidFill>
                  <a:schemeClr val="bg1"/>
                </a:solidFill>
              </a:rPr>
              <a:t>,</a:t>
            </a:r>
            <a:r>
              <a:rPr lang="ko-KR" altLang="en-US" sz="3200" dirty="0" smtClean="0">
                <a:solidFill>
                  <a:schemeClr val="bg1"/>
                </a:solidFill>
              </a:rPr>
              <a:t> 갈라짐</a:t>
            </a:r>
            <a:r>
              <a:rPr lang="en-US" altLang="ko-KR" sz="3200" dirty="0" smtClean="0">
                <a:solidFill>
                  <a:schemeClr val="bg1"/>
                </a:solidFill>
              </a:rPr>
              <a:t>,</a:t>
            </a:r>
            <a:r>
              <a:rPr lang="ko-KR" altLang="en-US" sz="3200" dirty="0" smtClean="0">
                <a:solidFill>
                  <a:schemeClr val="bg1"/>
                </a:solidFill>
              </a:rPr>
              <a:t> 터짐</a:t>
            </a:r>
            <a:r>
              <a:rPr lang="en-US" altLang="ko-KR" sz="3200" dirty="0" smtClean="0">
                <a:solidFill>
                  <a:schemeClr val="bg1"/>
                </a:solidFill>
              </a:rPr>
              <a:t> </a:t>
            </a:r>
            <a:r>
              <a:rPr lang="ko-KR" altLang="en-US" sz="3200" dirty="0" smtClean="0">
                <a:solidFill>
                  <a:schemeClr val="bg1"/>
                </a:solidFill>
              </a:rPr>
              <a:t>현상 발생은 자연적인 현상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9333" y="3786190"/>
            <a:ext cx="4872035" cy="14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9983" y="5353270"/>
            <a:ext cx="4880909" cy="136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건조결</a:t>
            </a:r>
            <a:r>
              <a:rPr lang="ko-KR" altLang="en-US" sz="4600" spc="-15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함</a:t>
            </a:r>
            <a:r>
              <a:rPr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2996952"/>
            <a:ext cx="69847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과제를 </a:t>
            </a:r>
            <a:r>
              <a:rPr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하려 모인 </a:t>
            </a:r>
            <a:r>
              <a:rPr lang="en-US" altLang="ko-KR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4</a:t>
            </a:r>
            <a:r>
              <a:rPr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조</a:t>
            </a:r>
            <a:r>
              <a:rPr lang="en-US" altLang="ko-KR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. </a:t>
            </a:r>
            <a:r>
              <a:rPr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그러나</a:t>
            </a:r>
            <a:r>
              <a:rPr lang="en-US" altLang="ko-KR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과제의 주제를 정하지도 못하고 </a:t>
            </a:r>
            <a:r>
              <a:rPr kumimoji="0" lang="en-US" altLang="ko-KR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…</a:t>
            </a:r>
            <a:endParaRPr kumimoji="0" lang="en-US" altLang="ko-KR" sz="2800" spc="-150" dirty="0">
              <a:solidFill>
                <a:schemeClr val="bg1"/>
              </a:solidFill>
              <a:latin typeface="나눔손글씨 펜" pitchFamily="66" charset="-127"/>
              <a:ea typeface="문체부 궁체 흘림체" pitchFamily="17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785926"/>
            <a:ext cx="4714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찜질방</a:t>
            </a:r>
            <a:r>
              <a:rPr lang="ko-KR" altLang="en-US" sz="3200" dirty="0" smtClean="0">
                <a:solidFill>
                  <a:schemeClr val="bg1"/>
                </a:solidFill>
              </a:rPr>
              <a:t> 내 결함</a:t>
            </a:r>
            <a:r>
              <a:rPr lang="en-US" altLang="ko-KR" sz="32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00562" y="2571744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목재가 갈라지거나 터짐 발생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2" descr="C:\Documents and Settings\user\바탕 화면\11\1353833957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9058" y="2571744"/>
            <a:ext cx="2700000" cy="3600000"/>
          </a:xfrm>
          <a:prstGeom prst="rect">
            <a:avLst/>
          </a:prstGeom>
          <a:noFill/>
        </p:spPr>
      </p:pic>
      <p:sp>
        <p:nvSpPr>
          <p:cNvPr id="11" name="타원 10"/>
          <p:cNvSpPr/>
          <p:nvPr/>
        </p:nvSpPr>
        <p:spPr>
          <a:xfrm>
            <a:off x="2121336" y="4429132"/>
            <a:ext cx="500066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건조결</a:t>
            </a:r>
            <a:r>
              <a:rPr lang="ko-KR" altLang="en-US" sz="4600" spc="-15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함</a:t>
            </a:r>
            <a:r>
              <a:rPr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785926"/>
            <a:ext cx="4714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찜질방</a:t>
            </a:r>
            <a:r>
              <a:rPr lang="ko-KR" altLang="en-US" sz="3200" dirty="0" smtClean="0">
                <a:solidFill>
                  <a:schemeClr val="bg1"/>
                </a:solidFill>
              </a:rPr>
              <a:t> 내 결함</a:t>
            </a:r>
            <a:r>
              <a:rPr lang="en-US" altLang="ko-KR" sz="3200" dirty="0" smtClean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Picture 2" descr="C:\Documents and Settings\user\바탕 화면\11\1353833854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571744"/>
            <a:ext cx="2700000" cy="360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00562" y="2566096"/>
            <a:ext cx="3429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옹이부분 결함 발생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옹이 빠짐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파임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터짐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67006216" descr="EMB000006ec60fa"/>
          <p:cNvPicPr>
            <a:picLocks noChangeAspect="1" noChangeArrowheads="1"/>
          </p:cNvPicPr>
          <p:nvPr/>
        </p:nvPicPr>
        <p:blipFill>
          <a:blip r:embed="rId5"/>
          <a:srcRect l="65875" b="56908"/>
          <a:stretch>
            <a:fillRect/>
          </a:stretch>
        </p:blipFill>
        <p:spPr bwMode="auto">
          <a:xfrm>
            <a:off x="4500562" y="4000504"/>
            <a:ext cx="3549479" cy="2143140"/>
          </a:xfrm>
          <a:prstGeom prst="rect">
            <a:avLst/>
          </a:prstGeom>
          <a:noFill/>
        </p:spPr>
      </p:pic>
      <p:sp>
        <p:nvSpPr>
          <p:cNvPr id="13" name="타원 12"/>
          <p:cNvSpPr/>
          <p:nvPr/>
        </p:nvSpPr>
        <p:spPr>
          <a:xfrm>
            <a:off x="2593508" y="3593648"/>
            <a:ext cx="80759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6550492" y="4857760"/>
            <a:ext cx="80759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건조결</a:t>
            </a:r>
            <a:r>
              <a:rPr lang="ko-KR" altLang="en-US" sz="4600" spc="-15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함</a:t>
            </a:r>
            <a:r>
              <a:rPr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785926"/>
            <a:ext cx="4714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찜질방</a:t>
            </a:r>
            <a:r>
              <a:rPr lang="ko-KR" altLang="en-US" sz="3200" dirty="0" smtClean="0">
                <a:solidFill>
                  <a:schemeClr val="bg1"/>
                </a:solidFill>
              </a:rPr>
              <a:t> 내 결함</a:t>
            </a:r>
            <a:r>
              <a:rPr lang="en-US" altLang="ko-KR" sz="32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29256" y="2500306"/>
            <a:ext cx="3429024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200" dirty="0" smtClean="0">
                <a:solidFill>
                  <a:schemeClr val="bg1"/>
                </a:solidFill>
              </a:rPr>
              <a:t>목재의 결함을 최소화 하기 위해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찜질방</a:t>
            </a:r>
            <a:r>
              <a:rPr lang="ko-KR" altLang="en-US" sz="3200" dirty="0" smtClean="0">
                <a:solidFill>
                  <a:schemeClr val="bg1"/>
                </a:solidFill>
              </a:rPr>
              <a:t> 내부에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습도조절하는</a:t>
            </a:r>
            <a:r>
              <a:rPr lang="ko-KR" altLang="en-US" sz="3200" dirty="0" smtClean="0">
                <a:solidFill>
                  <a:schemeClr val="bg1"/>
                </a:solidFill>
              </a:rPr>
              <a:t> 시스템을 적용</a:t>
            </a:r>
            <a:r>
              <a:rPr lang="en-US" altLang="ko-KR" sz="3200" dirty="0" smtClean="0">
                <a:solidFill>
                  <a:schemeClr val="bg1"/>
                </a:solidFill>
              </a:rPr>
              <a:t>!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Documents and Settings\user\바탕 화면\11\13538339247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571744"/>
            <a:ext cx="4800000" cy="360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건조결</a:t>
            </a:r>
            <a:r>
              <a:rPr lang="ko-KR" altLang="en-US" sz="4600" spc="-15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함</a:t>
            </a:r>
            <a:r>
              <a:rPr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사용목재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2428868"/>
            <a:ext cx="78175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삼나무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ko-KR" altLang="en-US" sz="3200" dirty="0" err="1" smtClean="0">
                <a:solidFill>
                  <a:schemeClr val="bg1"/>
                </a:solidFill>
              </a:rPr>
              <a:t>루나우드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대나무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524027"/>
            <a:ext cx="619125" cy="514350"/>
          </a:xfrm>
          <a:prstGeom prst="rect">
            <a:avLst/>
          </a:prstGeom>
        </p:spPr>
      </p:pic>
      <p:pic>
        <p:nvPicPr>
          <p:cNvPr id="11" name="그림 10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452721"/>
            <a:ext cx="619125" cy="514350"/>
          </a:xfrm>
          <a:prstGeom prst="rect">
            <a:avLst/>
          </a:prstGeom>
        </p:spPr>
      </p:pic>
      <p:pic>
        <p:nvPicPr>
          <p:cNvPr id="12" name="그림 11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452853"/>
            <a:ext cx="619125" cy="51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삼나무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7224" y="2428868"/>
            <a:ext cx="6077305" cy="2222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다른 목재 보다 더 오래 사용가능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bg1"/>
                </a:solidFill>
              </a:rPr>
              <a:t> - </a:t>
            </a:r>
            <a:r>
              <a:rPr lang="ko-KR" altLang="en-US" sz="3200" dirty="0" smtClean="0">
                <a:solidFill>
                  <a:schemeClr val="bg1"/>
                </a:solidFill>
              </a:rPr>
              <a:t>변하는 환경 속에서도 사용가능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사용수명이 김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추출물은 목재를 부식하는 균들의 생장과 번식을 억제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사용목재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루나우드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7224" y="2428868"/>
            <a:ext cx="673293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t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열처리된 고급 목재</a:t>
            </a: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kumimoji="1" lang="ko-KR" altLang="en-US" sz="3200" dirty="0" err="1" smtClean="0">
                <a:solidFill>
                  <a:schemeClr val="bg1"/>
                </a:solidFill>
                <a:latin typeface="+mn-ea"/>
              </a:rPr>
              <a:t>함수율</a:t>
            </a: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4%)</a:t>
            </a: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/>
            </a:r>
            <a:b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</a:b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  -</a:t>
            </a: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치수가 안정적</a:t>
            </a:r>
            <a:endParaRPr kumimoji="1" lang="ko-KR" altLang="ko-KR" sz="3200" dirty="0" smtClean="0">
              <a:solidFill>
                <a:schemeClr val="bg1"/>
              </a:solidFill>
              <a:latin typeface="+mn-ea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  -</a:t>
            </a: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목재 보존특성과 날씨에 대한 저항성이 큼</a:t>
            </a: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 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  -</a:t>
            </a: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곰팡이가 필 수 있는 물질을 제거하여 부패하지 않음</a:t>
            </a:r>
            <a:endParaRPr kumimoji="1" lang="ko-KR" altLang="ko-KR" sz="3200" dirty="0" smtClean="0">
              <a:solidFill>
                <a:schemeClr val="bg1"/>
              </a:solidFill>
              <a:latin typeface="+mn-ea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  -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열 보존능력이 좋음</a:t>
            </a:r>
            <a:endParaRPr kumimoji="1" lang="ko-KR" altLang="ko-KR" sz="3200" dirty="0" smtClean="0">
              <a:solidFill>
                <a:schemeClr val="bg1"/>
              </a:solidFill>
              <a:latin typeface="+mn-ea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dirty="0" smtClean="0">
                <a:solidFill>
                  <a:schemeClr val="bg1"/>
                </a:solidFill>
                <a:latin typeface="+mn-ea"/>
              </a:rPr>
              <a:t>  -</a:t>
            </a: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가공이 쉽고 </a:t>
            </a:r>
            <a:r>
              <a:rPr kumimoji="1" lang="ko-KR" altLang="en-US" sz="3200" dirty="0" err="1" smtClean="0">
                <a:solidFill>
                  <a:schemeClr val="bg1"/>
                </a:solidFill>
                <a:latin typeface="+mn-ea"/>
              </a:rPr>
              <a:t>가공시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 찢어짐</a:t>
            </a: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벌어짐</a:t>
            </a:r>
            <a:r>
              <a:rPr kumimoji="1" lang="ko-KR" altLang="ko-KR" sz="3200" dirty="0" smtClean="0">
                <a:solidFill>
                  <a:schemeClr val="bg1"/>
                </a:solidFill>
                <a:latin typeface="+mn-ea"/>
              </a:rPr>
              <a:t>, </a:t>
            </a:r>
            <a:r>
              <a:rPr kumimoji="1" lang="ko-KR" altLang="en-US" sz="3200" dirty="0" smtClean="0">
                <a:solidFill>
                  <a:schemeClr val="bg1"/>
                </a:solidFill>
                <a:latin typeface="+mn-ea"/>
              </a:rPr>
              <a:t>들뜨는 현상이 적음</a:t>
            </a:r>
            <a:endParaRPr kumimoji="1" lang="ko-KR" altLang="ko-KR" sz="3200" dirty="0" smtClean="0">
              <a:solidFill>
                <a:schemeClr val="bg1"/>
              </a:solidFill>
              <a:latin typeface="+mn-ea"/>
            </a:endParaRPr>
          </a:p>
          <a:p>
            <a:endParaRPr lang="ko-KR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사용목재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158" y="2428868"/>
            <a:ext cx="48654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과거때부터</a:t>
            </a:r>
            <a:r>
              <a:rPr lang="ko-KR" altLang="en-US" sz="3200" dirty="0" smtClean="0">
                <a:solidFill>
                  <a:schemeClr val="bg1"/>
                </a:solidFill>
              </a:rPr>
              <a:t> 인체에 좋은 나무로 알려짐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민간요법으로 우리에게 친근한 목재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혈액순환에 큰 효과가 있고 열강도가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   </a:t>
            </a:r>
            <a:r>
              <a:rPr lang="ko-KR" altLang="en-US" sz="3200" dirty="0" smtClean="0">
                <a:solidFill>
                  <a:schemeClr val="bg1"/>
                </a:solidFill>
              </a:rPr>
              <a:t>매우 큼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습도조절 능력이 있음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28" y="1785926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대나무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2" descr="C:\Documents and Settings\user\바탕 화면\11\1353833874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071678"/>
            <a:ext cx="3071834" cy="438888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사용목재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2. </a:t>
            </a:r>
            <a:r>
              <a:rPr kumimoji="0" lang="ko-KR" altLang="en-US" sz="4600" spc="-150" dirty="0" err="1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찜질방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785926"/>
            <a:ext cx="4714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대나무 </a:t>
            </a:r>
            <a:r>
              <a:rPr lang="en-US" altLang="ko-KR" sz="3200" dirty="0" smtClean="0">
                <a:solidFill>
                  <a:schemeClr val="bg1"/>
                </a:solidFill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</a:rPr>
              <a:t>과제도중 단체로 숙면</a:t>
            </a:r>
            <a:r>
              <a:rPr lang="en-US" altLang="ko-KR" sz="3200" dirty="0" smtClean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1" name="Picture 2" descr="C:\Documents and Settings\user\바탕 화면\11\1353833799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210" y="2571743"/>
            <a:ext cx="5286412" cy="3964809"/>
          </a:xfrm>
          <a:prstGeom prst="rect">
            <a:avLst/>
          </a:prstGeom>
          <a:noFill/>
        </p:spPr>
      </p:pic>
      <p:sp>
        <p:nvSpPr>
          <p:cNvPr id="12" name="구름 모양 설명선 11"/>
          <p:cNvSpPr/>
          <p:nvPr/>
        </p:nvSpPr>
        <p:spPr>
          <a:xfrm>
            <a:off x="4555978" y="3643314"/>
            <a:ext cx="928694" cy="5715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/>
              <a:t>Zzz</a:t>
            </a:r>
            <a:endParaRPr lang="ko-KR" altLang="en-US" dirty="0"/>
          </a:p>
        </p:txBody>
      </p:sp>
      <p:sp>
        <p:nvSpPr>
          <p:cNvPr id="13" name="구름 모양 설명선 12"/>
          <p:cNvSpPr/>
          <p:nvPr/>
        </p:nvSpPr>
        <p:spPr>
          <a:xfrm>
            <a:off x="4770292" y="4714884"/>
            <a:ext cx="928694" cy="5715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/>
              <a:t>Zzz</a:t>
            </a:r>
            <a:endParaRPr lang="ko-KR" altLang="en-US" dirty="0"/>
          </a:p>
        </p:txBody>
      </p:sp>
      <p:sp>
        <p:nvSpPr>
          <p:cNvPr id="15" name="구름 모양 설명선 14"/>
          <p:cNvSpPr/>
          <p:nvPr/>
        </p:nvSpPr>
        <p:spPr>
          <a:xfrm>
            <a:off x="3055780" y="3643314"/>
            <a:ext cx="928694" cy="571504"/>
          </a:xfrm>
          <a:prstGeom prst="cloudCallout">
            <a:avLst>
              <a:gd name="adj1" fmla="val 12982"/>
              <a:gd name="adj2" fmla="val 851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/>
              <a:t>Zzz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2. </a:t>
            </a:r>
            <a:r>
              <a:rPr kumimoji="0" lang="ko-KR" altLang="en-US" sz="4600" spc="-150" dirty="0" err="1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찜질방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785926"/>
            <a:ext cx="4714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solidFill>
                  <a:schemeClr val="bg1"/>
                </a:solidFill>
              </a:rPr>
              <a:t>단체로 숙면을 마치고 나오는 길에</a:t>
            </a:r>
            <a:r>
              <a:rPr lang="en-US" altLang="ko-KR" sz="3200" dirty="0" smtClean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4" name="Picture 2" descr="C:\Documents and Settings\user\바탕 화면\11\1353833821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643182"/>
            <a:ext cx="2700000" cy="3600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214810" y="2643182"/>
            <a:ext cx="4463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찜질방</a:t>
            </a:r>
            <a:r>
              <a:rPr lang="ko-KR" altLang="en-US" sz="3200" dirty="0" smtClean="0">
                <a:solidFill>
                  <a:schemeClr val="bg1"/>
                </a:solidFill>
              </a:rPr>
              <a:t> 내부 장식재 중에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반가운것을</a:t>
            </a: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볼 수 있었는데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목재 횡단면의 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6097" y="3071810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solidFill>
                  <a:schemeClr val="bg1"/>
                </a:solidFill>
              </a:rPr>
              <a:t>터짐</a:t>
            </a:r>
            <a:r>
              <a:rPr lang="en-US" altLang="ko-KR" sz="3600" dirty="0" smtClean="0">
                <a:solidFill>
                  <a:schemeClr val="bg1"/>
                </a:solidFill>
              </a:rPr>
              <a:t>!!!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18" name="그림 17" descr="분필제목라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5272" y="3643314"/>
            <a:ext cx="867600" cy="19462"/>
          </a:xfrm>
          <a:prstGeom prst="rect">
            <a:avLst/>
          </a:prstGeom>
        </p:spPr>
      </p:pic>
      <p:pic>
        <p:nvPicPr>
          <p:cNvPr id="20" name="그림 19" descr="분필제목라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4928" y="3652550"/>
            <a:ext cx="867600" cy="19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2. </a:t>
            </a:r>
            <a:r>
              <a:rPr kumimoji="0" lang="ko-KR" altLang="en-US" sz="4600" spc="-150" dirty="0" err="1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찜질방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785926"/>
            <a:ext cx="4714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불가마방</a:t>
            </a: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</a:rPr>
              <a:t>목재의 열 성질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79688" y="3342512"/>
            <a:ext cx="567334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목재는 </a:t>
            </a:r>
            <a:r>
              <a:rPr lang="ko-KR" altLang="en-US" sz="3200" dirty="0">
                <a:solidFill>
                  <a:schemeClr val="bg1"/>
                </a:solidFill>
              </a:rPr>
              <a:t>열에 접촉하면 치수가 </a:t>
            </a:r>
            <a:r>
              <a:rPr lang="ko-KR" altLang="en-US" sz="3200" dirty="0" smtClean="0">
                <a:solidFill>
                  <a:schemeClr val="bg1"/>
                </a:solidFill>
              </a:rPr>
              <a:t>변함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열전도율이 </a:t>
            </a:r>
            <a:r>
              <a:rPr lang="ko-KR" altLang="en-US" sz="3200" dirty="0">
                <a:solidFill>
                  <a:schemeClr val="bg1"/>
                </a:solidFill>
              </a:rPr>
              <a:t>낮기 때문에 건축자재로 쓰기가 </a:t>
            </a:r>
            <a:r>
              <a:rPr lang="ko-KR" altLang="en-US" sz="3200" dirty="0" smtClean="0">
                <a:solidFill>
                  <a:schemeClr val="bg1"/>
                </a:solidFill>
              </a:rPr>
              <a:t>좋음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err="1" smtClean="0">
                <a:solidFill>
                  <a:schemeClr val="bg1"/>
                </a:solidFill>
              </a:rPr>
              <a:t>열적</a:t>
            </a: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ko-KR" altLang="en-US" sz="3200" dirty="0">
                <a:solidFill>
                  <a:schemeClr val="bg1"/>
                </a:solidFill>
              </a:rPr>
              <a:t>성질은 수종에 따라 </a:t>
            </a:r>
            <a:r>
              <a:rPr lang="ko-KR" altLang="en-US" sz="3200" dirty="0" smtClean="0">
                <a:solidFill>
                  <a:schemeClr val="bg1"/>
                </a:solidFill>
              </a:rPr>
              <a:t>밀도와 </a:t>
            </a:r>
            <a:r>
              <a:rPr lang="ko-KR" altLang="en-US" sz="3200" dirty="0">
                <a:solidFill>
                  <a:schemeClr val="bg1"/>
                </a:solidFill>
              </a:rPr>
              <a:t>추출물의 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   종류가 </a:t>
            </a:r>
            <a:r>
              <a:rPr lang="ko-KR" altLang="en-US" sz="3200" dirty="0">
                <a:solidFill>
                  <a:schemeClr val="bg1"/>
                </a:solidFill>
              </a:rPr>
              <a:t>다르므로 수종간에 차이가 </a:t>
            </a:r>
            <a:r>
              <a:rPr lang="ko-KR" altLang="en-US" sz="3200" dirty="0" smtClean="0">
                <a:solidFill>
                  <a:schemeClr val="bg1"/>
                </a:solidFill>
              </a:rPr>
              <a:t>있다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열의 치수변화는 수분함량에 </a:t>
            </a:r>
            <a:r>
              <a:rPr lang="ko-KR" altLang="en-US" sz="3200" dirty="0">
                <a:solidFill>
                  <a:schemeClr val="bg1"/>
                </a:solidFill>
              </a:rPr>
              <a:t>의한 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r>
              <a:rPr lang="ko-KR" altLang="en-US" sz="3200" dirty="0" smtClean="0">
                <a:solidFill>
                  <a:schemeClr val="bg1"/>
                </a:solidFill>
              </a:rPr>
              <a:t>치수변화에 비해 극히 미미</a:t>
            </a:r>
            <a:endParaRPr lang="en-US" altLang="ko-KR" sz="32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Documents and Settings\user\바탕 화면\11\13538338596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2780928"/>
            <a:ext cx="2700000" cy="3600000"/>
          </a:xfrm>
          <a:prstGeom prst="rect">
            <a:avLst/>
          </a:prstGeom>
          <a:noFill/>
        </p:spPr>
      </p:pic>
      <p:sp>
        <p:nvSpPr>
          <p:cNvPr id="12" name="타원형 설명선 11"/>
          <p:cNvSpPr/>
          <p:nvPr/>
        </p:nvSpPr>
        <p:spPr>
          <a:xfrm>
            <a:off x="2843808" y="2357430"/>
            <a:ext cx="1643074" cy="1071570"/>
          </a:xfrm>
          <a:prstGeom prst="wedgeEllipseCallout">
            <a:avLst>
              <a:gd name="adj1" fmla="val -31514"/>
              <a:gd name="adj2" fmla="val 763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/>
              <a:t>나도 </a:t>
            </a:r>
            <a:endParaRPr lang="en-US" altLang="ko-KR" sz="2000" dirty="0" smtClean="0"/>
          </a:p>
          <a:p>
            <a:pPr algn="ctr"/>
            <a:r>
              <a:rPr lang="ko-KR" altLang="en-US" sz="2000" dirty="0" err="1" smtClean="0"/>
              <a:t>열받았다</a:t>
            </a:r>
            <a:r>
              <a:rPr lang="en-US" altLang="ko-KR" sz="2000" dirty="0" smtClean="0"/>
              <a:t>!!!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바탕 화면\11\1353833755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900" y="928670"/>
            <a:ext cx="7200000" cy="5400000"/>
          </a:xfrm>
          <a:prstGeom prst="rect">
            <a:avLst/>
          </a:prstGeom>
          <a:noFill/>
        </p:spPr>
      </p:pic>
      <p:sp>
        <p:nvSpPr>
          <p:cNvPr id="5" name="모서리가 둥근 사각형 설명선 4"/>
          <p:cNvSpPr/>
          <p:nvPr/>
        </p:nvSpPr>
        <p:spPr>
          <a:xfrm>
            <a:off x="1643042" y="1500174"/>
            <a:ext cx="2286016" cy="857256"/>
          </a:xfrm>
          <a:prstGeom prst="wedgeRoundRectCallout">
            <a:avLst>
              <a:gd name="adj1" fmla="val 36851"/>
              <a:gd name="adj2" fmla="val 6303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나눔손글씨 펜" charset="-127"/>
                <a:ea typeface="나눔손글씨 펜" charset="-127"/>
              </a:rPr>
              <a:t>우리 과제 </a:t>
            </a:r>
            <a:r>
              <a:rPr lang="ko-KR" altLang="en-US" sz="3200" dirty="0" err="1" smtClean="0">
                <a:latin typeface="나눔손글씨 펜" charset="-127"/>
                <a:ea typeface="나눔손글씨 펜" charset="-127"/>
              </a:rPr>
              <a:t>언제함</a:t>
            </a:r>
            <a:r>
              <a:rPr lang="en-US" altLang="ko-KR" sz="3200" dirty="0" smtClean="0">
                <a:latin typeface="나눔손글씨 펜" charset="-127"/>
                <a:ea typeface="나눔손글씨 펜" charset="-127"/>
              </a:rPr>
              <a:t>?</a:t>
            </a:r>
            <a:endParaRPr lang="ko-KR" altLang="en-US" sz="3200" dirty="0">
              <a:latin typeface="나눔손글씨 펜" charset="-127"/>
              <a:ea typeface="나눔손글씨 펜" charset="-127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572132" y="2000240"/>
            <a:ext cx="1143008" cy="571504"/>
          </a:xfrm>
          <a:prstGeom prst="wedgeRoundRectCallout">
            <a:avLst>
              <a:gd name="adj1" fmla="val -40724"/>
              <a:gd name="adj2" fmla="val 70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latin typeface="나눔손글씨 펜" charset="-127"/>
                <a:ea typeface="나눔손글씨 펜" charset="-127"/>
              </a:rPr>
              <a:t>모름ㅋ</a:t>
            </a:r>
            <a:endParaRPr lang="ko-KR" altLang="en-US" sz="3200" dirty="0">
              <a:latin typeface="나눔손글씨 펜" charset="-127"/>
              <a:ea typeface="나눔손글씨 펜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2. </a:t>
            </a:r>
            <a:r>
              <a:rPr kumimoji="0" lang="ko-KR" altLang="en-US" sz="4600" spc="-150" dirty="0" err="1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찜질방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6510" y="1762205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857364"/>
            <a:ext cx="619125" cy="514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785926"/>
            <a:ext cx="4714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불가마방</a:t>
            </a:r>
            <a:r>
              <a:rPr lang="ko-KR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– </a:t>
            </a:r>
            <a:r>
              <a:rPr lang="ko-KR" altLang="en-US" sz="3200" dirty="0" smtClean="0">
                <a:solidFill>
                  <a:schemeClr val="bg1"/>
                </a:solidFill>
              </a:rPr>
              <a:t>삼나무</a:t>
            </a:r>
            <a:endParaRPr lang="en-US" altLang="ko-KR" sz="3200" dirty="0" smtClean="0">
              <a:solidFill>
                <a:schemeClr val="bg1"/>
              </a:solidFill>
            </a:endParaRPr>
          </a:p>
        </p:txBody>
      </p:sp>
      <p:pic>
        <p:nvPicPr>
          <p:cNvPr id="15" name="Picture 2" descr="C:\Documents and Settings\user\바탕 화면\11\1353833913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643182"/>
            <a:ext cx="4800000" cy="36000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715008" y="2643182"/>
            <a:ext cx="30732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약품처리</a:t>
            </a:r>
            <a:r>
              <a:rPr lang="en-US" altLang="ko-KR" sz="3200" dirty="0" smtClean="0">
                <a:solidFill>
                  <a:schemeClr val="bg1"/>
                </a:solidFill>
              </a:rPr>
              <a:t>x</a:t>
            </a: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습기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부식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충해에 강함</a:t>
            </a: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사용범위 넓음</a:t>
            </a: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긴 수명</a:t>
            </a: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높은 내구성</a:t>
            </a:r>
            <a:r>
              <a:rPr lang="en-US" altLang="ko-KR" sz="3200" dirty="0" smtClean="0">
                <a:solidFill>
                  <a:schemeClr val="bg1"/>
                </a:solidFill>
              </a:rPr>
              <a:t>, </a:t>
            </a:r>
            <a:r>
              <a:rPr lang="ko-KR" altLang="en-US" sz="3200" dirty="0" smtClean="0">
                <a:solidFill>
                  <a:schemeClr val="bg1"/>
                </a:solidFill>
              </a:rPr>
              <a:t>치수안정성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숯과 건조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pic>
        <p:nvPicPr>
          <p:cNvPr id="2050" name="Picture 2" descr="C:\Users\leeseongyu\Desktop\13538338668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6" y="2204864"/>
            <a:ext cx="409714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88024" y="2643182"/>
            <a:ext cx="449995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건조와 달리 나무를 태움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- 3</a:t>
            </a:r>
            <a:r>
              <a:rPr lang="ko-KR" altLang="en-US" sz="3200" dirty="0" smtClean="0">
                <a:solidFill>
                  <a:schemeClr val="bg1"/>
                </a:solidFill>
              </a:rPr>
              <a:t>주정도 건조 후 숯 제조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</a:rPr>
              <a:t>- </a:t>
            </a:r>
            <a:r>
              <a:rPr lang="ko-KR" altLang="en-US" sz="3200" dirty="0" smtClean="0">
                <a:solidFill>
                  <a:schemeClr val="bg1"/>
                </a:solidFill>
              </a:rPr>
              <a:t>열기건조는 </a:t>
            </a:r>
            <a:r>
              <a:rPr lang="en-US" altLang="ko-KR" sz="3200" dirty="0" smtClean="0">
                <a:solidFill>
                  <a:schemeClr val="bg1"/>
                </a:solidFill>
              </a:rPr>
              <a:t>80</a:t>
            </a:r>
            <a:r>
              <a:rPr lang="ko-KR" altLang="en-US" sz="3200" dirty="0" smtClean="0">
                <a:solidFill>
                  <a:schemeClr val="bg1"/>
                </a:solidFill>
              </a:rPr>
              <a:t>도에서 실시하는 반면</a:t>
            </a:r>
            <a:endParaRPr lang="en-US" altLang="ko-KR" sz="3200" dirty="0" smtClean="0">
              <a:solidFill>
                <a:schemeClr val="bg1"/>
              </a:solidFill>
            </a:endParaRPr>
          </a:p>
          <a:p>
            <a:r>
              <a:rPr lang="en-US" altLang="ko-KR" sz="3200" dirty="0">
                <a:solidFill>
                  <a:schemeClr val="bg1"/>
                </a:solidFill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</a:rPr>
              <a:t> </a:t>
            </a:r>
            <a:r>
              <a:rPr lang="ko-KR" altLang="en-US" sz="3200" dirty="0" smtClean="0">
                <a:solidFill>
                  <a:schemeClr val="bg1"/>
                </a:solidFill>
              </a:rPr>
              <a:t>숯은 </a:t>
            </a:r>
            <a:r>
              <a:rPr lang="en-US" altLang="ko-KR" sz="3200" dirty="0" smtClean="0">
                <a:solidFill>
                  <a:schemeClr val="bg1"/>
                </a:solidFill>
              </a:rPr>
              <a:t>1000</a:t>
            </a:r>
            <a:r>
              <a:rPr lang="ko-KR" altLang="en-US" sz="3200" dirty="0" smtClean="0">
                <a:solidFill>
                  <a:schemeClr val="bg1"/>
                </a:solidFill>
              </a:rPr>
              <a:t>도 이상에서 제조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감사합니다</a:t>
            </a:r>
            <a:r>
              <a:rPr lang="en-US" altLang="ko-KR" dirty="0" smtClean="0"/>
              <a:t>!!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5349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6510" y="1186141"/>
            <a:ext cx="7817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128" y="54868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566" y="762994"/>
            <a:ext cx="619125" cy="514350"/>
          </a:xfrm>
          <a:prstGeom prst="rect">
            <a:avLst/>
          </a:prstGeom>
        </p:spPr>
      </p:pic>
      <p:pic>
        <p:nvPicPr>
          <p:cNvPr id="2052" name="Picture 4" descr="C:\Documents and Settings\user\바탕 화면\11\135383383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52" y="1917232"/>
            <a:ext cx="2700000" cy="3600000"/>
          </a:xfrm>
          <a:prstGeom prst="rect">
            <a:avLst/>
          </a:prstGeom>
          <a:noFill/>
        </p:spPr>
      </p:pic>
      <p:pic>
        <p:nvPicPr>
          <p:cNvPr id="2053" name="Picture 5" descr="C:\Documents and Settings\user\바탕 화면\11\1353833825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9508" y="1917232"/>
            <a:ext cx="2700000" cy="3600000"/>
          </a:xfrm>
          <a:prstGeom prst="rect">
            <a:avLst/>
          </a:prstGeom>
          <a:noFill/>
        </p:spPr>
      </p:pic>
      <p:sp>
        <p:nvSpPr>
          <p:cNvPr id="14" name="타원형 설명선 13"/>
          <p:cNvSpPr/>
          <p:nvPr/>
        </p:nvSpPr>
        <p:spPr>
          <a:xfrm>
            <a:off x="3214108" y="1349318"/>
            <a:ext cx="1285884" cy="107157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여기 나무 없어</a:t>
            </a:r>
            <a:r>
              <a:rPr lang="en-US" altLang="ko-KR" dirty="0" smtClean="0"/>
              <a:t>. </a:t>
            </a:r>
          </a:p>
          <a:p>
            <a:pPr algn="ctr"/>
            <a:r>
              <a:rPr lang="ko-KR" altLang="en-US" dirty="0" err="1" smtClean="0"/>
              <a:t>문열어줘</a:t>
            </a:r>
            <a:r>
              <a:rPr lang="en-US" altLang="ko-KR" dirty="0" smtClean="0"/>
              <a:t>!!</a:t>
            </a:r>
            <a:endParaRPr lang="ko-KR" altLang="en-US" dirty="0"/>
          </a:p>
        </p:txBody>
      </p:sp>
      <p:sp>
        <p:nvSpPr>
          <p:cNvPr id="15" name="구름 모양 설명선 14"/>
          <p:cNvSpPr/>
          <p:nvPr/>
        </p:nvSpPr>
        <p:spPr>
          <a:xfrm>
            <a:off x="7103110" y="1048746"/>
            <a:ext cx="1357322" cy="107157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ㅋㅋㅋ</a:t>
            </a:r>
            <a:endParaRPr lang="ko-KR" altLang="en-US" dirty="0"/>
          </a:p>
        </p:txBody>
      </p:sp>
      <p:sp>
        <p:nvSpPr>
          <p:cNvPr id="16" name="구름 모양 설명선 15"/>
          <p:cNvSpPr/>
          <p:nvPr/>
        </p:nvSpPr>
        <p:spPr>
          <a:xfrm>
            <a:off x="5602912" y="1061286"/>
            <a:ext cx="1357322" cy="1071570"/>
          </a:xfrm>
          <a:prstGeom prst="cloudCallout">
            <a:avLst>
              <a:gd name="adj1" fmla="val -6461"/>
              <a:gd name="adj2" fmla="val 545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..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692696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 smtClean="0">
                <a:solidFill>
                  <a:schemeClr val="bg1"/>
                </a:solidFill>
              </a:rPr>
              <a:t>미공개분</a:t>
            </a:r>
            <a:r>
              <a:rPr lang="ko-KR" altLang="en-US" sz="3600" dirty="0" smtClean="0">
                <a:solidFill>
                  <a:schemeClr val="bg1"/>
                </a:solidFill>
              </a:rPr>
              <a:t> 사진</a:t>
            </a:r>
            <a:r>
              <a:rPr lang="en-US" altLang="ko-KR" sz="3600" dirty="0" smtClean="0">
                <a:solidFill>
                  <a:schemeClr val="bg1"/>
                </a:solidFill>
              </a:rPr>
              <a:t>!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128" y="54868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566" y="762994"/>
            <a:ext cx="619125" cy="51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692696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 smtClean="0">
                <a:solidFill>
                  <a:schemeClr val="bg1"/>
                </a:solidFill>
              </a:rPr>
              <a:t>미공개분</a:t>
            </a:r>
            <a:r>
              <a:rPr lang="ko-KR" altLang="en-US" sz="3600" dirty="0" smtClean="0">
                <a:solidFill>
                  <a:schemeClr val="bg1"/>
                </a:solidFill>
              </a:rPr>
              <a:t> 사진</a:t>
            </a:r>
            <a:r>
              <a:rPr lang="en-US" altLang="ko-KR" sz="3600" dirty="0" smtClean="0">
                <a:solidFill>
                  <a:schemeClr val="bg1"/>
                </a:solidFill>
              </a:rPr>
              <a:t>!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leeseongyu\Downloads\11\1353833870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91" y="155679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128" y="54868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566" y="762994"/>
            <a:ext cx="619125" cy="51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692696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 smtClean="0">
                <a:solidFill>
                  <a:schemeClr val="bg1"/>
                </a:solidFill>
              </a:rPr>
              <a:t>미공개분</a:t>
            </a:r>
            <a:r>
              <a:rPr lang="ko-KR" altLang="en-US" sz="3600" dirty="0" smtClean="0">
                <a:solidFill>
                  <a:schemeClr val="bg1"/>
                </a:solidFill>
              </a:rPr>
              <a:t> 사진</a:t>
            </a:r>
            <a:r>
              <a:rPr lang="en-US" altLang="ko-KR" sz="3600" dirty="0" smtClean="0">
                <a:solidFill>
                  <a:schemeClr val="bg1"/>
                </a:solidFill>
              </a:rPr>
              <a:t>!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leeseongyu\Downloads\11\1353833790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71" y="148478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5148064" y="2060848"/>
            <a:ext cx="2088232" cy="1008112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아</a:t>
            </a:r>
            <a:r>
              <a:rPr lang="en-US" altLang="ko-KR" sz="2800" dirty="0" smtClean="0">
                <a:solidFill>
                  <a:schemeClr val="tx1"/>
                </a:solidFill>
              </a:rPr>
              <a:t>… NG</a:t>
            </a:r>
            <a:r>
              <a:rPr lang="ko-KR" altLang="en-US" sz="2800" dirty="0" smtClean="0">
                <a:solidFill>
                  <a:schemeClr val="tx1"/>
                </a:solidFill>
              </a:rPr>
              <a:t>야 </a:t>
            </a:r>
            <a:r>
              <a:rPr lang="en-US" altLang="ko-KR" sz="2800" dirty="0" smtClean="0">
                <a:solidFill>
                  <a:schemeClr val="tx1"/>
                </a:solidFill>
              </a:rPr>
              <a:t>? </a:t>
            </a:r>
          </a:p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또 </a:t>
            </a:r>
            <a:r>
              <a:rPr lang="ko-KR" altLang="en-US" sz="2800" dirty="0" err="1" smtClean="0">
                <a:solidFill>
                  <a:schemeClr val="tx1"/>
                </a:solidFill>
              </a:rPr>
              <a:t>찍어야되</a:t>
            </a:r>
            <a:r>
              <a:rPr lang="en-US" altLang="ko-KR" sz="2800" dirty="0" smtClean="0">
                <a:solidFill>
                  <a:schemeClr val="tx1"/>
                </a:solidFill>
              </a:rPr>
              <a:t>? …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128" y="54868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566" y="762994"/>
            <a:ext cx="619125" cy="51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692696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 smtClean="0">
                <a:solidFill>
                  <a:schemeClr val="bg1"/>
                </a:solidFill>
              </a:rPr>
              <a:t>미공개분</a:t>
            </a:r>
            <a:r>
              <a:rPr lang="ko-KR" altLang="en-US" sz="3600" dirty="0" smtClean="0">
                <a:solidFill>
                  <a:schemeClr val="bg1"/>
                </a:solidFill>
              </a:rPr>
              <a:t> 사진</a:t>
            </a:r>
            <a:r>
              <a:rPr lang="en-US" altLang="ko-KR" sz="3600" dirty="0" smtClean="0">
                <a:solidFill>
                  <a:schemeClr val="bg1"/>
                </a:solidFill>
              </a:rPr>
              <a:t>!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leeseongyu\Downloads\11\1353833766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구름 모양 설명선 2"/>
          <p:cNvSpPr/>
          <p:nvPr/>
        </p:nvSpPr>
        <p:spPr>
          <a:xfrm>
            <a:off x="1835696" y="2132856"/>
            <a:ext cx="3024336" cy="1368152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아 피곤하네 </a:t>
            </a:r>
            <a:r>
              <a:rPr lang="en-US" altLang="ko-KR" sz="2800" dirty="0" smtClean="0">
                <a:solidFill>
                  <a:schemeClr val="tx1"/>
                </a:solidFill>
              </a:rPr>
              <a:t>…. 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128" y="54868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566" y="762994"/>
            <a:ext cx="619125" cy="51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692696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 smtClean="0">
                <a:solidFill>
                  <a:schemeClr val="bg1"/>
                </a:solidFill>
              </a:rPr>
              <a:t>미공개분</a:t>
            </a:r>
            <a:r>
              <a:rPr lang="ko-KR" altLang="en-US" sz="3600" dirty="0" smtClean="0">
                <a:solidFill>
                  <a:schemeClr val="bg1"/>
                </a:solidFill>
              </a:rPr>
              <a:t> 사진</a:t>
            </a:r>
            <a:r>
              <a:rPr lang="en-US" altLang="ko-KR" sz="3600" dirty="0" smtClean="0">
                <a:solidFill>
                  <a:schemeClr val="bg1"/>
                </a:solidFill>
              </a:rPr>
              <a:t>!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leeseongyu\Downloads\11\1353833774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구름 모양 설명선 2"/>
          <p:cNvSpPr/>
          <p:nvPr/>
        </p:nvSpPr>
        <p:spPr>
          <a:xfrm>
            <a:off x="1691680" y="1844824"/>
            <a:ext cx="3240360" cy="1296144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아 배고프다 </a:t>
            </a:r>
            <a:r>
              <a:rPr lang="en-US" altLang="ko-KR" sz="2800" dirty="0" smtClean="0">
                <a:solidFill>
                  <a:schemeClr val="tx1"/>
                </a:solidFill>
              </a:rPr>
              <a:t>… </a:t>
            </a:r>
            <a:r>
              <a:rPr lang="ko-KR" altLang="en-US" sz="2800" dirty="0" smtClean="0">
                <a:solidFill>
                  <a:schemeClr val="tx1"/>
                </a:solidFill>
              </a:rPr>
              <a:t>왜 밥 안주지</a:t>
            </a:r>
            <a:r>
              <a:rPr lang="en-US" altLang="ko-KR" sz="2800" dirty="0" smtClean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20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5128" y="54868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566" y="762994"/>
            <a:ext cx="619125" cy="51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692696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 smtClean="0">
                <a:solidFill>
                  <a:schemeClr val="bg1"/>
                </a:solidFill>
              </a:rPr>
              <a:t>미공개분</a:t>
            </a:r>
            <a:r>
              <a:rPr lang="ko-KR" altLang="en-US" sz="3600" dirty="0" smtClean="0">
                <a:solidFill>
                  <a:schemeClr val="bg1"/>
                </a:solidFill>
              </a:rPr>
              <a:t> 사진</a:t>
            </a:r>
            <a:r>
              <a:rPr lang="en-US" altLang="ko-KR" sz="3600" dirty="0" smtClean="0">
                <a:solidFill>
                  <a:schemeClr val="bg1"/>
                </a:solidFill>
              </a:rPr>
              <a:t>!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leeseongyu\Downloads\11\1353833779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64" y="1372931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3347864" y="1965600"/>
            <a:ext cx="3024336" cy="3024336"/>
            <a:chOff x="2915816" y="2348880"/>
            <a:chExt cx="3024336" cy="3024336"/>
          </a:xfrm>
        </p:grpSpPr>
        <p:sp>
          <p:nvSpPr>
            <p:cNvPr id="15" name="타원 14"/>
            <p:cNvSpPr/>
            <p:nvPr/>
          </p:nvSpPr>
          <p:spPr>
            <a:xfrm>
              <a:off x="2915816" y="2348880"/>
              <a:ext cx="3024336" cy="30243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3371104" y="2829696"/>
              <a:ext cx="2088232" cy="2088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0" dirty="0" smtClean="0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rPr>
                <a:t>19</a:t>
              </a:r>
              <a:endParaRPr lang="ko-KR" altLang="en-US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5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바탕 화면\11\1353833751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7200000" cy="5400000"/>
          </a:xfrm>
          <a:prstGeom prst="rect">
            <a:avLst/>
          </a:prstGeom>
          <a:noFill/>
        </p:spPr>
      </p:pic>
      <p:sp>
        <p:nvSpPr>
          <p:cNvPr id="5" name="타원형 설명선 4"/>
          <p:cNvSpPr/>
          <p:nvPr/>
        </p:nvSpPr>
        <p:spPr>
          <a:xfrm>
            <a:off x="4170943" y="605555"/>
            <a:ext cx="2500330" cy="1599309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2302" y="832618"/>
            <a:ext cx="21932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latin typeface="나눔손글씨 펜" charset="-127"/>
                <a:ea typeface="나눔손글씨 펜" charset="-127"/>
              </a:rPr>
              <a:t>마</a:t>
            </a:r>
            <a:r>
              <a:rPr lang="en-US" altLang="ko-KR" sz="2800" dirty="0" smtClean="0">
                <a:latin typeface="나눔손글씨 펜" charset="-127"/>
                <a:ea typeface="나눔손글씨 펜" charset="-127"/>
              </a:rPr>
              <a:t>, </a:t>
            </a:r>
            <a:r>
              <a:rPr lang="ko-KR" altLang="en-US" sz="2800" dirty="0" smtClean="0">
                <a:latin typeface="나눔손글씨 펜" charset="-127"/>
                <a:ea typeface="나눔손글씨 펜" charset="-127"/>
              </a:rPr>
              <a:t>날씨도 </a:t>
            </a:r>
            <a:r>
              <a:rPr lang="ko-KR" altLang="en-US" sz="2800" dirty="0" err="1" smtClean="0">
                <a:latin typeface="나눔손글씨 펜" charset="-127"/>
                <a:ea typeface="나눔손글씨 펜" charset="-127"/>
              </a:rPr>
              <a:t>꾸리한데</a:t>
            </a:r>
            <a:endParaRPr lang="en-US" altLang="ko-KR" sz="2800" dirty="0" smtClean="0">
              <a:latin typeface="나눔손글씨 펜" charset="-127"/>
              <a:ea typeface="나눔손글씨 펜" charset="-127"/>
            </a:endParaRPr>
          </a:p>
          <a:p>
            <a:pPr algn="ctr"/>
            <a:r>
              <a:rPr lang="ko-KR" altLang="en-US" sz="2800" dirty="0" smtClean="0">
                <a:latin typeface="나눔손글씨 펜" charset="-127"/>
                <a:ea typeface="나눔손글씨 펜" charset="-127"/>
              </a:rPr>
              <a:t>찜질방가서 좀 쉬다</a:t>
            </a:r>
            <a:endParaRPr lang="en-US" altLang="ko-KR" sz="2800" dirty="0" smtClean="0">
              <a:latin typeface="나눔손글씨 펜" charset="-127"/>
              <a:ea typeface="나눔손글씨 펜" charset="-127"/>
            </a:endParaRPr>
          </a:p>
          <a:p>
            <a:pPr algn="ctr"/>
            <a:r>
              <a:rPr lang="ko-KR" altLang="en-US" sz="2800" dirty="0" smtClean="0">
                <a:latin typeface="나눔손글씨 펜" charset="-127"/>
                <a:ea typeface="나눔손글씨 펜" charset="-127"/>
              </a:rPr>
              <a:t> 하자</a:t>
            </a:r>
            <a:endParaRPr lang="ko-KR" altLang="en-US" sz="2800" dirty="0">
              <a:latin typeface="나눔손글씨 펜" charset="-127"/>
              <a:ea typeface="나눔손글씨 펜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바탕 화면\11\1353833759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886520"/>
            <a:ext cx="7200000" cy="5400000"/>
          </a:xfrm>
          <a:prstGeom prst="rect">
            <a:avLst/>
          </a:prstGeom>
          <a:noFill/>
        </p:spPr>
      </p:pic>
      <p:sp>
        <p:nvSpPr>
          <p:cNvPr id="5" name="타원형 설명선 4"/>
          <p:cNvSpPr/>
          <p:nvPr/>
        </p:nvSpPr>
        <p:spPr>
          <a:xfrm>
            <a:off x="1259632" y="886520"/>
            <a:ext cx="2448272" cy="1470910"/>
          </a:xfrm>
          <a:prstGeom prst="wedgeEllipseCallout">
            <a:avLst>
              <a:gd name="adj1" fmla="val 21057"/>
              <a:gd name="adj2" fmla="val 696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+mn-ea"/>
              </a:rPr>
              <a:t>일단 어디 들어가서 생각 좀</a:t>
            </a:r>
            <a:endParaRPr lang="en-US" altLang="ko-KR" sz="2800" dirty="0" smtClean="0">
              <a:latin typeface="+mn-ea"/>
            </a:endParaRPr>
          </a:p>
          <a:p>
            <a:pPr algn="ctr"/>
            <a:r>
              <a:rPr lang="ko-KR" altLang="en-US" sz="2800" dirty="0" smtClean="0">
                <a:latin typeface="+mn-ea"/>
              </a:rPr>
              <a:t> 하자</a:t>
            </a:r>
            <a:endParaRPr lang="ko-KR" altLang="en-US" sz="2800" dirty="0">
              <a:latin typeface="+mn-ea"/>
            </a:endParaRPr>
          </a:p>
        </p:txBody>
      </p:sp>
      <p:sp>
        <p:nvSpPr>
          <p:cNvPr id="6" name="타원형 설명선 5"/>
          <p:cNvSpPr/>
          <p:nvPr/>
        </p:nvSpPr>
        <p:spPr>
          <a:xfrm>
            <a:off x="6588224" y="1785926"/>
            <a:ext cx="1000132" cy="92869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latin typeface="나눔손글씨 펜" charset="-127"/>
                <a:ea typeface="나눔손글씨 펜" charset="-127"/>
              </a:rPr>
              <a:t>콜ㅋ</a:t>
            </a:r>
            <a:r>
              <a:rPr lang="ko-KR" altLang="en-US" sz="2800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28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타원형 설명선 6"/>
          <p:cNvSpPr/>
          <p:nvPr/>
        </p:nvSpPr>
        <p:spPr>
          <a:xfrm>
            <a:off x="4427984" y="1500174"/>
            <a:ext cx="1287024" cy="92869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나눔손글씨 펜" charset="-127"/>
                <a:ea typeface="나눔손글씨 펜" charset="-127"/>
              </a:rPr>
              <a:t>콜 </a:t>
            </a:r>
            <a:r>
              <a:rPr lang="ko-KR" altLang="en-US" sz="2800" dirty="0" err="1" smtClean="0">
                <a:latin typeface="나눔손글씨 펜" charset="-127"/>
                <a:ea typeface="나눔손글씨 펜" charset="-127"/>
              </a:rPr>
              <a:t>ㅋ</a:t>
            </a:r>
            <a:endParaRPr lang="ko-KR" altLang="en-US" sz="2800" dirty="0">
              <a:latin typeface="나눔손글씨 펜" charset="-127"/>
              <a:ea typeface="나눔손글씨 펜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868" y="2845354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찜질방</a:t>
            </a:r>
            <a:r>
              <a:rPr lang="ko-KR" altLang="en-US" dirty="0" smtClean="0"/>
              <a:t> 입구 사진</a:t>
            </a:r>
            <a:r>
              <a:rPr lang="en-US" altLang="ko-KR" dirty="0" smtClean="0"/>
              <a:t>~</a:t>
            </a:r>
            <a:endParaRPr lang="ko-KR" altLang="en-US" dirty="0"/>
          </a:p>
        </p:txBody>
      </p:sp>
      <p:pic>
        <p:nvPicPr>
          <p:cNvPr id="1026" name="Picture 2" descr="C:\Users\leeseongyu\Desktop\1353943567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85" y="764704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구름 모양 설명선 1"/>
          <p:cNvSpPr/>
          <p:nvPr/>
        </p:nvSpPr>
        <p:spPr>
          <a:xfrm>
            <a:off x="1331640" y="3013620"/>
            <a:ext cx="3312368" cy="248721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000" dirty="0" smtClean="0"/>
              <a:t>저기다 </a:t>
            </a:r>
            <a:r>
              <a:rPr lang="ko-KR" altLang="en-US" sz="3000" dirty="0" err="1" smtClean="0"/>
              <a:t>ㅋㅋㅋ</a:t>
            </a:r>
            <a:endParaRPr lang="ko-KR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2996952"/>
            <a:ext cx="6984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그리하여 </a:t>
            </a:r>
            <a:r>
              <a:rPr kumimoji="0" lang="en-US" altLang="ko-KR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4</a:t>
            </a:r>
            <a:r>
              <a:rPr kumimoji="0"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조는 </a:t>
            </a:r>
            <a:r>
              <a:rPr kumimoji="0" lang="ko-KR" altLang="en-US" sz="2800" spc="-150" dirty="0" err="1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찜질방에</a:t>
            </a:r>
            <a:r>
              <a:rPr kumimoji="0" lang="ko-KR" altLang="en-US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 가게 되었는데 </a:t>
            </a:r>
            <a:r>
              <a:rPr kumimoji="0" lang="en-US" altLang="ko-KR" sz="2800" spc="-150" dirty="0" smtClean="0">
                <a:solidFill>
                  <a:schemeClr val="bg1"/>
                </a:solidFill>
                <a:latin typeface="나눔손글씨 펜" pitchFamily="66" charset="-127"/>
                <a:ea typeface="문체부 궁체 흘림체" pitchFamily="17" charset="-127"/>
              </a:rPr>
              <a:t>…</a:t>
            </a:r>
            <a:endParaRPr kumimoji="0" lang="en-US" altLang="ko-KR" sz="2800" spc="-150" dirty="0">
              <a:solidFill>
                <a:schemeClr val="bg1"/>
              </a:solidFill>
              <a:latin typeface="나눔손글씨 펜" pitchFamily="66" charset="-127"/>
              <a:ea typeface="문체부 궁체 흘림체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10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목차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12" name="그림 11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1844824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solidFill>
                  <a:schemeClr val="bg1"/>
                </a:solidFill>
              </a:rPr>
              <a:t>찜질방</a:t>
            </a:r>
            <a:r>
              <a:rPr lang="en-US" altLang="ko-KR" sz="3600" dirty="0" smtClean="0">
                <a:solidFill>
                  <a:schemeClr val="bg1"/>
                </a:solidFill>
              </a:rPr>
              <a:t>?</a:t>
            </a:r>
          </a:p>
          <a:p>
            <a:r>
              <a:rPr lang="ko-KR" altLang="en-US" sz="3600" dirty="0" smtClean="0">
                <a:solidFill>
                  <a:schemeClr val="bg1"/>
                </a:solidFill>
              </a:rPr>
              <a:t>건조의 필요성</a:t>
            </a:r>
            <a:endParaRPr lang="en-US" altLang="ko-KR" sz="3600" dirty="0" smtClean="0">
              <a:solidFill>
                <a:schemeClr val="bg1"/>
              </a:solidFill>
            </a:endParaRPr>
          </a:p>
          <a:p>
            <a:r>
              <a:rPr lang="ko-KR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ko-KR" sz="3600" dirty="0" smtClean="0">
                <a:solidFill>
                  <a:schemeClr val="bg1"/>
                </a:solidFill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</a:rPr>
              <a:t>천연건조</a:t>
            </a:r>
            <a:endParaRPr lang="en-US" altLang="ko-KR" sz="3600" dirty="0" smtClean="0">
              <a:solidFill>
                <a:schemeClr val="bg1"/>
              </a:solidFill>
            </a:endParaRPr>
          </a:p>
          <a:p>
            <a:r>
              <a:rPr lang="ko-KR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ko-KR" sz="3600" dirty="0" smtClean="0">
                <a:solidFill>
                  <a:schemeClr val="bg1"/>
                </a:solidFill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</a:rPr>
              <a:t>인공건조</a:t>
            </a:r>
            <a:endParaRPr lang="en-US" altLang="ko-KR" sz="3600" dirty="0" smtClean="0">
              <a:solidFill>
                <a:schemeClr val="bg1"/>
              </a:solidFill>
            </a:endParaRPr>
          </a:p>
          <a:p>
            <a:r>
              <a:rPr lang="ko-KR" altLang="en-US" sz="3600" dirty="0" smtClean="0">
                <a:solidFill>
                  <a:schemeClr val="bg1"/>
                </a:solidFill>
              </a:rPr>
              <a:t>건조결함</a:t>
            </a:r>
            <a:endParaRPr lang="en-US" altLang="ko-KR" sz="3600" dirty="0" smtClean="0">
              <a:solidFill>
                <a:schemeClr val="bg1"/>
              </a:solidFill>
            </a:endParaRPr>
          </a:p>
          <a:p>
            <a:r>
              <a:rPr lang="ko-KR" altLang="en-US" sz="3600" dirty="0" smtClean="0">
                <a:solidFill>
                  <a:schemeClr val="bg1"/>
                </a:solidFill>
              </a:rPr>
              <a:t>사용목재</a:t>
            </a:r>
            <a:endParaRPr lang="en-US" altLang="ko-KR" sz="3600" dirty="0" smtClean="0">
              <a:solidFill>
                <a:schemeClr val="bg1"/>
              </a:solidFill>
            </a:endParaRPr>
          </a:p>
          <a:p>
            <a:r>
              <a:rPr lang="ko-KR" altLang="en-US" sz="3600" dirty="0" err="1" smtClean="0">
                <a:solidFill>
                  <a:schemeClr val="bg1"/>
                </a:solidFill>
              </a:rPr>
              <a:t>불가마방</a:t>
            </a:r>
            <a:endParaRPr lang="en-US" altLang="ko-KR" sz="3600" dirty="0" smtClean="0">
              <a:solidFill>
                <a:schemeClr val="bg1"/>
              </a:solidFill>
            </a:endParaRPr>
          </a:p>
          <a:p>
            <a:r>
              <a:rPr lang="ko-KR" altLang="en-US" sz="3600" dirty="0" smtClean="0">
                <a:solidFill>
                  <a:schemeClr val="bg1"/>
                </a:solidFill>
              </a:rPr>
              <a:t>숯과 건조</a:t>
            </a:r>
            <a:endParaRPr lang="en-US" altLang="ko-KR" sz="3600" dirty="0" smtClean="0">
              <a:solidFill>
                <a:schemeClr val="bg1"/>
              </a:solidFill>
            </a:endParaRPr>
          </a:p>
        </p:txBody>
      </p:sp>
      <p:pic>
        <p:nvPicPr>
          <p:cNvPr id="6" name="그림 5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531" y="1857364"/>
            <a:ext cx="619125" cy="514350"/>
          </a:xfrm>
          <a:prstGeom prst="rect">
            <a:avLst/>
          </a:prstGeom>
        </p:spPr>
      </p:pic>
      <p:pic>
        <p:nvPicPr>
          <p:cNvPr id="7" name="그림 6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531" y="2420888"/>
            <a:ext cx="619125" cy="514350"/>
          </a:xfrm>
          <a:prstGeom prst="rect">
            <a:avLst/>
          </a:prstGeom>
        </p:spPr>
      </p:pic>
      <p:pic>
        <p:nvPicPr>
          <p:cNvPr id="8" name="그림 7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531" y="4077072"/>
            <a:ext cx="619125" cy="514350"/>
          </a:xfrm>
          <a:prstGeom prst="rect">
            <a:avLst/>
          </a:prstGeom>
        </p:spPr>
      </p:pic>
      <p:pic>
        <p:nvPicPr>
          <p:cNvPr id="10" name="그림 9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531" y="4642842"/>
            <a:ext cx="619125" cy="514350"/>
          </a:xfrm>
          <a:prstGeom prst="rect">
            <a:avLst/>
          </a:prstGeom>
        </p:spPr>
      </p:pic>
      <p:pic>
        <p:nvPicPr>
          <p:cNvPr id="11" name="그림 10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531" y="5169384"/>
            <a:ext cx="619125" cy="514350"/>
          </a:xfrm>
          <a:prstGeom prst="rect">
            <a:avLst/>
          </a:prstGeom>
        </p:spPr>
      </p:pic>
      <p:pic>
        <p:nvPicPr>
          <p:cNvPr id="13" name="그림 12" descr="icon_스마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6531" y="5722962"/>
            <a:ext cx="619125" cy="51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76" y="620688"/>
            <a:ext cx="51052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600" spc="-150" dirty="0" err="1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찜질방</a:t>
            </a:r>
            <a:endParaRPr kumimoji="0" lang="en-US" altLang="ko-KR" sz="4600" spc="-15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5" name="그림 4" descr="분필제목라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2" y="1303809"/>
            <a:ext cx="8067675" cy="18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3108798"/>
            <a:ext cx="78175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ko-KR" sz="2800" dirty="0" smtClean="0">
                <a:solidFill>
                  <a:schemeClr val="bg1"/>
                </a:solidFill>
              </a:rPr>
              <a:t> - 27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도씨</a:t>
            </a:r>
            <a:r>
              <a:rPr lang="en-US" altLang="ko-KR" sz="2800" dirty="0" smtClean="0">
                <a:solidFill>
                  <a:schemeClr val="bg1"/>
                </a:solidFill>
              </a:rPr>
              <a:t>, 35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도씨</a:t>
            </a:r>
            <a:r>
              <a:rPr lang="en-US" altLang="ko-KR" sz="2800" dirty="0" smtClean="0">
                <a:solidFill>
                  <a:schemeClr val="bg1"/>
                </a:solidFill>
              </a:rPr>
              <a:t>, 45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도씨</a:t>
            </a:r>
            <a:r>
              <a:rPr lang="en-US" altLang="ko-KR" sz="2800" dirty="0" smtClean="0">
                <a:solidFill>
                  <a:schemeClr val="bg1"/>
                </a:solidFill>
              </a:rPr>
              <a:t>, 57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도씨</a:t>
            </a:r>
            <a:r>
              <a:rPr lang="ko-KR" altLang="en-US" sz="2800" dirty="0" smtClean="0">
                <a:solidFill>
                  <a:schemeClr val="bg1"/>
                </a:solidFill>
              </a:rPr>
              <a:t> 등 여러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찜질방이</a:t>
            </a:r>
            <a:r>
              <a:rPr lang="ko-KR" altLang="en-US" sz="2800" dirty="0" smtClean="0">
                <a:solidFill>
                  <a:schemeClr val="bg1"/>
                </a:solidFill>
              </a:rPr>
              <a:t> 존재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</a:rPr>
              <a:t>온도마다 쓰이는 목재건조를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다르게함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</a:rPr>
              <a:t>건축 전 바로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사용가능하게끔</a:t>
            </a:r>
            <a:r>
              <a:rPr lang="ko-KR" altLang="en-US" sz="2800" dirty="0" smtClean="0">
                <a:solidFill>
                  <a:schemeClr val="bg1"/>
                </a:solidFill>
              </a:rPr>
              <a:t>  적합한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함수율로</a:t>
            </a:r>
            <a:r>
              <a:rPr lang="ko-KR" altLang="en-US" sz="2800" dirty="0" smtClean="0">
                <a:solidFill>
                  <a:schemeClr val="bg1"/>
                </a:solidFill>
              </a:rPr>
              <a:t> 건조 실시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- </a:t>
            </a:r>
            <a:r>
              <a:rPr lang="ko-KR" altLang="en-US" sz="2800" dirty="0" smtClean="0">
                <a:solidFill>
                  <a:schemeClr val="bg1"/>
                </a:solidFill>
              </a:rPr>
              <a:t>천연건조와 인공건조를 실시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48" y="1643050"/>
            <a:ext cx="73276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 smtClean="0">
                <a:solidFill>
                  <a:schemeClr val="bg1"/>
                </a:solidFill>
              </a:rPr>
              <a:t>찜질방이란</a:t>
            </a:r>
            <a:r>
              <a:rPr lang="en-US" altLang="ko-KR" sz="3200" dirty="0" smtClean="0">
                <a:solidFill>
                  <a:schemeClr val="bg1"/>
                </a:solidFill>
              </a:rPr>
              <a:t>?</a:t>
            </a:r>
          </a:p>
          <a:p>
            <a:r>
              <a:rPr lang="ko-KR" altLang="en-US" sz="3200" dirty="0" smtClean="0">
                <a:solidFill>
                  <a:schemeClr val="bg1"/>
                </a:solidFill>
              </a:rPr>
              <a:t>일정한 온도와 습도를 계속 유지하여 인체에 유익한 환경을 제공 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BBB59"/>
      </a:hlink>
      <a:folHlink>
        <a:srgbClr val="C3D69B"/>
      </a:folHlink>
    </a:clrScheme>
    <a:fontScheme name="칠판">
      <a:majorFont>
        <a:latin typeface="나눔손글씨 펜"/>
        <a:ea typeface="나눔손글씨 펜"/>
        <a:cs typeface=""/>
      </a:majorFont>
      <a:minorFont>
        <a:latin typeface="나눔손글씨 펜"/>
        <a:ea typeface="나눔손글씨 펜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761</Words>
  <Application>Microsoft Office PowerPoint</Application>
  <PresentationFormat>화면 슬라이드 쇼(4:3)</PresentationFormat>
  <Paragraphs>189</Paragraphs>
  <Slides>38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8" baseType="lpstr">
      <vt:lpstr>굴림</vt:lpstr>
      <vt:lpstr>Arial</vt:lpstr>
      <vt:lpstr>나눔손글씨 펜</vt:lpstr>
      <vt:lpstr>문체부 훈민정음체</vt:lpstr>
      <vt:lpstr>맑은 고딕</vt:lpstr>
      <vt:lpstr>나눔고딕</vt:lpstr>
      <vt:lpstr>HY견고딕</vt:lpstr>
      <vt:lpstr>문체부 궁체 정자체</vt:lpstr>
      <vt:lpstr>문체부 궁체 흘림체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감사합니다!!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네이버 한글캠페인</dc:creator>
  <cp:lastModifiedBy>leeseongyu</cp:lastModifiedBy>
  <cp:revision>36</cp:revision>
  <dcterms:created xsi:type="dcterms:W3CDTF">2011-09-01T09:12:42Z</dcterms:created>
  <dcterms:modified xsi:type="dcterms:W3CDTF">2012-11-26T16:37:38Z</dcterms:modified>
</cp:coreProperties>
</file>