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51" r:id="rId1"/>
  </p:sldMasterIdLst>
  <p:notesMasterIdLst>
    <p:notesMasterId r:id="rId29"/>
  </p:notesMasterIdLst>
  <p:sldIdLst>
    <p:sldId id="256" r:id="rId2"/>
    <p:sldId id="257" r:id="rId3"/>
    <p:sldId id="324" r:id="rId4"/>
    <p:sldId id="326" r:id="rId5"/>
    <p:sldId id="325" r:id="rId6"/>
    <p:sldId id="350" r:id="rId7"/>
    <p:sldId id="354" r:id="rId8"/>
    <p:sldId id="351" r:id="rId9"/>
    <p:sldId id="353" r:id="rId10"/>
    <p:sldId id="328" r:id="rId11"/>
    <p:sldId id="331" r:id="rId12"/>
    <p:sldId id="332" r:id="rId13"/>
    <p:sldId id="346" r:id="rId14"/>
    <p:sldId id="348" r:id="rId15"/>
    <p:sldId id="355" r:id="rId16"/>
    <p:sldId id="356" r:id="rId17"/>
    <p:sldId id="329" r:id="rId18"/>
    <p:sldId id="335" r:id="rId19"/>
    <p:sldId id="334" r:id="rId20"/>
    <p:sldId id="336" r:id="rId21"/>
    <p:sldId id="337" r:id="rId22"/>
    <p:sldId id="338" r:id="rId23"/>
    <p:sldId id="339" r:id="rId24"/>
    <p:sldId id="330" r:id="rId25"/>
    <p:sldId id="349" r:id="rId26"/>
    <p:sldId id="344" r:id="rId27"/>
    <p:sldId id="357" r:id="rId28"/>
  </p:sldIdLst>
  <p:sldSz cx="9144000" cy="6858000" type="screen4x3"/>
  <p:notesSz cx="9144000" cy="6858000"/>
  <p:embeddedFontLst>
    <p:embeddedFont>
      <p:font typeface="Gill Sans MT" pitchFamily="34" charset="0"/>
      <p:regular r:id="rId30"/>
      <p:bold r:id="rId31"/>
      <p:italic r:id="rId32"/>
      <p:boldItalic r:id="rId33"/>
    </p:embeddedFont>
    <p:embeddedFont>
      <p:font typeface="HY엽서L" pitchFamily="18" charset="-127"/>
      <p:regular r:id="rId34"/>
    </p:embeddedFont>
    <p:embeddedFont>
      <p:font typeface="휴먼매직체" pitchFamily="18" charset="-127"/>
      <p:regular r:id="rId35"/>
    </p:embeddedFont>
    <p:embeddedFont>
      <p:font typeface="휴먼편지체" pitchFamily="18" charset="-127"/>
      <p:regular r:id="rId36"/>
    </p:embeddedFont>
    <p:embeddedFont>
      <p:font typeface="Wingdings 2" pitchFamily="18" charset="2"/>
      <p:regular r:id="rId37"/>
    </p:embeddedFont>
    <p:embeddedFont>
      <p:font typeface="맑은 고딕" pitchFamily="50" charset="-127"/>
      <p:regular r:id="rId38"/>
      <p:bold r:id="rId39"/>
    </p:embeddedFont>
    <p:embeddedFont>
      <p:font typeface="Verdana" pitchFamily="34" charset="0"/>
      <p:regular r:id="rId40"/>
      <p:bold r:id="rId41"/>
      <p:italic r:id="rId42"/>
      <p:boldItalic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v.Park" initials="U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B733D"/>
    <a:srgbClr val="FF0066"/>
    <a:srgbClr val="37FF6B"/>
    <a:srgbClr val="97D0DD"/>
    <a:srgbClr val="FFCCCC"/>
    <a:srgbClr val="FFFF99"/>
    <a:srgbClr val="66FFFF"/>
    <a:srgbClr val="FF5050"/>
    <a:srgbClr val="FF9933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79332" autoAdjust="0"/>
  </p:normalViewPr>
  <p:slideViewPr>
    <p:cSldViewPr>
      <p:cViewPr varScale="1">
        <p:scale>
          <a:sx n="57" d="100"/>
          <a:sy n="5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6E2B1-DC97-4153-8637-DC95EE992466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5559-1C3E-422C-9F48-F5098A4854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282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선사시대부터 생활도구나 무기류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농기구 등에 목재를 많이 </a:t>
            </a:r>
            <a:r>
              <a:rPr lang="ko-KR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사용 하였으며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이를 만들고 쓰는 과정에서 여러 결함이 나타나 이를 보완하기 위해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옻칠도료를 사용하였다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/>
          </a:p>
          <a:p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주칠</a:t>
            </a:r>
            <a:r>
              <a:rPr lang="en-US" altLang="ko-KR" dirty="0" smtClean="0"/>
              <a:t>(</a:t>
            </a:r>
            <a:r>
              <a:rPr lang="ko-KR" altLang="en-US" dirty="0" smtClean="0"/>
              <a:t>색칠</a:t>
            </a:r>
            <a:r>
              <a:rPr lang="en-US" altLang="ko-KR" dirty="0" smtClean="0"/>
              <a:t>): </a:t>
            </a:r>
            <a:r>
              <a:rPr lang="ko-KR" altLang="en-US" dirty="0" err="1" smtClean="0"/>
              <a:t>옻액에</a:t>
            </a:r>
            <a:r>
              <a:rPr lang="ko-KR" altLang="en-US" dirty="0" smtClean="0"/>
              <a:t> 분말의 무기 안료를 혼합하여 얻어지는 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효소경화형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3856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수고와 직경이 약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미터</a:t>
            </a:r>
            <a:r>
              <a:rPr lang="en-US" altLang="ko-KR" baseline="0" dirty="0" smtClean="0"/>
              <a:t> 60</a:t>
            </a:r>
            <a:r>
              <a:rPr lang="ko-KR" altLang="en-US" baseline="0" dirty="0" err="1" smtClean="0"/>
              <a:t>센치미터</a:t>
            </a:r>
            <a:r>
              <a:rPr lang="ko-KR" altLang="en-US" baseline="0" dirty="0" smtClean="0"/>
              <a:t> 까지 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생칠은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원액그대로이며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골고루 섞어가면서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까지 가열을 가해 수분을 증발시키고</a:t>
            </a:r>
            <a:r>
              <a:rPr lang="ko-KR" altLang="en-US" baseline="0" dirty="0" smtClean="0"/>
              <a:t> 여과시켜</a:t>
            </a:r>
            <a:endParaRPr lang="en-US" altLang="ko-KR" baseline="0" dirty="0" smtClean="0"/>
          </a:p>
          <a:p>
            <a:r>
              <a:rPr lang="ko-KR" altLang="en-US" baseline="0" dirty="0" smtClean="0"/>
              <a:t>불순물을 제거하여 </a:t>
            </a:r>
            <a:r>
              <a:rPr lang="ko-KR" altLang="en-US" baseline="0" dirty="0" err="1" smtClean="0"/>
              <a:t>정제칠을</a:t>
            </a:r>
            <a:r>
              <a:rPr lang="ko-KR" altLang="en-US" baseline="0" dirty="0" smtClean="0"/>
              <a:t> 만든다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옻산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양질의 </a:t>
            </a:r>
            <a:r>
              <a:rPr lang="ko-KR" altLang="en-US" dirty="0" err="1" smtClean="0"/>
              <a:t>옻산을</a:t>
            </a:r>
            <a:r>
              <a:rPr lang="ko-KR" altLang="en-US" dirty="0" smtClean="0"/>
              <a:t> 사용하면 좀더 견고한 결합과 강한 접착력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건조시간을 단축시키며 광택을 증가 </a:t>
            </a:r>
            <a:r>
              <a:rPr lang="ko-KR" altLang="en-US" baseline="0" dirty="0" err="1" smtClean="0"/>
              <a:t>시킬수</a:t>
            </a:r>
            <a:r>
              <a:rPr lang="ko-KR" altLang="en-US" baseline="0" dirty="0" smtClean="0"/>
              <a:t> 있음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옻통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주걱칼</a:t>
            </a:r>
            <a:r>
              <a:rPr lang="ko-KR" altLang="en-US" dirty="0" smtClean="0"/>
              <a:t> 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긁기칼</a:t>
            </a:r>
            <a:endParaRPr lang="en-US" altLang="ko-KR" dirty="0" smtClean="0"/>
          </a:p>
          <a:p>
            <a:r>
              <a:rPr lang="ko-KR" altLang="en-US" dirty="0" err="1" smtClean="0"/>
              <a:t>긁기칼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나무에 </a:t>
            </a:r>
            <a:r>
              <a:rPr lang="en-US" altLang="ko-KR" dirty="0" smtClean="0"/>
              <a:t>V</a:t>
            </a:r>
            <a:r>
              <a:rPr lang="ko-KR" altLang="en-US" dirty="0" smtClean="0"/>
              <a:t>라로 흠집을</a:t>
            </a:r>
            <a:r>
              <a:rPr lang="ko-KR" altLang="en-US" baseline="0" dirty="0" smtClean="0"/>
              <a:t> 냄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주걱칼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흘러나오는 </a:t>
            </a:r>
            <a:r>
              <a:rPr lang="ko-KR" altLang="en-US" baseline="0" dirty="0" err="1" smtClean="0"/>
              <a:t>옻액을</a:t>
            </a:r>
            <a:r>
              <a:rPr lang="ko-KR" altLang="en-US" baseline="0" dirty="0" smtClean="0"/>
              <a:t> 긁어서 채집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옻통</a:t>
            </a:r>
            <a:r>
              <a:rPr lang="en-US" altLang="ko-KR" baseline="0" dirty="0" smtClean="0"/>
              <a:t>: </a:t>
            </a:r>
            <a:r>
              <a:rPr lang="ko-KR" altLang="en-US" baseline="0" dirty="0" err="1" smtClean="0"/>
              <a:t>옻액을</a:t>
            </a:r>
            <a:r>
              <a:rPr lang="ko-KR" altLang="en-US" baseline="0" dirty="0" smtClean="0"/>
              <a:t> 긁어 담에 </a:t>
            </a:r>
            <a:r>
              <a:rPr lang="ko-KR" altLang="en-US" baseline="0" dirty="0" err="1" smtClean="0"/>
              <a:t>모으는통</a:t>
            </a:r>
            <a:r>
              <a:rPr lang="ko-KR" altLang="en-US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①도막의 </a:t>
            </a:r>
            <a:r>
              <a:rPr lang="ko-KR" altLang="en-US" dirty="0" err="1" smtClean="0"/>
              <a:t>주요소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도막의 목적인 보호역할과 미관을 형성하는 주성분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수지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안료 </a:t>
            </a:r>
            <a:br>
              <a:rPr lang="ko-KR" altLang="en-US" dirty="0" smtClean="0"/>
            </a:br>
            <a:r>
              <a:rPr lang="ko-KR" altLang="en-US" dirty="0" smtClean="0"/>
              <a:t>②도막의 </a:t>
            </a:r>
            <a:r>
              <a:rPr lang="ko-KR" altLang="en-US" dirty="0" err="1" smtClean="0"/>
              <a:t>부요소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도료가 잘 건조되고 굳도록 돕는 역할을 하는 성분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첨가제</a:t>
            </a:r>
            <a:br>
              <a:rPr lang="ko-KR" altLang="en-US" dirty="0" smtClean="0"/>
            </a:br>
            <a:r>
              <a:rPr lang="ko-KR" altLang="en-US" dirty="0" smtClean="0"/>
              <a:t>③도막의 </a:t>
            </a:r>
            <a:r>
              <a:rPr lang="ko-KR" altLang="en-US" dirty="0" err="1" smtClean="0"/>
              <a:t>조요소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도막이 건조되고 완성된 후 증발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소멸하는 성분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용제</a:t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고온경화</a:t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원목을 구입하여 운반한 후 사용용도에 알맞게 제제한 후 자연건조 시키는 과정입니다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도료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최적의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함수율이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8%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이므로 적정치에 도달했는지를 확인하기 위해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함수율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측정기를 사용하는 사진입니다</a:t>
            </a:r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측정이 끝난 후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정제옻과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인모로 된 붓을 이용하여 도료를 하게 됩니다</a:t>
            </a:r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옻칠도료는 일반 도료와 달리 한번의 도료에 완성되는 것이 아니며 도료를 하고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사포질을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한 후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다시 도료 하는 과정을 최소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 이상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거쳐야 다음과 같은 완성품이 만들어집니다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1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타원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2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D5201-58BB-404D-98D9-19B3C67A306A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타원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도넛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012875" y="-54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BD5201-58BB-404D-98D9-19B3C67A306A}" type="datetimeFigureOut">
              <a:rPr lang="ko-KR" altLang="en-US" smtClean="0"/>
              <a:pPr/>
              <a:t>2012-11-27</a:t>
            </a:fld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9063503-3FF1-4C92-8262-DD651B5460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20" name="그림 19" descr="symbol_6.jp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3714744" y="6328800"/>
            <a:ext cx="1800000" cy="52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60" r:id="rId6"/>
    <p:sldLayoutId id="2147483661" r:id="rId7"/>
    <p:sldLayoutId id="2147483662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18.png"/>
          <p:cNvPicPr preferRelativeResize="0"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6762000"/>
            <a:ext cx="9144000" cy="9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5" name="그림 54" descr="21.png"/>
          <p:cNvPicPr preferRelativeResize="0"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181532" y="3368328"/>
            <a:ext cx="9143999" cy="48000"/>
          </a:xfrm>
          <a:prstGeom prst="rect">
            <a:avLst/>
          </a:prstGeom>
        </p:spPr>
      </p:pic>
      <p:pic>
        <p:nvPicPr>
          <p:cNvPr id="56" name="그림 55" descr="18.png"/>
          <p:cNvPicPr preferRelativeResize="0"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181528" y="3441672"/>
            <a:ext cx="9144000" cy="48000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 rot="17100000">
            <a:off x="-5269576" y="2777717"/>
            <a:ext cx="8033711" cy="1052321"/>
          </a:xfrm>
          <a:prstGeom prst="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50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626895" y="4374105"/>
            <a:ext cx="6120680" cy="14287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j-cs"/>
              </a:rPr>
              <a:t>2</a:t>
            </a:r>
            <a:r>
              <a:rPr lang="ko-KR" altLang="en-US" sz="32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j-cs"/>
              </a:rPr>
              <a:t>조</a:t>
            </a:r>
            <a:r>
              <a:rPr lang="en-US" altLang="ko-KR" sz="32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j-cs"/>
              </a:rPr>
              <a:t>: </a:t>
            </a:r>
            <a:r>
              <a:rPr lang="ko-KR" altLang="en-US" sz="32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j-cs"/>
              </a:rPr>
              <a:t>최윤정 정기윤 전영준</a:t>
            </a:r>
            <a:endParaRPr lang="en-US" altLang="ko-KR" sz="3200" b="1" dirty="0" smtClean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j-cs"/>
              </a:rPr>
              <a:t>서병수 권오현</a:t>
            </a:r>
            <a:endParaRPr kumimoji="0" lang="en-US" altLang="ko-KR" sz="3600" b="1" i="0" u="none" strike="noStrike" kern="1200" cap="none" spc="0" normalizeH="0" baseline="0" noProof="0" dirty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8" name="제목 3"/>
          <p:cNvSpPr txBox="1">
            <a:spLocks/>
          </p:cNvSpPr>
          <p:nvPr/>
        </p:nvSpPr>
        <p:spPr>
          <a:xfrm>
            <a:off x="2006715" y="2213865"/>
            <a:ext cx="5580620" cy="8737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친환경 도료 옻칠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그림 10" descr="%C0Λ%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6785" y="2258870"/>
            <a:ext cx="4162425" cy="3352800"/>
          </a:xfrm>
          <a:prstGeom prst="rect">
            <a:avLst/>
          </a:prstGeom>
        </p:spPr>
      </p:pic>
      <p:sp>
        <p:nvSpPr>
          <p:cNvPr id="12" name="모서리가 둥근 사각형 설명선 11"/>
          <p:cNvSpPr/>
          <p:nvPr/>
        </p:nvSpPr>
        <p:spPr>
          <a:xfrm>
            <a:off x="431540" y="998730"/>
            <a:ext cx="3375375" cy="1476545"/>
          </a:xfrm>
          <a:prstGeom prst="wedgeRoundRectCallout">
            <a:avLst>
              <a:gd name="adj1" fmla="val 39625"/>
              <a:gd name="adj2" fmla="val 720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2">
                    <a:lumMod val="25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발표 시작하겠습니다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!!</a:t>
            </a:r>
          </a:p>
        </p:txBody>
      </p:sp>
      <p:sp>
        <p:nvSpPr>
          <p:cNvPr id="13" name="타원형 설명선 12"/>
          <p:cNvSpPr/>
          <p:nvPr/>
        </p:nvSpPr>
        <p:spPr>
          <a:xfrm>
            <a:off x="5337085" y="908720"/>
            <a:ext cx="3105345" cy="1395155"/>
          </a:xfrm>
          <a:prstGeom prst="wedgeEllipseCallout">
            <a:avLst>
              <a:gd name="adj1" fmla="val -36805"/>
              <a:gd name="adj2" fmla="val 800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2">
                    <a:lumMod val="25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경청해주세요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!!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8" grpId="0"/>
      <p:bldP spid="12" grpId="1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3203848" y="836712"/>
            <a:ext cx="6400800" cy="1656184"/>
          </a:xfrm>
        </p:spPr>
        <p:txBody>
          <a:bodyPr>
            <a:normAutofit/>
          </a:bodyPr>
          <a:lstStyle/>
          <a:p>
            <a:r>
              <a:rPr lang="ko-KR" altLang="en-US" sz="4800" b="0" dirty="0" smtClean="0"/>
              <a:t>옻칠 도료</a:t>
            </a:r>
            <a:endParaRPr lang="ko-KR" altLang="en-US" sz="4800" b="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2743200" y="1412776"/>
            <a:ext cx="6400800" cy="4968552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  - </a:t>
            </a:r>
            <a:r>
              <a:rPr lang="ko-KR" altLang="en-US" sz="3200" dirty="0" smtClean="0"/>
              <a:t>도료란 무엇인가</a:t>
            </a:r>
            <a:r>
              <a:rPr lang="en-US" altLang="ko-KR" sz="3200" dirty="0" smtClean="0"/>
              <a:t>?</a:t>
            </a:r>
          </a:p>
          <a:p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  - </a:t>
            </a:r>
            <a:r>
              <a:rPr lang="ko-KR" altLang="en-US" sz="3200" dirty="0" smtClean="0"/>
              <a:t>도료로써의 옻칠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  -</a:t>
            </a:r>
            <a:r>
              <a:rPr lang="ko-KR" altLang="en-US" sz="3200" dirty="0" smtClean="0"/>
              <a:t> 옻칠의 도료과정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  - </a:t>
            </a:r>
            <a:r>
              <a:rPr lang="ko-KR" altLang="en-US" sz="3200" dirty="0" smtClean="0"/>
              <a:t>옻칠의 장점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  - </a:t>
            </a:r>
            <a:r>
              <a:rPr lang="ko-KR" altLang="en-US" sz="3200" dirty="0" smtClean="0"/>
              <a:t>옻칠의 효능</a:t>
            </a:r>
            <a:endParaRPr lang="en-US" altLang="ko-KR" sz="3200" dirty="0" smtClean="0"/>
          </a:p>
          <a:p>
            <a:endParaRPr lang="ko-KR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도료란 무엇인가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115616" y="1643050"/>
            <a:ext cx="5099458" cy="4663440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물체의 표면에 도포하여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</a:t>
            </a:r>
            <a:r>
              <a:rPr lang="en-US" altLang="ko-KR" dirty="0" smtClean="0"/>
              <a:t>  </a:t>
            </a:r>
            <a:r>
              <a:rPr lang="ko-KR" altLang="en-US" dirty="0" err="1" smtClean="0"/>
              <a:t>피막층을</a:t>
            </a:r>
            <a:r>
              <a:rPr lang="ko-KR" altLang="en-US" dirty="0" smtClean="0"/>
              <a:t> 형성함으로써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물체를 보호하는 역할</a:t>
            </a:r>
            <a:endParaRPr lang="ko-KR" altLang="en-US" dirty="0"/>
          </a:p>
        </p:txBody>
      </p:sp>
      <p:pic>
        <p:nvPicPr>
          <p:cNvPr id="25602" name="Picture 2" descr="http://postfiles11.naver.net/20111105_202/100_home_1320473541295tHgXM_JPEG/%C6%E4%C0%CE%C6%AE.jpg?type=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140" y="3474005"/>
            <a:ext cx="3143964" cy="29343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타원형 설명선 10"/>
          <p:cNvSpPr/>
          <p:nvPr/>
        </p:nvSpPr>
        <p:spPr>
          <a:xfrm>
            <a:off x="6867255" y="1943835"/>
            <a:ext cx="2016224" cy="1285884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owder">
            <a:bevelT w="234950" h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쉽게 말하면 페인트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도료의 구성성분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23555" y="1268760"/>
            <a:ext cx="91440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①도막형성 </a:t>
            </a:r>
            <a:r>
              <a:rPr lang="ko-KR" altLang="en-US" dirty="0" err="1" smtClean="0"/>
              <a:t>주요소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보호와 미관을 형성하는 역할</a:t>
            </a:r>
            <a:r>
              <a:rPr lang="en-US" altLang="ko-KR" dirty="0" smtClean="0"/>
              <a:t>) 	</a:t>
            </a:r>
          </a:p>
          <a:p>
            <a:pPr>
              <a:buNone/>
            </a:pP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</a:rPr>
              <a:t>수지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ko-KR" altLang="en-US" dirty="0" smtClean="0"/>
              <a:t>②도막형성 </a:t>
            </a:r>
            <a:r>
              <a:rPr lang="ko-KR" altLang="en-US" dirty="0" err="1" smtClean="0"/>
              <a:t>부요소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건조되고 굳도록 돕는 역할</a:t>
            </a:r>
            <a:r>
              <a:rPr lang="en-US" altLang="ko-KR" dirty="0" smtClean="0"/>
              <a:t>)           </a:t>
            </a:r>
            <a:r>
              <a:rPr lang="en-US" altLang="ko-KR" sz="3200" b="1" dirty="0" smtClean="0">
                <a:solidFill>
                  <a:srgbClr val="00B0F0"/>
                </a:solidFill>
              </a:rPr>
              <a:t>             </a:t>
            </a:r>
          </a:p>
          <a:p>
            <a:pPr>
              <a:buNone/>
            </a:pPr>
            <a:r>
              <a:rPr lang="en-US" altLang="ko-KR" sz="3200" b="1" dirty="0" smtClean="0">
                <a:solidFill>
                  <a:srgbClr val="00B0F0"/>
                </a:solidFill>
              </a:rPr>
              <a:t>     </a:t>
            </a:r>
            <a:r>
              <a:rPr lang="ko-KR" altLang="en-US" sz="3200" b="1" dirty="0" smtClean="0">
                <a:solidFill>
                  <a:srgbClr val="00B0F0"/>
                </a:solidFill>
              </a:rPr>
              <a:t>첨가제</a:t>
            </a:r>
            <a:endParaRPr lang="en-US" altLang="ko-KR" sz="32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altLang="ko-KR" sz="3200" b="1" dirty="0" smtClean="0">
                <a:solidFill>
                  <a:srgbClr val="00B0F0"/>
                </a:solidFill>
              </a:rPr>
              <a:t> </a:t>
            </a:r>
            <a:r>
              <a:rPr lang="ko-KR" altLang="en-US" dirty="0" smtClean="0"/>
              <a:t>③도막형성 </a:t>
            </a:r>
            <a:r>
              <a:rPr lang="ko-KR" altLang="en-US" dirty="0" err="1" smtClean="0"/>
              <a:t>조요소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도막이 완성된 후 증발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소멸</a:t>
            </a:r>
            <a:r>
              <a:rPr lang="en-US" altLang="ko-KR" dirty="0" smtClean="0"/>
              <a:t>) </a:t>
            </a:r>
          </a:p>
          <a:p>
            <a:pPr>
              <a:buNone/>
            </a:pPr>
            <a:r>
              <a:rPr lang="en-US" altLang="ko-KR" sz="3200" b="1" dirty="0" smtClean="0">
                <a:solidFill>
                  <a:srgbClr val="7030A0"/>
                </a:solidFill>
              </a:rPr>
              <a:t>     </a:t>
            </a:r>
            <a:r>
              <a:rPr lang="ko-KR" altLang="en-US" sz="3200" b="1" dirty="0" smtClean="0">
                <a:solidFill>
                  <a:srgbClr val="7030A0"/>
                </a:solidFill>
              </a:rPr>
              <a:t>용제</a:t>
            </a:r>
            <a:endParaRPr lang="en-US" altLang="ko-K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o-KR" altLang="en-US" dirty="0" smtClean="0"/>
              <a:t> ④ 안료 </a:t>
            </a:r>
            <a:r>
              <a:rPr lang="en-US" altLang="ko-KR" dirty="0" smtClean="0"/>
              <a:t>(</a:t>
            </a:r>
            <a:r>
              <a:rPr lang="ko-KR" altLang="en-US" dirty="0" smtClean="0"/>
              <a:t>색과 </a:t>
            </a:r>
            <a:r>
              <a:rPr lang="ko-KR" altLang="en-US" dirty="0" err="1" smtClean="0"/>
              <a:t>불투명성</a:t>
            </a:r>
            <a:r>
              <a:rPr lang="ko-KR" altLang="en-US" dirty="0" smtClean="0"/>
              <a:t> 부여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기계적 성질 보강</a:t>
            </a:r>
            <a:r>
              <a:rPr lang="en-US" altLang="ko-KR" dirty="0" smtClean="0"/>
              <a:t>)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82550" y="5229200"/>
            <a:ext cx="9027495" cy="1496896"/>
            <a:chOff x="293932" y="4575310"/>
            <a:chExt cx="9135852" cy="1496896"/>
          </a:xfrm>
        </p:grpSpPr>
        <p:sp>
          <p:nvSpPr>
            <p:cNvPr id="7" name="자유형 6"/>
            <p:cNvSpPr/>
            <p:nvPr/>
          </p:nvSpPr>
          <p:spPr>
            <a:xfrm>
              <a:off x="293932" y="4745143"/>
              <a:ext cx="1109447" cy="1109447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수지</a:t>
              </a:r>
              <a:endParaRPr lang="en-US" altLang="ko-KR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자유형 7"/>
            <p:cNvSpPr/>
            <p:nvPr/>
          </p:nvSpPr>
          <p:spPr>
            <a:xfrm>
              <a:off x="1493467" y="4978127"/>
              <a:ext cx="643479" cy="643479"/>
            </a:xfrm>
            <a:custGeom>
              <a:avLst/>
              <a:gdLst>
                <a:gd name="connsiteX0" fmla="*/ 85293 w 643479"/>
                <a:gd name="connsiteY0" fmla="*/ 246066 h 643479"/>
                <a:gd name="connsiteX1" fmla="*/ 246066 w 643479"/>
                <a:gd name="connsiteY1" fmla="*/ 246066 h 643479"/>
                <a:gd name="connsiteX2" fmla="*/ 246066 w 643479"/>
                <a:gd name="connsiteY2" fmla="*/ 85293 h 643479"/>
                <a:gd name="connsiteX3" fmla="*/ 397413 w 643479"/>
                <a:gd name="connsiteY3" fmla="*/ 85293 h 643479"/>
                <a:gd name="connsiteX4" fmla="*/ 397413 w 643479"/>
                <a:gd name="connsiteY4" fmla="*/ 246066 h 643479"/>
                <a:gd name="connsiteX5" fmla="*/ 558186 w 643479"/>
                <a:gd name="connsiteY5" fmla="*/ 246066 h 643479"/>
                <a:gd name="connsiteX6" fmla="*/ 558186 w 643479"/>
                <a:gd name="connsiteY6" fmla="*/ 397413 h 643479"/>
                <a:gd name="connsiteX7" fmla="*/ 397413 w 643479"/>
                <a:gd name="connsiteY7" fmla="*/ 397413 h 643479"/>
                <a:gd name="connsiteX8" fmla="*/ 397413 w 643479"/>
                <a:gd name="connsiteY8" fmla="*/ 558186 h 643479"/>
                <a:gd name="connsiteX9" fmla="*/ 246066 w 643479"/>
                <a:gd name="connsiteY9" fmla="*/ 558186 h 643479"/>
                <a:gd name="connsiteX10" fmla="*/ 246066 w 643479"/>
                <a:gd name="connsiteY10" fmla="*/ 397413 h 643479"/>
                <a:gd name="connsiteX11" fmla="*/ 85293 w 643479"/>
                <a:gd name="connsiteY11" fmla="*/ 397413 h 643479"/>
                <a:gd name="connsiteX12" fmla="*/ 85293 w 643479"/>
                <a:gd name="connsiteY12" fmla="*/ 246066 h 6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3479" h="643479">
                  <a:moveTo>
                    <a:pt x="85293" y="246066"/>
                  </a:moveTo>
                  <a:lnTo>
                    <a:pt x="246066" y="246066"/>
                  </a:lnTo>
                  <a:lnTo>
                    <a:pt x="246066" y="85293"/>
                  </a:lnTo>
                  <a:lnTo>
                    <a:pt x="397413" y="85293"/>
                  </a:lnTo>
                  <a:lnTo>
                    <a:pt x="397413" y="246066"/>
                  </a:lnTo>
                  <a:lnTo>
                    <a:pt x="558186" y="246066"/>
                  </a:lnTo>
                  <a:lnTo>
                    <a:pt x="558186" y="397413"/>
                  </a:lnTo>
                  <a:lnTo>
                    <a:pt x="397413" y="397413"/>
                  </a:lnTo>
                  <a:lnTo>
                    <a:pt x="397413" y="558186"/>
                  </a:lnTo>
                  <a:lnTo>
                    <a:pt x="246066" y="558186"/>
                  </a:lnTo>
                  <a:lnTo>
                    <a:pt x="246066" y="397413"/>
                  </a:lnTo>
                  <a:lnTo>
                    <a:pt x="85293" y="397413"/>
                  </a:lnTo>
                  <a:lnTo>
                    <a:pt x="85293" y="24606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293" tIns="246066" rIns="85293" bIns="246066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2227034" y="4745143"/>
              <a:ext cx="1109447" cy="1109447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970924"/>
                <a:satOff val="-15130"/>
                <a:lumOff val="2794"/>
                <a:alphaOff val="0"/>
              </a:schemeClr>
            </a:fillRef>
            <a:effectRef idx="2">
              <a:schemeClr val="accent5">
                <a:hueOff val="2970924"/>
                <a:satOff val="-15130"/>
                <a:lumOff val="279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안료</a:t>
              </a:r>
              <a:endPara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자유형 9"/>
            <p:cNvSpPr/>
            <p:nvPr/>
          </p:nvSpPr>
          <p:spPr>
            <a:xfrm>
              <a:off x="3426569" y="4978127"/>
              <a:ext cx="643479" cy="643479"/>
            </a:xfrm>
            <a:custGeom>
              <a:avLst/>
              <a:gdLst>
                <a:gd name="connsiteX0" fmla="*/ 85293 w 643479"/>
                <a:gd name="connsiteY0" fmla="*/ 246066 h 643479"/>
                <a:gd name="connsiteX1" fmla="*/ 246066 w 643479"/>
                <a:gd name="connsiteY1" fmla="*/ 246066 h 643479"/>
                <a:gd name="connsiteX2" fmla="*/ 246066 w 643479"/>
                <a:gd name="connsiteY2" fmla="*/ 85293 h 643479"/>
                <a:gd name="connsiteX3" fmla="*/ 397413 w 643479"/>
                <a:gd name="connsiteY3" fmla="*/ 85293 h 643479"/>
                <a:gd name="connsiteX4" fmla="*/ 397413 w 643479"/>
                <a:gd name="connsiteY4" fmla="*/ 246066 h 643479"/>
                <a:gd name="connsiteX5" fmla="*/ 558186 w 643479"/>
                <a:gd name="connsiteY5" fmla="*/ 246066 h 643479"/>
                <a:gd name="connsiteX6" fmla="*/ 558186 w 643479"/>
                <a:gd name="connsiteY6" fmla="*/ 397413 h 643479"/>
                <a:gd name="connsiteX7" fmla="*/ 397413 w 643479"/>
                <a:gd name="connsiteY7" fmla="*/ 397413 h 643479"/>
                <a:gd name="connsiteX8" fmla="*/ 397413 w 643479"/>
                <a:gd name="connsiteY8" fmla="*/ 558186 h 643479"/>
                <a:gd name="connsiteX9" fmla="*/ 246066 w 643479"/>
                <a:gd name="connsiteY9" fmla="*/ 558186 h 643479"/>
                <a:gd name="connsiteX10" fmla="*/ 246066 w 643479"/>
                <a:gd name="connsiteY10" fmla="*/ 397413 h 643479"/>
                <a:gd name="connsiteX11" fmla="*/ 85293 w 643479"/>
                <a:gd name="connsiteY11" fmla="*/ 397413 h 643479"/>
                <a:gd name="connsiteX12" fmla="*/ 85293 w 643479"/>
                <a:gd name="connsiteY12" fmla="*/ 246066 h 6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3479" h="643479">
                  <a:moveTo>
                    <a:pt x="85293" y="246066"/>
                  </a:moveTo>
                  <a:lnTo>
                    <a:pt x="246066" y="246066"/>
                  </a:lnTo>
                  <a:lnTo>
                    <a:pt x="246066" y="85293"/>
                  </a:lnTo>
                  <a:lnTo>
                    <a:pt x="397413" y="85293"/>
                  </a:lnTo>
                  <a:lnTo>
                    <a:pt x="397413" y="246066"/>
                  </a:lnTo>
                  <a:lnTo>
                    <a:pt x="558186" y="246066"/>
                  </a:lnTo>
                  <a:lnTo>
                    <a:pt x="558186" y="397413"/>
                  </a:lnTo>
                  <a:lnTo>
                    <a:pt x="397413" y="397413"/>
                  </a:lnTo>
                  <a:lnTo>
                    <a:pt x="397413" y="558186"/>
                  </a:lnTo>
                  <a:lnTo>
                    <a:pt x="246066" y="558186"/>
                  </a:lnTo>
                  <a:lnTo>
                    <a:pt x="246066" y="397413"/>
                  </a:lnTo>
                  <a:lnTo>
                    <a:pt x="85293" y="397413"/>
                  </a:lnTo>
                  <a:lnTo>
                    <a:pt x="85293" y="24606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961231"/>
                <a:satOff val="-20173"/>
                <a:lumOff val="3725"/>
                <a:alphaOff val="0"/>
              </a:schemeClr>
            </a:fillRef>
            <a:effectRef idx="2">
              <a:schemeClr val="accent5">
                <a:hueOff val="3961231"/>
                <a:satOff val="-20173"/>
                <a:lumOff val="37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293" tIns="246066" rIns="85293" bIns="246066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4160136" y="4745143"/>
              <a:ext cx="1109447" cy="1109447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941847"/>
                <a:satOff val="-30260"/>
                <a:lumOff val="5588"/>
                <a:alphaOff val="0"/>
              </a:schemeClr>
            </a:fillRef>
            <a:effectRef idx="2">
              <a:schemeClr val="accent5">
                <a:hueOff val="5941847"/>
                <a:satOff val="-30260"/>
                <a:lumOff val="5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용제</a:t>
              </a:r>
              <a:endPara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자유형 11"/>
            <p:cNvSpPr/>
            <p:nvPr/>
          </p:nvSpPr>
          <p:spPr>
            <a:xfrm>
              <a:off x="5359670" y="4978127"/>
              <a:ext cx="643479" cy="643479"/>
            </a:xfrm>
            <a:custGeom>
              <a:avLst/>
              <a:gdLst>
                <a:gd name="connsiteX0" fmla="*/ 85293 w 643479"/>
                <a:gd name="connsiteY0" fmla="*/ 246066 h 643479"/>
                <a:gd name="connsiteX1" fmla="*/ 246066 w 643479"/>
                <a:gd name="connsiteY1" fmla="*/ 246066 h 643479"/>
                <a:gd name="connsiteX2" fmla="*/ 246066 w 643479"/>
                <a:gd name="connsiteY2" fmla="*/ 85293 h 643479"/>
                <a:gd name="connsiteX3" fmla="*/ 397413 w 643479"/>
                <a:gd name="connsiteY3" fmla="*/ 85293 h 643479"/>
                <a:gd name="connsiteX4" fmla="*/ 397413 w 643479"/>
                <a:gd name="connsiteY4" fmla="*/ 246066 h 643479"/>
                <a:gd name="connsiteX5" fmla="*/ 558186 w 643479"/>
                <a:gd name="connsiteY5" fmla="*/ 246066 h 643479"/>
                <a:gd name="connsiteX6" fmla="*/ 558186 w 643479"/>
                <a:gd name="connsiteY6" fmla="*/ 397413 h 643479"/>
                <a:gd name="connsiteX7" fmla="*/ 397413 w 643479"/>
                <a:gd name="connsiteY7" fmla="*/ 397413 h 643479"/>
                <a:gd name="connsiteX8" fmla="*/ 397413 w 643479"/>
                <a:gd name="connsiteY8" fmla="*/ 558186 h 643479"/>
                <a:gd name="connsiteX9" fmla="*/ 246066 w 643479"/>
                <a:gd name="connsiteY9" fmla="*/ 558186 h 643479"/>
                <a:gd name="connsiteX10" fmla="*/ 246066 w 643479"/>
                <a:gd name="connsiteY10" fmla="*/ 397413 h 643479"/>
                <a:gd name="connsiteX11" fmla="*/ 85293 w 643479"/>
                <a:gd name="connsiteY11" fmla="*/ 397413 h 643479"/>
                <a:gd name="connsiteX12" fmla="*/ 85293 w 643479"/>
                <a:gd name="connsiteY12" fmla="*/ 246066 h 6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3479" h="643479">
                  <a:moveTo>
                    <a:pt x="85293" y="246066"/>
                  </a:moveTo>
                  <a:lnTo>
                    <a:pt x="246066" y="246066"/>
                  </a:lnTo>
                  <a:lnTo>
                    <a:pt x="246066" y="85293"/>
                  </a:lnTo>
                  <a:lnTo>
                    <a:pt x="397413" y="85293"/>
                  </a:lnTo>
                  <a:lnTo>
                    <a:pt x="397413" y="246066"/>
                  </a:lnTo>
                  <a:lnTo>
                    <a:pt x="558186" y="246066"/>
                  </a:lnTo>
                  <a:lnTo>
                    <a:pt x="558186" y="397413"/>
                  </a:lnTo>
                  <a:lnTo>
                    <a:pt x="397413" y="397413"/>
                  </a:lnTo>
                  <a:lnTo>
                    <a:pt x="397413" y="558186"/>
                  </a:lnTo>
                  <a:lnTo>
                    <a:pt x="246066" y="558186"/>
                  </a:lnTo>
                  <a:lnTo>
                    <a:pt x="246066" y="397413"/>
                  </a:lnTo>
                  <a:lnTo>
                    <a:pt x="85293" y="397413"/>
                  </a:lnTo>
                  <a:lnTo>
                    <a:pt x="85293" y="24606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7922463"/>
                <a:satOff val="-40347"/>
                <a:lumOff val="7450"/>
                <a:alphaOff val="0"/>
              </a:schemeClr>
            </a:fillRef>
            <a:effectRef idx="2">
              <a:schemeClr val="accent5">
                <a:hueOff val="7922463"/>
                <a:satOff val="-40347"/>
                <a:lumOff val="74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293" tIns="246066" rIns="85293" bIns="246066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  <p:sp>
          <p:nvSpPr>
            <p:cNvPr id="13" name="자유형 12"/>
            <p:cNvSpPr/>
            <p:nvPr/>
          </p:nvSpPr>
          <p:spPr>
            <a:xfrm>
              <a:off x="6093237" y="4745143"/>
              <a:ext cx="1201619" cy="1109447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8912770"/>
                <a:satOff val="-45390"/>
                <a:lumOff val="8381"/>
                <a:alphaOff val="0"/>
              </a:schemeClr>
            </a:fillRef>
            <a:effectRef idx="2">
              <a:schemeClr val="accent5">
                <a:hueOff val="8912770"/>
                <a:satOff val="-45390"/>
                <a:lumOff val="83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첨가제</a:t>
              </a:r>
              <a:endParaRPr lang="ko-KR" altLang="en-US" sz="21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자유형 13"/>
            <p:cNvSpPr/>
            <p:nvPr/>
          </p:nvSpPr>
          <p:spPr>
            <a:xfrm>
              <a:off x="7292772" y="4978127"/>
              <a:ext cx="643479" cy="643479"/>
            </a:xfrm>
            <a:custGeom>
              <a:avLst/>
              <a:gdLst>
                <a:gd name="connsiteX0" fmla="*/ 85293 w 643479"/>
                <a:gd name="connsiteY0" fmla="*/ 132557 h 643479"/>
                <a:gd name="connsiteX1" fmla="*/ 558186 w 643479"/>
                <a:gd name="connsiteY1" fmla="*/ 132557 h 643479"/>
                <a:gd name="connsiteX2" fmla="*/ 558186 w 643479"/>
                <a:gd name="connsiteY2" fmla="*/ 283903 h 643479"/>
                <a:gd name="connsiteX3" fmla="*/ 85293 w 643479"/>
                <a:gd name="connsiteY3" fmla="*/ 283903 h 643479"/>
                <a:gd name="connsiteX4" fmla="*/ 85293 w 643479"/>
                <a:gd name="connsiteY4" fmla="*/ 132557 h 643479"/>
                <a:gd name="connsiteX5" fmla="*/ 85293 w 643479"/>
                <a:gd name="connsiteY5" fmla="*/ 359576 h 643479"/>
                <a:gd name="connsiteX6" fmla="*/ 558186 w 643479"/>
                <a:gd name="connsiteY6" fmla="*/ 359576 h 643479"/>
                <a:gd name="connsiteX7" fmla="*/ 558186 w 643479"/>
                <a:gd name="connsiteY7" fmla="*/ 510922 h 643479"/>
                <a:gd name="connsiteX8" fmla="*/ 85293 w 643479"/>
                <a:gd name="connsiteY8" fmla="*/ 510922 h 643479"/>
                <a:gd name="connsiteX9" fmla="*/ 85293 w 643479"/>
                <a:gd name="connsiteY9" fmla="*/ 359576 h 6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3479" h="643479">
                  <a:moveTo>
                    <a:pt x="85293" y="132557"/>
                  </a:moveTo>
                  <a:lnTo>
                    <a:pt x="558186" y="132557"/>
                  </a:lnTo>
                  <a:lnTo>
                    <a:pt x="558186" y="283903"/>
                  </a:lnTo>
                  <a:lnTo>
                    <a:pt x="85293" y="283903"/>
                  </a:lnTo>
                  <a:lnTo>
                    <a:pt x="85293" y="132557"/>
                  </a:lnTo>
                  <a:close/>
                  <a:moveTo>
                    <a:pt x="85293" y="359576"/>
                  </a:moveTo>
                  <a:lnTo>
                    <a:pt x="558186" y="359576"/>
                  </a:lnTo>
                  <a:lnTo>
                    <a:pt x="558186" y="510922"/>
                  </a:lnTo>
                  <a:lnTo>
                    <a:pt x="85293" y="510922"/>
                  </a:lnTo>
                  <a:lnTo>
                    <a:pt x="85293" y="35957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1883694"/>
                <a:satOff val="-60520"/>
                <a:lumOff val="11175"/>
                <a:alphaOff val="0"/>
              </a:schemeClr>
            </a:fillRef>
            <a:effectRef idx="2">
              <a:schemeClr val="accent5">
                <a:hueOff val="11883694"/>
                <a:satOff val="-60520"/>
                <a:lumOff val="111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293" tIns="132557" rIns="85293" bIns="132557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300" kern="1200"/>
            </a:p>
          </p:txBody>
        </p:sp>
        <p:sp>
          <p:nvSpPr>
            <p:cNvPr id="15" name="자유형 14"/>
            <p:cNvSpPr/>
            <p:nvPr/>
          </p:nvSpPr>
          <p:spPr>
            <a:xfrm>
              <a:off x="7937832" y="4575310"/>
              <a:ext cx="1491952" cy="1496896"/>
            </a:xfrm>
            <a:custGeom>
              <a:avLst/>
              <a:gdLst>
                <a:gd name="connsiteX0" fmla="*/ 0 w 1109447"/>
                <a:gd name="connsiteY0" fmla="*/ 554724 h 1109447"/>
                <a:gd name="connsiteX1" fmla="*/ 162475 w 1109447"/>
                <a:gd name="connsiteY1" fmla="*/ 162475 h 1109447"/>
                <a:gd name="connsiteX2" fmla="*/ 554724 w 1109447"/>
                <a:gd name="connsiteY2" fmla="*/ 1 h 1109447"/>
                <a:gd name="connsiteX3" fmla="*/ 946973 w 1109447"/>
                <a:gd name="connsiteY3" fmla="*/ 162476 h 1109447"/>
                <a:gd name="connsiteX4" fmla="*/ 1109447 w 1109447"/>
                <a:gd name="connsiteY4" fmla="*/ 554725 h 1109447"/>
                <a:gd name="connsiteX5" fmla="*/ 946972 w 1109447"/>
                <a:gd name="connsiteY5" fmla="*/ 946974 h 1109447"/>
                <a:gd name="connsiteX6" fmla="*/ 554723 w 1109447"/>
                <a:gd name="connsiteY6" fmla="*/ 1109449 h 1109447"/>
                <a:gd name="connsiteX7" fmla="*/ 162474 w 1109447"/>
                <a:gd name="connsiteY7" fmla="*/ 946974 h 1109447"/>
                <a:gd name="connsiteX8" fmla="*/ -1 w 1109447"/>
                <a:gd name="connsiteY8" fmla="*/ 554725 h 1109447"/>
                <a:gd name="connsiteX9" fmla="*/ 0 w 1109447"/>
                <a:gd name="connsiteY9" fmla="*/ 554724 h 11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447" h="1109447">
                  <a:moveTo>
                    <a:pt x="0" y="554724"/>
                  </a:moveTo>
                  <a:cubicBezTo>
                    <a:pt x="0" y="407602"/>
                    <a:pt x="58444" y="266506"/>
                    <a:pt x="162475" y="162475"/>
                  </a:cubicBezTo>
                  <a:cubicBezTo>
                    <a:pt x="266506" y="58444"/>
                    <a:pt x="407602" y="0"/>
                    <a:pt x="554724" y="1"/>
                  </a:cubicBezTo>
                  <a:cubicBezTo>
                    <a:pt x="701846" y="1"/>
                    <a:pt x="842942" y="58445"/>
                    <a:pt x="946973" y="162476"/>
                  </a:cubicBezTo>
                  <a:cubicBezTo>
                    <a:pt x="1051004" y="266507"/>
                    <a:pt x="1109448" y="407603"/>
                    <a:pt x="1109447" y="554725"/>
                  </a:cubicBezTo>
                  <a:cubicBezTo>
                    <a:pt x="1109447" y="701847"/>
                    <a:pt x="1051003" y="842943"/>
                    <a:pt x="946972" y="946974"/>
                  </a:cubicBezTo>
                  <a:cubicBezTo>
                    <a:pt x="842941" y="1051005"/>
                    <a:pt x="701845" y="1109449"/>
                    <a:pt x="554723" y="1109449"/>
                  </a:cubicBezTo>
                  <a:cubicBezTo>
                    <a:pt x="407601" y="1109449"/>
                    <a:pt x="266505" y="1051005"/>
                    <a:pt x="162474" y="946974"/>
                  </a:cubicBezTo>
                  <a:cubicBezTo>
                    <a:pt x="58443" y="842943"/>
                    <a:pt x="-1" y="701847"/>
                    <a:pt x="-1" y="554725"/>
                  </a:cubicBezTo>
                  <a:lnTo>
                    <a:pt x="0" y="55472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1883694"/>
                <a:satOff val="-60520"/>
                <a:lumOff val="11175"/>
                <a:alphaOff val="0"/>
              </a:schemeClr>
            </a:fillRef>
            <a:effectRef idx="2">
              <a:schemeClr val="accent5">
                <a:hueOff val="11883694"/>
                <a:satOff val="-60520"/>
                <a:lumOff val="111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955" tIns="192955" rIns="192955" bIns="192955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000" kern="1200" dirty="0" smtClean="0"/>
                <a:t>도료</a:t>
              </a:r>
              <a:endParaRPr lang="ko-KR" altLang="en-US" sz="40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도료로써의 옻칠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1868" y="1524000"/>
            <a:ext cx="5572132" cy="466344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특유의 아름다운 빛깔과 광택이 어떠한 인공도료보다 우수함</a:t>
            </a:r>
            <a:endParaRPr lang="en-US" altLang="ko-KR" dirty="0" smtClean="0"/>
          </a:p>
          <a:p>
            <a:endParaRPr lang="en-US" altLang="ko-KR" sz="1400" dirty="0" smtClean="0"/>
          </a:p>
          <a:p>
            <a:pPr latinLnBrk="0"/>
            <a:r>
              <a:rPr lang="en-US" altLang="ko-KR" dirty="0" smtClean="0"/>
              <a:t>3</a:t>
            </a:r>
            <a:r>
              <a:rPr lang="ko-KR" altLang="en-US" dirty="0" smtClean="0"/>
              <a:t>차원 구조의 견고한 고분자 도막을 형성하여 세월이 지날수록 강하고 아름다운 색을 발현</a:t>
            </a:r>
          </a:p>
          <a:p>
            <a:endParaRPr lang="en-US" altLang="ko-KR" sz="1400" dirty="0" smtClean="0"/>
          </a:p>
          <a:p>
            <a:r>
              <a:rPr lang="ko-KR" altLang="en-US" dirty="0" smtClean="0"/>
              <a:t>인체에 무해하고 수명이 김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smtClean="0"/>
              <a:t>방부성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내열성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전기절연성 높음</a:t>
            </a:r>
            <a:endParaRPr lang="en-US" altLang="ko-KR" dirty="0" smtClean="0"/>
          </a:p>
          <a:p>
            <a:pPr>
              <a:buNone/>
            </a:pPr>
            <a:endParaRPr lang="en-US" altLang="ko-KR" sz="1400" dirty="0" smtClean="0"/>
          </a:p>
          <a:p>
            <a:endParaRPr lang="ko-KR" altLang="en-US" dirty="0"/>
          </a:p>
        </p:txBody>
      </p:sp>
      <p:pic>
        <p:nvPicPr>
          <p:cNvPr id="1026" name="Picture 2" descr="F:\목공이론\레포트\두견\135220049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371474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옻칠의 도료 과정</a:t>
            </a:r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>
            <a:off x="2141730" y="2078850"/>
            <a:ext cx="360040" cy="432048"/>
          </a:xfrm>
          <a:prstGeom prst="rightArrow">
            <a:avLst/>
          </a:prstGeom>
          <a:solidFill>
            <a:srgbClr val="97D0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381094" y="2089736"/>
            <a:ext cx="360040" cy="432048"/>
          </a:xfrm>
          <a:prstGeom prst="rightArrow">
            <a:avLst/>
          </a:prstGeom>
          <a:solidFill>
            <a:srgbClr val="97D0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6632975" y="2137175"/>
            <a:ext cx="360040" cy="432048"/>
          </a:xfrm>
          <a:prstGeom prst="rightArrow">
            <a:avLst/>
          </a:prstGeom>
          <a:solidFill>
            <a:srgbClr val="97D0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아래쪽 화살표 24"/>
          <p:cNvSpPr/>
          <p:nvPr/>
        </p:nvSpPr>
        <p:spPr>
          <a:xfrm>
            <a:off x="7811250" y="3328332"/>
            <a:ext cx="360040" cy="432048"/>
          </a:xfrm>
          <a:prstGeom prst="downArrow">
            <a:avLst/>
          </a:prstGeom>
          <a:solidFill>
            <a:srgbClr val="97D0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 rot="10800000">
            <a:off x="6597225" y="4644135"/>
            <a:ext cx="360040" cy="432048"/>
          </a:xfrm>
          <a:prstGeom prst="rightArrow">
            <a:avLst/>
          </a:prstGeom>
          <a:solidFill>
            <a:srgbClr val="97D0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 rot="10800000">
            <a:off x="2130676" y="4698242"/>
            <a:ext cx="360040" cy="432048"/>
          </a:xfrm>
          <a:prstGeom prst="rightArrow">
            <a:avLst/>
          </a:prstGeom>
          <a:solidFill>
            <a:srgbClr val="97D0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 rot="10800000">
            <a:off x="4359322" y="4644135"/>
            <a:ext cx="360040" cy="432048"/>
          </a:xfrm>
          <a:prstGeom prst="rightArrow">
            <a:avLst/>
          </a:prstGeom>
          <a:solidFill>
            <a:srgbClr val="97D0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444208" y="60932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성주 옻칠공예 연구소</a:t>
            </a:r>
            <a:endParaRPr lang="ko-KR" altLang="en-US" b="1" dirty="0"/>
          </a:p>
        </p:txBody>
      </p:sp>
      <p:pic>
        <p:nvPicPr>
          <p:cNvPr id="14" name="그림 13" descr="1352200457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1538790"/>
            <a:ext cx="1548666" cy="1512167"/>
          </a:xfrm>
          <a:prstGeom prst="rect">
            <a:avLst/>
          </a:prstGeom>
        </p:spPr>
      </p:pic>
      <p:pic>
        <p:nvPicPr>
          <p:cNvPr id="16" name="그림 15" descr="1352200445905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785" y="1538790"/>
            <a:ext cx="1548000" cy="1512168"/>
          </a:xfrm>
          <a:prstGeom prst="rect">
            <a:avLst/>
          </a:prstGeom>
        </p:spPr>
      </p:pic>
      <p:pic>
        <p:nvPicPr>
          <p:cNvPr id="17" name="그림 16" descr="1352200441604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7921" y="1527904"/>
            <a:ext cx="1548000" cy="1512168"/>
          </a:xfrm>
          <a:prstGeom prst="rect">
            <a:avLst/>
          </a:prstGeom>
        </p:spPr>
      </p:pic>
      <p:pic>
        <p:nvPicPr>
          <p:cNvPr id="19" name="그림 18" descr="1352200475316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3217" y="1533914"/>
            <a:ext cx="1548000" cy="1512000"/>
          </a:xfrm>
          <a:prstGeom prst="rect">
            <a:avLst/>
          </a:prstGeom>
        </p:spPr>
      </p:pic>
      <p:pic>
        <p:nvPicPr>
          <p:cNvPr id="20" name="그림 19" descr="1352200462677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7132" y="4142910"/>
            <a:ext cx="1548000" cy="1512167"/>
          </a:xfrm>
          <a:prstGeom prst="rect">
            <a:avLst/>
          </a:prstGeom>
        </p:spPr>
      </p:pic>
      <p:pic>
        <p:nvPicPr>
          <p:cNvPr id="21" name="그림 20" descr="1352200481850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7035" y="4149080"/>
            <a:ext cx="1548000" cy="1512168"/>
          </a:xfrm>
          <a:prstGeom prst="rect">
            <a:avLst/>
          </a:prstGeom>
        </p:spPr>
      </p:pic>
      <p:pic>
        <p:nvPicPr>
          <p:cNvPr id="22" name="그림 21" descr="1352200478637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35323" y="4149080"/>
            <a:ext cx="1548000" cy="1512168"/>
          </a:xfrm>
          <a:prstGeom prst="rect">
            <a:avLst/>
          </a:prstGeom>
        </p:spPr>
      </p:pic>
      <p:pic>
        <p:nvPicPr>
          <p:cNvPr id="1026" name="Picture 2" descr="D:\목공이론\레포트\두견\1352200516142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540" y="4149080"/>
            <a:ext cx="1548000" cy="151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옻칠 도료의 장점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31540" y="1763815"/>
            <a:ext cx="8370930" cy="4048140"/>
          </a:xfrm>
          <a:noFill/>
        </p:spPr>
        <p:txBody>
          <a:bodyPr/>
          <a:lstStyle/>
          <a:p>
            <a:r>
              <a:rPr lang="ko-KR" altLang="en-US" dirty="0" smtClean="0"/>
              <a:t>높은 부착성과 완벽한 내수 성능</a:t>
            </a:r>
            <a:r>
              <a:rPr lang="en-US" altLang="ko-KR" dirty="0" smtClean="0"/>
              <a:t>,</a:t>
            </a:r>
            <a:r>
              <a:rPr lang="ko-KR" altLang="en-US" dirty="0" smtClean="0"/>
              <a:t>천연방부 성능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내약품성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등을 지님</a:t>
            </a:r>
            <a:endParaRPr lang="en-US" altLang="ko-KR" dirty="0" smtClean="0"/>
          </a:p>
          <a:p>
            <a:pPr>
              <a:buNone/>
            </a:pPr>
            <a:endParaRPr lang="en-US" altLang="ko-KR" sz="1400" dirty="0" smtClean="0"/>
          </a:p>
          <a:p>
            <a:r>
              <a:rPr lang="ko-KR" altLang="en-US" dirty="0" smtClean="0"/>
              <a:t>방청과 내부식성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전자파와 전파를 </a:t>
            </a:r>
            <a:r>
              <a:rPr lang="ko-KR" altLang="en-US" dirty="0" err="1" smtClean="0"/>
              <a:t>흡수분해하는</a:t>
            </a:r>
            <a:r>
              <a:rPr lang="ko-KR" altLang="en-US" dirty="0" smtClean="0"/>
              <a:t> 성능이 뛰어남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smtClean="0"/>
              <a:t>방오성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향균성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 살충능력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절연성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내구성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미끄러운 표면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환경친화성 등이 높음</a:t>
            </a:r>
            <a:endParaRPr lang="en-US" altLang="ko-K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옻칠 도료의 효능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99592" y="1268760"/>
            <a:ext cx="8005026" cy="46634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뛰어난 항균력과 </a:t>
            </a:r>
            <a:r>
              <a:rPr lang="ko-KR" altLang="en-US" dirty="0" err="1" smtClean="0"/>
              <a:t>항곰팡이</a:t>
            </a:r>
            <a:r>
              <a:rPr lang="ko-KR" altLang="en-US" dirty="0" smtClean="0"/>
              <a:t> 능력 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smtClean="0"/>
              <a:t>원적외선이 다량 방사됨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smtClean="0"/>
              <a:t>유해 전자파를 최대 </a:t>
            </a:r>
            <a:r>
              <a:rPr lang="en-US" altLang="ko-KR" dirty="0" smtClean="0"/>
              <a:t>70%</a:t>
            </a:r>
            <a:r>
              <a:rPr lang="ko-KR" altLang="en-US" dirty="0" smtClean="0"/>
              <a:t>까지 차단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smtClean="0"/>
              <a:t>중금속 성분 </a:t>
            </a:r>
            <a:r>
              <a:rPr lang="ko-KR" altLang="en-US" dirty="0" err="1" smtClean="0"/>
              <a:t>미검출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err="1" smtClean="0"/>
              <a:t>식중독균</a:t>
            </a:r>
            <a:r>
              <a:rPr lang="en-US" altLang="ko-KR" dirty="0" smtClean="0"/>
              <a:t>(</a:t>
            </a:r>
            <a:r>
              <a:rPr lang="ko-KR" altLang="en-US" dirty="0" smtClean="0"/>
              <a:t>포도상구균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멸균 작용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03848" y="908720"/>
            <a:ext cx="6715140" cy="1656184"/>
          </a:xfrm>
        </p:spPr>
        <p:txBody>
          <a:bodyPr>
            <a:normAutofit/>
          </a:bodyPr>
          <a:lstStyle/>
          <a:p>
            <a:r>
              <a:rPr lang="ko-KR" altLang="en-US" sz="4400" b="0" dirty="0" smtClean="0"/>
              <a:t>시대별 옻칠</a:t>
            </a:r>
            <a:endParaRPr lang="ko-KR" altLang="en-US" sz="4400" b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59832" y="1988840"/>
            <a:ext cx="6400800" cy="3094458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옻칠의 과거</a:t>
            </a:r>
            <a:endParaRPr lang="en-US" altLang="ko-KR" sz="3600" dirty="0" smtClean="0"/>
          </a:p>
          <a:p>
            <a:pPr>
              <a:buFontTx/>
              <a:buChar char="-"/>
            </a:pPr>
            <a:endParaRPr lang="en-US" altLang="ko-KR" sz="3600" dirty="0" smtClean="0"/>
          </a:p>
          <a:p>
            <a:pPr>
              <a:buFontTx/>
              <a:buChar char="-"/>
            </a:pPr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옻칠의 현재</a:t>
            </a:r>
            <a:endParaRPr lang="en-US" altLang="ko-KR" sz="3600" dirty="0" smtClean="0"/>
          </a:p>
          <a:p>
            <a:pPr>
              <a:buFontTx/>
              <a:buChar char="-"/>
            </a:pPr>
            <a:endParaRPr lang="en-US" altLang="ko-KR" sz="3600" dirty="0" smtClean="0"/>
          </a:p>
          <a:p>
            <a:pPr>
              <a:buFontTx/>
              <a:buChar char="-"/>
            </a:pPr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옻칠의 미래</a:t>
            </a:r>
            <a:endParaRPr lang="ko-KR" alt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1601670" y="4734145"/>
            <a:ext cx="4419600" cy="762000"/>
          </a:xfrm>
        </p:spPr>
        <p:txBody>
          <a:bodyPr>
            <a:normAutofit/>
          </a:bodyPr>
          <a:lstStyle/>
          <a:p>
            <a:r>
              <a:rPr lang="ko-KR" altLang="en-US" sz="2800" b="1" dirty="0" smtClean="0">
                <a:solidFill>
                  <a:schemeClr val="tx1"/>
                </a:solidFill>
              </a:rPr>
              <a:t>전통 옻칠 공예품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그림 개체 틀 9"/>
          <p:cNvSpPr>
            <a:spLocks noGrp="1"/>
          </p:cNvSpPr>
          <p:nvPr>
            <p:ph type="pic" idx="1"/>
          </p:nvPr>
        </p:nvSpPr>
        <p:spPr/>
      </p:sp>
      <p:pic>
        <p:nvPicPr>
          <p:cNvPr id="11" name="그림 10" descr="제목 없음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1124744"/>
            <a:ext cx="4464465" cy="36004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5786446" y="357166"/>
            <a:ext cx="3257104" cy="12191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옻칠의 과거</a:t>
            </a:r>
            <a:endParaRPr lang="ko-KR" altLang="en-US" sz="4400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dirty="0" smtClean="0">
                <a:latin typeface="+mj-ea"/>
              </a:rPr>
              <a:t>옻</a:t>
            </a:r>
            <a:r>
              <a:rPr lang="ko-KR" altLang="en-US" dirty="0" smtClean="0">
                <a:latin typeface="+mj-ea"/>
              </a:rPr>
              <a:t>칠의 과거</a:t>
            </a:r>
            <a:endParaRPr lang="ko-KR" altLang="en-US" dirty="0">
              <a:latin typeface="+mj-ea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421650" y="1808820"/>
            <a:ext cx="7000924" cy="4663440"/>
          </a:xfrm>
        </p:spPr>
        <p:txBody>
          <a:bodyPr/>
          <a:lstStyle/>
          <a:p>
            <a:r>
              <a:rPr lang="ko-KR" altLang="en-US" dirty="0" smtClean="0"/>
              <a:t>예로부터 조상들은 내구력이 필요한 모든 기물에 천연도료인 옻칠을 사용</a:t>
            </a:r>
            <a:endParaRPr lang="en-US" altLang="ko-KR" dirty="0" smtClean="0"/>
          </a:p>
          <a:p>
            <a:endParaRPr lang="ko-KR" altLang="en-US" sz="1400" dirty="0" smtClean="0"/>
          </a:p>
          <a:p>
            <a:r>
              <a:rPr lang="ko-KR" altLang="en-US" dirty="0" smtClean="0"/>
              <a:t>옻칠장신구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smtClean="0"/>
              <a:t>옻칠인테리어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smtClean="0"/>
              <a:t>옻칠가구 </a:t>
            </a:r>
            <a:endParaRPr lang="en-US" altLang="ko-KR" dirty="0" smtClean="0"/>
          </a:p>
          <a:p>
            <a:endParaRPr lang="ko-KR" altLang="en-US" sz="1400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18.png"/>
          <p:cNvPicPr preferRelativeResize="0"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6762000"/>
            <a:ext cx="9144000" cy="9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 descr="21.png"/>
          <p:cNvPicPr preferRelativeResize="0"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" y="0"/>
            <a:ext cx="9143999" cy="9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8" name="Rectangle 39"/>
          <p:cNvSpPr>
            <a:spLocks noChangeArrowheads="1"/>
          </p:cNvSpPr>
          <p:nvPr/>
        </p:nvSpPr>
        <p:spPr bwMode="gray">
          <a:xfrm>
            <a:off x="2411760" y="2196978"/>
            <a:ext cx="3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2</a:t>
            </a:r>
            <a:endParaRPr lang="en-US" altLang="ko-KR" sz="2400" b="1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gray">
          <a:xfrm>
            <a:off x="2411760" y="2704845"/>
            <a:ext cx="3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3</a:t>
            </a:r>
            <a:endParaRPr lang="en-US" altLang="ko-KR" sz="2400" b="1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gray">
          <a:xfrm>
            <a:off x="2411760" y="3210917"/>
            <a:ext cx="3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4</a:t>
            </a:r>
            <a:endParaRPr lang="en-US" altLang="ko-KR" sz="2400" b="1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gray">
          <a:xfrm>
            <a:off x="2411760" y="3716986"/>
            <a:ext cx="3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5</a:t>
            </a:r>
            <a:endParaRPr lang="en-US" altLang="ko-KR" sz="2400" b="1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gray">
          <a:xfrm>
            <a:off x="2411760" y="4223058"/>
            <a:ext cx="3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6</a:t>
            </a:r>
            <a:endParaRPr lang="en-US" altLang="ko-KR" sz="2400" b="1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70" name="Text Box 45"/>
          <p:cNvSpPr txBox="1">
            <a:spLocks noChangeArrowheads="1"/>
          </p:cNvSpPr>
          <p:nvPr/>
        </p:nvSpPr>
        <p:spPr bwMode="gray">
          <a:xfrm>
            <a:off x="3723443" y="4734259"/>
            <a:ext cx="3377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algn="r"/>
            <a:endParaRPr lang="en-US" altLang="ko-KR" b="1" dirty="0">
              <a:latin typeface="+mn-ea"/>
              <a:cs typeface="Arial" charset="0"/>
            </a:endParaRP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gray">
          <a:xfrm>
            <a:off x="2411760" y="1688489"/>
            <a:ext cx="3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ea"/>
                <a:ea typeface="+mj-ea"/>
                <a:cs typeface="Arial" charset="0"/>
              </a:rPr>
              <a:t>1</a:t>
            </a:r>
            <a:endParaRPr lang="en-US" altLang="ko-KR" sz="2400" b="1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31112" y="1548458"/>
            <a:ext cx="2417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latin typeface="+mn-ea"/>
              </a:rPr>
              <a:t>주제선정 이유</a:t>
            </a:r>
            <a:endParaRPr lang="en-US" altLang="ko-KR" sz="2800" b="1" kern="0" dirty="0" smtClean="0">
              <a:latin typeface="+mn-e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75856" y="211996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latin typeface="+mn-ea"/>
              </a:rPr>
              <a:t>   옻칠이란</a:t>
            </a:r>
            <a:r>
              <a:rPr lang="en-US" altLang="ko-KR" sz="2800" b="1" kern="0" dirty="0" smtClean="0">
                <a:latin typeface="+mn-ea"/>
              </a:rPr>
              <a:t>?</a:t>
            </a:r>
            <a:r>
              <a:rPr lang="ko-KR" altLang="en-US" sz="2800" b="1" kern="0" dirty="0" smtClean="0">
                <a:latin typeface="+mn-ea"/>
              </a:rPr>
              <a:t> </a:t>
            </a:r>
            <a:endParaRPr lang="en-US" altLang="ko-KR" sz="2800" b="1" kern="0" dirty="0" smtClean="0">
              <a:latin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79255" y="2620028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latin typeface="+mn-ea"/>
              </a:rPr>
              <a:t>   옻칠 도료란</a:t>
            </a:r>
            <a:r>
              <a:rPr lang="en-US" altLang="ko-KR" sz="2800" b="1" kern="0" dirty="0" smtClean="0">
                <a:latin typeface="+mn-ea"/>
              </a:rPr>
              <a:t>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31112" y="3143248"/>
            <a:ext cx="329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latin typeface="+mn-ea"/>
              </a:rPr>
              <a:t>옻칠 과거</a:t>
            </a:r>
            <a:r>
              <a:rPr lang="en-US" altLang="ko-KR" sz="2800" b="1" kern="0" dirty="0" smtClean="0">
                <a:latin typeface="+mn-ea"/>
              </a:rPr>
              <a:t>,</a:t>
            </a:r>
            <a:r>
              <a:rPr lang="ko-KR" altLang="en-US" sz="2800" b="1" kern="0" dirty="0" smtClean="0">
                <a:latin typeface="+mn-ea"/>
              </a:rPr>
              <a:t>현재</a:t>
            </a:r>
            <a:r>
              <a:rPr lang="en-US" altLang="ko-KR" sz="2800" b="1" kern="0" dirty="0" smtClean="0">
                <a:latin typeface="+mn-ea"/>
              </a:rPr>
              <a:t>,</a:t>
            </a:r>
            <a:r>
              <a:rPr lang="ko-KR" altLang="en-US" sz="2800" b="1" kern="0" dirty="0" smtClean="0">
                <a:latin typeface="+mn-ea"/>
              </a:rPr>
              <a:t>미래</a:t>
            </a:r>
            <a:endParaRPr lang="en-US" altLang="ko-KR" sz="2800" b="1" kern="0" dirty="0" smtClean="0">
              <a:latin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31112" y="3714752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latin typeface="+mn-ea"/>
              </a:rPr>
              <a:t>결론</a:t>
            </a:r>
            <a:endParaRPr lang="en-US" altLang="ko-KR" sz="2800" b="1" kern="0" dirty="0" smtClean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1112" y="4191664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latin typeface="+mn-ea"/>
              </a:rPr>
              <a:t>참고문헌</a:t>
            </a:r>
            <a:endParaRPr lang="en-US" altLang="ko-KR" sz="2800" b="1" kern="0" dirty="0" smtClean="0">
              <a:latin typeface="+mn-ea"/>
            </a:endParaRPr>
          </a:p>
        </p:txBody>
      </p:sp>
      <p:sp>
        <p:nvSpPr>
          <p:cNvPr id="18" name="제목 3"/>
          <p:cNvSpPr>
            <a:spLocks noGrp="1"/>
          </p:cNvSpPr>
          <p:nvPr>
            <p:ph type="title"/>
          </p:nvPr>
        </p:nvSpPr>
        <p:spPr>
          <a:xfrm>
            <a:off x="3176845" y="593685"/>
            <a:ext cx="2340260" cy="873786"/>
          </a:xfrm>
        </p:spPr>
        <p:txBody>
          <a:bodyPr>
            <a:normAutofit/>
          </a:bodyPr>
          <a:lstStyle/>
          <a:p>
            <a:pPr algn="ctr"/>
            <a:r>
              <a:rPr lang="ko-KR" altLang="en-US" sz="4800" b="0" dirty="0" smtClean="0"/>
              <a:t>목   차</a:t>
            </a:r>
            <a:endParaRPr lang="ko-KR" altLang="en-US" sz="48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3" grpId="0"/>
      <p:bldP spid="65" grpId="0"/>
      <p:bldP spid="67" grpId="0"/>
      <p:bldP spid="73" grpId="0"/>
      <p:bldP spid="77" grpId="0"/>
      <p:bldP spid="85" grpId="0"/>
      <p:bldP spid="89" grpId="0"/>
      <p:bldP spid="90" grpId="0"/>
      <p:bldP spid="91" grpId="0"/>
      <p:bldP spid="4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 descr="%B3%B2~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669" r="6669"/>
          <a:stretch>
            <a:fillRect/>
          </a:stretch>
        </p:blipFill>
        <p:spPr/>
      </p:pic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1241630" y="4644135"/>
            <a:ext cx="4419600" cy="762000"/>
          </a:xfrm>
        </p:spPr>
        <p:txBody>
          <a:bodyPr>
            <a:normAutofit/>
          </a:bodyPr>
          <a:lstStyle/>
          <a:p>
            <a:r>
              <a:rPr lang="ko-KR" altLang="en-US" sz="2800" b="1" dirty="0" err="1" smtClean="0">
                <a:solidFill>
                  <a:schemeClr val="tx1"/>
                </a:solidFill>
              </a:rPr>
              <a:t>주칠을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이용한 공예품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786446" y="357166"/>
            <a:ext cx="3257104" cy="12191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옻칠의 현재</a:t>
            </a:r>
            <a:endParaRPr lang="ko-KR" altLang="en-US" sz="4400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dirty="0" smtClean="0">
                <a:latin typeface="+mj-ea"/>
              </a:rPr>
              <a:t>옻</a:t>
            </a:r>
            <a:r>
              <a:rPr lang="ko-KR" altLang="en-US" dirty="0" smtClean="0">
                <a:latin typeface="+mj-ea"/>
              </a:rPr>
              <a:t>칠의 현재</a:t>
            </a:r>
            <a:endParaRPr lang="ko-KR" altLang="en-US" dirty="0">
              <a:latin typeface="+mj-ea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259632" y="1628800"/>
            <a:ext cx="7664346" cy="46634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1400" dirty="0" smtClean="0"/>
          </a:p>
          <a:p>
            <a:r>
              <a:rPr lang="ko-KR" altLang="en-US" dirty="0" smtClean="0"/>
              <a:t>일본에서는 휴대폰</a:t>
            </a:r>
            <a:r>
              <a:rPr lang="en-US" altLang="ko-KR" dirty="0" smtClean="0"/>
              <a:t>,</a:t>
            </a:r>
            <a:r>
              <a:rPr lang="ko-KR" altLang="en-US" dirty="0" smtClean="0"/>
              <a:t> 만년필 각종 전자제품에 널리 옻칠을 활용</a:t>
            </a:r>
          </a:p>
          <a:p>
            <a:endParaRPr lang="en-US" altLang="ko-KR" sz="1400" dirty="0" smtClean="0"/>
          </a:p>
          <a:p>
            <a:r>
              <a:rPr lang="ko-KR" altLang="en-US" dirty="0" smtClean="0"/>
              <a:t>이탈리아 명품 바이올린</a:t>
            </a:r>
            <a:r>
              <a:rPr lang="en-US" altLang="ko-KR" dirty="0" smtClean="0"/>
              <a:t> ‘</a:t>
            </a:r>
            <a:r>
              <a:rPr lang="ko-KR" altLang="en-US" dirty="0" err="1" smtClean="0"/>
              <a:t>스트라디바리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옻칠을 활용</a:t>
            </a:r>
          </a:p>
          <a:p>
            <a:endParaRPr lang="en-US" altLang="ko-KR" sz="1400" dirty="0" smtClean="0"/>
          </a:p>
          <a:p>
            <a:r>
              <a:rPr lang="ko-KR" altLang="en-US" dirty="0" smtClean="0"/>
              <a:t>독일에서는  고급 승용차에 옻칠을 활용</a:t>
            </a:r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 descr="스텔스함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291" r="10291"/>
          <a:stretch>
            <a:fillRect/>
          </a:stretch>
        </p:blipFill>
        <p:spPr/>
      </p:pic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755576" y="4653136"/>
            <a:ext cx="4597896" cy="762000"/>
          </a:xfrm>
        </p:spPr>
        <p:txBody>
          <a:bodyPr>
            <a:normAutofit/>
          </a:bodyPr>
          <a:lstStyle/>
          <a:p>
            <a:r>
              <a:rPr lang="ko-KR" altLang="en-US" sz="2800" b="1" dirty="0" smtClean="0">
                <a:solidFill>
                  <a:schemeClr val="tx1"/>
                </a:solidFill>
              </a:rPr>
              <a:t>전자파를 흡수하는 옻칠도료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786446" y="357166"/>
            <a:ext cx="3257104" cy="12191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옻칠의 미래</a:t>
            </a:r>
            <a:endParaRPr lang="ko-KR" altLang="en-US" sz="4400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dirty="0" smtClean="0">
                <a:latin typeface="+mj-ea"/>
              </a:rPr>
              <a:t>옻</a:t>
            </a:r>
            <a:r>
              <a:rPr lang="ko-KR" altLang="en-US" dirty="0" smtClean="0">
                <a:latin typeface="+mj-ea"/>
              </a:rPr>
              <a:t>칠의 미래</a:t>
            </a:r>
            <a:endParaRPr lang="ko-KR" altLang="en-US" dirty="0">
              <a:latin typeface="+mj-ea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1214414" y="1524000"/>
            <a:ext cx="7286676" cy="466344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스텔스</a:t>
            </a:r>
            <a:r>
              <a:rPr lang="ko-KR" altLang="en-US" dirty="0" smtClean="0"/>
              <a:t> 전투기에 사용하여 전자파를 차단하여 레이더에 포착되는 것을 막음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smtClean="0"/>
              <a:t>선박도료를 대체 할 수 있는 도료로 옻을 이용한 특수도료 개발</a:t>
            </a:r>
          </a:p>
          <a:p>
            <a:endParaRPr lang="en-US" altLang="ko-KR" sz="1400" dirty="0" smtClean="0"/>
          </a:p>
          <a:p>
            <a:r>
              <a:rPr lang="ko-KR" altLang="en-US" dirty="0" smtClean="0"/>
              <a:t>옻나무에서 추출된 약리효과를 </a:t>
            </a:r>
            <a:r>
              <a:rPr lang="ko-KR" altLang="en-US" dirty="0" err="1" smtClean="0"/>
              <a:t>식약용으로</a:t>
            </a:r>
            <a:r>
              <a:rPr lang="ko-KR" altLang="en-US" dirty="0" smtClean="0"/>
              <a:t> 활용 하고자 하는 연구가 활발</a:t>
            </a:r>
          </a:p>
          <a:p>
            <a:endParaRPr lang="en-US" altLang="ko-KR" sz="1400" dirty="0" smtClean="0"/>
          </a:p>
          <a:p>
            <a:r>
              <a:rPr lang="ko-KR" altLang="en-US" dirty="0" smtClean="0"/>
              <a:t>옻을 이용한 기능성 도료 공업 분야의 개발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31840" y="818710"/>
            <a:ext cx="6400800" cy="2286000"/>
          </a:xfrm>
        </p:spPr>
        <p:txBody>
          <a:bodyPr>
            <a:normAutofit/>
          </a:bodyPr>
          <a:lstStyle/>
          <a:p>
            <a:r>
              <a:rPr lang="ko-KR" altLang="en-US" sz="4800" b="0" dirty="0" smtClean="0">
                <a:latin typeface="+mj-ea"/>
              </a:rPr>
              <a:t>결  </a:t>
            </a:r>
            <a:r>
              <a:rPr lang="ko-KR" altLang="en-US" sz="4800" b="0" dirty="0" err="1" smtClean="0">
                <a:latin typeface="+mj-ea"/>
              </a:rPr>
              <a:t>론</a:t>
            </a:r>
            <a:endParaRPr lang="ko-KR" altLang="en-US" sz="4800" b="0" dirty="0">
              <a:latin typeface="+mj-ea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861810" y="2393885"/>
            <a:ext cx="6400800" cy="1941760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- </a:t>
            </a:r>
            <a:r>
              <a:rPr lang="ko-KR" altLang="en-US" sz="3200" dirty="0" smtClean="0">
                <a:latin typeface="+mn-ea"/>
              </a:rPr>
              <a:t>결      </a:t>
            </a:r>
            <a:r>
              <a:rPr lang="ko-KR" altLang="en-US" sz="3200" dirty="0" err="1" smtClean="0">
                <a:latin typeface="+mn-ea"/>
              </a:rPr>
              <a:t>론</a:t>
            </a:r>
            <a:endParaRPr lang="en-US" altLang="ko-KR" sz="3200" dirty="0" smtClean="0">
              <a:latin typeface="+mn-ea"/>
            </a:endParaRPr>
          </a:p>
          <a:p>
            <a:endParaRPr lang="en-US" altLang="ko-KR" sz="3200" dirty="0" smtClean="0">
              <a:latin typeface="+mn-ea"/>
            </a:endParaRPr>
          </a:p>
          <a:p>
            <a:endParaRPr lang="en-US" altLang="ko-KR" sz="3200" dirty="0" smtClean="0">
              <a:latin typeface="+mn-ea"/>
            </a:endParaRPr>
          </a:p>
          <a:p>
            <a:endParaRPr lang="en-US" altLang="ko-KR" sz="3200" dirty="0" smtClean="0">
              <a:latin typeface="+mn-ea"/>
            </a:endParaRPr>
          </a:p>
          <a:p>
            <a:r>
              <a:rPr lang="en-US" altLang="ko-KR" sz="3200" dirty="0" smtClean="0"/>
              <a:t>- </a:t>
            </a:r>
            <a:r>
              <a:rPr lang="ko-KR" altLang="en-US" sz="3200" dirty="0" smtClean="0">
                <a:latin typeface="+mn-ea"/>
              </a:rPr>
              <a:t>참고문헌</a:t>
            </a:r>
            <a:endParaRPr lang="ko-KR" altLang="en-US" sz="3200" dirty="0"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498080" cy="1143000"/>
          </a:xfrm>
        </p:spPr>
        <p:txBody>
          <a:bodyPr/>
          <a:lstStyle/>
          <a:p>
            <a:r>
              <a:rPr lang="ko-KR" altLang="en-US" dirty="0" smtClean="0">
                <a:latin typeface="+mj-ea"/>
              </a:rPr>
              <a:t>결  </a:t>
            </a:r>
            <a:r>
              <a:rPr lang="ko-KR" altLang="en-US" dirty="0" err="1" smtClean="0">
                <a:latin typeface="+mj-ea"/>
              </a:rPr>
              <a:t>론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96625" y="1673805"/>
            <a:ext cx="7719274" cy="48006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옻칠은 우수한 기능을 가지고 있는 </a:t>
            </a:r>
            <a:r>
              <a:rPr lang="ko-KR" altLang="en-US" dirty="0" err="1" smtClean="0"/>
              <a:t>반면옻액의</a:t>
            </a:r>
            <a:r>
              <a:rPr lang="ko-KR" altLang="en-US" dirty="0" smtClean="0"/>
              <a:t> 가격이 인공도료 보다 비싸 현재 널리 사용되지 않고 있는 실정</a:t>
            </a:r>
            <a:endParaRPr lang="en-US" altLang="ko-KR" dirty="0" smtClean="0"/>
          </a:p>
          <a:p>
            <a:endParaRPr lang="en-US" altLang="ko-KR" sz="1400" dirty="0" smtClean="0"/>
          </a:p>
          <a:p>
            <a:r>
              <a:rPr lang="ko-KR" altLang="en-US" dirty="0" smtClean="0"/>
              <a:t>천연 도료 옻칠을 살려 현대와의 그늘에 묻혀 사라질 위기에 있는 칠기문화를 되살리기 위한 노력이 필요함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</a:rPr>
              <a:t>참고문헌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6554" y="1493785"/>
            <a:ext cx="8577445" cy="3781400"/>
          </a:xfrm>
        </p:spPr>
        <p:txBody>
          <a:bodyPr>
            <a:normAutofit/>
          </a:bodyPr>
          <a:lstStyle/>
          <a:p>
            <a:r>
              <a:rPr lang="en-US" altLang="ko-KR" sz="2100" dirty="0" smtClean="0"/>
              <a:t>1. [</a:t>
            </a:r>
            <a:r>
              <a:rPr lang="ko-KR" altLang="en-US" sz="2100" dirty="0" smtClean="0"/>
              <a:t>전통옻칠공예</a:t>
            </a:r>
            <a:r>
              <a:rPr lang="en-US" altLang="ko-KR" sz="2100" dirty="0" smtClean="0"/>
              <a:t>] </a:t>
            </a:r>
            <a:r>
              <a:rPr lang="ko-KR" altLang="en-US" sz="2100" dirty="0" smtClean="0"/>
              <a:t>저자 손대현</a:t>
            </a:r>
            <a:endParaRPr lang="en-US" altLang="ko-KR" sz="2100" dirty="0" smtClean="0"/>
          </a:p>
          <a:p>
            <a:r>
              <a:rPr lang="en-US" altLang="ko-KR" sz="2100" dirty="0" smtClean="0"/>
              <a:t>2. [</a:t>
            </a:r>
            <a:r>
              <a:rPr lang="ko-KR" altLang="en-US" sz="2100" dirty="0" smtClean="0"/>
              <a:t>겨레과학의 발자취</a:t>
            </a:r>
            <a:r>
              <a:rPr lang="en-US" altLang="ko-KR" sz="2100" dirty="0" smtClean="0"/>
              <a:t>(Ⅱ)], </a:t>
            </a:r>
            <a:r>
              <a:rPr lang="ko-KR" altLang="en-US" sz="2100" dirty="0" smtClean="0"/>
              <a:t>국립중앙과학관</a:t>
            </a:r>
            <a:r>
              <a:rPr lang="en-US" altLang="ko-KR" sz="2100" dirty="0" smtClean="0"/>
              <a:t>, 1996</a:t>
            </a:r>
            <a:endParaRPr lang="ko-KR" altLang="en-US" sz="2100" dirty="0" smtClean="0"/>
          </a:p>
          <a:p>
            <a:r>
              <a:rPr lang="en-US" altLang="ko-KR" sz="2100" dirty="0" smtClean="0"/>
              <a:t>3. </a:t>
            </a:r>
            <a:r>
              <a:rPr lang="ko-KR" altLang="en-US" sz="2100" dirty="0" smtClean="0"/>
              <a:t>황훈영</a:t>
            </a:r>
            <a:r>
              <a:rPr lang="en-US" altLang="ko-KR" sz="2100" dirty="0" smtClean="0"/>
              <a:t>, [</a:t>
            </a:r>
            <a:r>
              <a:rPr lang="ko-KR" altLang="en-US" sz="2100" dirty="0" smtClean="0"/>
              <a:t>우리 조상들은 얼마나 과학적으로 살았을까</a:t>
            </a:r>
            <a:r>
              <a:rPr lang="en-US" altLang="ko-KR" sz="2100" dirty="0" smtClean="0"/>
              <a:t>], </a:t>
            </a:r>
            <a:r>
              <a:rPr lang="ko-KR" altLang="en-US" sz="2100" dirty="0" err="1" smtClean="0"/>
              <a:t>청년사</a:t>
            </a:r>
            <a:r>
              <a:rPr lang="en-US" altLang="ko-KR" sz="2100" dirty="0" smtClean="0"/>
              <a:t>, 1999</a:t>
            </a:r>
            <a:endParaRPr lang="ko-KR" altLang="en-US" sz="2100" dirty="0" smtClean="0"/>
          </a:p>
          <a:p>
            <a:r>
              <a:rPr lang="en-US" altLang="ko-KR" sz="2100" dirty="0" smtClean="0"/>
              <a:t>4. </a:t>
            </a:r>
            <a:r>
              <a:rPr lang="ko-KR" altLang="en-US" sz="2100" dirty="0" err="1" smtClean="0"/>
              <a:t>치우과학이야기</a:t>
            </a:r>
            <a:r>
              <a:rPr lang="ko-KR" altLang="en-US" sz="2100" dirty="0" smtClean="0"/>
              <a:t> </a:t>
            </a:r>
            <a:r>
              <a:rPr lang="en-US" altLang="ko-KR" sz="2100" dirty="0" smtClean="0"/>
              <a:t>http://chiwoo.net/focus/science/science006.html </a:t>
            </a:r>
          </a:p>
          <a:p>
            <a:r>
              <a:rPr lang="en-US" altLang="ko-KR" sz="2100" dirty="0" smtClean="0"/>
              <a:t>5. </a:t>
            </a:r>
            <a:r>
              <a:rPr lang="ko-KR" altLang="en-US" sz="2100" dirty="0" err="1" smtClean="0"/>
              <a:t>구상회</a:t>
            </a:r>
            <a:r>
              <a:rPr lang="en-US" altLang="ko-KR" sz="2100" dirty="0" smtClean="0"/>
              <a:t>, 2005, </a:t>
            </a:r>
            <a:r>
              <a:rPr lang="ko-KR" altLang="en-US" sz="2100" dirty="0" err="1" smtClean="0"/>
              <a:t>사옹원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옻의 효능 </a:t>
            </a:r>
          </a:p>
          <a:p>
            <a:r>
              <a:rPr lang="en-US" altLang="ko-KR" sz="2100" dirty="0" smtClean="0"/>
              <a:t>6. </a:t>
            </a:r>
            <a:r>
              <a:rPr lang="ko-KR" altLang="en-US" sz="2100" dirty="0" smtClean="0"/>
              <a:t>방선희 역</a:t>
            </a:r>
            <a:r>
              <a:rPr lang="en-US" altLang="ko-KR" sz="2100" dirty="0" smtClean="0"/>
              <a:t>(1962), </a:t>
            </a:r>
            <a:r>
              <a:rPr lang="ko-KR" altLang="en-US" sz="2100" dirty="0" smtClean="0"/>
              <a:t>임산제조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대한교과서주식회사 </a:t>
            </a:r>
          </a:p>
          <a:p>
            <a:r>
              <a:rPr lang="en-US" altLang="ko-KR" sz="2100" dirty="0" smtClean="0"/>
              <a:t>7. </a:t>
            </a:r>
            <a:r>
              <a:rPr lang="ko-KR" altLang="en-US" sz="2100" dirty="0" err="1" smtClean="0"/>
              <a:t>신동소</a:t>
            </a:r>
            <a:r>
              <a:rPr lang="ko-KR" altLang="en-US" sz="2100" dirty="0" smtClean="0"/>
              <a:t> 외 </a:t>
            </a:r>
            <a:r>
              <a:rPr lang="en-US" altLang="ko-KR" sz="2100" dirty="0" smtClean="0"/>
              <a:t>4</a:t>
            </a:r>
            <a:r>
              <a:rPr lang="ko-KR" altLang="en-US" sz="2100" dirty="0" smtClean="0"/>
              <a:t>명</a:t>
            </a:r>
            <a:r>
              <a:rPr lang="en-US" altLang="ko-KR" sz="2100" dirty="0" smtClean="0"/>
              <a:t>(1983), </a:t>
            </a:r>
            <a:r>
              <a:rPr lang="ko-KR" altLang="en-US" sz="2100" dirty="0" smtClean="0"/>
              <a:t>임산화학</a:t>
            </a:r>
            <a:r>
              <a:rPr lang="en-US" altLang="ko-KR" sz="2100" dirty="0" smtClean="0"/>
              <a:t>, </a:t>
            </a:r>
            <a:r>
              <a:rPr lang="ko-KR" altLang="en-US" sz="2100" dirty="0" err="1" smtClean="0"/>
              <a:t>항문사</a:t>
            </a:r>
            <a:r>
              <a:rPr lang="ko-KR" altLang="en-US" sz="2100" dirty="0" smtClean="0"/>
              <a:t> </a:t>
            </a:r>
          </a:p>
          <a:p>
            <a:r>
              <a:rPr lang="en-US" altLang="ko-KR" sz="2100" dirty="0" smtClean="0"/>
              <a:t>8. </a:t>
            </a:r>
            <a:r>
              <a:rPr lang="ko-KR" altLang="en-US" sz="2100" dirty="0" smtClean="0"/>
              <a:t>정대교</a:t>
            </a:r>
            <a:r>
              <a:rPr lang="en-US" altLang="ko-KR" sz="2100" dirty="0" smtClean="0"/>
              <a:t>(1988), </a:t>
            </a:r>
            <a:r>
              <a:rPr lang="ko-KR" altLang="en-US" sz="2100" dirty="0" err="1" smtClean="0"/>
              <a:t>최신임산학</a:t>
            </a:r>
            <a:r>
              <a:rPr lang="en-US" altLang="ko-KR" sz="2100" dirty="0" smtClean="0"/>
              <a:t>, </a:t>
            </a:r>
            <a:r>
              <a:rPr lang="ko-KR" altLang="en-US" sz="2100" dirty="0" err="1" smtClean="0"/>
              <a:t>진명문화사</a:t>
            </a:r>
            <a:r>
              <a:rPr lang="ko-KR" altLang="en-US" sz="2100" dirty="0" smtClean="0"/>
              <a:t> </a:t>
            </a:r>
          </a:p>
          <a:p>
            <a:r>
              <a:rPr lang="en-US" altLang="ko-KR" sz="2100" dirty="0" smtClean="0"/>
              <a:t>9. </a:t>
            </a:r>
            <a:r>
              <a:rPr lang="ko-KR" altLang="en-US" sz="2100" dirty="0" err="1" smtClean="0"/>
              <a:t>충청매일</a:t>
            </a:r>
            <a:r>
              <a:rPr lang="en-US" altLang="ko-KR" sz="2100" dirty="0" smtClean="0"/>
              <a:t>, 2011, </a:t>
            </a:r>
            <a:r>
              <a:rPr lang="ko-KR" altLang="en-US" sz="2100" dirty="0" smtClean="0"/>
              <a:t>옥천이 옻의 세계화를 주도하다 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240360" cy="1143000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/>
            <a:r>
              <a:rPr lang="ko-KR" altLang="en-US" sz="4400" dirty="0" smtClean="0">
                <a:latin typeface="+mj-ea"/>
              </a:rPr>
              <a:t>주제선정이유</a:t>
            </a:r>
            <a:endParaRPr lang="ko-KR" altLang="en-US" sz="4400" dirty="0">
              <a:latin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85736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844824"/>
            <a:ext cx="75608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3200" dirty="0" smtClean="0"/>
              <a:t> 선조들은 오래 전부터 옻나무에서 채취한 인체에 무해한 무공해 도료인 옻칠을 이용함</a:t>
            </a:r>
            <a:endParaRPr lang="en-US" altLang="ko-KR" sz="3200" dirty="0" smtClean="0"/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도료 중 인공도료 보다 </a:t>
            </a:r>
            <a:r>
              <a:rPr lang="ko-KR" altLang="en-US" sz="3200" dirty="0" err="1" smtClean="0"/>
              <a:t>미적가치와</a:t>
            </a:r>
            <a:r>
              <a:rPr lang="ko-KR" altLang="en-US" sz="3200" dirty="0" smtClean="0"/>
              <a:t> 과학적으로 우수한 우리나라 전통 옻칠공예의 우수성에 대해 조사함  </a:t>
            </a:r>
            <a:endParaRPr lang="en-US" altLang="ko-KR" sz="32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03848" y="836712"/>
            <a:ext cx="3043246" cy="873786"/>
          </a:xfrm>
        </p:spPr>
        <p:txBody>
          <a:bodyPr>
            <a:normAutofit/>
          </a:bodyPr>
          <a:lstStyle/>
          <a:p>
            <a:r>
              <a:rPr lang="ko-KR" altLang="en-US" sz="4800" b="0" dirty="0" smtClean="0"/>
              <a:t>옻칠이란 </a:t>
            </a:r>
            <a:r>
              <a:rPr lang="en-US" altLang="ko-KR" sz="4800" b="0" dirty="0" smtClean="0"/>
              <a:t>?</a:t>
            </a:r>
            <a:endParaRPr lang="ko-KR" altLang="en-US" sz="4800" b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131840" y="1772816"/>
            <a:ext cx="6400800" cy="4968552"/>
          </a:xfrm>
        </p:spPr>
        <p:txBody>
          <a:bodyPr/>
          <a:lstStyle/>
          <a:p>
            <a:r>
              <a:rPr lang="en-US" altLang="ko-KR" sz="2800" dirty="0" smtClean="0"/>
              <a:t>- </a:t>
            </a:r>
            <a:r>
              <a:rPr lang="ko-KR" altLang="en-US" sz="2800" dirty="0" smtClean="0"/>
              <a:t>옻나무란</a:t>
            </a:r>
            <a:r>
              <a:rPr lang="en-US" altLang="ko-KR" sz="2800" dirty="0" smtClean="0"/>
              <a:t>?</a:t>
            </a:r>
          </a:p>
          <a:p>
            <a:pPr>
              <a:buFontTx/>
              <a:buChar char="-"/>
            </a:pP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r>
              <a:rPr lang="en-US" altLang="ko-KR" sz="2800" dirty="0" smtClean="0"/>
              <a:t>- </a:t>
            </a:r>
            <a:r>
              <a:rPr lang="ko-KR" altLang="en-US" sz="2800" dirty="0" smtClean="0"/>
              <a:t>옻칠이란 무엇인가</a:t>
            </a:r>
            <a:r>
              <a:rPr lang="en-US" altLang="ko-KR" sz="2800" dirty="0" smtClean="0"/>
              <a:t>?</a:t>
            </a:r>
          </a:p>
          <a:p>
            <a:pPr>
              <a:buFontTx/>
              <a:buChar char="-"/>
            </a:pP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r>
              <a:rPr lang="en-US" altLang="ko-KR" sz="2800" dirty="0" smtClean="0"/>
              <a:t>- </a:t>
            </a:r>
            <a:r>
              <a:rPr lang="ko-KR" altLang="en-US" sz="2800" dirty="0" smtClean="0"/>
              <a:t>옻 채취방법</a:t>
            </a: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sz="2800" dirty="0" smtClean="0"/>
          </a:p>
          <a:p>
            <a:r>
              <a:rPr lang="en-US" altLang="ko-KR" sz="2800" dirty="0" smtClean="0"/>
              <a:t>- </a:t>
            </a:r>
            <a:r>
              <a:rPr lang="ko-KR" altLang="en-US" sz="2800" dirty="0" smtClean="0"/>
              <a:t>옻칠의 종류</a:t>
            </a: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sz="2800" dirty="0" smtClean="0"/>
          </a:p>
          <a:p>
            <a:r>
              <a:rPr lang="en-US" altLang="ko-KR" sz="2800" dirty="0" smtClean="0"/>
              <a:t>-</a:t>
            </a:r>
            <a:r>
              <a:rPr lang="ko-KR" altLang="en-US" sz="2800" dirty="0" smtClean="0"/>
              <a:t> 구성성분</a:t>
            </a: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sz="2800" dirty="0" smtClean="0"/>
          </a:p>
          <a:p>
            <a:endParaRPr lang="ko-KR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8080" cy="1143000"/>
          </a:xfrm>
        </p:spPr>
        <p:txBody>
          <a:bodyPr/>
          <a:lstStyle/>
          <a:p>
            <a:r>
              <a:rPr lang="ko-KR" altLang="en-US" dirty="0" smtClean="0">
                <a:latin typeface="+mj-ea"/>
              </a:rPr>
              <a:t>옻나무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51920" y="1447800"/>
            <a:ext cx="5149236" cy="48006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낙엽활엽교목</a:t>
            </a:r>
            <a:endParaRPr lang="en-US" altLang="ko-KR" dirty="0" smtClean="0"/>
          </a:p>
          <a:p>
            <a:r>
              <a:rPr lang="ko-KR" altLang="en-US" dirty="0" smtClean="0"/>
              <a:t>중앙아시아 고원 지대가 원산지로 </a:t>
            </a:r>
            <a:r>
              <a:rPr lang="en-US" altLang="ko-KR" dirty="0" smtClean="0"/>
              <a:t>70</a:t>
            </a:r>
            <a:r>
              <a:rPr lang="ko-KR" altLang="en-US" dirty="0" smtClean="0"/>
              <a:t>속 </a:t>
            </a:r>
            <a:r>
              <a:rPr lang="en-US" altLang="ko-KR" dirty="0" smtClean="0"/>
              <a:t>600</a:t>
            </a:r>
            <a:r>
              <a:rPr lang="ko-KR" altLang="en-US" dirty="0" smtClean="0"/>
              <a:t>여 종</a:t>
            </a:r>
            <a:endParaRPr lang="en-US" altLang="ko-KR" dirty="0" smtClean="0"/>
          </a:p>
          <a:p>
            <a:r>
              <a:rPr lang="ko-KR" altLang="en-US" dirty="0" smtClean="0"/>
              <a:t>수고가 </a:t>
            </a:r>
            <a:r>
              <a:rPr lang="en-US" altLang="ko-KR" dirty="0" smtClean="0"/>
              <a:t>20m, </a:t>
            </a:r>
            <a:r>
              <a:rPr lang="ko-KR" altLang="en-US" dirty="0" smtClean="0"/>
              <a:t>직경이 </a:t>
            </a:r>
            <a:r>
              <a:rPr lang="en-US" altLang="ko-KR" dirty="0" smtClean="0"/>
              <a:t>60cm </a:t>
            </a:r>
            <a:r>
              <a:rPr lang="ko-KR" altLang="en-US" dirty="0" smtClean="0"/>
              <a:t>까지 큼</a:t>
            </a:r>
            <a:endParaRPr lang="en-US" altLang="ko-KR" dirty="0" smtClean="0"/>
          </a:p>
          <a:p>
            <a:r>
              <a:rPr lang="ko-KR" altLang="en-US" dirty="0" smtClean="0"/>
              <a:t>우리 나라의 원주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합천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지리산 등지에서 산출</a:t>
            </a:r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62981"/>
            <a:ext cx="3065564" cy="453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8080" cy="1143000"/>
          </a:xfrm>
        </p:spPr>
        <p:txBody>
          <a:bodyPr/>
          <a:lstStyle/>
          <a:p>
            <a:r>
              <a:rPr lang="ko-KR" altLang="en-US" dirty="0" smtClean="0">
                <a:latin typeface="+mj-ea"/>
              </a:rPr>
              <a:t>옻칠 이란</a:t>
            </a:r>
            <a:r>
              <a:rPr lang="en-US" altLang="ko-KR" dirty="0" smtClean="0">
                <a:latin typeface="+mj-ea"/>
              </a:rPr>
              <a:t>?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212407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옻칠</a:t>
            </a:r>
            <a:r>
              <a:rPr lang="en-US" altLang="ko-KR" dirty="0" smtClean="0"/>
              <a:t>-</a:t>
            </a:r>
            <a:r>
              <a:rPr lang="ko-KR" altLang="en-US" dirty="0" smtClean="0"/>
              <a:t> 옻나무에서 채취한 수액을 이용하여 그릇이나 가구 등에 도장 하는 것</a:t>
            </a:r>
            <a:r>
              <a:rPr lang="en-US" altLang="ko-KR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dirty="0" smtClean="0"/>
              <a:t>검붉은 빛을 띠며 윤이 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6" name="그림 5" descr="1352200434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357562"/>
            <a:ext cx="4071966" cy="2786082"/>
          </a:xfrm>
          <a:prstGeom prst="rect">
            <a:avLst/>
          </a:prstGeom>
        </p:spPr>
      </p:pic>
      <p:pic>
        <p:nvPicPr>
          <p:cNvPr id="7" name="그림 6" descr="13522004993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391665"/>
            <a:ext cx="4027703" cy="27491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49808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+mj-ea"/>
              </a:rPr>
              <a:t>옻칠의 종류</a:t>
            </a:r>
            <a:endParaRPr lang="en-US" altLang="ko-KR" dirty="0" smtClean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41630" y="1223755"/>
            <a:ext cx="7381484" cy="4800600"/>
          </a:xfrm>
        </p:spPr>
        <p:txBody>
          <a:bodyPr>
            <a:normAutofit/>
          </a:bodyPr>
          <a:lstStyle/>
          <a:p>
            <a:endParaRPr lang="ko-KR" altLang="en-US" dirty="0" smtClean="0"/>
          </a:p>
          <a:p>
            <a:r>
              <a:rPr lang="ko-KR" altLang="en-US" dirty="0" smtClean="0"/>
              <a:t>옻칠은 크게 </a:t>
            </a:r>
            <a:r>
              <a:rPr lang="ko-KR" altLang="en-US" dirty="0" err="1" smtClean="0"/>
              <a:t>생옻과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정제옻으로</a:t>
            </a:r>
            <a:r>
              <a:rPr lang="ko-KR" altLang="en-US" dirty="0" smtClean="0"/>
              <a:t> 구분</a:t>
            </a:r>
            <a:endParaRPr lang="en-US" altLang="ko-KR" dirty="0" smtClean="0"/>
          </a:p>
          <a:p>
            <a:endParaRPr lang="en-US" altLang="ko-KR" dirty="0" smtClean="0"/>
          </a:p>
        </p:txBody>
      </p:sp>
      <p:grpSp>
        <p:nvGrpSpPr>
          <p:cNvPr id="10" name="그룹 16"/>
          <p:cNvGrpSpPr/>
          <p:nvPr/>
        </p:nvGrpSpPr>
        <p:grpSpPr>
          <a:xfrm>
            <a:off x="1106615" y="2663915"/>
            <a:ext cx="7380820" cy="1458691"/>
            <a:chOff x="971600" y="3113965"/>
            <a:chExt cx="7380820" cy="1305145"/>
          </a:xfrm>
        </p:grpSpPr>
        <p:sp>
          <p:nvSpPr>
            <p:cNvPr id="14" name="모서리가 접힌 도형 13"/>
            <p:cNvSpPr/>
            <p:nvPr/>
          </p:nvSpPr>
          <p:spPr>
            <a:xfrm>
              <a:off x="2186735" y="3293985"/>
              <a:ext cx="6165685" cy="945105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lnSpc>
                  <a:spcPct val="150000"/>
                </a:lnSpc>
              </a:pPr>
              <a:r>
                <a:rPr lang="ko-KR" altLang="en-US" b="1" dirty="0" smtClean="0">
                  <a:solidFill>
                    <a:schemeClr val="tx1"/>
                  </a:solidFill>
                </a:rPr>
                <a:t>옻나무에서 채집된 옻을 불순물만 제거한 상태</a:t>
              </a:r>
            </a:p>
          </p:txBody>
        </p:sp>
        <p:sp>
          <p:nvSpPr>
            <p:cNvPr id="15" name="배지 14"/>
            <p:cNvSpPr/>
            <p:nvPr/>
          </p:nvSpPr>
          <p:spPr>
            <a:xfrm>
              <a:off x="971600" y="3113965"/>
              <a:ext cx="1485165" cy="1305145"/>
            </a:xfrm>
            <a:prstGeom prst="plaque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ko-KR" altLang="en-US" sz="2500" b="1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생옻</a:t>
              </a:r>
              <a:endParaRPr lang="ko-KR" altLang="en-US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그룹 19"/>
          <p:cNvGrpSpPr/>
          <p:nvPr/>
        </p:nvGrpSpPr>
        <p:grpSpPr>
          <a:xfrm>
            <a:off x="1106615" y="4554125"/>
            <a:ext cx="7380820" cy="1458691"/>
            <a:chOff x="971599" y="3113965"/>
            <a:chExt cx="7380820" cy="1305145"/>
          </a:xfrm>
        </p:grpSpPr>
        <p:sp>
          <p:nvSpPr>
            <p:cNvPr id="12" name="모서리가 접힌 도형 11"/>
            <p:cNvSpPr/>
            <p:nvPr/>
          </p:nvSpPr>
          <p:spPr>
            <a:xfrm>
              <a:off x="2186734" y="3293985"/>
              <a:ext cx="6165685" cy="945105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lnSpc>
                  <a:spcPct val="150000"/>
                </a:lnSpc>
              </a:pPr>
              <a:r>
                <a:rPr lang="ko-KR" altLang="en-US" b="1" dirty="0" err="1" smtClean="0">
                  <a:solidFill>
                    <a:schemeClr val="tx1"/>
                  </a:solidFill>
                </a:rPr>
                <a:t>생옻을</a:t>
              </a:r>
              <a:r>
                <a:rPr lang="ko-KR" altLang="en-US" b="1" dirty="0" smtClean="0">
                  <a:solidFill>
                    <a:schemeClr val="tx1"/>
                  </a:solidFill>
                </a:rPr>
                <a:t> 용도에 맞게 가공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b="1" dirty="0" smtClean="0">
                  <a:solidFill>
                    <a:schemeClr val="tx1"/>
                  </a:solidFill>
                </a:rPr>
                <a:t>화학반응을 일으켜 기능을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lvl="1">
                <a:lnSpc>
                  <a:spcPct val="150000"/>
                </a:lnSpc>
              </a:pPr>
              <a:r>
                <a:rPr lang="ko-KR" altLang="en-US" b="1" dirty="0" smtClean="0">
                  <a:solidFill>
                    <a:schemeClr val="tx1"/>
                  </a:solidFill>
                </a:rPr>
                <a:t>보강한 것</a:t>
              </a:r>
            </a:p>
          </p:txBody>
        </p:sp>
        <p:sp>
          <p:nvSpPr>
            <p:cNvPr id="13" name="배지 12"/>
            <p:cNvSpPr/>
            <p:nvPr/>
          </p:nvSpPr>
          <p:spPr>
            <a:xfrm>
              <a:off x="971599" y="3113965"/>
              <a:ext cx="1485167" cy="1305145"/>
            </a:xfrm>
            <a:prstGeom prst="plaque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ko-KR" altLang="en-US" sz="2500" b="1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정제옻</a:t>
              </a:r>
              <a:endParaRPr lang="ko-KR" altLang="en-US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4" name="그림 3" descr="제목 없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/>
          <a:lstStyle/>
          <a:p>
            <a:r>
              <a:rPr lang="ko-KR" altLang="en-US" dirty="0" smtClean="0"/>
              <a:t>구성성분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91580" y="1268760"/>
            <a:ext cx="9144000" cy="48006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주성분인 </a:t>
            </a:r>
            <a:r>
              <a:rPr lang="ko-KR" altLang="en-US" dirty="0" err="1" smtClean="0"/>
              <a:t>옻산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고무질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함질소물질</a:t>
            </a:r>
            <a:r>
              <a:rPr lang="en-US" altLang="ko-KR" dirty="0" smtClean="0"/>
              <a:t>,</a:t>
            </a:r>
            <a:r>
              <a:rPr lang="ko-KR" altLang="en-US" dirty="0" smtClean="0"/>
              <a:t> 수분 등 </a:t>
            </a:r>
            <a:endParaRPr lang="en-US" altLang="ko-KR" dirty="0" smtClean="0"/>
          </a:p>
          <a:p>
            <a:endParaRPr lang="ko-KR" altLang="en-US" sz="1500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926595" y="2213865"/>
            <a:ext cx="7335816" cy="4095455"/>
            <a:chOff x="926594" y="1763815"/>
            <a:chExt cx="7335816" cy="4185465"/>
          </a:xfrm>
        </p:grpSpPr>
        <p:grpSp>
          <p:nvGrpSpPr>
            <p:cNvPr id="6" name="그룹 16"/>
            <p:cNvGrpSpPr/>
            <p:nvPr/>
          </p:nvGrpSpPr>
          <p:grpSpPr>
            <a:xfrm>
              <a:off x="926595" y="1763815"/>
              <a:ext cx="7335815" cy="1305145"/>
              <a:chOff x="1016605" y="3113965"/>
              <a:chExt cx="7335815" cy="1305145"/>
            </a:xfrm>
          </p:grpSpPr>
          <p:sp>
            <p:nvSpPr>
              <p:cNvPr id="13" name="모서리가 접힌 도형 12"/>
              <p:cNvSpPr/>
              <p:nvPr/>
            </p:nvSpPr>
            <p:spPr>
              <a:xfrm>
                <a:off x="2186735" y="3293985"/>
                <a:ext cx="6165685" cy="945105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chemeClr val="tx1"/>
                    </a:solidFill>
                  </a:rPr>
                  <a:t>도막을 형성하는 역할</a:t>
                </a:r>
              </a:p>
            </p:txBody>
          </p:sp>
          <p:sp>
            <p:nvSpPr>
              <p:cNvPr id="14" name="배지 13"/>
              <p:cNvSpPr/>
              <p:nvPr/>
            </p:nvSpPr>
            <p:spPr>
              <a:xfrm>
                <a:off x="1016605" y="3113965"/>
                <a:ext cx="1440160" cy="1305145"/>
              </a:xfrm>
              <a:prstGeom prst="plaqu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sz="2500" b="1" dirty="0" err="1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옻산</a:t>
                </a:r>
                <a:endParaRPr lang="ko-KR" altLang="en-US" sz="25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19"/>
            <p:cNvGrpSpPr/>
            <p:nvPr/>
          </p:nvGrpSpPr>
          <p:grpSpPr>
            <a:xfrm>
              <a:off x="926594" y="3203975"/>
              <a:ext cx="7335815" cy="1305145"/>
              <a:chOff x="1016604" y="3113965"/>
              <a:chExt cx="7335815" cy="1305145"/>
            </a:xfrm>
          </p:grpSpPr>
          <p:sp>
            <p:nvSpPr>
              <p:cNvPr id="11" name="모서리가 접힌 도형 10"/>
              <p:cNvSpPr/>
              <p:nvPr/>
            </p:nvSpPr>
            <p:spPr>
              <a:xfrm>
                <a:off x="2186734" y="3293985"/>
                <a:ext cx="6165685" cy="945105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chemeClr val="tx1"/>
                    </a:solidFill>
                  </a:rPr>
                  <a:t>칠 표면의 탄성을 주어 칠이 고르게 퍼져 </a:t>
                </a:r>
                <a:r>
                  <a:rPr lang="ko-KR" altLang="en-US" b="1" dirty="0" err="1" smtClean="0">
                    <a:solidFill>
                      <a:schemeClr val="tx1"/>
                    </a:solidFill>
                  </a:rPr>
                  <a:t>도막면을</a:t>
                </a:r>
                <a:r>
                  <a:rPr lang="ko-KR" altLang="en-US" b="1" smtClean="0">
                    <a:solidFill>
                      <a:schemeClr val="tx1"/>
                    </a:solidFill>
                  </a:rPr>
                  <a:t> 평평하게 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조성시키는 역할</a:t>
                </a:r>
              </a:p>
            </p:txBody>
          </p:sp>
          <p:sp>
            <p:nvSpPr>
              <p:cNvPr id="12" name="배지 11"/>
              <p:cNvSpPr/>
              <p:nvPr/>
            </p:nvSpPr>
            <p:spPr>
              <a:xfrm>
                <a:off x="1016604" y="3113965"/>
                <a:ext cx="1440162" cy="1305145"/>
              </a:xfrm>
              <a:prstGeom prst="plaqu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sz="2500" b="1" dirty="0" err="1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고무질</a:t>
                </a:r>
                <a:endParaRPr lang="ko-KR" altLang="en-US" sz="25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22"/>
            <p:cNvGrpSpPr/>
            <p:nvPr/>
          </p:nvGrpSpPr>
          <p:grpSpPr>
            <a:xfrm>
              <a:off x="926595" y="4644135"/>
              <a:ext cx="7290810" cy="1305145"/>
              <a:chOff x="1016605" y="3113965"/>
              <a:chExt cx="7290810" cy="1305145"/>
            </a:xfrm>
          </p:grpSpPr>
          <p:sp>
            <p:nvSpPr>
              <p:cNvPr id="9" name="모서리가 접힌 도형 8"/>
              <p:cNvSpPr/>
              <p:nvPr/>
            </p:nvSpPr>
            <p:spPr>
              <a:xfrm>
                <a:off x="2186735" y="3293985"/>
                <a:ext cx="6120680" cy="945105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ko-KR" altLang="en-US" b="1" dirty="0" err="1" smtClean="0">
                    <a:solidFill>
                      <a:schemeClr val="tx1"/>
                    </a:solidFill>
                  </a:rPr>
                  <a:t>옻산</a:t>
                </a:r>
                <a:r>
                  <a:rPr lang="en-US" altLang="ko-KR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b="1" dirty="0" err="1" smtClean="0">
                    <a:solidFill>
                      <a:schemeClr val="tx1"/>
                    </a:solidFill>
                  </a:rPr>
                  <a:t>고무질</a:t>
                </a:r>
                <a:r>
                  <a:rPr lang="en-US" altLang="ko-KR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수분 등이 분리되지 않고 골고루 분산시켜 칠의 퍼짐을 고르게 하고 안정화 시키는 </a:t>
                </a:r>
                <a:r>
                  <a:rPr lang="ko-KR" altLang="en-US" b="1" dirty="0" err="1" smtClean="0">
                    <a:solidFill>
                      <a:schemeClr val="tx1"/>
                    </a:solidFill>
                  </a:rPr>
                  <a:t>역활</a:t>
                </a:r>
                <a:endParaRPr lang="ko-KR" altLang="en-US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배지 9"/>
              <p:cNvSpPr/>
              <p:nvPr/>
            </p:nvSpPr>
            <p:spPr>
              <a:xfrm>
                <a:off x="1016605" y="3113965"/>
                <a:ext cx="1440160" cy="1305145"/>
              </a:xfrm>
              <a:prstGeom prst="plaqu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sz="2500" b="1" dirty="0" err="1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함질소물질</a:t>
                </a:r>
                <a:endParaRPr lang="ko-KR" altLang="en-US" sz="25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옻 채취방법 </a:t>
            </a:r>
            <a:endParaRPr lang="ko-KR" alt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926595" y="1988840"/>
            <a:ext cx="7335815" cy="4230470"/>
            <a:chOff x="926595" y="1718810"/>
            <a:chExt cx="7335815" cy="4365485"/>
          </a:xfrm>
        </p:grpSpPr>
        <p:grpSp>
          <p:nvGrpSpPr>
            <p:cNvPr id="14" name="그룹 16"/>
            <p:cNvGrpSpPr/>
            <p:nvPr/>
          </p:nvGrpSpPr>
          <p:grpSpPr>
            <a:xfrm>
              <a:off x="926595" y="1718810"/>
              <a:ext cx="7335815" cy="1305145"/>
              <a:chOff x="1016605" y="3113965"/>
              <a:chExt cx="7335815" cy="1305145"/>
            </a:xfrm>
          </p:grpSpPr>
          <p:sp>
            <p:nvSpPr>
              <p:cNvPr id="21" name="모서리가 접힌 도형 20"/>
              <p:cNvSpPr/>
              <p:nvPr/>
            </p:nvSpPr>
            <p:spPr>
              <a:xfrm>
                <a:off x="2186735" y="3293985"/>
                <a:ext cx="6165685" cy="945105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chemeClr val="tx1"/>
                    </a:solidFill>
                  </a:rPr>
                  <a:t>나무 전체에 흠집을 내어 </a:t>
                </a:r>
                <a:r>
                  <a:rPr lang="ko-KR" altLang="en-US" b="1" dirty="0" err="1" smtClean="0">
                    <a:solidFill>
                      <a:schemeClr val="tx1"/>
                    </a:solidFill>
                  </a:rPr>
                  <a:t>옻액을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 모두 채취하고 그 해에 옻나무를 벌채하는 방법</a:t>
                </a:r>
              </a:p>
            </p:txBody>
          </p:sp>
          <p:sp>
            <p:nvSpPr>
              <p:cNvPr id="22" name="배지 21"/>
              <p:cNvSpPr/>
              <p:nvPr/>
            </p:nvSpPr>
            <p:spPr>
              <a:xfrm>
                <a:off x="1016605" y="3113965"/>
                <a:ext cx="1440160" cy="1305145"/>
              </a:xfrm>
              <a:prstGeom prst="plaqu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sz="2500" b="1" dirty="0" err="1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살소법</a:t>
                </a:r>
                <a:endParaRPr lang="ko-KR" altLang="en-US" sz="25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그룹 19"/>
            <p:cNvGrpSpPr/>
            <p:nvPr/>
          </p:nvGrpSpPr>
          <p:grpSpPr>
            <a:xfrm>
              <a:off x="926595" y="3248980"/>
              <a:ext cx="7335815" cy="1305145"/>
              <a:chOff x="1016604" y="3113965"/>
              <a:chExt cx="7335815" cy="1305145"/>
            </a:xfrm>
          </p:grpSpPr>
          <p:sp>
            <p:nvSpPr>
              <p:cNvPr id="19" name="모서리가 접힌 도형 18"/>
              <p:cNvSpPr/>
              <p:nvPr/>
            </p:nvSpPr>
            <p:spPr>
              <a:xfrm>
                <a:off x="2186734" y="3293985"/>
                <a:ext cx="6165685" cy="945105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chemeClr val="tx1"/>
                    </a:solidFill>
                  </a:rPr>
                  <a:t>매년 혹은 격년제로 채취하며 옻나무를 죽이지 않고</a:t>
                </a:r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b="1" dirty="0" err="1" smtClean="0">
                    <a:solidFill>
                      <a:schemeClr val="tx1"/>
                    </a:solidFill>
                  </a:rPr>
                  <a:t>옻액을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 지속적으로 </a:t>
                </a:r>
                <a:r>
                  <a:rPr lang="ko-KR" altLang="en-US" b="1" dirty="0" err="1" smtClean="0">
                    <a:solidFill>
                      <a:schemeClr val="tx1"/>
                    </a:solidFill>
                  </a:rPr>
                  <a:t>적당량식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 채취</a:t>
                </a:r>
              </a:p>
            </p:txBody>
          </p:sp>
          <p:sp>
            <p:nvSpPr>
              <p:cNvPr id="20" name="배지 19"/>
              <p:cNvSpPr/>
              <p:nvPr/>
            </p:nvSpPr>
            <p:spPr>
              <a:xfrm>
                <a:off x="1016604" y="3113965"/>
                <a:ext cx="1440162" cy="1305145"/>
              </a:xfrm>
              <a:prstGeom prst="plaqu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sz="25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양생법</a:t>
                </a:r>
                <a:endParaRPr lang="ko-KR" altLang="en-US" sz="25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그룹 22"/>
            <p:cNvGrpSpPr/>
            <p:nvPr/>
          </p:nvGrpSpPr>
          <p:grpSpPr>
            <a:xfrm>
              <a:off x="926596" y="4779150"/>
              <a:ext cx="7290810" cy="1305145"/>
              <a:chOff x="1016605" y="3113965"/>
              <a:chExt cx="7290810" cy="1305145"/>
            </a:xfrm>
          </p:grpSpPr>
          <p:sp>
            <p:nvSpPr>
              <p:cNvPr id="17" name="모서리가 접힌 도형 16"/>
              <p:cNvSpPr/>
              <p:nvPr/>
            </p:nvSpPr>
            <p:spPr>
              <a:xfrm>
                <a:off x="2186735" y="3293985"/>
                <a:ext cx="6120680" cy="945105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chemeClr val="tx1"/>
                    </a:solidFill>
                  </a:rPr>
                  <a:t>옻나무 직경이 </a:t>
                </a:r>
                <a:r>
                  <a:rPr lang="en-US" altLang="ko-KR" b="1" dirty="0" smtClean="0">
                    <a:solidFill>
                      <a:schemeClr val="tx1"/>
                    </a:solidFill>
                  </a:rPr>
                  <a:t>4~5m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되는 </a:t>
                </a:r>
                <a:r>
                  <a:rPr lang="en-US" altLang="ko-KR" b="1" dirty="0" smtClean="0">
                    <a:solidFill>
                      <a:schemeClr val="tx1"/>
                    </a:solidFill>
                  </a:rPr>
                  <a:t>2~4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년생을 벌채하여 불에</a:t>
                </a:r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chemeClr val="tx1"/>
                    </a:solidFill>
                  </a:rPr>
                  <a:t>쬐어가며 </a:t>
                </a:r>
                <a:r>
                  <a:rPr lang="ko-KR" altLang="en-US" b="1" dirty="0" err="1" smtClean="0">
                    <a:solidFill>
                      <a:schemeClr val="tx1"/>
                    </a:solidFill>
                  </a:rPr>
                  <a:t>옻액을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 채취</a:t>
                </a:r>
              </a:p>
            </p:txBody>
          </p:sp>
          <p:sp>
            <p:nvSpPr>
              <p:cNvPr id="18" name="배지 17"/>
              <p:cNvSpPr/>
              <p:nvPr/>
            </p:nvSpPr>
            <p:spPr>
              <a:xfrm>
                <a:off x="1016605" y="3113965"/>
                <a:ext cx="1440160" cy="1305145"/>
              </a:xfrm>
              <a:prstGeom prst="plaqu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sz="2500" b="1" dirty="0" err="1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</a:rPr>
                  <a:t>화소법</a:t>
                </a:r>
                <a:endParaRPr lang="ko-KR" altLang="en-US" sz="25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135016" y="3293985"/>
            <a:ext cx="8847474" cy="3420381"/>
            <a:chOff x="971600" y="3212976"/>
            <a:chExt cx="8302881" cy="3260536"/>
          </a:xfrm>
        </p:grpSpPr>
        <p:pic>
          <p:nvPicPr>
            <p:cNvPr id="4" name="그림 3" descr="QAIdGlBLyfwSOiAuOKH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3212976"/>
              <a:ext cx="1944216" cy="3260536"/>
            </a:xfrm>
            <a:prstGeom prst="rect">
              <a:avLst/>
            </a:prstGeom>
          </p:spPr>
        </p:pic>
        <p:pic>
          <p:nvPicPr>
            <p:cNvPr id="7" name="그림 6" descr="BWgBedTsMYRzMMCXrWO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048" y="3212976"/>
              <a:ext cx="1800200" cy="3240360"/>
            </a:xfrm>
            <a:prstGeom prst="rect">
              <a:avLst/>
            </a:prstGeom>
          </p:spPr>
        </p:pic>
        <p:pic>
          <p:nvPicPr>
            <p:cNvPr id="8" name="그림 7" descr="fvzBkITYKaYPTmpbHTW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6256" y="3212976"/>
              <a:ext cx="2398225" cy="3240360"/>
            </a:xfrm>
            <a:prstGeom prst="rect">
              <a:avLst/>
            </a:prstGeom>
          </p:spPr>
        </p:pic>
        <p:pic>
          <p:nvPicPr>
            <p:cNvPr id="9" name="그림 8" descr="tTVsmFqiMeFKKhlOLwPJ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600" y="3212976"/>
              <a:ext cx="1944216" cy="324036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7739</TotalTime>
  <Words>766</Words>
  <Application>Microsoft Office PowerPoint</Application>
  <PresentationFormat>화면 슬라이드 쇼(4:3)</PresentationFormat>
  <Paragraphs>233</Paragraphs>
  <Slides>27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굴림</vt:lpstr>
      <vt:lpstr>Arial</vt:lpstr>
      <vt:lpstr>Gill Sans MT</vt:lpstr>
      <vt:lpstr>HY엽서L</vt:lpstr>
      <vt:lpstr>휴먼매직체</vt:lpstr>
      <vt:lpstr>휴먼편지체</vt:lpstr>
      <vt:lpstr>Wingdings 2</vt:lpstr>
      <vt:lpstr>맑은 고딕</vt:lpstr>
      <vt:lpstr>Verdana</vt:lpstr>
      <vt:lpstr>태양</vt:lpstr>
      <vt:lpstr>슬라이드 0</vt:lpstr>
      <vt:lpstr>목   차</vt:lpstr>
      <vt:lpstr>주제선정이유</vt:lpstr>
      <vt:lpstr>옻칠이란 ?</vt:lpstr>
      <vt:lpstr>옻나무</vt:lpstr>
      <vt:lpstr>옻칠 이란?</vt:lpstr>
      <vt:lpstr>옻칠의 종류</vt:lpstr>
      <vt:lpstr>구성성분</vt:lpstr>
      <vt:lpstr>옻 채취방법 </vt:lpstr>
      <vt:lpstr>옻칠 도료</vt:lpstr>
      <vt:lpstr>도료란 무엇인가?</vt:lpstr>
      <vt:lpstr>도료의 구성성분</vt:lpstr>
      <vt:lpstr>도료로써의 옻칠</vt:lpstr>
      <vt:lpstr>옻칠의 도료 과정</vt:lpstr>
      <vt:lpstr>옻칠 도료의 장점</vt:lpstr>
      <vt:lpstr>옻칠 도료의 효능</vt:lpstr>
      <vt:lpstr>시대별 옻칠</vt:lpstr>
      <vt:lpstr>슬라이드 17</vt:lpstr>
      <vt:lpstr>옻칠의 과거</vt:lpstr>
      <vt:lpstr>슬라이드 19</vt:lpstr>
      <vt:lpstr>옻칠의 현재</vt:lpstr>
      <vt:lpstr>슬라이드 21</vt:lpstr>
      <vt:lpstr>옻칠의 미래</vt:lpstr>
      <vt:lpstr>결  론</vt:lpstr>
      <vt:lpstr>결  론</vt:lpstr>
      <vt:lpstr>참고문헌</vt:lpstr>
      <vt:lpstr>슬라이드 26</vt:lpstr>
    </vt:vector>
  </TitlesOfParts>
  <Manager>김수만 실장 011-366-4553</Manager>
  <Company>수디자인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대구대학교 입사활동보고</dc:title>
  <dc:subject>IFSA활동보고</dc:subject>
  <dc:creator>IFSA-DU</dc:creator>
  <dc:description>상반기활동보고</dc:description>
  <cp:lastModifiedBy>sec</cp:lastModifiedBy>
  <cp:revision>9041</cp:revision>
  <dcterms:created xsi:type="dcterms:W3CDTF">2011-05-10T14:15:48Z</dcterms:created>
  <dcterms:modified xsi:type="dcterms:W3CDTF">2012-11-27T00:20:38Z</dcterms:modified>
  <cp:category>대구대학교</cp:category>
</cp:coreProperties>
</file>