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7" r:id="rId2"/>
    <p:sldId id="269" r:id="rId3"/>
    <p:sldId id="383" r:id="rId4"/>
    <p:sldId id="351" r:id="rId5"/>
    <p:sldId id="384" r:id="rId6"/>
    <p:sldId id="398" r:id="rId7"/>
    <p:sldId id="399" r:id="rId8"/>
    <p:sldId id="387" r:id="rId9"/>
    <p:sldId id="400" r:id="rId10"/>
    <p:sldId id="386" r:id="rId11"/>
    <p:sldId id="393" r:id="rId12"/>
    <p:sldId id="394" r:id="rId13"/>
    <p:sldId id="402" r:id="rId14"/>
    <p:sldId id="395" r:id="rId15"/>
    <p:sldId id="403" r:id="rId16"/>
    <p:sldId id="388" r:id="rId17"/>
    <p:sldId id="391" r:id="rId18"/>
    <p:sldId id="390" r:id="rId19"/>
    <p:sldId id="392" r:id="rId20"/>
    <p:sldId id="404" r:id="rId21"/>
    <p:sldId id="396" r:id="rId22"/>
    <p:sldId id="405" r:id="rId23"/>
    <p:sldId id="397" r:id="rId24"/>
    <p:sldId id="406" r:id="rId25"/>
  </p:sldIdLst>
  <p:sldSz cx="9144000" cy="6858000" type="screen4x3"/>
  <p:notesSz cx="9144000" cy="6858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D71"/>
    <a:srgbClr val="E0E0E0"/>
    <a:srgbClr val="F8E0E6"/>
    <a:srgbClr val="F3C9D4"/>
    <a:srgbClr val="ECAABB"/>
    <a:srgbClr val="FFEAC1"/>
    <a:srgbClr val="38BABC"/>
    <a:srgbClr val="9157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95" autoAdjust="0"/>
    <p:restoredTop sz="79595" autoAdjust="0"/>
  </p:normalViewPr>
  <p:slideViewPr>
    <p:cSldViewPr>
      <p:cViewPr>
        <p:scale>
          <a:sx n="80" d="100"/>
          <a:sy n="80" d="100"/>
        </p:scale>
        <p:origin x="-59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3BC0C-252D-4C01-A31C-03E01183F13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A4EB016-08AE-4A85-86EF-7C6199D34E4A}">
      <dgm:prSet phldrT="[텍스트]"/>
      <dgm:spPr/>
      <dgm:t>
        <a:bodyPr/>
        <a:lstStyle/>
        <a:p>
          <a:pPr latinLnBrk="1"/>
          <a:r>
            <a:rPr lang="ko-KR" altLang="en-US" dirty="0" smtClean="0"/>
            <a:t>천연건조</a:t>
          </a:r>
          <a:endParaRPr lang="ko-KR" altLang="en-US" dirty="0"/>
        </a:p>
      </dgm:t>
    </dgm:pt>
    <dgm:pt modelId="{31DE9435-098D-4D49-802E-57B857552D8D}" type="parTrans" cxnId="{C0CE8B5A-5E29-4837-86C3-65A7D0DE5E56}">
      <dgm:prSet/>
      <dgm:spPr/>
      <dgm:t>
        <a:bodyPr/>
        <a:lstStyle/>
        <a:p>
          <a:pPr latinLnBrk="1"/>
          <a:endParaRPr lang="ko-KR" altLang="en-US"/>
        </a:p>
      </dgm:t>
    </dgm:pt>
    <dgm:pt modelId="{18F55ACC-1D60-4850-A08B-DBE7BCC1E497}" type="sibTrans" cxnId="{C0CE8B5A-5E29-4837-86C3-65A7D0DE5E56}">
      <dgm:prSet/>
      <dgm:spPr/>
      <dgm:t>
        <a:bodyPr/>
        <a:lstStyle/>
        <a:p>
          <a:pPr latinLnBrk="1"/>
          <a:endParaRPr lang="ko-KR" altLang="en-US"/>
        </a:p>
      </dgm:t>
    </dgm:pt>
    <dgm:pt modelId="{52104950-5894-463A-B136-8EDCDC64D123}">
      <dgm:prSet phldrT="[텍스트]"/>
      <dgm:spPr/>
      <dgm:t>
        <a:bodyPr/>
        <a:lstStyle/>
        <a:p>
          <a:pPr latinLnBrk="1"/>
          <a:r>
            <a:rPr lang="ko-KR" altLang="en-US" dirty="0" smtClean="0"/>
            <a:t>야외에서 인공적인 열원 없이 </a:t>
          </a:r>
          <a:r>
            <a:rPr lang="ko-KR" altLang="en-US" b="0" dirty="0" smtClean="0"/>
            <a:t>건조</a:t>
          </a:r>
          <a:r>
            <a:rPr lang="ko-KR" altLang="en-US" dirty="0" smtClean="0"/>
            <a:t>하는   방법</a:t>
          </a:r>
          <a:endParaRPr lang="ko-KR" altLang="en-US" dirty="0"/>
        </a:p>
      </dgm:t>
    </dgm:pt>
    <dgm:pt modelId="{9BF27943-CDB4-4546-B931-99F1F4618EA9}" type="parTrans" cxnId="{A30E5BA8-996C-4463-9BDA-CCF68CCC4429}">
      <dgm:prSet/>
      <dgm:spPr/>
      <dgm:t>
        <a:bodyPr/>
        <a:lstStyle/>
        <a:p>
          <a:pPr latinLnBrk="1"/>
          <a:endParaRPr lang="ko-KR" altLang="en-US"/>
        </a:p>
      </dgm:t>
    </dgm:pt>
    <dgm:pt modelId="{C4B7E159-7F6B-4A2B-99CA-A2FDF3C6253E}" type="sibTrans" cxnId="{A30E5BA8-996C-4463-9BDA-CCF68CCC4429}">
      <dgm:prSet/>
      <dgm:spPr/>
      <dgm:t>
        <a:bodyPr/>
        <a:lstStyle/>
        <a:p>
          <a:pPr latinLnBrk="1"/>
          <a:endParaRPr lang="ko-KR" altLang="en-US"/>
        </a:p>
      </dgm:t>
    </dgm:pt>
    <dgm:pt modelId="{B17811C8-E296-4885-B12B-0D13510A2E17}">
      <dgm:prSet phldrT="[텍스트]"/>
      <dgm:spPr/>
      <dgm:t>
        <a:bodyPr/>
        <a:lstStyle/>
        <a:p>
          <a:pPr latinLnBrk="1"/>
          <a:r>
            <a:rPr lang="ko-KR" altLang="en-US" dirty="0" smtClean="0"/>
            <a:t>높은 </a:t>
          </a:r>
          <a:r>
            <a:rPr lang="ko-KR" altLang="en-US" dirty="0" err="1" smtClean="0"/>
            <a:t>함수율에서</a:t>
          </a:r>
          <a:r>
            <a:rPr lang="ko-KR" altLang="en-US" dirty="0" smtClean="0"/>
            <a:t> </a:t>
          </a:r>
          <a:r>
            <a:rPr lang="ko-KR" altLang="en-US" dirty="0" err="1" smtClean="0"/>
            <a:t>건조시</a:t>
          </a:r>
          <a:r>
            <a:rPr lang="ko-KR" altLang="en-US" dirty="0" smtClean="0"/>
            <a:t> 문제발생을       방지하기 위해 사용</a:t>
          </a:r>
          <a:endParaRPr lang="ko-KR" altLang="en-US" dirty="0"/>
        </a:p>
      </dgm:t>
    </dgm:pt>
    <dgm:pt modelId="{A140D2B2-A9B1-4442-A9BB-A980B31BE2FC}" type="parTrans" cxnId="{983F6DE7-DCE5-4AA0-9ADA-A98825A79E99}">
      <dgm:prSet/>
      <dgm:spPr/>
      <dgm:t>
        <a:bodyPr/>
        <a:lstStyle/>
        <a:p>
          <a:pPr latinLnBrk="1"/>
          <a:endParaRPr lang="ko-KR" altLang="en-US"/>
        </a:p>
      </dgm:t>
    </dgm:pt>
    <dgm:pt modelId="{7CE4DD27-4989-4F99-9C52-036DB4B98531}" type="sibTrans" cxnId="{983F6DE7-DCE5-4AA0-9ADA-A98825A79E99}">
      <dgm:prSet/>
      <dgm:spPr/>
      <dgm:t>
        <a:bodyPr/>
        <a:lstStyle/>
        <a:p>
          <a:pPr latinLnBrk="1"/>
          <a:endParaRPr lang="ko-KR" altLang="en-US"/>
        </a:p>
      </dgm:t>
    </dgm:pt>
    <dgm:pt modelId="{8D5E8FF0-762B-419C-AA08-2D673855C28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열건조</a:t>
          </a:r>
          <a:endParaRPr lang="ko-KR" altLang="en-US" dirty="0"/>
        </a:p>
      </dgm:t>
    </dgm:pt>
    <dgm:pt modelId="{A22CE12D-D149-48B0-BCC4-E251C3891978}" type="parTrans" cxnId="{5390B438-6507-44C0-AAA2-A9979CAE9279}">
      <dgm:prSet/>
      <dgm:spPr/>
      <dgm:t>
        <a:bodyPr/>
        <a:lstStyle/>
        <a:p>
          <a:pPr latinLnBrk="1"/>
          <a:endParaRPr lang="ko-KR" altLang="en-US"/>
        </a:p>
      </dgm:t>
    </dgm:pt>
    <dgm:pt modelId="{BC7CB9A1-47B2-4B7F-921F-CEA3B4CC24ED}" type="sibTrans" cxnId="{5390B438-6507-44C0-AAA2-A9979CAE9279}">
      <dgm:prSet/>
      <dgm:spPr/>
      <dgm:t>
        <a:bodyPr/>
        <a:lstStyle/>
        <a:p>
          <a:pPr latinLnBrk="1"/>
          <a:endParaRPr lang="ko-KR" altLang="en-US"/>
        </a:p>
      </dgm:t>
    </dgm:pt>
    <dgm:pt modelId="{C3CB35DB-90A3-48D4-92D5-AE60BAC70B0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열건조</a:t>
          </a:r>
          <a:r>
            <a:rPr lang="ko-KR" altLang="en-US" dirty="0" smtClean="0"/>
            <a:t> </a:t>
          </a:r>
          <a:r>
            <a:rPr lang="ko-KR" altLang="en-US" dirty="0" err="1" smtClean="0"/>
            <a:t>기계안에</a:t>
          </a:r>
          <a:r>
            <a:rPr lang="ko-KR" altLang="en-US" dirty="0" smtClean="0"/>
            <a:t> 넣어 목표 </a:t>
          </a:r>
          <a:r>
            <a:rPr lang="ko-KR" altLang="en-US" dirty="0" err="1" smtClean="0"/>
            <a:t>함수율까지</a:t>
          </a:r>
          <a:r>
            <a:rPr lang="ko-KR" altLang="en-US" dirty="0" smtClean="0"/>
            <a:t>   도달하기 위하여 습도</a:t>
          </a:r>
          <a:r>
            <a:rPr lang="en-US" altLang="ko-KR" dirty="0" smtClean="0"/>
            <a:t>,</a:t>
          </a:r>
          <a:r>
            <a:rPr lang="ko-KR" altLang="en-US" dirty="0" smtClean="0"/>
            <a:t>온도</a:t>
          </a:r>
          <a:r>
            <a:rPr lang="en-US" altLang="ko-KR" dirty="0" smtClean="0"/>
            <a:t>,</a:t>
          </a:r>
          <a:r>
            <a:rPr lang="ko-KR" altLang="en-US" dirty="0" smtClean="0"/>
            <a:t>풍력 등을      조절하여 인공건조</a:t>
          </a:r>
          <a:endParaRPr lang="ko-KR" altLang="en-US" dirty="0"/>
        </a:p>
      </dgm:t>
    </dgm:pt>
    <dgm:pt modelId="{BC5A1A39-8F1F-4206-9F41-BD0F852E216E}" type="parTrans" cxnId="{730CE499-34E8-495F-B863-B3C911E302E4}">
      <dgm:prSet/>
      <dgm:spPr/>
      <dgm:t>
        <a:bodyPr/>
        <a:lstStyle/>
        <a:p>
          <a:pPr latinLnBrk="1"/>
          <a:endParaRPr lang="ko-KR" altLang="en-US"/>
        </a:p>
      </dgm:t>
    </dgm:pt>
    <dgm:pt modelId="{57E697ED-3922-48E1-9AFC-FAB387E55FBD}" type="sibTrans" cxnId="{730CE499-34E8-495F-B863-B3C911E302E4}">
      <dgm:prSet/>
      <dgm:spPr/>
      <dgm:t>
        <a:bodyPr/>
        <a:lstStyle/>
        <a:p>
          <a:pPr latinLnBrk="1"/>
          <a:endParaRPr lang="ko-KR" altLang="en-US"/>
        </a:p>
      </dgm:t>
    </dgm:pt>
    <dgm:pt modelId="{B270DFCF-C32B-4F25-8B76-70D55FB04639}">
      <dgm:prSet phldrT="[텍스트]"/>
      <dgm:spPr/>
      <dgm:t>
        <a:bodyPr/>
        <a:lstStyle/>
        <a:p>
          <a:pPr latinLnBrk="1"/>
          <a:r>
            <a:rPr lang="ko-KR" altLang="en-US" dirty="0" smtClean="0"/>
            <a:t>천연건조보다 훨씬 빠름</a:t>
          </a:r>
          <a:endParaRPr lang="ko-KR" altLang="en-US" dirty="0"/>
        </a:p>
      </dgm:t>
    </dgm:pt>
    <dgm:pt modelId="{6F276643-529B-4B71-BF45-4723286C5F2C}" type="parTrans" cxnId="{BCD8A27C-52BD-4BFE-8BD0-FD77C7C1442C}">
      <dgm:prSet/>
      <dgm:spPr/>
      <dgm:t>
        <a:bodyPr/>
        <a:lstStyle/>
        <a:p>
          <a:pPr latinLnBrk="1"/>
          <a:endParaRPr lang="ko-KR" altLang="en-US"/>
        </a:p>
      </dgm:t>
    </dgm:pt>
    <dgm:pt modelId="{9BB8236B-A6F4-4A61-95BE-7806FE9282B9}" type="sibTrans" cxnId="{BCD8A27C-52BD-4BFE-8BD0-FD77C7C1442C}">
      <dgm:prSet/>
      <dgm:spPr/>
      <dgm:t>
        <a:bodyPr/>
        <a:lstStyle/>
        <a:p>
          <a:pPr latinLnBrk="1"/>
          <a:endParaRPr lang="ko-KR" altLang="en-US"/>
        </a:p>
      </dgm:t>
    </dgm:pt>
    <dgm:pt modelId="{8B7E5CD4-0A9D-42FC-9F28-DC67136DB395}" type="pres">
      <dgm:prSet presAssocID="{7053BC0C-252D-4C01-A31C-03E01183F1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AB5F8-0F90-425B-ADCA-3D2BE1B4C05B}" type="pres">
      <dgm:prSet presAssocID="{3A4EB016-08AE-4A85-86EF-7C6199D34E4A}" presName="linNode" presStyleCnt="0"/>
      <dgm:spPr/>
    </dgm:pt>
    <dgm:pt modelId="{6EA9551E-98B3-4679-9EED-DEB6FE0D53E5}" type="pres">
      <dgm:prSet presAssocID="{3A4EB016-08AE-4A85-86EF-7C6199D34E4A}" presName="parentShp" presStyleLbl="node1" presStyleIdx="0" presStyleCnt="2" custScaleX="71874" custScaleY="353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1E5AE1-7ED2-4DCE-AD6D-A9385AC23CD6}" type="pres">
      <dgm:prSet presAssocID="{3A4EB016-08AE-4A85-86EF-7C6199D34E4A}" presName="childShp" presStyleLbl="bgAccFollowNode1" presStyleIdx="0" presStyleCnt="2" custScaleX="1141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683710-D12F-41EF-831B-8A5298537B1A}" type="pres">
      <dgm:prSet presAssocID="{18F55ACC-1D60-4850-A08B-DBE7BCC1E497}" presName="spacing" presStyleCnt="0"/>
      <dgm:spPr/>
    </dgm:pt>
    <dgm:pt modelId="{1D9E90DA-9FD3-4C15-BE52-155DEE4EFC17}" type="pres">
      <dgm:prSet presAssocID="{8D5E8FF0-762B-419C-AA08-2D673855C284}" presName="linNode" presStyleCnt="0"/>
      <dgm:spPr/>
    </dgm:pt>
    <dgm:pt modelId="{0FCF3BE2-4758-42C8-A527-0AF53001C2D8}" type="pres">
      <dgm:prSet presAssocID="{8D5E8FF0-762B-419C-AA08-2D673855C284}" presName="parentShp" presStyleLbl="node1" presStyleIdx="1" presStyleCnt="2" custScaleX="71874" custScaleY="353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B1A605-ACE5-4E08-9D96-5A1BB59F15F7}" type="pres">
      <dgm:prSet presAssocID="{8D5E8FF0-762B-419C-AA08-2D673855C284}" presName="childShp" presStyleLbl="bgAccFollowNode1" presStyleIdx="1" presStyleCnt="2" custScaleX="1141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0E5BA8-996C-4463-9BDA-CCF68CCC4429}" srcId="{3A4EB016-08AE-4A85-86EF-7C6199D34E4A}" destId="{52104950-5894-463A-B136-8EDCDC64D123}" srcOrd="0" destOrd="0" parTransId="{9BF27943-CDB4-4546-B931-99F1F4618EA9}" sibTransId="{C4B7E159-7F6B-4A2B-99CA-A2FDF3C6253E}"/>
    <dgm:cxn modelId="{C0CE8B5A-5E29-4837-86C3-65A7D0DE5E56}" srcId="{7053BC0C-252D-4C01-A31C-03E01183F131}" destId="{3A4EB016-08AE-4A85-86EF-7C6199D34E4A}" srcOrd="0" destOrd="0" parTransId="{31DE9435-098D-4D49-802E-57B857552D8D}" sibTransId="{18F55ACC-1D60-4850-A08B-DBE7BCC1E497}"/>
    <dgm:cxn modelId="{FC707CBD-62DC-4145-AA1F-4157F639A1A9}" type="presOf" srcId="{52104950-5894-463A-B136-8EDCDC64D123}" destId="{6A1E5AE1-7ED2-4DCE-AD6D-A9385AC23CD6}" srcOrd="0" destOrd="0" presId="urn:microsoft.com/office/officeart/2005/8/layout/vList6"/>
    <dgm:cxn modelId="{730CE499-34E8-495F-B863-B3C911E302E4}" srcId="{8D5E8FF0-762B-419C-AA08-2D673855C284}" destId="{C3CB35DB-90A3-48D4-92D5-AE60BAC70B01}" srcOrd="0" destOrd="0" parTransId="{BC5A1A39-8F1F-4206-9F41-BD0F852E216E}" sibTransId="{57E697ED-3922-48E1-9AFC-FAB387E55FBD}"/>
    <dgm:cxn modelId="{3A7E06A3-D664-4024-9374-62B441CF362C}" type="presOf" srcId="{B17811C8-E296-4885-B12B-0D13510A2E17}" destId="{6A1E5AE1-7ED2-4DCE-AD6D-A9385AC23CD6}" srcOrd="0" destOrd="1" presId="urn:microsoft.com/office/officeart/2005/8/layout/vList6"/>
    <dgm:cxn modelId="{983F6DE7-DCE5-4AA0-9ADA-A98825A79E99}" srcId="{3A4EB016-08AE-4A85-86EF-7C6199D34E4A}" destId="{B17811C8-E296-4885-B12B-0D13510A2E17}" srcOrd="1" destOrd="0" parTransId="{A140D2B2-A9B1-4442-A9BB-A980B31BE2FC}" sibTransId="{7CE4DD27-4989-4F99-9C52-036DB4B98531}"/>
    <dgm:cxn modelId="{D256B8ED-494F-4FC7-8100-A44F5420F696}" type="presOf" srcId="{3A4EB016-08AE-4A85-86EF-7C6199D34E4A}" destId="{6EA9551E-98B3-4679-9EED-DEB6FE0D53E5}" srcOrd="0" destOrd="0" presId="urn:microsoft.com/office/officeart/2005/8/layout/vList6"/>
    <dgm:cxn modelId="{3173092A-ACAF-4FFA-8CAC-7F7AC9A20ECC}" type="presOf" srcId="{7053BC0C-252D-4C01-A31C-03E01183F131}" destId="{8B7E5CD4-0A9D-42FC-9F28-DC67136DB395}" srcOrd="0" destOrd="0" presId="urn:microsoft.com/office/officeart/2005/8/layout/vList6"/>
    <dgm:cxn modelId="{5390B438-6507-44C0-AAA2-A9979CAE9279}" srcId="{7053BC0C-252D-4C01-A31C-03E01183F131}" destId="{8D5E8FF0-762B-419C-AA08-2D673855C284}" srcOrd="1" destOrd="0" parTransId="{A22CE12D-D149-48B0-BCC4-E251C3891978}" sibTransId="{BC7CB9A1-47B2-4B7F-921F-CEA3B4CC24ED}"/>
    <dgm:cxn modelId="{BCD8A27C-52BD-4BFE-8BD0-FD77C7C1442C}" srcId="{8D5E8FF0-762B-419C-AA08-2D673855C284}" destId="{B270DFCF-C32B-4F25-8B76-70D55FB04639}" srcOrd="1" destOrd="0" parTransId="{6F276643-529B-4B71-BF45-4723286C5F2C}" sibTransId="{9BB8236B-A6F4-4A61-95BE-7806FE9282B9}"/>
    <dgm:cxn modelId="{5C4A20DF-FDEC-43EA-BE0B-B975BA96D30C}" type="presOf" srcId="{8D5E8FF0-762B-419C-AA08-2D673855C284}" destId="{0FCF3BE2-4758-42C8-A527-0AF53001C2D8}" srcOrd="0" destOrd="0" presId="urn:microsoft.com/office/officeart/2005/8/layout/vList6"/>
    <dgm:cxn modelId="{74FA7D3A-7DF1-44F3-ABC8-6D4839104F80}" type="presOf" srcId="{C3CB35DB-90A3-48D4-92D5-AE60BAC70B01}" destId="{51B1A605-ACE5-4E08-9D96-5A1BB59F15F7}" srcOrd="0" destOrd="0" presId="urn:microsoft.com/office/officeart/2005/8/layout/vList6"/>
    <dgm:cxn modelId="{88CC99F0-CD61-4BD7-84F0-CBA608525CB2}" type="presOf" srcId="{B270DFCF-C32B-4F25-8B76-70D55FB04639}" destId="{51B1A605-ACE5-4E08-9D96-5A1BB59F15F7}" srcOrd="0" destOrd="1" presId="urn:microsoft.com/office/officeart/2005/8/layout/vList6"/>
    <dgm:cxn modelId="{D90ED453-4193-43EE-999F-B449B0C16264}" type="presParOf" srcId="{8B7E5CD4-0A9D-42FC-9F28-DC67136DB395}" destId="{AB6AB5F8-0F90-425B-ADCA-3D2BE1B4C05B}" srcOrd="0" destOrd="0" presId="urn:microsoft.com/office/officeart/2005/8/layout/vList6"/>
    <dgm:cxn modelId="{6A734EE2-DA76-4BBC-9E76-5D8B95F40701}" type="presParOf" srcId="{AB6AB5F8-0F90-425B-ADCA-3D2BE1B4C05B}" destId="{6EA9551E-98B3-4679-9EED-DEB6FE0D53E5}" srcOrd="0" destOrd="0" presId="urn:microsoft.com/office/officeart/2005/8/layout/vList6"/>
    <dgm:cxn modelId="{E3910E5A-0326-4892-BDD1-35A62D2C6446}" type="presParOf" srcId="{AB6AB5F8-0F90-425B-ADCA-3D2BE1B4C05B}" destId="{6A1E5AE1-7ED2-4DCE-AD6D-A9385AC23CD6}" srcOrd="1" destOrd="0" presId="urn:microsoft.com/office/officeart/2005/8/layout/vList6"/>
    <dgm:cxn modelId="{BB1FE748-C620-430C-BAC6-E350EBAB1E36}" type="presParOf" srcId="{8B7E5CD4-0A9D-42FC-9F28-DC67136DB395}" destId="{26683710-D12F-41EF-831B-8A5298537B1A}" srcOrd="1" destOrd="0" presId="urn:microsoft.com/office/officeart/2005/8/layout/vList6"/>
    <dgm:cxn modelId="{CB2D4E6A-CD65-4079-B6F8-7C9F5845DA90}" type="presParOf" srcId="{8B7E5CD4-0A9D-42FC-9F28-DC67136DB395}" destId="{1D9E90DA-9FD3-4C15-BE52-155DEE4EFC17}" srcOrd="2" destOrd="0" presId="urn:microsoft.com/office/officeart/2005/8/layout/vList6"/>
    <dgm:cxn modelId="{52534F87-084E-4947-96A7-D7F398F46D2F}" type="presParOf" srcId="{1D9E90DA-9FD3-4C15-BE52-155DEE4EFC17}" destId="{0FCF3BE2-4758-42C8-A527-0AF53001C2D8}" srcOrd="0" destOrd="0" presId="urn:microsoft.com/office/officeart/2005/8/layout/vList6"/>
    <dgm:cxn modelId="{8B74EB7E-450F-42E7-9E08-E49F590D6899}" type="presParOf" srcId="{1D9E90DA-9FD3-4C15-BE52-155DEE4EFC17}" destId="{51B1A605-ACE5-4E08-9D96-5A1BB59F15F7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ECA84B-D940-4C3F-9DCE-E4442AE5CB4C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1BD06E-5E98-448B-870D-A1E5B2A8CDE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07B99A-9200-48D6-98AC-E6F02CCF6592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E5A020-3E10-4DDD-87DC-D91D1B332E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이번에 항생제에 대해서 발표를 </a:t>
            </a:r>
            <a:r>
              <a:rPr lang="ko-KR" altLang="en-US" dirty="0" err="1" smtClean="0"/>
              <a:t>맡게된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9</a:t>
            </a:r>
            <a:r>
              <a:rPr lang="ko-KR" altLang="en-US" dirty="0" smtClean="0"/>
              <a:t>조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조원으로는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이광우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박소희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발표자 박태영 입니다</a:t>
            </a:r>
            <a:r>
              <a:rPr lang="en-US" altLang="ko-KR" baseline="0" dirty="0" smtClean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5A020-3E10-4DDD-87DC-D91D1B332E6F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우선 발표의 진행</a:t>
            </a:r>
            <a:r>
              <a:rPr lang="ko-KR" altLang="en-US" baseline="0" dirty="0" smtClean="0"/>
              <a:t> 순서를 </a:t>
            </a:r>
            <a:r>
              <a:rPr lang="ko-KR" altLang="en-US" baseline="0" dirty="0" err="1" smtClean="0"/>
              <a:t>말씀드리겠습니다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처음으로 항생제란 </a:t>
            </a:r>
            <a:r>
              <a:rPr lang="ko-KR" altLang="en-US" baseline="0" dirty="0" err="1" smtClean="0"/>
              <a:t>무었인지</a:t>
            </a:r>
            <a:r>
              <a:rPr lang="ko-KR" altLang="en-US" baseline="0" dirty="0" smtClean="0"/>
              <a:t> 그리고 그 항생제가 작용하는 기전은 </a:t>
            </a:r>
            <a:r>
              <a:rPr lang="ko-KR" altLang="en-US" baseline="0" dirty="0" err="1" smtClean="0"/>
              <a:t>어떤것</a:t>
            </a:r>
            <a:r>
              <a:rPr lang="ko-KR" altLang="en-US" baseline="0" dirty="0" smtClean="0"/>
              <a:t> 들이 있는지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그리고 항생제의 종류와 항생제를 먹음으로써 </a:t>
            </a:r>
            <a:r>
              <a:rPr lang="ko-KR" altLang="en-US" baseline="0" dirty="0" err="1" smtClean="0"/>
              <a:t>발생할수있는</a:t>
            </a:r>
            <a:r>
              <a:rPr lang="ko-KR" altLang="en-US" baseline="0" dirty="0" smtClean="0"/>
              <a:t> 부작용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마지막으로 항생제의 내성과 대처방안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질의응답순으로</a:t>
            </a:r>
            <a:r>
              <a:rPr lang="ko-KR" altLang="en-US" baseline="0" dirty="0" smtClean="0"/>
              <a:t> 진행하겠습니다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5A020-3E10-4DDD-87DC-D91D1B332E6F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이런 항생제는 세균뿐만 아니라 인체 세포에도 해로울 수 있습니다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아무리 좋은 항생제라 하더라도 인체 세포에 많은 영향을 끼친다면 치료제로 사용할 수 없습니다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항생제의 표적은 미생물에만 존재하거나 미생물의 성장 또는 증식에 필수적인 것이어야 하며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인체 세포에는 없는 것이어야 합니다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B75-3D2B-40E4-B9A4-32D5079C87C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AA9E-0FDD-476F-A09B-A5832E96E8D2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4FA8-C97F-468C-A529-67DC63288DB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202-4984-425B-86D5-85428C4512D2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1618-B66B-483F-9437-D6179303004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FCBA-8F5B-4D78-8C5B-E0E10919FDC0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0614-B4DD-4B30-9A41-DB0F7A044A4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4FF1-31D4-4262-8A01-209F1340CF97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E06C-5905-4681-8906-146D1943256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8D72-7772-450A-B811-97BB905F772A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CD92-71C4-4C67-A637-9A516547FD1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351E-77F6-45C1-AA6A-41419AF72EE8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C155-1E73-4E24-91E0-8863777664C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16E1-5D6C-4465-BEED-558120B886CD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26A-91DB-4110-BAC7-E80233E0414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E2E0-19C0-4B04-8D56-3DB9D8DC204F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9D06-0D40-44F1-9871-799E8015D41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78CA-ABA9-4974-8723-DAA9B767ABD7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6505-45F4-4912-BBE7-F27240A7770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21E2-12F7-4A0F-8438-29F6FF1EBE41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0A9E-EC41-4F84-8F3D-6EED0285D67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9326-F27B-407D-B96A-584D2384DA1F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2B9D-6390-4F5A-B10D-C8FE27B75E5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D48738-7261-4065-984D-5C4EB58E09A7}" type="datetimeFigureOut">
              <a:rPr lang="ko-KR" altLang="en-US"/>
              <a:pPr>
                <a:defRPr/>
              </a:pPr>
              <a:t>2012-11-27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898D32-58C0-4F80-A6DE-95F4DE794F1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5"/>
          <p:cNvSpPr txBox="1">
            <a:spLocks noChangeArrowheads="1"/>
          </p:cNvSpPr>
          <p:nvPr/>
        </p:nvSpPr>
        <p:spPr bwMode="auto">
          <a:xfrm rot="21213643">
            <a:off x="692047" y="1925549"/>
            <a:ext cx="6987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7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</a:t>
            </a:r>
            <a:r>
              <a:rPr lang="en-US" altLang="ko-KR" sz="7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ood Pellet</a:t>
            </a:r>
            <a:endParaRPr lang="ko-KR" altLang="en-US" sz="7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55"/>
          <p:cNvSpPr txBox="1">
            <a:spLocks noChangeArrowheads="1"/>
          </p:cNvSpPr>
          <p:nvPr/>
        </p:nvSpPr>
        <p:spPr bwMode="auto">
          <a:xfrm>
            <a:off x="4929222" y="5045531"/>
            <a:ext cx="41433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5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ko-KR" altLang="en-US" sz="35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조 </a:t>
            </a:r>
            <a:r>
              <a:rPr lang="ko-KR" altLang="en-US" sz="3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황인환 강병욱</a:t>
            </a:r>
            <a:endParaRPr lang="en-US" altLang="ko-KR" sz="3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ko-KR" altLang="en-US" sz="3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장정주 김현태</a:t>
            </a:r>
            <a:endParaRPr lang="ko-KR" altLang="en-US" sz="3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특성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1285860"/>
            <a:ext cx="328614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경 제 성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 탄소배출 </a:t>
            </a:r>
            <a:r>
              <a:rPr lang="ko-KR" altLang="en-US" dirty="0" err="1" smtClean="0"/>
              <a:t>거래권</a:t>
            </a:r>
            <a:r>
              <a:rPr lang="ko-KR" altLang="en-US" dirty="0" smtClean="0"/>
              <a:t> 및 감축</a:t>
            </a:r>
            <a:endParaRPr lang="en-US" altLang="ko-KR" dirty="0" smtClean="0"/>
          </a:p>
          <a:p>
            <a:r>
              <a:rPr lang="ko-KR" altLang="en-US" dirty="0" smtClean="0"/>
              <a:t> 정부규제 고려 시 유연탄보다</a:t>
            </a:r>
            <a:endParaRPr lang="en-US" altLang="ko-KR" dirty="0" smtClean="0"/>
          </a:p>
          <a:p>
            <a:r>
              <a:rPr lang="ko-KR" altLang="en-US" dirty="0" smtClean="0"/>
              <a:t> 경제성  있음</a:t>
            </a:r>
            <a:endParaRPr lang="en-US" altLang="ko-KR" dirty="0" smtClean="0"/>
          </a:p>
          <a:p>
            <a:r>
              <a:rPr lang="en-US" altLang="ko-KR" dirty="0" smtClean="0"/>
              <a:t>- CDM </a:t>
            </a:r>
            <a:r>
              <a:rPr lang="ko-KR" altLang="en-US" dirty="0" smtClean="0"/>
              <a:t>사업 추진 가능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429256" y="4429132"/>
            <a:ext cx="328614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단 순 성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타 </a:t>
            </a:r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보다 </a:t>
            </a:r>
            <a:endParaRPr lang="en-US" altLang="ko-KR" dirty="0" smtClean="0"/>
          </a:p>
          <a:p>
            <a:r>
              <a:rPr lang="ko-KR" altLang="en-US" dirty="0" smtClean="0"/>
              <a:t> 개발 및 적용 단순</a:t>
            </a:r>
            <a:r>
              <a:rPr lang="en-US" altLang="ko-KR" dirty="0" smtClean="0"/>
              <a:t>,</a:t>
            </a:r>
            <a:r>
              <a:rPr lang="ko-KR" altLang="en-US" dirty="0" smtClean="0"/>
              <a:t>용이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85720" y="4500570"/>
            <a:ext cx="328614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편 리 성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운반 및 저장 용이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연료의 자동화 가능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재 발생률 </a:t>
            </a:r>
            <a:r>
              <a:rPr lang="en-US" altLang="ko-KR" dirty="0" smtClean="0"/>
              <a:t>1%</a:t>
            </a:r>
            <a:r>
              <a:rPr lang="ko-KR" altLang="en-US" dirty="0" smtClean="0"/>
              <a:t>미만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429256" y="1285860"/>
            <a:ext cx="328614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환 경 성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연소과정 중 환경오염 </a:t>
            </a:r>
            <a:endParaRPr lang="en-US" altLang="ko-KR" dirty="0" smtClean="0"/>
          </a:p>
          <a:p>
            <a:r>
              <a:rPr lang="ko-KR" altLang="en-US" dirty="0" smtClean="0"/>
              <a:t> 물질의 배출이 거의 없음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err="1" smtClean="0"/>
              <a:t>SO</a:t>
            </a:r>
            <a:r>
              <a:rPr lang="en-US" altLang="ko-KR" sz="1600" dirty="0" err="1" smtClean="0"/>
              <a:t>x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NO</a:t>
            </a:r>
            <a:r>
              <a:rPr lang="en-US" altLang="ko-KR" sz="1600" dirty="0" err="1" smtClean="0"/>
              <a:t>x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환경부기준만족</a:t>
            </a:r>
            <a:endParaRPr lang="en-US" altLang="ko-KR" dirty="0" smtClean="0"/>
          </a:p>
        </p:txBody>
      </p:sp>
      <p:sp>
        <p:nvSpPr>
          <p:cNvPr id="12" name="포인트가 24개인 별 11"/>
          <p:cNvSpPr/>
          <p:nvPr/>
        </p:nvSpPr>
        <p:spPr>
          <a:xfrm>
            <a:off x="2428860" y="2857496"/>
            <a:ext cx="3929090" cy="2143140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굴림체" pitchFamily="49" charset="-127"/>
                <a:ea typeface="굴림체" pitchFamily="49" charset="-127"/>
              </a:rPr>
              <a:t>최적의</a:t>
            </a:r>
            <a:endParaRPr lang="en-US" altLang="ko-KR" sz="2400" b="1" dirty="0" smtClean="0">
              <a:latin typeface="굴림체" pitchFamily="49" charset="-127"/>
              <a:ea typeface="굴림체" pitchFamily="49" charset="-127"/>
            </a:endParaRPr>
          </a:p>
          <a:p>
            <a:pPr algn="ctr"/>
            <a:r>
              <a:rPr lang="ko-KR" altLang="en-US" sz="2400" b="1" dirty="0" err="1" smtClean="0">
                <a:latin typeface="굴림체" pitchFamily="49" charset="-127"/>
                <a:ea typeface="굴림체" pitchFamily="49" charset="-127"/>
              </a:rPr>
              <a:t>신재생에너</a:t>
            </a:r>
            <a:r>
              <a:rPr lang="ko-KR" altLang="en-US" sz="2400" b="1" dirty="0" err="1">
                <a:latin typeface="굴림체" pitchFamily="49" charset="-127"/>
                <a:ea typeface="굴림체" pitchFamily="49" charset="-127"/>
              </a:rPr>
              <a:t>지</a:t>
            </a:r>
            <a:endParaRPr lang="ko-KR" altLang="en-US" sz="2400" b="1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장점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85720" y="1260491"/>
            <a:ext cx="8229600" cy="4525963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이산화탄소 발생 없음</a:t>
            </a:r>
            <a:endParaRPr lang="en-US" altLang="ko-KR" dirty="0" smtClean="0"/>
          </a:p>
          <a:p>
            <a:r>
              <a:rPr lang="ko-KR" altLang="en-US" dirty="0" smtClean="0"/>
              <a:t>재생산 가능한 무한자원</a:t>
            </a:r>
            <a:endParaRPr lang="en-US" altLang="ko-KR" dirty="0" smtClean="0"/>
          </a:p>
          <a:p>
            <a:r>
              <a:rPr lang="ko-KR" altLang="en-US" dirty="0" smtClean="0"/>
              <a:t>발화성이 낮음</a:t>
            </a:r>
            <a:endParaRPr lang="en-US" altLang="ko-KR" dirty="0" smtClean="0"/>
          </a:p>
          <a:p>
            <a:r>
              <a:rPr lang="ko-KR" altLang="en-US" dirty="0" smtClean="0"/>
              <a:t>나무 이외에 별도 첨가물 없음</a:t>
            </a:r>
            <a:endParaRPr lang="en-US" altLang="ko-KR" dirty="0"/>
          </a:p>
          <a:p>
            <a:r>
              <a:rPr lang="ko-KR" altLang="en-US" dirty="0" smtClean="0"/>
              <a:t>연료의 자동 공급 및 점화 가능</a:t>
            </a:r>
            <a:endParaRPr lang="en-US" altLang="ko-KR" dirty="0" smtClean="0"/>
          </a:p>
          <a:p>
            <a:r>
              <a:rPr lang="ko-KR" altLang="en-US" dirty="0" smtClean="0"/>
              <a:t>경제성 및 가격 안정성 우수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장점</a:t>
            </a:r>
          </a:p>
        </p:txBody>
      </p:sp>
      <p:graphicFrame>
        <p:nvGraphicFramePr>
          <p:cNvPr id="8" name="내용 개체 틀 5"/>
          <p:cNvGraphicFramePr>
            <a:graphicFrameLocks noGrp="1"/>
          </p:cNvGraphicFramePr>
          <p:nvPr>
            <p:ph idx="1"/>
          </p:nvPr>
        </p:nvGraphicFramePr>
        <p:xfrm>
          <a:off x="71406" y="1571612"/>
          <a:ext cx="9001157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3"/>
                <a:gridCol w="1928826"/>
                <a:gridCol w="1428761"/>
                <a:gridCol w="2071701"/>
                <a:gridCol w="1214446"/>
                <a:gridCol w="1000100"/>
              </a:tblGrid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연료명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발열량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가격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배출량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발열량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원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(kcal)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상대량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유연탄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6,200(kcal/kg)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110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/kg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2.310kgCO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en-US" altLang="ko-KR" dirty="0" smtClean="0"/>
                        <a:t>/kg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56.40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3.16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경유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9,000(kcal/L)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1,437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/L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2.593kgCO2/L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보일러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등유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9,000(kcal/L)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973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/L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2.310kgCO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en-US" altLang="ko-KR" dirty="0" smtClean="0"/>
                        <a:t>/L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9.25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0.52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도시가스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10,500(kcal/Nm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680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en-US" altLang="ko-KR" dirty="0" smtClean="0"/>
                        <a:t>Nm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2.310kgCO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en-US" altLang="ko-KR" dirty="0" smtClean="0"/>
                        <a:t>/Nm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15.44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0.86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목재펠릿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4,500(kcal/kg)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252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/kg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17.86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1.00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조원료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제조원료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214282" y="178592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침엽수와 활엽수 톱밥이나 이를 분쇄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 할 수 없는 원료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방부처리 목재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접착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도색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침지 등 화학물질 처리 목재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건축물로부터 해체된 목재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이력이 불분명한 목재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Documents and Settings\user\바탕 화면\noname0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00165"/>
            <a:ext cx="3429000" cy="2486025"/>
          </a:xfrm>
          <a:prstGeom prst="rect">
            <a:avLst/>
          </a:prstGeom>
          <a:noFill/>
        </p:spPr>
      </p:pic>
      <p:pic>
        <p:nvPicPr>
          <p:cNvPr id="11" name="Picture 4" descr="C:\Documents and Settings\user\바탕 화면\noname0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914796"/>
            <a:ext cx="34194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건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조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건조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graphicFrame>
        <p:nvGraphicFramePr>
          <p:cNvPr id="7" name="내용 개체 틀 4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건조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pic>
        <p:nvPicPr>
          <p:cNvPr id="9" name="그림 8" descr="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285860"/>
            <a:ext cx="3357570" cy="4357718"/>
          </a:xfrm>
          <a:prstGeom prst="rect">
            <a:avLst/>
          </a:prstGeom>
        </p:spPr>
      </p:pic>
      <p:grpSp>
        <p:nvGrpSpPr>
          <p:cNvPr id="10" name="그룹 10"/>
          <p:cNvGrpSpPr/>
          <p:nvPr/>
        </p:nvGrpSpPr>
        <p:grpSpPr>
          <a:xfrm>
            <a:off x="3643306" y="1285860"/>
            <a:ext cx="1714512" cy="4357718"/>
            <a:chOff x="1428728" y="1285860"/>
            <a:chExt cx="1714512" cy="4357718"/>
          </a:xfrm>
        </p:grpSpPr>
        <p:sp>
          <p:nvSpPr>
            <p:cNvPr id="11" name="타원 10"/>
            <p:cNvSpPr/>
            <p:nvPr/>
          </p:nvSpPr>
          <p:spPr>
            <a:xfrm>
              <a:off x="1428728" y="1285860"/>
              <a:ext cx="1714512" cy="15716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/>
                <a:t>천연건조</a:t>
              </a:r>
              <a:endParaRPr lang="ko-KR" altLang="en-US" sz="2000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1428728" y="4071942"/>
              <a:ext cx="1714512" cy="15716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err="1" smtClean="0"/>
                <a:t>열건조</a:t>
              </a:r>
              <a:endParaRPr lang="ko-KR" altLang="en-US" sz="2000" dirty="0"/>
            </a:p>
          </p:txBody>
        </p:sp>
        <p:sp>
          <p:nvSpPr>
            <p:cNvPr id="13" name="덧셈 기호 12"/>
            <p:cNvSpPr/>
            <p:nvPr/>
          </p:nvSpPr>
          <p:spPr>
            <a:xfrm>
              <a:off x="1857356" y="3071810"/>
              <a:ext cx="785818" cy="785818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0" y="2143116"/>
            <a:ext cx="3714744" cy="2571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생재</a:t>
            </a:r>
            <a:r>
              <a:rPr lang="ko-KR" altLang="en-US" sz="2400" dirty="0" smtClean="0">
                <a:solidFill>
                  <a:schemeClr val="tx1"/>
                </a:solidFill>
              </a:rPr>
              <a:t> 목재의 경우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천연건조와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열건조를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하여야 문제발생이 적음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건조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pic>
        <p:nvPicPr>
          <p:cNvPr id="7" name="그림 6" descr="z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4" y="4214818"/>
            <a:ext cx="2684996" cy="2143115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7072330" y="1142984"/>
            <a:ext cx="1714512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열건조</a:t>
            </a:r>
            <a:endParaRPr lang="en-US" altLang="ko-KR" dirty="0" smtClean="0"/>
          </a:p>
        </p:txBody>
      </p:sp>
      <p:pic>
        <p:nvPicPr>
          <p:cNvPr id="9" name="그림 8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0128"/>
            <a:ext cx="2571741" cy="1928806"/>
          </a:xfrm>
          <a:prstGeom prst="rect">
            <a:avLst/>
          </a:prstGeom>
        </p:spPr>
      </p:pic>
      <p:pic>
        <p:nvPicPr>
          <p:cNvPr id="10" name="그림 9" descr="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1000108"/>
            <a:ext cx="2571768" cy="1928826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6215074" y="164305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4286256"/>
            <a:ext cx="2476504" cy="1928826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 rot="5400000">
            <a:off x="7750991" y="3321843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2" y="4214818"/>
            <a:ext cx="2428860" cy="2286016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 rot="10800000">
            <a:off x="2857488" y="514351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0800000">
            <a:off x="5929322" y="5143511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14282" y="3272853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원목을 건조하기보다 훨씬 간편하다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21" name="오른쪽 화살표 20"/>
          <p:cNvSpPr/>
          <p:nvPr/>
        </p:nvSpPr>
        <p:spPr>
          <a:xfrm>
            <a:off x="2786050" y="1742196"/>
            <a:ext cx="571504" cy="329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건조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282" y="1285860"/>
            <a:ext cx="3857652" cy="19288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함수율</a:t>
            </a:r>
            <a:r>
              <a:rPr lang="en-US" altLang="ko-KR" dirty="0" smtClean="0"/>
              <a:t>50%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14282" y="1285860"/>
            <a:ext cx="3857652" cy="32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함수율</a:t>
            </a:r>
            <a:r>
              <a:rPr lang="en-US" altLang="ko-KR" dirty="0" smtClean="0"/>
              <a:t>5%</a:t>
            </a:r>
            <a:endParaRPr lang="ko-KR" altLang="en-US" dirty="0"/>
          </a:p>
        </p:txBody>
      </p:sp>
      <p:grpSp>
        <p:nvGrpSpPr>
          <p:cNvPr id="11" name="그룹 16"/>
          <p:cNvGrpSpPr/>
          <p:nvPr/>
        </p:nvGrpSpPr>
        <p:grpSpPr>
          <a:xfrm>
            <a:off x="571472" y="4929198"/>
            <a:ext cx="2692128" cy="500066"/>
            <a:chOff x="4951706" y="4429132"/>
            <a:chExt cx="2692128" cy="500066"/>
          </a:xfrm>
        </p:grpSpPr>
        <p:sp>
          <p:nvSpPr>
            <p:cNvPr id="12" name="직사각형 11"/>
            <p:cNvSpPr/>
            <p:nvPr/>
          </p:nvSpPr>
          <p:spPr>
            <a:xfrm>
              <a:off x="5214942" y="4429132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715008" y="4429132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929322" y="4714884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57818" y="4714884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43636" y="4500570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43702" y="4429132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572264" y="4643446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286644" y="4643446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929454" y="4786322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951706" y="4701605"/>
              <a:ext cx="357190" cy="1428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072330" y="4429132"/>
              <a:ext cx="35719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모서리가 둥근 직사각형 24"/>
          <p:cNvSpPr/>
          <p:nvPr/>
        </p:nvSpPr>
        <p:spPr>
          <a:xfrm>
            <a:off x="5286380" y="857232"/>
            <a:ext cx="3071834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표면이 섬유포화점 이하로  떨어짐에 따라 수축하게 되고 인장응력 발생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286380" y="2571744"/>
            <a:ext cx="3071834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목재인장강도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인장응력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할렬</a:t>
            </a:r>
            <a:r>
              <a:rPr lang="en-US" altLang="ko-KR" dirty="0" smtClean="0"/>
              <a:t>,</a:t>
            </a:r>
            <a:r>
              <a:rPr lang="ko-KR" altLang="en-US" dirty="0" smtClean="0"/>
              <a:t>휘어짐 문제발생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86380" y="4357694"/>
            <a:ext cx="3071834" cy="15001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부피가 매우 </a:t>
            </a:r>
            <a:r>
              <a:rPr lang="ko-KR" altLang="en-US" dirty="0" err="1" smtClean="0"/>
              <a:t>작기때문에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쉽게 건조 가능</a:t>
            </a:r>
            <a:endParaRPr lang="ko-KR" altLang="en-US" dirty="0"/>
          </a:p>
        </p:txBody>
      </p:sp>
      <p:sp>
        <p:nvSpPr>
          <p:cNvPr id="28" name="오른쪽 화살표 27"/>
          <p:cNvSpPr/>
          <p:nvPr/>
        </p:nvSpPr>
        <p:spPr>
          <a:xfrm rot="19666581">
            <a:off x="4205928" y="1569348"/>
            <a:ext cx="857256" cy="21431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1591223">
            <a:off x="4288993" y="2823295"/>
            <a:ext cx="857256" cy="21431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3929058" y="5072074"/>
            <a:ext cx="857256" cy="21431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56047" y="2638004"/>
            <a:ext cx="18002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endParaRPr kumimoji="0" lang="ko-KR" altLang="en-US" sz="8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23528" y="2636912"/>
            <a:ext cx="864076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>
            <a:off x="1762521" y="3357365"/>
            <a:ext cx="11525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>
            <a:off x="6888977" y="3398039"/>
            <a:ext cx="122396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rot="5400000">
            <a:off x="3346846" y="3357365"/>
            <a:ext cx="11525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683022" y="2709441"/>
            <a:ext cx="73025" cy="5254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2411809" y="2688804"/>
            <a:ext cx="215900" cy="525462"/>
            <a:chOff x="2411809" y="2688804"/>
            <a:chExt cx="215900" cy="525462"/>
          </a:xfrm>
        </p:grpSpPr>
        <p:sp>
          <p:nvSpPr>
            <p:cNvPr id="29" name="직사각형 28"/>
            <p:cNvSpPr/>
            <p:nvPr/>
          </p:nvSpPr>
          <p:spPr>
            <a:xfrm>
              <a:off x="2411809" y="2688804"/>
              <a:ext cx="71438" cy="525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556272" y="2688804"/>
              <a:ext cx="71437" cy="525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3082" name="TextBox 31"/>
          <p:cNvSpPr txBox="1">
            <a:spLocks noChangeArrowheads="1"/>
          </p:cNvSpPr>
          <p:nvPr/>
        </p:nvSpPr>
        <p:spPr bwMode="auto">
          <a:xfrm>
            <a:off x="4310966" y="2636912"/>
            <a:ext cx="12842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kumimoji="0" lang="en-US" altLang="ko-KR" sz="1000" b="1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3" name="TextBox 32"/>
          <p:cNvSpPr txBox="1">
            <a:spLocks noChangeArrowheads="1"/>
          </p:cNvSpPr>
          <p:nvPr/>
        </p:nvSpPr>
        <p:spPr bwMode="auto">
          <a:xfrm>
            <a:off x="899294" y="4221088"/>
            <a:ext cx="165618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ko-KR" sz="1000" dirty="0">
              <a:solidFill>
                <a:srgbClr val="D74D71"/>
              </a:solidFill>
              <a:latin typeface="다음_Regular" pitchFamily="2" charset="-127"/>
              <a:ea typeface="다음_Regular" pitchFamily="2" charset="-127"/>
            </a:endParaRPr>
          </a:p>
          <a:p>
            <a:endParaRPr kumimoji="0" lang="ko-KR" altLang="en-US" sz="1100" dirty="0">
              <a:solidFill>
                <a:srgbClr val="D74D7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3996134" y="2709441"/>
            <a:ext cx="358775" cy="525463"/>
            <a:chOff x="3996134" y="2709441"/>
            <a:chExt cx="358775" cy="525463"/>
          </a:xfrm>
        </p:grpSpPr>
        <p:sp>
          <p:nvSpPr>
            <p:cNvPr id="34" name="직사각형 33"/>
            <p:cNvSpPr/>
            <p:nvPr/>
          </p:nvSpPr>
          <p:spPr>
            <a:xfrm>
              <a:off x="3996134" y="2709441"/>
              <a:ext cx="71438" cy="525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139009" y="2709441"/>
              <a:ext cx="73025" cy="525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283472" y="2709441"/>
              <a:ext cx="71437" cy="525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3087" name="TextBox 36"/>
          <p:cNvSpPr txBox="1">
            <a:spLocks noChangeArrowheads="1"/>
          </p:cNvSpPr>
          <p:nvPr/>
        </p:nvSpPr>
        <p:spPr bwMode="auto">
          <a:xfrm>
            <a:off x="2634133" y="2638004"/>
            <a:ext cx="1433513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2000" dirty="0">
              <a:solidFill>
                <a:srgbClr val="59595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2000" dirty="0">
              <a:solidFill>
                <a:srgbClr val="595959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endParaRPr kumimoji="0" lang="en-US" altLang="ko-KR" sz="1000" dirty="0">
              <a:solidFill>
                <a:srgbClr val="D74D71"/>
              </a:solidFill>
              <a:latin typeface="다음_Regular" pitchFamily="2" charset="-127"/>
              <a:ea typeface="다음_Regular" pitchFamily="2" charset="-127"/>
            </a:endParaRPr>
          </a:p>
          <a:p>
            <a:pPr>
              <a:lnSpc>
                <a:spcPct val="150000"/>
              </a:lnSpc>
            </a:pPr>
            <a:endParaRPr kumimoji="0" lang="en-US" altLang="ko-KR" sz="300" dirty="0">
              <a:latin typeface="다음_Regular" pitchFamily="2" charset="-127"/>
              <a:ea typeface="다음_Regular" pitchFamily="2" charset="-127"/>
            </a:endParaRPr>
          </a:p>
          <a:p>
            <a:endParaRPr kumimoji="0" lang="en-US" altLang="ko-KR" sz="1100" dirty="0">
              <a:solidFill>
                <a:srgbClr val="D74D71"/>
              </a:solidFill>
              <a:latin typeface="다음_Regular" pitchFamily="2" charset="-127"/>
              <a:ea typeface="다음_Regular" pitchFamily="2" charset="-127"/>
            </a:endParaRPr>
          </a:p>
          <a:p>
            <a:endParaRPr kumimoji="0" lang="ko-KR" altLang="en-US" sz="1100" dirty="0">
              <a:solidFill>
                <a:srgbClr val="D74D71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823347" y="2711269"/>
            <a:ext cx="306387" cy="537922"/>
            <a:chOff x="5823347" y="2711269"/>
            <a:chExt cx="306387" cy="537922"/>
          </a:xfrm>
        </p:grpSpPr>
        <p:sp>
          <p:nvSpPr>
            <p:cNvPr id="38" name="직사각형 37"/>
            <p:cNvSpPr/>
            <p:nvPr/>
          </p:nvSpPr>
          <p:spPr>
            <a:xfrm>
              <a:off x="5823347" y="2723729"/>
              <a:ext cx="71437" cy="525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 rot="600000">
              <a:off x="6056709" y="2711269"/>
              <a:ext cx="73025" cy="525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 rot="-600000">
              <a:off x="5966222" y="2712616"/>
              <a:ext cx="73025" cy="525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27" name="TextBox 55"/>
          <p:cNvSpPr txBox="1">
            <a:spLocks noChangeArrowheads="1"/>
          </p:cNvSpPr>
          <p:nvPr/>
        </p:nvSpPr>
        <p:spPr bwMode="auto">
          <a:xfrm>
            <a:off x="611584" y="1772816"/>
            <a:ext cx="2879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</a:t>
            </a:r>
            <a:r>
              <a:rPr kumimoji="0" lang="en-US" altLang="ko-KR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NDEX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92" name="그룹 47"/>
          <p:cNvGrpSpPr>
            <a:grpSpLocks/>
          </p:cNvGrpSpPr>
          <p:nvPr/>
        </p:nvGrpSpPr>
        <p:grpSpPr bwMode="auto">
          <a:xfrm>
            <a:off x="683270" y="4293096"/>
            <a:ext cx="193675" cy="525463"/>
            <a:chOff x="7573798" y="2350755"/>
            <a:chExt cx="192215" cy="576065"/>
          </a:xfrm>
        </p:grpSpPr>
        <p:sp>
          <p:nvSpPr>
            <p:cNvPr id="46" name="직사각형 45"/>
            <p:cNvSpPr/>
            <p:nvPr/>
          </p:nvSpPr>
          <p:spPr>
            <a:xfrm rot="600000">
              <a:off x="7693538" y="2350755"/>
              <a:ext cx="72475" cy="5760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47" name="직사각형 46"/>
            <p:cNvSpPr/>
            <p:nvPr/>
          </p:nvSpPr>
          <p:spPr>
            <a:xfrm rot="-600000">
              <a:off x="7573798" y="2350755"/>
              <a:ext cx="72475" cy="5760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cxnSp>
        <p:nvCxnSpPr>
          <p:cNvPr id="52" name="직선 연결선 51"/>
          <p:cNvCxnSpPr/>
          <p:nvPr/>
        </p:nvCxnSpPr>
        <p:spPr>
          <a:xfrm rot="5400000">
            <a:off x="5111353" y="3393083"/>
            <a:ext cx="122396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그룹 71"/>
          <p:cNvGrpSpPr/>
          <p:nvPr/>
        </p:nvGrpSpPr>
        <p:grpSpPr>
          <a:xfrm>
            <a:off x="2627486" y="4293096"/>
            <a:ext cx="359469" cy="525463"/>
            <a:chOff x="395536" y="4293096"/>
            <a:chExt cx="359469" cy="525463"/>
          </a:xfrm>
        </p:grpSpPr>
        <p:grpSp>
          <p:nvGrpSpPr>
            <p:cNvPr id="26" name="그룹 47"/>
            <p:cNvGrpSpPr>
              <a:grpSpLocks/>
            </p:cNvGrpSpPr>
            <p:nvPr/>
          </p:nvGrpSpPr>
          <p:grpSpPr bwMode="auto">
            <a:xfrm>
              <a:off x="395536" y="4293096"/>
              <a:ext cx="193675" cy="525463"/>
              <a:chOff x="7573798" y="2350755"/>
              <a:chExt cx="192215" cy="576065"/>
            </a:xfrm>
          </p:grpSpPr>
          <p:sp>
            <p:nvSpPr>
              <p:cNvPr id="31" name="직사각형 30"/>
              <p:cNvSpPr/>
              <p:nvPr/>
            </p:nvSpPr>
            <p:spPr>
              <a:xfrm rot="600000">
                <a:off x="7693538" y="2350755"/>
                <a:ext cx="72475" cy="5760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 rot="-600000">
                <a:off x="7573798" y="2350755"/>
                <a:ext cx="72475" cy="5760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83568" y="4293096"/>
              <a:ext cx="71437" cy="525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cxnSp>
        <p:nvCxnSpPr>
          <p:cNvPr id="69" name="직선 연결선 68"/>
          <p:cNvCxnSpPr/>
          <p:nvPr/>
        </p:nvCxnSpPr>
        <p:spPr>
          <a:xfrm>
            <a:off x="395536" y="4221088"/>
            <a:ext cx="864076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rot="5400000">
            <a:off x="1781160" y="4941367"/>
            <a:ext cx="11525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rot="5400000">
            <a:off x="3352796" y="4933957"/>
            <a:ext cx="11525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그룹 54"/>
          <p:cNvGrpSpPr/>
          <p:nvPr/>
        </p:nvGrpSpPr>
        <p:grpSpPr>
          <a:xfrm>
            <a:off x="1142976" y="3214686"/>
            <a:ext cx="6786610" cy="2237732"/>
            <a:chOff x="1142976" y="3214686"/>
            <a:chExt cx="6786610" cy="2237732"/>
          </a:xfrm>
        </p:grpSpPr>
        <p:sp>
          <p:nvSpPr>
            <p:cNvPr id="44" name="TextBox 43"/>
            <p:cNvSpPr txBox="1"/>
            <p:nvPr/>
          </p:nvSpPr>
          <p:spPr>
            <a:xfrm>
              <a:off x="1142976" y="3214686"/>
              <a:ext cx="1928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W</a:t>
              </a:r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ood pellet?</a:t>
              </a:r>
              <a:endPara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28860" y="3477284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제</a:t>
              </a:r>
              <a:r>
                <a:rPr lang="ko-KR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조공정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4876" y="3477284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err="1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특</a:t>
              </a:r>
              <a:r>
                <a:rPr lang="ko-KR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  성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00760" y="3477284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제</a:t>
              </a:r>
              <a:r>
                <a:rPr lang="ko-KR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조원료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57290" y="4929198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건</a:t>
              </a:r>
              <a:r>
                <a:rPr lang="ko-KR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  조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28926" y="4929198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종</a:t>
              </a:r>
              <a:r>
                <a:rPr lang="ko-KR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  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2" grpId="0"/>
      <p:bldP spid="3083" grpId="0"/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종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류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종류</a:t>
            </a: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/>
          <a:lstStyle/>
          <a:p>
            <a:r>
              <a:rPr lang="ko-KR" altLang="en-US" dirty="0" err="1" smtClean="0"/>
              <a:t>목부펠릿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수피함량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5%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err="1" smtClean="0"/>
              <a:t>수피펠릿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수피함량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50%</a:t>
            </a:r>
            <a:r>
              <a:rPr lang="ko-KR" altLang="en-US" dirty="0" smtClean="0"/>
              <a:t>이상</a:t>
            </a:r>
            <a:endParaRPr lang="en-US" altLang="ko-KR" dirty="0" smtClean="0"/>
          </a:p>
          <a:p>
            <a:r>
              <a:rPr lang="ko-KR" altLang="en-US" dirty="0" err="1" smtClean="0"/>
              <a:t>일반펠릿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수피함량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5%</a:t>
            </a:r>
            <a:r>
              <a:rPr lang="ko-KR" altLang="en-US" dirty="0" smtClean="0"/>
              <a:t>초과</a:t>
            </a:r>
            <a:r>
              <a:rPr lang="en-US" altLang="ko-KR" dirty="0" smtClean="0"/>
              <a:t>, 50% </a:t>
            </a:r>
            <a:r>
              <a:rPr lang="ko-KR" altLang="en-US" dirty="0" smtClean="0"/>
              <a:t>미만</a:t>
            </a:r>
            <a:endParaRPr lang="en-US" altLang="ko-KR" dirty="0" smtClean="0"/>
          </a:p>
        </p:txBody>
      </p:sp>
      <p:pic>
        <p:nvPicPr>
          <p:cNvPr id="14" name="Picture 2" descr="C:\Documents and Settings\user\바탕 화면\목부펠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2928958" cy="1943103"/>
          </a:xfrm>
          <a:prstGeom prst="rect">
            <a:avLst/>
          </a:prstGeom>
          <a:noFill/>
        </p:spPr>
      </p:pic>
      <p:pic>
        <p:nvPicPr>
          <p:cNvPr id="16" name="Picture 3" descr="C:\Documents and Settings\user\바탕 화면\수피펠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929066"/>
            <a:ext cx="2928958" cy="1928826"/>
          </a:xfrm>
          <a:prstGeom prst="rect">
            <a:avLst/>
          </a:prstGeom>
          <a:noFill/>
        </p:spPr>
      </p:pic>
      <p:pic>
        <p:nvPicPr>
          <p:cNvPr id="17" name="Picture 4" descr="C:\Documents and Settings\user\바탕 화면\일반펠렛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929066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용용도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 Pellet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사용용도</a:t>
            </a:r>
          </a:p>
        </p:txBody>
      </p:sp>
      <p:pic>
        <p:nvPicPr>
          <p:cNvPr id="12" name="그림 11" descr="깔개용 펠렛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701" y="1214422"/>
            <a:ext cx="2291513" cy="2071702"/>
          </a:xfrm>
          <a:prstGeom prst="rect">
            <a:avLst/>
          </a:prstGeom>
        </p:spPr>
      </p:pic>
      <p:pic>
        <p:nvPicPr>
          <p:cNvPr id="18" name="그림 17" descr="난방용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786190"/>
            <a:ext cx="2486070" cy="1857364"/>
          </a:xfrm>
          <a:prstGeom prst="rect">
            <a:avLst/>
          </a:prstGeom>
        </p:spPr>
      </p:pic>
      <p:pic>
        <p:nvPicPr>
          <p:cNvPr id="19" name="그림 18" descr="방향제 펠릿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214422"/>
            <a:ext cx="2495144" cy="2071702"/>
          </a:xfrm>
          <a:prstGeom prst="rect">
            <a:avLst/>
          </a:prstGeom>
        </p:spPr>
      </p:pic>
      <p:pic>
        <p:nvPicPr>
          <p:cNvPr id="20" name="그림 19" descr="베딩용 펠렛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929066"/>
            <a:ext cx="2643174" cy="1857364"/>
          </a:xfrm>
          <a:prstGeom prst="rect">
            <a:avLst/>
          </a:prstGeom>
        </p:spPr>
      </p:pic>
      <p:pic>
        <p:nvPicPr>
          <p:cNvPr id="23" name="그림 22" descr="구이용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214422"/>
            <a:ext cx="259653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264955"/>
            <a:ext cx="453707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</a:t>
            </a:r>
            <a:r>
              <a:rPr kumimoji="0" lang="en-US" altLang="ko-KR" sz="65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hank you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</a:t>
            </a:r>
            <a:r>
              <a:rPr kumimoji="0" lang="en-US" altLang="ko-KR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ood Pellet?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</a:rPr>
              <a:t>선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택이유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pic>
        <p:nvPicPr>
          <p:cNvPr id="26" name="그림 25" descr="qw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71876"/>
            <a:ext cx="4500594" cy="2820549"/>
          </a:xfrm>
          <a:prstGeom prst="rect">
            <a:avLst/>
          </a:prstGeom>
        </p:spPr>
      </p:pic>
      <p:pic>
        <p:nvPicPr>
          <p:cNvPr id="27" name="내용 개체 틀 3" descr="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714488"/>
            <a:ext cx="2160000" cy="1643074"/>
          </a:xfrm>
          <a:prstGeom prst="rect">
            <a:avLst/>
          </a:prstGeom>
        </p:spPr>
      </p:pic>
      <p:pic>
        <p:nvPicPr>
          <p:cNvPr id="28" name="그림 27" descr="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002" y="1714488"/>
            <a:ext cx="2160000" cy="1654824"/>
          </a:xfrm>
          <a:prstGeom prst="rect">
            <a:avLst/>
          </a:prstGeom>
        </p:spPr>
      </p:pic>
      <p:pic>
        <p:nvPicPr>
          <p:cNvPr id="29" name="그림 28" descr="123124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86" y="1714488"/>
            <a:ext cx="216000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Pellet?</a:t>
            </a:r>
            <a:endParaRPr lang="ko-KR" alt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214422"/>
            <a:ext cx="858119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식물이나 나무 톱밥과 같은 작은 입자 형태로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분쇄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건조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압축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가공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작은 알갱이 모양으로 성형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재생산이 가능한 연료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이산화탄소 발생되지 않음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환경 친화적인 연료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altLang="ko-K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Pellet?</a:t>
            </a:r>
            <a:endParaRPr lang="ko-KR" alt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pic>
        <p:nvPicPr>
          <p:cNvPr id="7" name="그림 6" descr="zzzzz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785794"/>
            <a:ext cx="3857652" cy="224920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071669" y="3071810"/>
          <a:ext cx="4786347" cy="350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49"/>
                <a:gridCol w="1595449"/>
                <a:gridCol w="1595449"/>
              </a:tblGrid>
              <a:tr h="388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급 </a:t>
                      </a:r>
                      <a:r>
                        <a:rPr lang="ko-KR" altLang="en-US" dirty="0" err="1" smtClean="0"/>
                        <a:t>펠릿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크기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지름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6-8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크기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길이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ko-KR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  <a:endParaRPr lang="ko-KR" altLang="en-US" dirty="0">
                        <a:latin typeface="+mj-lt"/>
                      </a:endParaRPr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겉보기밀도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Kg/m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ko-KR" dirty="0" smtClean="0"/>
                        <a:t>640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함수율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회   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ko-KR" dirty="0" smtClean="0"/>
                        <a:t>0.7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미세분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＜</a:t>
                      </a:r>
                      <a:r>
                        <a:rPr lang="en-US" altLang="ko-KR" dirty="0" smtClean="0"/>
                        <a:t>1.0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내구성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ko-KR" dirty="0" smtClean="0"/>
                        <a:t>97.5</a:t>
                      </a:r>
                      <a:endParaRPr lang="ko-KR" altLang="en-US" dirty="0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발열량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Kcal/kg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ko-KR" dirty="0" smtClean="0"/>
                        <a:t>4,300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조공정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8" descr="그림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0825" y="692150"/>
            <a:ext cx="86423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제목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6004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l"/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</a:rPr>
              <a:t>제</a:t>
            </a:r>
            <a:r>
              <a:rPr lang="ko-KR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조 공정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1494944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ko-KR" altLang="en-US" sz="2500" b="1" dirty="0" smtClean="0">
              <a:solidFill>
                <a:schemeClr val="bg1">
                  <a:lumMod val="50000"/>
                </a:schemeClr>
              </a:solidFill>
              <a:latin typeface="+mj-lt"/>
              <a:ea typeface="다음_Regular" pitchFamily="2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428596" y="4286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내용 개체 틀 3" descr="12352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3845" y="1285860"/>
            <a:ext cx="7316309" cy="484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3357563"/>
            <a:ext cx="6011863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TextBox 55"/>
          <p:cNvSpPr txBox="1">
            <a:spLocks noChangeArrowheads="1"/>
          </p:cNvSpPr>
          <p:nvPr/>
        </p:nvSpPr>
        <p:spPr bwMode="auto">
          <a:xfrm>
            <a:off x="142844" y="2434232"/>
            <a:ext cx="4537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특</a:t>
            </a:r>
            <a:r>
              <a:rPr kumimoji="0" lang="ko-KR" alt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</a:t>
            </a:r>
            <a:endParaRPr kumimoji="0" lang="ko-KR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D74D7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err="1" smtClean="0">
            <a:solidFill>
              <a:schemeClr val="tx1">
                <a:lumMod val="65000"/>
                <a:lumOff val="35000"/>
              </a:schemeClr>
            </a:solidFill>
            <a:latin typeface="다음_Regular" pitchFamily="2" charset="-127"/>
            <a:ea typeface="다음_Regular" pitchFamily="2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1142</Words>
  <Application>Microsoft Office PowerPoint</Application>
  <PresentationFormat>화면 슬라이드 쇼(4:3)</PresentationFormat>
  <Paragraphs>208</Paragraphs>
  <Slides>24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선택이유</vt:lpstr>
      <vt:lpstr>Wood Pellet?</vt:lpstr>
      <vt:lpstr>Wood Pellet?</vt:lpstr>
      <vt:lpstr>슬라이드 7</vt:lpstr>
      <vt:lpstr>제조 공정</vt:lpstr>
      <vt:lpstr>슬라이드 9</vt:lpstr>
      <vt:lpstr>Wood Pellet의 특성</vt:lpstr>
      <vt:lpstr>Wood Pellet의 장점</vt:lpstr>
      <vt:lpstr>Wood Pellet의 장점</vt:lpstr>
      <vt:lpstr>슬라이드 13</vt:lpstr>
      <vt:lpstr>Wood Pellet의 제조원료</vt:lpstr>
      <vt:lpstr>슬라이드 15</vt:lpstr>
      <vt:lpstr>Wood Pellet의 건조</vt:lpstr>
      <vt:lpstr>Wood Pellet의 건조</vt:lpstr>
      <vt:lpstr>Wood Pellet의 건조</vt:lpstr>
      <vt:lpstr>Wood Pellet의 건조</vt:lpstr>
      <vt:lpstr>슬라이드 20</vt:lpstr>
      <vt:lpstr>Wood Pellet의 종류</vt:lpstr>
      <vt:lpstr>슬라이드 22</vt:lpstr>
      <vt:lpstr>Wood Pellet의 사용용도</vt:lpstr>
      <vt:lpstr>슬라이드 24</vt:lpstr>
    </vt:vector>
  </TitlesOfParts>
  <Company>우리집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이진아</dc:creator>
  <cp:lastModifiedBy>Com</cp:lastModifiedBy>
  <cp:revision>211</cp:revision>
  <dcterms:created xsi:type="dcterms:W3CDTF">2010-12-09T09:12:03Z</dcterms:created>
  <dcterms:modified xsi:type="dcterms:W3CDTF">2012-11-27T04:25:30Z</dcterms:modified>
</cp:coreProperties>
</file>