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A56AEE-0F75-4C4E-8031-B5982FF5A29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FE2B-4CC3-4460-AA71-4A7707CA154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FEB92-3B53-4F28-BDE2-21BFD140A7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8A78E-5517-4777-87E6-7991B2676A5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1B8CB-01B2-4C2B-9115-B0609D13F4D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8E6EF-6E4A-49E0-971C-06B63A233DC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0A25C-107F-48EB-9068-C3116F6D1B0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5032F-F85B-43FC-BB71-B57DF0508DA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FA232-7F98-489C-86D0-C3017234BE5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1E27-0783-4F03-97E6-830E8798089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4D16C-576C-4919-BC51-39330D7265A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4423FB5-E324-4031-8D40-666FA1AD46E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/>
          <a:lstStyle/>
          <a:p>
            <a:r>
              <a:rPr lang="ko-KR" altLang="en-US" b="1"/>
              <a:t>발광도료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493713" y="1773238"/>
            <a:ext cx="549275" cy="4319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ko-KR" altLang="ko-KR" sz="2400" b="1">
              <a:solidFill>
                <a:srgbClr val="CB35AE"/>
              </a:solidFill>
            </a:endParaRPr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1600200" y="1524000"/>
            <a:ext cx="5638800" cy="896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1600200" y="2701925"/>
            <a:ext cx="5638800" cy="94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2523" name="Rectangle 11"/>
          <p:cNvSpPr>
            <a:spLocks noChangeArrowheads="1"/>
          </p:cNvSpPr>
          <p:nvPr/>
        </p:nvSpPr>
        <p:spPr bwMode="auto">
          <a:xfrm>
            <a:off x="1600200" y="3873500"/>
            <a:ext cx="56388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2524" name="Rectangle 12"/>
          <p:cNvSpPr>
            <a:spLocks noChangeArrowheads="1"/>
          </p:cNvSpPr>
          <p:nvPr/>
        </p:nvSpPr>
        <p:spPr bwMode="auto">
          <a:xfrm>
            <a:off x="1600200" y="5106988"/>
            <a:ext cx="56388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1600200" y="1524000"/>
            <a:ext cx="5257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500" b="1">
                <a:solidFill>
                  <a:schemeClr val="tx2"/>
                </a:solidFill>
              </a:rPr>
              <a:t>개발도상국인 중국의 수요가 증대되고 있어 투자가치가 높음 예상</a:t>
            </a:r>
            <a:r>
              <a:rPr lang="ko-KR" altLang="en-US" sz="2400" b="1">
                <a:solidFill>
                  <a:srgbClr val="CB35AE"/>
                </a:solidFill>
              </a:rPr>
              <a:t> </a:t>
            </a:r>
          </a:p>
        </p:txBody>
      </p:sp>
      <p:sp>
        <p:nvSpPr>
          <p:cNvPr id="192526" name="Text Box 14"/>
          <p:cNvSpPr txBox="1">
            <a:spLocks noChangeArrowheads="1"/>
          </p:cNvSpPr>
          <p:nvPr/>
        </p:nvSpPr>
        <p:spPr bwMode="auto">
          <a:xfrm>
            <a:off x="1619250" y="3933825"/>
            <a:ext cx="5562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500" b="1">
                <a:solidFill>
                  <a:schemeClr val="tx2"/>
                </a:solidFill>
              </a:rPr>
              <a:t>현대 생활의 미적추구의 다양화를 통해 확산수요 높음 예상</a:t>
            </a:r>
          </a:p>
        </p:txBody>
      </p:sp>
      <p:sp>
        <p:nvSpPr>
          <p:cNvPr id="192527" name="Text Box 15"/>
          <p:cNvSpPr txBox="1">
            <a:spLocks noChangeArrowheads="1"/>
          </p:cNvSpPr>
          <p:nvPr/>
        </p:nvSpPr>
        <p:spPr bwMode="auto">
          <a:xfrm>
            <a:off x="1600200" y="2790825"/>
            <a:ext cx="5410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500" b="1">
                <a:solidFill>
                  <a:schemeClr val="tx2"/>
                </a:solidFill>
              </a:rPr>
              <a:t>야간 시선집중효과가 있어 광고물등 으로인한 고부가가치 예상</a:t>
            </a:r>
          </a:p>
        </p:txBody>
      </p:sp>
      <p:sp>
        <p:nvSpPr>
          <p:cNvPr id="192528" name="Text Box 16"/>
          <p:cNvSpPr txBox="1">
            <a:spLocks noChangeArrowheads="1"/>
          </p:cNvSpPr>
          <p:nvPr/>
        </p:nvSpPr>
        <p:spPr bwMode="auto">
          <a:xfrm>
            <a:off x="1524000" y="5122863"/>
            <a:ext cx="579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>
                <a:solidFill>
                  <a:schemeClr val="tx2"/>
                </a:solidFill>
              </a:rPr>
              <a:t>10</a:t>
            </a:r>
            <a:r>
              <a:rPr lang="ko-KR" altLang="en-US" sz="2400" b="1">
                <a:solidFill>
                  <a:schemeClr val="tx2"/>
                </a:solidFill>
              </a:rPr>
              <a:t>시간 이상 발광하는 초축광물질의 개발 등 앞으로의 개발전망 또한 밝음</a:t>
            </a:r>
          </a:p>
        </p:txBody>
      </p:sp>
      <p:grpSp>
        <p:nvGrpSpPr>
          <p:cNvPr id="192529" name="Group 17"/>
          <p:cNvGrpSpPr>
            <a:grpSpLocks/>
          </p:cNvGrpSpPr>
          <p:nvPr/>
        </p:nvGrpSpPr>
        <p:grpSpPr bwMode="auto">
          <a:xfrm>
            <a:off x="1547813" y="220663"/>
            <a:ext cx="6121400" cy="904875"/>
            <a:chOff x="100" y="618"/>
            <a:chExt cx="2326" cy="570"/>
          </a:xfrm>
        </p:grpSpPr>
        <p:pic>
          <p:nvPicPr>
            <p:cNvPr id="192530" name="Picture 18" descr="CJ0003_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618"/>
              <a:ext cx="2326" cy="570"/>
            </a:xfrm>
            <a:prstGeom prst="rect">
              <a:avLst/>
            </a:prstGeom>
            <a:noFill/>
          </p:spPr>
        </p:pic>
        <p:sp>
          <p:nvSpPr>
            <p:cNvPr id="192531" name="Rectangle 19"/>
            <p:cNvSpPr>
              <a:spLocks noChangeArrowheads="1"/>
            </p:cNvSpPr>
            <p:nvPr/>
          </p:nvSpPr>
          <p:spPr bwMode="auto">
            <a:xfrm>
              <a:off x="344" y="643"/>
              <a:ext cx="194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4000" b="1">
                  <a:latin typeface="HY견고딕" pitchFamily="18" charset="-127"/>
                  <a:ea typeface="HY견고딕" pitchFamily="18" charset="-127"/>
                </a:rPr>
                <a:t>발광도료의 이용전망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Text Box 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273175" y="1916113"/>
            <a:ext cx="71866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어두운 곳에서도 빛이 발광하도록 만든 도료</a:t>
            </a:r>
            <a:endParaRPr lang="ko-KR" altLang="en-US" sz="2400" b="1"/>
          </a:p>
        </p:txBody>
      </p:sp>
      <p:grpSp>
        <p:nvGrpSpPr>
          <p:cNvPr id="184325" name="Group 5"/>
          <p:cNvGrpSpPr>
            <a:grpSpLocks/>
          </p:cNvGrpSpPr>
          <p:nvPr/>
        </p:nvGrpSpPr>
        <p:grpSpPr bwMode="auto">
          <a:xfrm>
            <a:off x="231775" y="579438"/>
            <a:ext cx="3692525" cy="904875"/>
            <a:chOff x="100" y="618"/>
            <a:chExt cx="2326" cy="570"/>
          </a:xfrm>
        </p:grpSpPr>
        <p:pic>
          <p:nvPicPr>
            <p:cNvPr id="184326" name="Picture 6" descr="CJ0003_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618"/>
              <a:ext cx="2326" cy="570"/>
            </a:xfrm>
            <a:prstGeom prst="rect">
              <a:avLst/>
            </a:prstGeom>
            <a:noFill/>
          </p:spPr>
        </p:pic>
        <p:sp>
          <p:nvSpPr>
            <p:cNvPr id="184327" name="Rectangle 7"/>
            <p:cNvSpPr>
              <a:spLocks noChangeArrowheads="1"/>
            </p:cNvSpPr>
            <p:nvPr/>
          </p:nvSpPr>
          <p:spPr bwMode="auto">
            <a:xfrm>
              <a:off x="344" y="643"/>
              <a:ext cx="194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4000" b="1">
                  <a:latin typeface="HY견고딕" pitchFamily="18" charset="-127"/>
                  <a:ea typeface="HY견고딕" pitchFamily="18" charset="-127"/>
                </a:rPr>
                <a:t>발광도료란</a:t>
              </a:r>
              <a:r>
                <a:rPr lang="en-US" altLang="ko-KR" sz="4000" b="1">
                  <a:latin typeface="HY견고딕" pitchFamily="18" charset="-127"/>
                  <a:ea typeface="HY견고딕" pitchFamily="18" charset="-127"/>
                </a:rPr>
                <a:t>?</a:t>
              </a:r>
            </a:p>
          </p:txBody>
        </p:sp>
      </p:grp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1219200" y="27432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ko-KR" sz="2400" b="1">
              <a:solidFill>
                <a:srgbClr val="CB35AE"/>
              </a:solidFill>
            </a:endParaRPr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1314450" y="3254375"/>
            <a:ext cx="685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solidFill>
                  <a:schemeClr val="tx2"/>
                </a:solidFill>
                <a:latin typeface="HY견명조" pitchFamily="18" charset="-127"/>
                <a:ea typeface="HY견명조" pitchFamily="18" charset="-127"/>
              </a:rPr>
              <a:t>빛을 내는 물질을 첨가 시킨 도료</a:t>
            </a:r>
            <a:r>
              <a:rPr lang="en-US" altLang="ko-KR" sz="2400" b="1">
                <a:solidFill>
                  <a:schemeClr val="tx2"/>
                </a:solidFill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solidFill>
                  <a:schemeClr val="tx2"/>
                </a:solidFill>
                <a:latin typeface="HY견명조" pitchFamily="18" charset="-127"/>
                <a:ea typeface="HY견명조" pitchFamily="18" charset="-127"/>
              </a:rPr>
              <a:t>형광도료 또는 축광 도료</a:t>
            </a:r>
            <a:endParaRPr lang="ko-KR" altLang="en-US" sz="2400" b="1">
              <a:solidFill>
                <a:srgbClr val="CB35AE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1390650" y="4622800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solidFill>
                  <a:schemeClr val="tx2"/>
                </a:solidFill>
                <a:latin typeface="HY견명조" pitchFamily="18" charset="-127"/>
                <a:ea typeface="HY견명조" pitchFamily="18" charset="-127"/>
              </a:rPr>
              <a:t>형광체</a:t>
            </a:r>
            <a:r>
              <a:rPr lang="en-US" altLang="ko-KR" sz="2400" b="1">
                <a:solidFill>
                  <a:schemeClr val="tx2"/>
                </a:solidFill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solidFill>
                  <a:schemeClr val="tx2"/>
                </a:solidFill>
                <a:latin typeface="HY견명조" pitchFamily="18" charset="-127"/>
                <a:ea typeface="HY견명조" pitchFamily="18" charset="-127"/>
              </a:rPr>
              <a:t>인광체로 된 발광안료를 적당한 전색제에배합 시킨 도료</a:t>
            </a:r>
            <a:r>
              <a:rPr lang="en-US" altLang="ko-KR" sz="2400" b="1">
                <a:solidFill>
                  <a:srgbClr val="CB35AE"/>
                </a:solidFill>
                <a:latin typeface="HY견명조" pitchFamily="18" charset="-127"/>
                <a:ea typeface="HY견명조" pitchFamily="18" charset="-127"/>
              </a:rPr>
              <a:t>`</a:t>
            </a:r>
          </a:p>
        </p:txBody>
      </p:sp>
      <p:grpSp>
        <p:nvGrpSpPr>
          <p:cNvPr id="184331" name="Group 11"/>
          <p:cNvGrpSpPr>
            <a:grpSpLocks/>
          </p:cNvGrpSpPr>
          <p:nvPr/>
        </p:nvGrpSpPr>
        <p:grpSpPr bwMode="auto">
          <a:xfrm>
            <a:off x="684213" y="1989138"/>
            <a:ext cx="431800" cy="431800"/>
            <a:chOff x="431" y="2659"/>
            <a:chExt cx="272" cy="272"/>
          </a:xfrm>
        </p:grpSpPr>
        <p:sp>
          <p:nvSpPr>
            <p:cNvPr id="184332" name="Oval 12"/>
            <p:cNvSpPr>
              <a:spLocks noChangeArrowheads="1"/>
            </p:cNvSpPr>
            <p:nvPr/>
          </p:nvSpPr>
          <p:spPr bwMode="auto">
            <a:xfrm>
              <a:off x="431" y="2659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84333" name="Oval 13"/>
            <p:cNvSpPr>
              <a:spLocks noChangeArrowheads="1"/>
            </p:cNvSpPr>
            <p:nvPr/>
          </p:nvSpPr>
          <p:spPr bwMode="auto">
            <a:xfrm>
              <a:off x="521" y="27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5000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184334" name="Group 14"/>
          <p:cNvGrpSpPr>
            <a:grpSpLocks/>
          </p:cNvGrpSpPr>
          <p:nvPr/>
        </p:nvGrpSpPr>
        <p:grpSpPr bwMode="auto">
          <a:xfrm>
            <a:off x="684213" y="3213100"/>
            <a:ext cx="431800" cy="431800"/>
            <a:chOff x="431" y="2659"/>
            <a:chExt cx="272" cy="272"/>
          </a:xfrm>
        </p:grpSpPr>
        <p:sp>
          <p:nvSpPr>
            <p:cNvPr id="184335" name="Oval 15"/>
            <p:cNvSpPr>
              <a:spLocks noChangeArrowheads="1"/>
            </p:cNvSpPr>
            <p:nvPr/>
          </p:nvSpPr>
          <p:spPr bwMode="auto">
            <a:xfrm>
              <a:off x="431" y="2659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84336" name="Oval 16"/>
            <p:cNvSpPr>
              <a:spLocks noChangeArrowheads="1"/>
            </p:cNvSpPr>
            <p:nvPr/>
          </p:nvSpPr>
          <p:spPr bwMode="auto">
            <a:xfrm>
              <a:off x="521" y="27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5000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184337" name="Group 17"/>
          <p:cNvGrpSpPr>
            <a:grpSpLocks/>
          </p:cNvGrpSpPr>
          <p:nvPr/>
        </p:nvGrpSpPr>
        <p:grpSpPr bwMode="auto">
          <a:xfrm>
            <a:off x="684213" y="4652963"/>
            <a:ext cx="431800" cy="431800"/>
            <a:chOff x="431" y="2659"/>
            <a:chExt cx="272" cy="272"/>
          </a:xfrm>
        </p:grpSpPr>
        <p:sp>
          <p:nvSpPr>
            <p:cNvPr id="184338" name="Oval 18"/>
            <p:cNvSpPr>
              <a:spLocks noChangeArrowheads="1"/>
            </p:cNvSpPr>
            <p:nvPr/>
          </p:nvSpPr>
          <p:spPr bwMode="auto">
            <a:xfrm>
              <a:off x="431" y="2659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84339" name="Oval 19"/>
            <p:cNvSpPr>
              <a:spLocks noChangeArrowheads="1"/>
            </p:cNvSpPr>
            <p:nvPr/>
          </p:nvSpPr>
          <p:spPr bwMode="auto">
            <a:xfrm>
              <a:off x="521" y="27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5000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ChangeArrowheads="1"/>
          </p:cNvSpPr>
          <p:nvPr/>
        </p:nvSpPr>
        <p:spPr bwMode="auto">
          <a:xfrm rot="9215515" flipV="1">
            <a:off x="6804025" y="981075"/>
            <a:ext cx="647700" cy="25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1219200" y="2682875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빛이 없는 곳에서 주변의 물체보다 밝아 보이는 것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1143000" y="31877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`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물질이 빛의 자극에 의하서 발광하는 현상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1187450" y="4978400"/>
            <a:ext cx="7086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빛을 저장하여 어두운 곳에서 발하는 것을 말하며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축광은 야광에 비해 상대적으로 빛을 길게 발광하는 것을 말한다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.</a:t>
            </a:r>
            <a:endParaRPr lang="en-US" altLang="ko-KR" sz="2400" b="1">
              <a:solidFill>
                <a:srgbClr val="000000"/>
              </a:solidFill>
              <a:latin typeface="HY견명조" pitchFamily="18" charset="-127"/>
              <a:ea typeface="HY견명조" pitchFamily="18" charset="-127"/>
            </a:endParaRPr>
          </a:p>
        </p:txBody>
      </p:sp>
      <p:grpSp>
        <p:nvGrpSpPr>
          <p:cNvPr id="185351" name="Group 7"/>
          <p:cNvGrpSpPr>
            <a:grpSpLocks/>
          </p:cNvGrpSpPr>
          <p:nvPr/>
        </p:nvGrpSpPr>
        <p:grpSpPr bwMode="auto">
          <a:xfrm>
            <a:off x="827088" y="3933825"/>
            <a:ext cx="2847975" cy="719138"/>
            <a:chOff x="204" y="2342"/>
            <a:chExt cx="1794" cy="453"/>
          </a:xfrm>
        </p:grpSpPr>
        <p:pic>
          <p:nvPicPr>
            <p:cNvPr id="185352" name="Picture 8" descr="CJ0003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342"/>
              <a:ext cx="1684" cy="453"/>
            </a:xfrm>
            <a:prstGeom prst="rect">
              <a:avLst/>
            </a:prstGeom>
            <a:noFill/>
          </p:spPr>
        </p:pic>
        <p:sp>
          <p:nvSpPr>
            <p:cNvPr id="185353" name="Rectangle 9"/>
            <p:cNvSpPr>
              <a:spLocks noChangeArrowheads="1"/>
            </p:cNvSpPr>
            <p:nvPr/>
          </p:nvSpPr>
          <p:spPr bwMode="auto">
            <a:xfrm>
              <a:off x="397" y="2389"/>
              <a:ext cx="160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800" b="1">
                  <a:latin typeface="HY견고딕" pitchFamily="18" charset="-127"/>
                  <a:ea typeface="HY견고딕" pitchFamily="18" charset="-127"/>
                </a:rPr>
                <a:t>축광과 야광</a:t>
              </a:r>
            </a:p>
          </p:txBody>
        </p:sp>
      </p:grpSp>
      <p:grpSp>
        <p:nvGrpSpPr>
          <p:cNvPr id="185354" name="Group 10"/>
          <p:cNvGrpSpPr>
            <a:grpSpLocks/>
          </p:cNvGrpSpPr>
          <p:nvPr/>
        </p:nvGrpSpPr>
        <p:grpSpPr bwMode="auto">
          <a:xfrm>
            <a:off x="787400" y="1844675"/>
            <a:ext cx="2847975" cy="719138"/>
            <a:chOff x="204" y="2342"/>
            <a:chExt cx="1794" cy="453"/>
          </a:xfrm>
        </p:grpSpPr>
        <p:pic>
          <p:nvPicPr>
            <p:cNvPr id="185355" name="Picture 11" descr="CJ0003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342"/>
              <a:ext cx="1684" cy="453"/>
            </a:xfrm>
            <a:prstGeom prst="rect">
              <a:avLst/>
            </a:prstGeom>
            <a:noFill/>
          </p:spPr>
        </p:pic>
        <p:sp>
          <p:nvSpPr>
            <p:cNvPr id="185356" name="Rectangle 12"/>
            <p:cNvSpPr>
              <a:spLocks noChangeArrowheads="1"/>
            </p:cNvSpPr>
            <p:nvPr/>
          </p:nvSpPr>
          <p:spPr bwMode="auto">
            <a:xfrm>
              <a:off x="397" y="2389"/>
              <a:ext cx="160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800" b="1">
                  <a:latin typeface="HY견고딕" pitchFamily="18" charset="-127"/>
                  <a:ea typeface="HY견고딕" pitchFamily="18" charset="-127"/>
                </a:rPr>
                <a:t>야광과 형광</a:t>
              </a:r>
            </a:p>
          </p:txBody>
        </p:sp>
      </p:grpSp>
      <p:grpSp>
        <p:nvGrpSpPr>
          <p:cNvPr id="185357" name="Group 13"/>
          <p:cNvGrpSpPr>
            <a:grpSpLocks/>
          </p:cNvGrpSpPr>
          <p:nvPr/>
        </p:nvGrpSpPr>
        <p:grpSpPr bwMode="auto">
          <a:xfrm>
            <a:off x="231775" y="579438"/>
            <a:ext cx="6500813" cy="904875"/>
            <a:chOff x="100" y="618"/>
            <a:chExt cx="2326" cy="570"/>
          </a:xfrm>
        </p:grpSpPr>
        <p:pic>
          <p:nvPicPr>
            <p:cNvPr id="185358" name="Picture 14" descr="CJ0003_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" y="618"/>
              <a:ext cx="2326" cy="570"/>
            </a:xfrm>
            <a:prstGeom prst="rect">
              <a:avLst/>
            </a:prstGeom>
            <a:noFill/>
          </p:spPr>
        </p:pic>
        <p:sp>
          <p:nvSpPr>
            <p:cNvPr id="185359" name="Rectangle 15"/>
            <p:cNvSpPr>
              <a:spLocks noChangeArrowheads="1"/>
            </p:cNvSpPr>
            <p:nvPr/>
          </p:nvSpPr>
          <p:spPr bwMode="auto">
            <a:xfrm>
              <a:off x="344" y="643"/>
              <a:ext cx="194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4000" b="1">
                  <a:latin typeface="HY견고딕" pitchFamily="18" charset="-127"/>
                  <a:ea typeface="HY견고딕" pitchFamily="18" charset="-127"/>
                </a:rPr>
                <a:t>야광</a:t>
              </a:r>
              <a:r>
                <a:rPr lang="en-US" altLang="ko-KR" sz="4000" b="1">
                  <a:latin typeface="HY견고딕" pitchFamily="18" charset="-127"/>
                  <a:ea typeface="HY견고딕" pitchFamily="18" charset="-127"/>
                </a:rPr>
                <a:t>, </a:t>
              </a:r>
              <a:r>
                <a:rPr lang="ko-KR" altLang="en-US" sz="4000" b="1">
                  <a:latin typeface="HY견고딕" pitchFamily="18" charset="-127"/>
                  <a:ea typeface="HY견고딕" pitchFamily="18" charset="-127"/>
                </a:rPr>
                <a:t>형광</a:t>
              </a:r>
              <a:r>
                <a:rPr lang="en-US" altLang="ko-KR" sz="4000" b="1">
                  <a:latin typeface="HY견고딕" pitchFamily="18" charset="-127"/>
                  <a:ea typeface="HY견고딕" pitchFamily="18" charset="-127"/>
                </a:rPr>
                <a:t>, </a:t>
              </a:r>
              <a:r>
                <a:rPr lang="ko-KR" altLang="en-US" sz="4000" b="1">
                  <a:latin typeface="HY견고딕" pitchFamily="18" charset="-127"/>
                  <a:ea typeface="HY견고딕" pitchFamily="18" charset="-127"/>
                </a:rPr>
                <a:t>축광이란</a:t>
              </a:r>
              <a:r>
                <a:rPr lang="en-US" altLang="ko-KR" sz="4000" b="1">
                  <a:latin typeface="HY견고딕" pitchFamily="18" charset="-127"/>
                  <a:ea typeface="HY견고딕" pitchFamily="18" charset="-127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1066800" y="2884488"/>
            <a:ext cx="7086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라듐 및</a:t>
            </a:r>
            <a:r>
              <a:rPr lang="ko-KR" altLang="en-US" sz="2400"/>
              <a:t>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테리지움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(8H)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등 방사성 물질의 방사선</a:t>
            </a:r>
          </a:p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에너지원을 이용하여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항시 일정의 빛을 내는 도료</a:t>
            </a:r>
          </a:p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현재는 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ZnS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가 주로 쓰임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1066800" y="4833938"/>
            <a:ext cx="6781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용도 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시계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나침반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무전기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항해 항공기구 표시판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전등 스위치 등 야광표시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비상표시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어업용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군사용 등</a:t>
            </a:r>
          </a:p>
        </p:txBody>
      </p:sp>
      <p:grpSp>
        <p:nvGrpSpPr>
          <p:cNvPr id="186373" name="Group 5"/>
          <p:cNvGrpSpPr>
            <a:grpSpLocks/>
          </p:cNvGrpSpPr>
          <p:nvPr/>
        </p:nvGrpSpPr>
        <p:grpSpPr bwMode="auto">
          <a:xfrm>
            <a:off x="250825" y="549275"/>
            <a:ext cx="5113338" cy="904875"/>
            <a:chOff x="100" y="618"/>
            <a:chExt cx="2326" cy="570"/>
          </a:xfrm>
        </p:grpSpPr>
        <p:pic>
          <p:nvPicPr>
            <p:cNvPr id="186374" name="Picture 6" descr="CJ0003_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618"/>
              <a:ext cx="2326" cy="570"/>
            </a:xfrm>
            <a:prstGeom prst="rect">
              <a:avLst/>
            </a:prstGeom>
            <a:noFill/>
          </p:spPr>
        </p:pic>
        <p:sp>
          <p:nvSpPr>
            <p:cNvPr id="186375" name="Rectangle 7"/>
            <p:cNvSpPr>
              <a:spLocks noChangeArrowheads="1"/>
            </p:cNvSpPr>
            <p:nvPr/>
          </p:nvSpPr>
          <p:spPr bwMode="auto">
            <a:xfrm>
              <a:off x="344" y="643"/>
              <a:ext cx="194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4000" b="1">
                  <a:latin typeface="HY견고딕" pitchFamily="18" charset="-127"/>
                  <a:ea typeface="HY견고딕" pitchFamily="18" charset="-127"/>
                </a:rPr>
                <a:t>발광도료의 종류</a:t>
              </a:r>
            </a:p>
          </p:txBody>
        </p:sp>
      </p:grpSp>
      <p:grpSp>
        <p:nvGrpSpPr>
          <p:cNvPr id="186376" name="Group 8"/>
          <p:cNvGrpSpPr>
            <a:grpSpLocks/>
          </p:cNvGrpSpPr>
          <p:nvPr/>
        </p:nvGrpSpPr>
        <p:grpSpPr bwMode="auto">
          <a:xfrm>
            <a:off x="787400" y="1844675"/>
            <a:ext cx="2847975" cy="719138"/>
            <a:chOff x="204" y="2342"/>
            <a:chExt cx="1794" cy="453"/>
          </a:xfrm>
        </p:grpSpPr>
        <p:pic>
          <p:nvPicPr>
            <p:cNvPr id="186377" name="Picture 9" descr="CJ0003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2342"/>
              <a:ext cx="1684" cy="453"/>
            </a:xfrm>
            <a:prstGeom prst="rect">
              <a:avLst/>
            </a:prstGeom>
            <a:noFill/>
          </p:spPr>
        </p:pic>
        <p:sp>
          <p:nvSpPr>
            <p:cNvPr id="186378" name="Rectangle 10"/>
            <p:cNvSpPr>
              <a:spLocks noChangeArrowheads="1"/>
            </p:cNvSpPr>
            <p:nvPr/>
          </p:nvSpPr>
          <p:spPr bwMode="auto">
            <a:xfrm>
              <a:off x="397" y="2389"/>
              <a:ext cx="160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800" b="1">
                  <a:latin typeface="HY견고딕" pitchFamily="18" charset="-127"/>
                  <a:ea typeface="HY견고딕" pitchFamily="18" charset="-127"/>
                </a:rPr>
                <a:t>자발광도료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ChangeArrowheads="1"/>
          </p:cNvSpPr>
          <p:nvPr/>
        </p:nvSpPr>
        <p:spPr bwMode="auto">
          <a:xfrm rot="9215515" flipV="1">
            <a:off x="6804025" y="981075"/>
            <a:ext cx="647700" cy="25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1187450" y="3068638"/>
            <a:ext cx="5791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미세한 유리알갱이를 후도도막에 함유시킨 도료로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야간 안전운전에는 절대 필요로 하는 도료이다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1169988" y="4652963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용도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: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도로면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도로벽 표시</a:t>
            </a:r>
          </a:p>
        </p:txBody>
      </p:sp>
      <p:grpSp>
        <p:nvGrpSpPr>
          <p:cNvPr id="187398" name="Group 6"/>
          <p:cNvGrpSpPr>
            <a:grpSpLocks/>
          </p:cNvGrpSpPr>
          <p:nvPr/>
        </p:nvGrpSpPr>
        <p:grpSpPr bwMode="auto">
          <a:xfrm>
            <a:off x="787400" y="1844675"/>
            <a:ext cx="3063875" cy="719138"/>
            <a:chOff x="204" y="2342"/>
            <a:chExt cx="1794" cy="453"/>
          </a:xfrm>
        </p:grpSpPr>
        <p:pic>
          <p:nvPicPr>
            <p:cNvPr id="187399" name="Picture 7" descr="CJ0003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342"/>
              <a:ext cx="1684" cy="453"/>
            </a:xfrm>
            <a:prstGeom prst="rect">
              <a:avLst/>
            </a:prstGeom>
            <a:noFill/>
          </p:spPr>
        </p:pic>
        <p:sp>
          <p:nvSpPr>
            <p:cNvPr id="187400" name="Rectangle 8"/>
            <p:cNvSpPr>
              <a:spLocks noChangeArrowheads="1"/>
            </p:cNvSpPr>
            <p:nvPr/>
          </p:nvSpPr>
          <p:spPr bwMode="auto">
            <a:xfrm>
              <a:off x="397" y="2389"/>
              <a:ext cx="160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800" b="1">
                  <a:latin typeface="HY견고딕" pitchFamily="18" charset="-127"/>
                  <a:ea typeface="HY견고딕" pitchFamily="18" charset="-127"/>
                </a:rPr>
                <a:t>재귀반사도료</a:t>
              </a:r>
            </a:p>
          </p:txBody>
        </p:sp>
      </p:grpSp>
      <p:grpSp>
        <p:nvGrpSpPr>
          <p:cNvPr id="187401" name="Group 9"/>
          <p:cNvGrpSpPr>
            <a:grpSpLocks/>
          </p:cNvGrpSpPr>
          <p:nvPr/>
        </p:nvGrpSpPr>
        <p:grpSpPr bwMode="auto">
          <a:xfrm>
            <a:off x="250825" y="549275"/>
            <a:ext cx="5113338" cy="904875"/>
            <a:chOff x="100" y="618"/>
            <a:chExt cx="2326" cy="570"/>
          </a:xfrm>
        </p:grpSpPr>
        <p:pic>
          <p:nvPicPr>
            <p:cNvPr id="187402" name="Picture 10" descr="CJ0003_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" y="618"/>
              <a:ext cx="2326" cy="570"/>
            </a:xfrm>
            <a:prstGeom prst="rect">
              <a:avLst/>
            </a:prstGeom>
            <a:noFill/>
          </p:spPr>
        </p:pic>
        <p:sp>
          <p:nvSpPr>
            <p:cNvPr id="187403" name="Rectangle 11"/>
            <p:cNvSpPr>
              <a:spLocks noChangeArrowheads="1"/>
            </p:cNvSpPr>
            <p:nvPr/>
          </p:nvSpPr>
          <p:spPr bwMode="auto">
            <a:xfrm>
              <a:off x="344" y="643"/>
              <a:ext cx="194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4000" b="1">
                  <a:latin typeface="HY견고딕" pitchFamily="18" charset="-127"/>
                  <a:ea typeface="HY견고딕" pitchFamily="18" charset="-127"/>
                </a:rPr>
                <a:t>발광도료의 종류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ChangeArrowheads="1"/>
          </p:cNvSpPr>
          <p:nvPr/>
        </p:nvSpPr>
        <p:spPr bwMode="auto">
          <a:xfrm rot="9215515" flipV="1">
            <a:off x="6804025" y="981075"/>
            <a:ext cx="647700" cy="25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1187450" y="3141663"/>
            <a:ext cx="685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가시광선에는 보이지 않으나 자외선 파장영역에서는 보이는 특수한 안료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1187450" y="4365625"/>
            <a:ext cx="6248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용도 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카드 및 지폐의 위조방지</a:t>
            </a:r>
          </a:p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         광고물 및 간판</a:t>
            </a:r>
            <a:endParaRPr lang="ko-KR" altLang="en-US" sz="2400" b="1">
              <a:solidFill>
                <a:srgbClr val="000000"/>
              </a:solidFill>
              <a:latin typeface="HY견명조" pitchFamily="18" charset="-127"/>
              <a:ea typeface="HY견명조" pitchFamily="18" charset="-127"/>
            </a:endParaRPr>
          </a:p>
        </p:txBody>
      </p:sp>
      <p:grpSp>
        <p:nvGrpSpPr>
          <p:cNvPr id="188422" name="Group 6"/>
          <p:cNvGrpSpPr>
            <a:grpSpLocks/>
          </p:cNvGrpSpPr>
          <p:nvPr/>
        </p:nvGrpSpPr>
        <p:grpSpPr bwMode="auto">
          <a:xfrm>
            <a:off x="250825" y="549275"/>
            <a:ext cx="5113338" cy="904875"/>
            <a:chOff x="100" y="618"/>
            <a:chExt cx="2326" cy="570"/>
          </a:xfrm>
        </p:grpSpPr>
        <p:pic>
          <p:nvPicPr>
            <p:cNvPr id="188423" name="Picture 7" descr="CJ0003_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618"/>
              <a:ext cx="2326" cy="570"/>
            </a:xfrm>
            <a:prstGeom prst="rect">
              <a:avLst/>
            </a:prstGeom>
            <a:noFill/>
          </p:spPr>
        </p:pic>
        <p:sp>
          <p:nvSpPr>
            <p:cNvPr id="188424" name="Rectangle 8"/>
            <p:cNvSpPr>
              <a:spLocks noChangeArrowheads="1"/>
            </p:cNvSpPr>
            <p:nvPr/>
          </p:nvSpPr>
          <p:spPr bwMode="auto">
            <a:xfrm>
              <a:off x="344" y="643"/>
              <a:ext cx="194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4000" b="1">
                  <a:latin typeface="HY견고딕" pitchFamily="18" charset="-127"/>
                  <a:ea typeface="HY견고딕" pitchFamily="18" charset="-127"/>
                </a:rPr>
                <a:t>발광도료의 종류</a:t>
              </a:r>
            </a:p>
          </p:txBody>
        </p:sp>
      </p:grpSp>
      <p:grpSp>
        <p:nvGrpSpPr>
          <p:cNvPr id="188425" name="Group 9"/>
          <p:cNvGrpSpPr>
            <a:grpSpLocks/>
          </p:cNvGrpSpPr>
          <p:nvPr/>
        </p:nvGrpSpPr>
        <p:grpSpPr bwMode="auto">
          <a:xfrm>
            <a:off x="787400" y="1844675"/>
            <a:ext cx="2992438" cy="719138"/>
            <a:chOff x="204" y="2342"/>
            <a:chExt cx="1794" cy="453"/>
          </a:xfrm>
        </p:grpSpPr>
        <p:pic>
          <p:nvPicPr>
            <p:cNvPr id="188426" name="Picture 10" descr="CJ0003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2342"/>
              <a:ext cx="1684" cy="453"/>
            </a:xfrm>
            <a:prstGeom prst="rect">
              <a:avLst/>
            </a:prstGeom>
            <a:noFill/>
          </p:spPr>
        </p:pic>
        <p:sp>
          <p:nvSpPr>
            <p:cNvPr id="188427" name="Rectangle 11"/>
            <p:cNvSpPr>
              <a:spLocks noChangeArrowheads="1"/>
            </p:cNvSpPr>
            <p:nvPr/>
          </p:nvSpPr>
          <p:spPr bwMode="auto">
            <a:xfrm>
              <a:off x="397" y="2389"/>
              <a:ext cx="160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800" b="1">
                  <a:latin typeface="HY견고딕" pitchFamily="18" charset="-127"/>
                  <a:ea typeface="HY견고딕" pitchFamily="18" charset="-127"/>
                </a:rPr>
                <a:t>UV</a:t>
              </a:r>
              <a:r>
                <a:rPr lang="ko-KR" altLang="en-US" sz="2800" b="1">
                  <a:latin typeface="HY견고딕" pitchFamily="18" charset="-127"/>
                  <a:ea typeface="HY견고딕" pitchFamily="18" charset="-127"/>
                </a:rPr>
                <a:t>발광도료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3" name="Picture 3" descr="CJ0003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15888"/>
            <a:ext cx="2555875" cy="719137"/>
          </a:xfrm>
          <a:prstGeom prst="rect">
            <a:avLst/>
          </a:prstGeom>
          <a:noFill/>
        </p:spPr>
      </p:pic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3635375" y="144463"/>
            <a:ext cx="16970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800" b="1"/>
              <a:t>활용 사진</a:t>
            </a:r>
          </a:p>
        </p:txBody>
      </p:sp>
      <p:pic>
        <p:nvPicPr>
          <p:cNvPr id="189445" name="Picture 5" descr="bsc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11288"/>
            <a:ext cx="3600450" cy="2305050"/>
          </a:xfrm>
          <a:prstGeom prst="rect">
            <a:avLst/>
          </a:prstGeom>
          <a:noFill/>
        </p:spPr>
      </p:pic>
      <p:pic>
        <p:nvPicPr>
          <p:cNvPr id="189446" name="Picture 6" descr="bsc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411288"/>
            <a:ext cx="3600450" cy="2305050"/>
          </a:xfrm>
          <a:prstGeom prst="rect">
            <a:avLst/>
          </a:prstGeom>
          <a:noFill/>
        </p:spPr>
      </p:pic>
      <p:pic>
        <p:nvPicPr>
          <p:cNvPr id="189447" name="Picture 7" descr="bsc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860800"/>
            <a:ext cx="7621587" cy="2305050"/>
          </a:xfrm>
          <a:prstGeom prst="rect">
            <a:avLst/>
          </a:prstGeom>
          <a:noFill/>
        </p:spPr>
      </p:pic>
      <p:pic>
        <p:nvPicPr>
          <p:cNvPr id="189448" name="Picture 8" descr="cor-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008438"/>
            <a:ext cx="7010400" cy="1981200"/>
          </a:xfrm>
          <a:prstGeom prst="rect">
            <a:avLst/>
          </a:prstGeom>
          <a:noFill/>
        </p:spPr>
      </p:pic>
      <p:pic>
        <p:nvPicPr>
          <p:cNvPr id="189449" name="Picture 9" descr="축광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400" y="1500188"/>
            <a:ext cx="3384550" cy="2087562"/>
          </a:xfrm>
          <a:prstGeom prst="rect">
            <a:avLst/>
          </a:prstGeom>
          <a:noFill/>
        </p:spPr>
      </p:pic>
      <p:pic>
        <p:nvPicPr>
          <p:cNvPr id="189450" name="Picture 10" descr="축광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1088" y="1500188"/>
            <a:ext cx="3384550" cy="2087562"/>
          </a:xfrm>
          <a:prstGeom prst="rect">
            <a:avLst/>
          </a:prstGeom>
          <a:noFill/>
        </p:spPr>
      </p:pic>
      <p:pic>
        <p:nvPicPr>
          <p:cNvPr id="189451" name="Picture 11" descr="CJ0003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15888"/>
            <a:ext cx="3095625" cy="719137"/>
          </a:xfrm>
          <a:prstGeom prst="rect">
            <a:avLst/>
          </a:prstGeom>
          <a:noFill/>
        </p:spPr>
      </p:pic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3203575" y="123825"/>
            <a:ext cx="21304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3600" b="1"/>
              <a:t>활용 사진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7" name="Picture 3" descr="CJ0003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15888"/>
            <a:ext cx="3095625" cy="719137"/>
          </a:xfrm>
          <a:prstGeom prst="rect">
            <a:avLst/>
          </a:prstGeom>
          <a:noFill/>
        </p:spPr>
      </p:pic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3203575" y="123825"/>
            <a:ext cx="21304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3600" b="1"/>
              <a:t>활용 사진</a:t>
            </a:r>
          </a:p>
        </p:txBody>
      </p:sp>
      <p:pic>
        <p:nvPicPr>
          <p:cNvPr id="190469" name="Picture 5" descr="bsc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338263"/>
            <a:ext cx="3600450" cy="2305050"/>
          </a:xfrm>
          <a:prstGeom prst="rect">
            <a:avLst/>
          </a:prstGeom>
          <a:noFill/>
        </p:spPr>
      </p:pic>
      <p:pic>
        <p:nvPicPr>
          <p:cNvPr id="190470" name="Picture 6" descr="bsc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338263"/>
            <a:ext cx="3600450" cy="2305050"/>
          </a:xfrm>
          <a:prstGeom prst="rect">
            <a:avLst/>
          </a:prstGeom>
          <a:noFill/>
        </p:spPr>
      </p:pic>
      <p:pic>
        <p:nvPicPr>
          <p:cNvPr id="190471" name="Picture 7" descr="bsc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787775"/>
            <a:ext cx="3600450" cy="2305050"/>
          </a:xfrm>
          <a:prstGeom prst="rect">
            <a:avLst/>
          </a:prstGeom>
          <a:noFill/>
        </p:spPr>
      </p:pic>
      <p:pic>
        <p:nvPicPr>
          <p:cNvPr id="190472" name="Picture 8" descr="bsc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613" y="3787775"/>
            <a:ext cx="3600450" cy="2305050"/>
          </a:xfrm>
          <a:prstGeom prst="rect">
            <a:avLst/>
          </a:prstGeom>
          <a:noFill/>
        </p:spPr>
      </p:pic>
      <p:pic>
        <p:nvPicPr>
          <p:cNvPr id="190473" name="Picture 9" descr="측광안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573213"/>
            <a:ext cx="3124200" cy="1943100"/>
          </a:xfrm>
          <a:prstGeom prst="rect">
            <a:avLst/>
          </a:prstGeom>
          <a:noFill/>
        </p:spPr>
      </p:pic>
      <p:pic>
        <p:nvPicPr>
          <p:cNvPr id="190474" name="Picture 10" descr="측광안료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59213"/>
            <a:ext cx="2895600" cy="2079625"/>
          </a:xfrm>
          <a:prstGeom prst="rect">
            <a:avLst/>
          </a:prstGeom>
          <a:noFill/>
        </p:spPr>
      </p:pic>
      <p:pic>
        <p:nvPicPr>
          <p:cNvPr id="190475" name="Picture 11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935413"/>
            <a:ext cx="3276600" cy="1981200"/>
          </a:xfrm>
          <a:prstGeom prst="rect">
            <a:avLst/>
          </a:prstGeom>
          <a:noFill/>
        </p:spPr>
      </p:pic>
      <p:pic>
        <p:nvPicPr>
          <p:cNvPr id="190476" name="Picture 12" descr="고농도 녹색 축광페인트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1411288"/>
            <a:ext cx="3313112" cy="216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1" name="Picture 3" descr="bsc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11288"/>
            <a:ext cx="3600450" cy="2305050"/>
          </a:xfrm>
          <a:prstGeom prst="rect">
            <a:avLst/>
          </a:prstGeom>
          <a:noFill/>
        </p:spPr>
      </p:pic>
      <p:pic>
        <p:nvPicPr>
          <p:cNvPr id="191492" name="Picture 4" descr="bsc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411288"/>
            <a:ext cx="3600450" cy="2305050"/>
          </a:xfrm>
          <a:prstGeom prst="rect">
            <a:avLst/>
          </a:prstGeom>
          <a:noFill/>
        </p:spPr>
      </p:pic>
      <p:pic>
        <p:nvPicPr>
          <p:cNvPr id="191493" name="Picture 5" descr="bsc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860800"/>
            <a:ext cx="7697787" cy="2305050"/>
          </a:xfrm>
          <a:prstGeom prst="rect">
            <a:avLst/>
          </a:prstGeom>
          <a:noFill/>
        </p:spPr>
      </p:pic>
      <p:pic>
        <p:nvPicPr>
          <p:cNvPr id="191494" name="Picture 6" descr="CJ0003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333375"/>
            <a:ext cx="3527425" cy="792163"/>
          </a:xfrm>
          <a:prstGeom prst="rect">
            <a:avLst/>
          </a:prstGeom>
          <a:noFill/>
        </p:spPr>
      </p:pic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3635375" y="357188"/>
            <a:ext cx="1981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3600" b="1"/>
              <a:t>활용사진</a:t>
            </a:r>
          </a:p>
        </p:txBody>
      </p:sp>
      <p:sp>
        <p:nvSpPr>
          <p:cNvPr id="191496" name="AutoShape 8" descr="이미지를 클릭하시면 창이 닫힙니다"/>
          <p:cNvSpPr>
            <a:spLocks noChangeAspect="1" noChangeArrowheads="1"/>
          </p:cNvSpPr>
          <p:nvPr/>
        </p:nvSpPr>
        <p:spPr bwMode="auto">
          <a:xfrm>
            <a:off x="4424363" y="3784600"/>
            <a:ext cx="296862" cy="296863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/>
          </a:p>
        </p:txBody>
      </p:sp>
      <p:pic>
        <p:nvPicPr>
          <p:cNvPr id="191497" name="Picture 9" descr="지폐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493838"/>
            <a:ext cx="3276600" cy="2133600"/>
          </a:xfrm>
          <a:prstGeom prst="rect">
            <a:avLst/>
          </a:prstGeom>
          <a:noFill/>
        </p:spPr>
      </p:pic>
      <p:pic>
        <p:nvPicPr>
          <p:cNvPr id="191498" name="Picture 10" descr="카드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008438"/>
            <a:ext cx="7086600" cy="2057400"/>
          </a:xfrm>
          <a:prstGeom prst="rect">
            <a:avLst/>
          </a:prstGeom>
          <a:noFill/>
        </p:spPr>
      </p:pic>
      <p:pic>
        <p:nvPicPr>
          <p:cNvPr id="191499" name="Picture 11" descr="야광접시사진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1484313"/>
            <a:ext cx="3384550" cy="210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구김">
  <a:themeElements>
    <a:clrScheme name="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4049</TotalTime>
  <Words>208</Words>
  <Application>Microsoft Office PowerPoint</Application>
  <PresentationFormat>화면 슬라이드 쇼(4:3)</PresentationFormat>
  <Paragraphs>35</Paragraphs>
  <Slides>10</Slides>
  <Notes>0</Notes>
  <HiddenSlides>1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구김</vt:lpstr>
      <vt:lpstr>발광도료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69</cp:revision>
  <dcterms:created xsi:type="dcterms:W3CDTF">2005-09-01T06:05:51Z</dcterms:created>
  <dcterms:modified xsi:type="dcterms:W3CDTF">2012-11-22T03:17:25Z</dcterms:modified>
</cp:coreProperties>
</file>