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1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282" r:id="rId14"/>
    <p:sldId id="284" r:id="rId15"/>
    <p:sldId id="285" r:id="rId16"/>
    <p:sldId id="273" r:id="rId17"/>
    <p:sldId id="286" r:id="rId18"/>
    <p:sldId id="287" r:id="rId19"/>
    <p:sldId id="276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extLs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022" autoAdjust="0"/>
    <p:restoredTop sz="99532"/>
  </p:normalViewPr>
  <p:slideViewPr>
    <p:cSldViewPr>
      <p:cViewPr varScale="1">
        <p:scale>
          <a:sx n="68" d="100"/>
          <a:sy n="68" d="100"/>
        </p:scale>
        <p:origin x="-414" y="-108"/>
      </p:cViewPr>
      <p:guideLst>
        <p:guide orient="horz" pos="2157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/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/>
            <a:fld id="{2E8310AB-DBC8-4674-873D-526105FCFC37}" type="datetimeFigureOut">
              <a:rPr lang="ko-KR" altLang="en-US"/>
              <a:pPr lvl="0"/>
              <a:t>2012-11-27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/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/>
            <a:fld id="{EFBDDA89-E3BE-4838-BEB9-3E716B71E7EB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terms.naver.com/entry.nhn?docId=480948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terms.naver.com/entry.nhn?docId=494958" TargetMode="External"/><Relationship Id="rId5" Type="http://schemas.openxmlformats.org/officeDocument/2006/relationships/hyperlink" Target="http://terms.naver.com/entry.nhn?docId=483701" TargetMode="External"/><Relationship Id="rId4" Type="http://schemas.openxmlformats.org/officeDocument/2006/relationships/hyperlink" Target="http://terms.naver.com/entry.nhn?docId=500010" TargetMode="Externa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/>
              <a:t>안녕하십니까 sky뉴스 손중선입니다. 포름알데히드를 잡는 천연대두접착제가 상륙하여 화제가 되고 있는데요 </a:t>
            </a:r>
          </a:p>
          <a:p>
            <a:r>
              <a:rPr lang="ko-KR" altLang="en-US"/>
              <a:t>이번 시간에 </a:t>
            </a:r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EFBDDA89-E3BE-4838-BEB9-3E716B71E7EB}" type="slidenum">
              <a:rPr lang="en-US" altLang="en-US"/>
              <a:pPr lvl="0"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ko-KR" dirty="0"/>
              <a:t>TMSP : </a:t>
            </a:r>
            <a:r>
              <a:rPr lang="en-US" altLang="ko-KR" dirty="0" err="1"/>
              <a:t>Trysin</a:t>
            </a:r>
            <a:r>
              <a:rPr lang="en-US" altLang="ko-KR" dirty="0"/>
              <a:t> Modified Soy Protein     </a:t>
            </a:r>
            <a:r>
              <a:rPr lang="en-US" altLang="ko-KR" dirty="0" err="1"/>
              <a:t>Trysin</a:t>
            </a:r>
            <a:r>
              <a:rPr lang="en-US" altLang="ko-KR" dirty="0"/>
              <a:t> : </a:t>
            </a:r>
            <a:r>
              <a:rPr lang="ko-KR" altLang="en-US" dirty="0"/>
              <a:t>단백질 분해효소 중 하나</a:t>
            </a: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ko-KR" dirty="0"/>
              <a:t>AMSP : Alkali  Modified Soy Protein</a:t>
            </a: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ko-KR" dirty="0"/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ko-KR" dirty="0"/>
              <a:t>2mg/cm2</a:t>
            </a:r>
            <a:r>
              <a:rPr lang="ko-KR" altLang="en-US" dirty="0"/>
              <a:t>를 넘어가면 고점도로 목재 표면 </a:t>
            </a:r>
            <a:r>
              <a:rPr lang="ko-KR" altLang="en-US" dirty="0" err="1"/>
              <a:t>습윤성이</a:t>
            </a:r>
            <a:r>
              <a:rPr lang="ko-KR" altLang="en-US" dirty="0"/>
              <a:t> 상당히 저하되어 접착력 나빠짐</a:t>
            </a: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o-KR" altLang="en-US" dirty="0"/>
              <a:t>활엽수가 </a:t>
            </a:r>
            <a:r>
              <a:rPr lang="ko-KR" altLang="en-US" dirty="0" err="1"/>
              <a:t>공극이</a:t>
            </a:r>
            <a:r>
              <a:rPr lang="ko-KR" altLang="en-US" dirty="0"/>
              <a:t> 더 크거나 많고 추출물의 양의 차이로 더 높은 접착력이 나오는 것이라 생각</a:t>
            </a: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ko-KR" dirty="0"/>
              <a:t>14%</a:t>
            </a:r>
            <a:r>
              <a:rPr lang="ko-KR" altLang="en-US" dirty="0"/>
              <a:t>이상은 점도가 높아져 사용불가</a:t>
            </a:r>
            <a:r>
              <a:rPr lang="en-US" altLang="ko-KR" dirty="0"/>
              <a:t>. </a:t>
            </a:r>
            <a:r>
              <a:rPr lang="ko-KR" altLang="en-US" dirty="0"/>
              <a:t>점도를 낮추면 접착력도 같이 낮아짐</a:t>
            </a:r>
          </a:p>
          <a:p>
            <a:pPr mar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ko-KR" dirty="0"/>
          </a:p>
          <a:p>
            <a:pPr lvl="0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23D8333-7247-44A9-8A3E-A512723954B1}" type="slidenum">
              <a:rPr lang="en-US" altLang="en-US"/>
              <a:pPr lvl="0"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입자현상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발포현상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등등 메커니즘을 방해하는 요인을 </a:t>
            </a:r>
            <a:r>
              <a:rPr lang="ko-KR" altLang="en-US" baseline="0" dirty="0" err="1" smtClean="0"/>
              <a:t>설명할것</a:t>
            </a:r>
            <a:r>
              <a:rPr lang="en-US" altLang="ko-KR" baseline="0" dirty="0" smtClean="0"/>
              <a:t>!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B7A1-A78C-4D7D-B207-52F0268CB6A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내수성 측정 방법 설명 이것으로 측정하니 합성수지와 천연수지 방법이 이렇게 나왔다고 설명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B7A1-A78C-4D7D-B207-52F0268CB6A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전슬라이드와</a:t>
            </a:r>
            <a:r>
              <a:rPr lang="ko-KR" altLang="en-US" dirty="0" smtClean="0"/>
              <a:t> 빗대어 설명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B7A1-A78C-4D7D-B207-52F0268CB6A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일반적으로 음성 성분으로서 </a:t>
            </a:r>
            <a:r>
              <a:rPr lang="en-US" altLang="ko-KR" dirty="0" smtClean="0"/>
              <a:t>S</a:t>
            </a:r>
            <a:r>
              <a:rPr lang="en-US" altLang="ko-KR" baseline="-25000" dirty="0" smtClean="0"/>
              <a:t>2</a:t>
            </a:r>
            <a:r>
              <a:rPr lang="ko-KR" altLang="en-US" dirty="0" smtClean="0"/>
              <a:t>를 함유하는 것</a:t>
            </a:r>
            <a:r>
              <a:rPr lang="en-US" altLang="ko-KR" dirty="0" smtClean="0"/>
              <a:t>. </a:t>
            </a:r>
            <a:r>
              <a:rPr lang="ko-KR" altLang="en-US" dirty="0" smtClean="0"/>
              <a:t>즉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일반식</a:t>
            </a:r>
            <a:r>
              <a:rPr lang="ko-KR" altLang="en-US" dirty="0" smtClean="0"/>
              <a:t> </a:t>
            </a:r>
            <a:r>
              <a:rPr lang="en-US" altLang="ko-KR" dirty="0" smtClean="0"/>
              <a:t>MS</a:t>
            </a:r>
            <a:r>
              <a:rPr lang="en-US" altLang="ko-KR" baseline="-25000" dirty="0" smtClean="0"/>
              <a:t>2</a:t>
            </a:r>
            <a:r>
              <a:rPr lang="ko-KR" altLang="en-US" dirty="0" smtClean="0"/>
              <a:t>로 표시되는 것을 이른다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일반적으로는 </a:t>
            </a:r>
            <a:r>
              <a:rPr lang="ko-KR" altLang="en-US" dirty="0" err="1" smtClean="0"/>
              <a:t>이황화물</a:t>
            </a:r>
            <a:r>
              <a:rPr lang="ko-KR" altLang="en-US" dirty="0" smtClean="0"/>
              <a:t> 이온 </a:t>
            </a:r>
            <a:r>
              <a:rPr lang="en-US" altLang="ko-KR" dirty="0" smtClean="0"/>
              <a:t>S</a:t>
            </a:r>
            <a:r>
              <a:rPr lang="en-US" altLang="ko-KR" baseline="-25000" dirty="0" smtClean="0"/>
              <a:t>2</a:t>
            </a:r>
            <a:r>
              <a:rPr lang="en-US" altLang="ko-KR" baseline="30000" dirty="0" smtClean="0"/>
              <a:t>2-</a:t>
            </a:r>
            <a:r>
              <a:rPr lang="ko-KR" altLang="en-US" dirty="0" smtClean="0"/>
              <a:t>를 함유하는 화합물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>
                <a:hlinkClick r:id="rId3" action="ppaction://hlinkfile"/>
              </a:rPr>
              <a:t>칼슘</a:t>
            </a:r>
            <a:r>
              <a:rPr lang="ko-KR" altLang="en-US" dirty="0" smtClean="0">
                <a:hlinkClick r:id="rId4" action="ppaction://hlinkfile"/>
              </a:rPr>
              <a:t>이온</a:t>
            </a:r>
            <a:r>
              <a:rPr lang="ko-KR" altLang="en-US" dirty="0" smtClean="0"/>
              <a:t>은 </a:t>
            </a:r>
            <a:r>
              <a:rPr lang="ko-KR" altLang="en-US" dirty="0" err="1" smtClean="0"/>
              <a:t>생체내에서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여러가지</a:t>
            </a:r>
            <a:r>
              <a:rPr lang="ko-KR" altLang="en-US" dirty="0" smtClean="0"/>
              <a:t> 역할을 지니고 있다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예를들면</a:t>
            </a:r>
            <a:r>
              <a:rPr lang="ko-KR" altLang="en-US" dirty="0" smtClean="0"/>
              <a:t> 골격치아의 구성성분이고 응혈기구의 중요한 인자이며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모세</a:t>
            </a:r>
            <a:r>
              <a:rPr lang="ko-KR" altLang="en-US" dirty="0" smtClean="0">
                <a:hlinkClick r:id="rId5" action="ppaction://hlinkfile"/>
              </a:rPr>
              <a:t>혈관</a:t>
            </a:r>
            <a:r>
              <a:rPr lang="ko-KR" altLang="en-US" dirty="0" smtClean="0"/>
              <a:t>의 투과성에도 관여하고 근의 흥분</a:t>
            </a:r>
            <a:r>
              <a:rPr lang="ko-KR" altLang="en-US" dirty="0" smtClean="0">
                <a:hlinkClick r:id="rId6" action="ppaction://hlinkfile"/>
              </a:rPr>
              <a:t>수축</a:t>
            </a:r>
            <a:r>
              <a:rPr lang="ko-KR" altLang="en-US" dirty="0" smtClean="0"/>
              <a:t>기구에 필수적이다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B7A1-A78C-4D7D-B207-52F0268CB6A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내수성향상으로 </a:t>
            </a:r>
            <a:r>
              <a:rPr lang="ko-KR" altLang="en-US" dirty="0" err="1" smtClean="0"/>
              <a:t>현재쓰고</a:t>
            </a:r>
            <a:r>
              <a:rPr lang="ko-KR" altLang="en-US" dirty="0" smtClean="0"/>
              <a:t> 있는 방법</a:t>
            </a:r>
            <a:endParaRPr lang="en-US" altLang="ko-KR" dirty="0" smtClean="0"/>
          </a:p>
          <a:p>
            <a:r>
              <a:rPr lang="ko-KR" altLang="en-US" dirty="0" smtClean="0"/>
              <a:t>그 것의 장단점 설명 그리고 앞으</a:t>
            </a:r>
            <a:r>
              <a:rPr lang="ko-KR" altLang="en-US" baseline="0" dirty="0" smtClean="0"/>
              <a:t>로 대두의 단점을 극복한 열쇠를 내수성이 쥐고 있다고 </a:t>
            </a:r>
            <a:r>
              <a:rPr lang="ko-KR" altLang="en-US" baseline="0" dirty="0" err="1" smtClean="0"/>
              <a:t>다시한번</a:t>
            </a:r>
            <a:r>
              <a:rPr lang="ko-KR" altLang="en-US" baseline="0" dirty="0" smtClean="0"/>
              <a:t> 설명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B7A1-A78C-4D7D-B207-52F0268CB6A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/>
              <a:t>이번시간에 그 천연접착제의 수요 급증 이유와 천연대두접착제의 개발이유 장단점 제조방법등 접착력과 향후 전망에 대해 알아보도록 하겠습니다.</a:t>
            </a:r>
          </a:p>
          <a:p>
            <a:endParaRPr lang="ko-KR" altLang="en-US"/>
          </a:p>
        </p:txBody>
      </p:sp>
      <p:sp>
        <p:nvSpPr>
          <p:cNvPr id="4" name="직사각형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EFBDDA89-E3BE-4838-BEB9-3E716B71E7EB}" type="slidenum">
              <a:rPr lang="en-US" altLang="en-US"/>
              <a:pPr lvl="0"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/>
              <a:t>우선 새집증후군이 사회 문제로 대두되면서 친환경 접착제의 출원은 급증한 반면 유기용제계 접착제가 급감하게 되었는데요.</a:t>
            </a:r>
          </a:p>
          <a:p>
            <a:r>
              <a:rPr lang="ko-KR" altLang="en-US"/>
              <a:t>특허청에 따르면 2002년 친환경 접착제 관련 출원은 단 2건에 불과했으나 2011년 24건으로 대폭 증가하였다고 합니다.</a:t>
            </a:r>
          </a:p>
          <a:p>
            <a:r>
              <a:rPr lang="ko-KR" altLang="en-US"/>
              <a:t> </a:t>
            </a:r>
          </a:p>
          <a:p>
            <a:r>
              <a:rPr lang="ko-KR" altLang="en-US"/>
              <a:t>반면 유기용제계 접착제 관련 출원은 2002년 50건에서 2011년 20건으로 급격히 감소해 대조적인데요.</a:t>
            </a:r>
          </a:p>
          <a:p>
            <a:r>
              <a:rPr lang="ko-KR" altLang="en-US"/>
              <a:t> </a:t>
            </a:r>
          </a:p>
          <a:p>
            <a:r>
              <a:rPr lang="ko-KR" altLang="en-US"/>
              <a:t>친환경 접착제의 경우 수성(水性)형 접착제 관련이 33%, 용제 없이 접착성분을 녹이는 무(無)용제형 접착제 관련 출원 17%, 황토나 전분 등 천연계 접착제 29%, 기능성 첨가제를 함유한 개량 접착제 21% 순으로 출원하였습니다.</a:t>
            </a:r>
          </a:p>
          <a:p>
            <a:r>
              <a:rPr lang="ko-KR" altLang="en-US"/>
              <a:t>그럼 현장에 나가 있는 이선규 기자를 통해 대구대 정연우 박사님과 학생들과의 인터뷰를 들어보도록 하겠습니다.</a:t>
            </a:r>
          </a:p>
          <a:p>
            <a:r>
              <a:rPr lang="ko-KR" altLang="en-US"/>
              <a:t>이선규 기자~</a:t>
            </a:r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FBDDA89-E3BE-4838-BEB9-3E716B71E7EB}" type="slidenum">
              <a:rPr lang="en-US" altLang="en-US"/>
              <a:pPr lvl="0"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/>
              <a:t>이선규: 네 현장에 나와있는 이선규 기자입니다. 제 옆에는 정연우 박사님이 계신데요</a:t>
            </a:r>
          </a:p>
          <a:p>
            <a:r>
              <a:rPr lang="ko-KR" altLang="en-US"/>
              <a:t>          그럼 박사님께 몇가지 질문 해보겠습니다.</a:t>
            </a:r>
          </a:p>
          <a:p>
            <a:r>
              <a:rPr lang="ko-KR" altLang="en-US"/>
              <a:t>         천연접착제를 개발하게 되신 이유가 있으실텐데  대두 접착제를 개발하게 되신 이유가 어떻게 되십니까?</a:t>
            </a:r>
          </a:p>
          <a:p>
            <a:r>
              <a:rPr lang="ko-KR" altLang="en-US"/>
              <a:t>정연우: 대두 접착제를 개발하게 된 이유는 먼저 대두접착제란 대두를 이용하여 만든 천연접착제 입니다. </a:t>
            </a:r>
          </a:p>
          <a:p>
            <a:r>
              <a:rPr lang="ko-KR" altLang="en-US"/>
              <a:t>먼저 대두란 무엇인가에 대해 간단히 말씀드리자면, 동양의 오곡 중 하나로 단백질의 공급원으로 중요한 역할을 합니다. </a:t>
            </a:r>
          </a:p>
          <a:p>
            <a:r>
              <a:rPr lang="ko-KR" altLang="en-US"/>
              <a:t>또 밭의 지력을 유지하게 해주는데 큰 중요한 역할을 해주는 곡물이고, </a:t>
            </a:r>
          </a:p>
          <a:p>
            <a:r>
              <a:rPr lang="ko-KR" altLang="en-US"/>
              <a:t>우리나라에서 쌀 다음으로 중요한 부분을 차지해온 곡물로 친환경적인 제품을 생산할수있다는 장점에 의해 더욱 더 많은 연구가 가속화되고 있는 곡물이죠.</a:t>
            </a:r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17ECA89A-9892-4641-B1E0-E07DD85A691A}" type="slidenum">
              <a:rPr lang="en-US" altLang="en-US"/>
              <a:pPr lvl="0"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/>
              <a:t>개발 이유로는 대두자체의 점도가 낮아서 다루기 쉬운 곡물로, 열압과 냉압조건에서 모두 생산이 가능하기 때문에 파티클보드와 섬유판 등에 사용하기 위한 접착제로서 연구되어지고 있습니다. </a:t>
            </a:r>
          </a:p>
          <a:p>
            <a:r>
              <a:rPr lang="ko-KR" altLang="en-US"/>
              <a:t>또 지금까지 접착제로 사용되어온 합성수지의 일부는 환경적으로 유해한 특성을 지니고 있어, 인체에 유해하지 않은 친환경적인 접착제 개발이 필요하였습니다.</a:t>
            </a:r>
          </a:p>
          <a:p>
            <a:r>
              <a:rPr lang="ko-KR" altLang="en-US"/>
              <a:t>또 uf, pf, mdi등 접착제에서 방출되는 포름알데히드때문에 이들 접착제를 대체할 수 있을뿐아니라 친환경적인 접착제를 개발해야 할 필요성이 대두되었고 이러한 배경에 의해 대두단백질을 이용한 접착제의 연구를 하게 되었죠.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17ECA89A-9892-4641-B1E0-E07DD85A691A}" type="slidenum">
              <a:rPr lang="en-US" altLang="en-US"/>
              <a:pPr lvl="0"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/>
              <a:t>이선규: 그렇군요. 그렇다면 자세히 그 특성과 장단점이 있다면 어떤것이 있는지 알고 싶은데요?</a:t>
            </a:r>
          </a:p>
          <a:p>
            <a:r>
              <a:rPr lang="ko-KR" altLang="en-US"/>
              <a:t>정연우: 먼저 장점으로는 포름알데히드방출이없습니다, 친환경적인제품을뜻하는것이고, 국내에서 1500년부터 재배되어, 아직 우리나라에서 많이 재배되는 곡물입니다.</a:t>
            </a:r>
          </a:p>
          <a:p>
            <a:r>
              <a:rPr lang="ko-KR" altLang="en-US"/>
              <a:t> 그리고 반응이 쉽게 일어나며, 대량생산이 가능하다는점과, 비용이 저렴하다는점, 균들에 의해 자연적분해가 가능하다는 장점을 가지고 있죠.</a:t>
            </a:r>
          </a:p>
          <a:p>
            <a:r>
              <a:rPr lang="ko-KR" altLang="en-US"/>
              <a:t>최근에 이런 대두접착제의 장점을 이용해 접착력과 물에 대한 저항성을 향항시킨 제품을 개발하고, 가격을 낮추어 생산하기 위한 노력이 계속 되고 있습니다.</a:t>
            </a:r>
          </a:p>
          <a:p>
            <a:r>
              <a:rPr lang="ko-KR" altLang="en-US"/>
              <a:t>반면 단점으로 물에 대한 저항성이 없고, 물에 민감하여, 강도가 ks 규격은 미치나 약한 편입니다. 또 제조과정이 어렵고, 높은접착성이 요구되는 단점이 있죠</a:t>
            </a:r>
          </a:p>
          <a:p>
            <a:r>
              <a:rPr lang="ko-KR" altLang="en-US"/>
              <a:t>이선규:생각보다 좋은 장점을 갖추었는데요 그에 반해 많은 단점이 있네요.그렇다면 단점들을 보완할수 있는 방법이 있다면 말씀좀 해주시겠습니까?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17ECA89A-9892-4641-B1E0-E07DD85A691A}" type="slidenum">
              <a:rPr lang="en-US" altLang="en-US"/>
              <a:pPr lvl="0"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/>
              <a:t>정연우: 보완방법으로는 화학적으로변화시키거나 효소를 이용하여 구조를 변형시켜 사용하여야 합니다.</a:t>
            </a:r>
          </a:p>
          <a:p>
            <a:r>
              <a:rPr lang="ko-KR" altLang="en-US"/>
              <a:t>화학적으로 변화시키는 방법으로는 아세틸화, 인산화반응, 가교결합반응등이 있으며,</a:t>
            </a:r>
          </a:p>
          <a:p>
            <a:r>
              <a:rPr lang="ko-KR" altLang="en-US"/>
              <a:t>화학적으로 단백질을 변형시켜 접착제로 사용하는 것은 대량생산을 가능하게 하고, 반응이 비교적 쉬울뿐 아니라 비용이 저렵하다는 장점이 있습니다.</a:t>
            </a:r>
          </a:p>
          <a:p>
            <a:r>
              <a:rPr lang="ko-KR" altLang="en-US"/>
              <a:t>효소를 이용하는 방법은 화학적반응을 이용하는방법보다 특성을 변화시킬 범위가 제한적이고 효소도 비쌉니다. 하지만 반응 조절이 용이하고, 반응의 특이성 때문에 특성조절이 용이하다는 장점을 지니게 됩니다.</a:t>
            </a:r>
          </a:p>
          <a:p>
            <a:r>
              <a:rPr lang="ko-KR" altLang="en-US"/>
              <a:t>이선규: 아 그렇군요 상용화 되기까지는 역시 많은 연구과 필요하셨을테니 보완방법도 두루 갖추고 있으시네요. 그럼 연구에 참여한 다른 학부생들과의 인터뷰도 해보도록 하겠습니다.</a:t>
            </a:r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17ECA89A-9892-4641-B1E0-E07DD85A691A}" type="slidenum">
              <a:rPr lang="en-US" altLang="en-US"/>
              <a:pPr lvl="0"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ko-KR" altLang="en-US" dirty="0"/>
              <a:t>대두가루를 이용해 외장용 목질 재료로 사용 무리가 있으나</a:t>
            </a:r>
            <a:r>
              <a:rPr lang="en-US" altLang="ko-KR" dirty="0"/>
              <a:t>, </a:t>
            </a:r>
            <a:r>
              <a:rPr lang="ko-KR" altLang="en-US" dirty="0"/>
              <a:t>내장용으로 사용가능 </a:t>
            </a:r>
            <a:r>
              <a:rPr lang="en-US" altLang="ko-KR" dirty="0"/>
              <a:t>SPI</a:t>
            </a:r>
            <a:r>
              <a:rPr lang="ko-KR" altLang="en-US" dirty="0"/>
              <a:t>는 외장용으로도 사용이 가능하다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FBDDA89-E3BE-4838-BEB9-3E716B71E7EB}" type="slidenum">
              <a:rPr lang="en-US" altLang="en-US"/>
              <a:pPr lvl="0"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접착제용 입자크기는 325mesh 97%이상 통과, 목재 접착제 점도는 500~5000 cP, 단백질의 </a:t>
            </a:r>
            <a:r>
              <a:rPr lang="ko-KR" altLang="en-US" dirty="0" smtClean="0"/>
              <a:t>접힌 구조를 </a:t>
            </a:r>
            <a:r>
              <a:rPr lang="ko-KR" altLang="en-US" dirty="0"/>
              <a:t>펴면 더 좋은 접착력 나타냄</a:t>
            </a:r>
          </a:p>
          <a:p>
            <a:r>
              <a:rPr lang="ko-KR" altLang="en-US" dirty="0"/>
              <a:t>알칼리 가수분해(NaOH)</a:t>
            </a:r>
            <a:r>
              <a:rPr lang="ko-KR" altLang="en-US" dirty="0" err="1"/>
              <a:t>를</a:t>
            </a:r>
            <a:r>
              <a:rPr lang="ko-KR" altLang="en-US" dirty="0"/>
              <a:t> 하여 더 좋은 접착력과 내수성을 나타내나, 사용 가능시간 짧아짐.</a:t>
            </a:r>
          </a:p>
          <a:p>
            <a:r>
              <a:rPr lang="ko-KR" altLang="en-US" dirty="0"/>
              <a:t>알칼리 가수분해를 함으로 단백질이 펴지면서 극성과 비극성 그룹이 밖으로 나와 목재와의 접착력, 내수성 증가</a:t>
            </a:r>
          </a:p>
          <a:p>
            <a:r>
              <a:rPr lang="ko-KR" altLang="en-US" dirty="0" smtClean="0"/>
              <a:t>내부화학결합 = 수소결합</a:t>
            </a:r>
            <a:r>
              <a:rPr lang="ko-KR" altLang="en-US" dirty="0"/>
              <a:t>, </a:t>
            </a:r>
            <a:r>
              <a:rPr lang="ko-KR" altLang="en-US" dirty="0" err="1" smtClean="0"/>
              <a:t>반데르발스</a:t>
            </a:r>
            <a:r>
              <a:rPr lang="ko-KR" altLang="en-US" dirty="0" smtClean="0"/>
              <a:t> 힘</a:t>
            </a:r>
            <a:r>
              <a:rPr lang="ko-KR" altLang="en-US" dirty="0"/>
              <a:t>, 분자간 공유결합, </a:t>
            </a:r>
            <a:r>
              <a:rPr lang="ko-KR" altLang="en-US" dirty="0" err="1"/>
              <a:t>소수성</a:t>
            </a:r>
            <a:r>
              <a:rPr lang="ko-KR" altLang="en-US" dirty="0"/>
              <a:t> 상호작용 등 결합을 끊어야 함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23D8333-7247-44A9-8A3E-A512723954B1}" type="slidenum">
              <a:rPr lang="en-US" altLang="en-US"/>
              <a:pPr lvl="0"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616B8D02-4757-4667-BD43-B1F1A3C4542D}" type="datetimeFigureOut">
              <a:rPr lang="ko-KR" altLang="en-US" smtClean="0"/>
              <a:pPr lvl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F5CC05E0-979E-41CF-8E99-93E8FABF4FE5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com\&#48148;&#53461;%20&#54868;&#47732;\7&#51312;\&#45684;&#49828;&#50724;&#54532;&#45789;&#51020;&#50501;.mp3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com\&#48148;&#53461;%20&#54868;&#47732;\7&#51312;\&#45684;&#49828;+&#50644;&#46377;&#51020;&#50501;.mp3" TargetMode="Externa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뉴스오프닝음악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857356" y="2214554"/>
            <a:ext cx="304800" cy="304800"/>
          </a:xfrm>
          <a:prstGeom prst="rect">
            <a:avLst/>
          </a:prstGeom>
        </p:spPr>
      </p:pic>
      <p:pic>
        <p:nvPicPr>
          <p:cNvPr id="6" name="뉴스오프닝음악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0" y="1714488"/>
            <a:ext cx="304800" cy="304800"/>
          </a:xfrm>
          <a:prstGeom prst="rect">
            <a:avLst/>
          </a:prstGeom>
        </p:spPr>
      </p:pic>
      <p:pic>
        <p:nvPicPr>
          <p:cNvPr id="14350" name="Picture 14" descr="http://up.metropol247.co.uk/skyfan/SkyNewsWallpaperLogo.jpg"/>
          <p:cNvPicPr>
            <a:picLocks noChangeAspect="1" noChangeArrowheads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85852" y="5500702"/>
            <a:ext cx="8072494" cy="1340768"/>
          </a:xfrm>
        </p:spPr>
        <p:txBody>
          <a:bodyPr>
            <a:noAutofit/>
          </a:bodyPr>
          <a:lstStyle/>
          <a:p>
            <a:pPr lvl="3" algn="l"/>
            <a:r>
              <a:rPr lang="en-US" altLang="ko-KR" sz="2800" b="1" i="0" dirty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7</a:t>
            </a:r>
            <a:r>
              <a:rPr lang="ko-KR" altLang="en-US" sz="2800" b="1" i="0" dirty="0">
                <a:solidFill>
                  <a:schemeClr val="tx2">
                    <a:lumMod val="50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조</a:t>
            </a:r>
          </a:p>
          <a:p>
            <a:pPr lvl="3" algn="l"/>
            <a:r>
              <a:rPr lang="ko-KR" altLang="en-US" sz="2800" b="1" i="0" dirty="0">
                <a:solidFill>
                  <a:schemeClr val="tx2">
                    <a:lumMod val="50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손중선</a:t>
            </a:r>
            <a:r>
              <a:rPr lang="en-US" altLang="ko-KR" sz="2800" b="1" i="0" dirty="0">
                <a:solidFill>
                  <a:schemeClr val="tx2">
                    <a:lumMod val="50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2800" b="1" i="0" dirty="0">
                <a:solidFill>
                  <a:schemeClr val="tx2">
                    <a:lumMod val="50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박상현</a:t>
            </a:r>
            <a:r>
              <a:rPr lang="en-US" altLang="ko-KR" sz="2800" b="1" i="0" dirty="0">
                <a:solidFill>
                  <a:schemeClr val="tx2">
                    <a:lumMod val="50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2800" b="1" i="0" dirty="0">
                <a:solidFill>
                  <a:schemeClr val="tx2">
                    <a:lumMod val="50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채수인</a:t>
            </a:r>
            <a:r>
              <a:rPr lang="en-US" altLang="ko-KR" sz="2800" b="1" i="0" dirty="0">
                <a:solidFill>
                  <a:schemeClr val="tx2">
                    <a:lumMod val="50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2800" b="1" i="0" dirty="0">
                <a:solidFill>
                  <a:schemeClr val="tx2">
                    <a:lumMod val="50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정연우</a:t>
            </a:r>
            <a:r>
              <a:rPr lang="en-US" altLang="ko-KR" sz="2800" b="1" i="0" dirty="0">
                <a:solidFill>
                  <a:schemeClr val="tx2">
                    <a:lumMod val="50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2800" b="1" i="0" dirty="0">
                <a:solidFill>
                  <a:schemeClr val="tx2">
                    <a:lumMod val="50000"/>
                  </a:schemeClr>
                </a:solidFill>
                <a:latin typeface="휴먼엑스포" pitchFamily="18" charset="-127"/>
                <a:ea typeface="휴먼엑스포" pitchFamily="18" charset="-127"/>
              </a:rPr>
              <a:t>이선규</a:t>
            </a:r>
          </a:p>
        </p:txBody>
      </p:sp>
      <p:sp>
        <p:nvSpPr>
          <p:cNvPr id="4" name="제목 1"/>
          <p:cNvSpPr txBox="1"/>
          <p:nvPr/>
        </p:nvSpPr>
        <p:spPr>
          <a:xfrm>
            <a:off x="-642974" y="1214430"/>
            <a:ext cx="1039043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marL="0" lvl="0" indent="0" algn="ctr" defTabSz="914400" eaLnBrk="1" latin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o-KR" altLang="en-US" sz="4400" b="1" i="1" spc="5" dirty="0">
                <a:solidFill>
                  <a:schemeClr val="accent4">
                    <a:lumMod val="50000"/>
                  </a:schemeClr>
                </a:solidFill>
                <a:latin typeface="휴먼매직체" pitchFamily="18" charset="-127"/>
                <a:ea typeface="휴먼매직체" pitchFamily="18" charset="-127"/>
                <a:cs typeface="+mj-cs"/>
              </a:rPr>
              <a:t>HCHO 잡는 </a:t>
            </a:r>
            <a:r>
              <a:rPr lang="ko-KR" altLang="en-US" sz="4400" b="1" i="1" spc="5" dirty="0" smtClean="0">
                <a:solidFill>
                  <a:schemeClr val="accent4">
                    <a:lumMod val="50000"/>
                  </a:schemeClr>
                </a:solidFill>
                <a:latin typeface="휴먼매직체" pitchFamily="18" charset="-127"/>
                <a:ea typeface="휴먼매직체" pitchFamily="18" charset="-127"/>
                <a:cs typeface="+mj-cs"/>
              </a:rPr>
              <a:t>천연 </a:t>
            </a:r>
            <a:r>
              <a:rPr lang="ko-KR" altLang="en-US" sz="4400" b="1" i="1" spc="5" dirty="0">
                <a:solidFill>
                  <a:schemeClr val="accent4">
                    <a:lumMod val="50000"/>
                  </a:schemeClr>
                </a:solidFill>
                <a:latin typeface="휴먼매직체" pitchFamily="18" charset="-127"/>
                <a:ea typeface="휴먼매직체" pitchFamily="18" charset="-127"/>
                <a:cs typeface="+mj-cs"/>
              </a:rPr>
              <a:t>대두접착제 상륙 </a:t>
            </a:r>
          </a:p>
          <a:p>
            <a:pPr marL="0" lvl="0" indent="0" algn="ctr" defTabSz="914400" eaLnBrk="1" latin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ko-KR" altLang="en-US" sz="4300" b="1" i="0" spc="5" dirty="0">
              <a:solidFill>
                <a:schemeClr val="bg1"/>
              </a:solidFill>
              <a:latin typeface="휴먼매직체" pitchFamily="18" charset="-127"/>
              <a:ea typeface="휴먼매직체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80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380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06090"/>
          </a:xfrm>
        </p:spPr>
        <p:txBody>
          <a:bodyPr>
            <a:normAutofit/>
          </a:bodyPr>
          <a:lstStyle/>
          <a:p>
            <a:pPr lvl="0" algn="ctr"/>
            <a:r>
              <a:rPr lang="ko-KR" altLang="en-US" sz="4000" dirty="0" smtClean="0"/>
              <a:t>접착력향상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/>
          <a:lstStyle/>
          <a:p>
            <a:pPr lvl="0">
              <a:buNone/>
            </a:pPr>
            <a:endParaRPr lang="en-US" altLang="ko-KR" dirty="0" smtClean="0"/>
          </a:p>
          <a:p>
            <a:pPr lvl="0"/>
            <a:r>
              <a:rPr lang="ko-KR" altLang="en-US" dirty="0" smtClean="0"/>
              <a:t>주요 </a:t>
            </a:r>
            <a:r>
              <a:rPr lang="ko-KR" altLang="en-US" dirty="0"/>
              <a:t>대두단백질 </a:t>
            </a:r>
            <a:r>
              <a:rPr lang="en-US" altLang="ko-KR" dirty="0"/>
              <a:t>TMSP,</a:t>
            </a:r>
            <a:r>
              <a:rPr lang="ko-KR" altLang="en-US" dirty="0"/>
              <a:t> </a:t>
            </a:r>
            <a:r>
              <a:rPr lang="en-US" altLang="ko-KR" dirty="0"/>
              <a:t>AMSP </a:t>
            </a:r>
            <a:r>
              <a:rPr lang="ko-KR" altLang="en-US" dirty="0"/>
              <a:t>사용</a:t>
            </a:r>
          </a:p>
          <a:p>
            <a:pPr lvl="0"/>
            <a:endParaRPr lang="en-US" altLang="ko-KR" dirty="0"/>
          </a:p>
          <a:p>
            <a:pPr lvl="0"/>
            <a:r>
              <a:rPr lang="ko-KR" altLang="en-US" dirty="0"/>
              <a:t>단백질 함량</a:t>
            </a:r>
            <a:r>
              <a:rPr lang="en-US" altLang="ko-KR" dirty="0"/>
              <a:t> 2mg/cm</a:t>
            </a:r>
            <a:r>
              <a:rPr lang="en-US" altLang="ko-KR" baseline="30000" dirty="0"/>
              <a:t>2</a:t>
            </a:r>
            <a:r>
              <a:rPr lang="ko-KR" altLang="en-US" dirty="0"/>
              <a:t>까지 접착력 증가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단백질 </a:t>
            </a:r>
            <a:r>
              <a:rPr lang="ko-KR" altLang="en-US" dirty="0" err="1" smtClean="0"/>
              <a:t>고형분</a:t>
            </a:r>
            <a:r>
              <a:rPr lang="ko-KR" altLang="en-US" dirty="0" smtClean="0"/>
              <a:t> </a:t>
            </a:r>
            <a:r>
              <a:rPr lang="en-US" altLang="ko-KR" dirty="0" smtClean="0"/>
              <a:t>14% </a:t>
            </a:r>
            <a:r>
              <a:rPr lang="ko-KR" altLang="en-US" dirty="0" smtClean="0"/>
              <a:t>이상 사용불가</a:t>
            </a:r>
            <a:r>
              <a:rPr lang="en-US" altLang="ko-KR" baseline="30000" dirty="0" smtClean="0"/>
              <a:t> </a:t>
            </a:r>
          </a:p>
          <a:p>
            <a:endParaRPr lang="en-US" altLang="ko-KR" baseline="30000" dirty="0" smtClean="0"/>
          </a:p>
          <a:p>
            <a:endParaRPr lang="en-US" altLang="ko-KR" baseline="30000" dirty="0" smtClean="0"/>
          </a:p>
          <a:p>
            <a:pPr lvl="0"/>
            <a:endParaRPr lang="en-US" altLang="ko-KR" dirty="0"/>
          </a:p>
          <a:p>
            <a:pPr lvl="0"/>
            <a:endParaRPr lang="en-US" altLang="ko-KR" dirty="0"/>
          </a:p>
          <a:p>
            <a:pPr lvl="0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1285860"/>
            <a:ext cx="59293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0" u="sng" dirty="0" smtClean="0">
                <a:latin typeface="휴먼매직체" pitchFamily="18" charset="-127"/>
                <a:ea typeface="휴먼매직체" pitchFamily="18" charset="-127"/>
              </a:rPr>
              <a:t>내수성</a:t>
            </a:r>
            <a:r>
              <a:rPr lang="en-US" altLang="ko-KR" sz="2500" u="sng" dirty="0" smtClean="0">
                <a:latin typeface="휴먼둥근헤드라인" pitchFamily="18" charset="-127"/>
                <a:ea typeface="휴먼둥근헤드라인" pitchFamily="18" charset="-127"/>
              </a:rPr>
              <a:t>:</a:t>
            </a:r>
            <a:r>
              <a:rPr lang="en-US" altLang="ko-KR" sz="2500" dirty="0" smtClean="0"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ko-KR" altLang="en-US" sz="2500" b="1" dirty="0" smtClean="0">
                <a:latin typeface="휴먼매직체" pitchFamily="18" charset="-127"/>
                <a:ea typeface="휴먼매직체" pitchFamily="18" charset="-127"/>
              </a:rPr>
              <a:t>물이나 </a:t>
            </a:r>
            <a:r>
              <a:rPr lang="ko-KR" altLang="en-US" sz="2500" b="1" dirty="0">
                <a:latin typeface="휴먼매직체" pitchFamily="18" charset="-127"/>
                <a:ea typeface="휴먼매직체" pitchFamily="18" charset="-127"/>
              </a:rPr>
              <a:t>습기에 잘 견디는 성질</a:t>
            </a:r>
            <a:endParaRPr lang="ko-KR" altLang="en-US" sz="2500" b="1" u="sng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2302907"/>
            <a:ext cx="32861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600" dirty="0" smtClean="0">
                <a:latin typeface="휴먼매직체" pitchFamily="18" charset="-127"/>
                <a:ea typeface="휴먼매직체" pitchFamily="18" charset="-127"/>
              </a:rPr>
              <a:t>특징</a:t>
            </a:r>
            <a:endParaRPr lang="en-US" altLang="ko-KR" sz="2600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en-US" altLang="ko-KR" sz="26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sz="2600" dirty="0" smtClean="0">
                <a:latin typeface="휴먼매직체" pitchFamily="18" charset="-127"/>
                <a:ea typeface="휴먼매직체" pitchFamily="18" charset="-127"/>
              </a:rPr>
              <a:t>1.</a:t>
            </a:r>
            <a:r>
              <a:rPr lang="ko-KR" altLang="en-US" sz="2600" dirty="0" smtClean="0">
                <a:latin typeface="휴먼매직체" pitchFamily="18" charset="-127"/>
                <a:ea typeface="휴먼매직체" pitchFamily="18" charset="-127"/>
              </a:rPr>
              <a:t>수분에 약하다</a:t>
            </a:r>
            <a:endParaRPr lang="en-US" altLang="ko-KR" sz="2600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en-US" altLang="ko-KR" sz="26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sz="2600" dirty="0" smtClean="0">
                <a:latin typeface="휴먼매직체" pitchFamily="18" charset="-127"/>
                <a:ea typeface="휴먼매직체" pitchFamily="18" charset="-127"/>
              </a:rPr>
              <a:t>2.</a:t>
            </a:r>
            <a:r>
              <a:rPr lang="ko-KR" altLang="en-US" sz="2600" dirty="0" smtClean="0">
                <a:latin typeface="휴먼매직체" pitchFamily="18" charset="-127"/>
                <a:ea typeface="휴먼매직체" pitchFamily="18" charset="-127"/>
              </a:rPr>
              <a:t>습도가 높은 </a:t>
            </a:r>
            <a:endParaRPr lang="en-US" altLang="ko-KR" sz="26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sz="2600" dirty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sz="2600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2600" dirty="0" smtClean="0">
                <a:latin typeface="휴먼매직체" pitchFamily="18" charset="-127"/>
                <a:ea typeface="휴먼매직체" pitchFamily="18" charset="-127"/>
              </a:rPr>
              <a:t>곳에서 취약</a:t>
            </a:r>
            <a:endParaRPr lang="en-US" altLang="ko-KR" sz="2600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en-US" altLang="ko-KR" sz="26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sz="2600" dirty="0" smtClean="0">
                <a:latin typeface="휴먼매직체" pitchFamily="18" charset="-127"/>
                <a:ea typeface="휴먼매직체" pitchFamily="18" charset="-127"/>
              </a:rPr>
              <a:t>3.</a:t>
            </a:r>
            <a:r>
              <a:rPr lang="ko-KR" altLang="en-US" sz="2600" dirty="0" smtClean="0">
                <a:latin typeface="휴먼매직체" pitchFamily="18" charset="-127"/>
                <a:ea typeface="휴먼매직체" pitchFamily="18" charset="-127"/>
              </a:rPr>
              <a:t>온도에는 </a:t>
            </a:r>
            <a:endParaRPr lang="en-US" altLang="ko-KR" sz="26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sz="2600" dirty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sz="2600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2600" dirty="0" smtClean="0">
                <a:latin typeface="휴먼매직체" pitchFamily="18" charset="-127"/>
                <a:ea typeface="휴먼매직체" pitchFamily="18" charset="-127"/>
              </a:rPr>
              <a:t>영향 받지 않음</a:t>
            </a:r>
            <a:endParaRPr lang="en-US" altLang="ko-KR" sz="2600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en-US" altLang="ko-KR" sz="2600" dirty="0" smtClean="0">
              <a:latin typeface="휴먼매직체" pitchFamily="18" charset="-127"/>
              <a:ea typeface="휴먼매직체" pitchFamily="18" charset="-127"/>
            </a:endParaRPr>
          </a:p>
        </p:txBody>
      </p:sp>
      <p:pic>
        <p:nvPicPr>
          <p:cNvPr id="19458" name="Picture 2" descr="http://pds.joinsmsn.com/news/component/htmlphoto_mmdata/201110/20/htm_201110201669n130n13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2071678"/>
            <a:ext cx="5357818" cy="4786322"/>
          </a:xfrm>
          <a:prstGeom prst="rect">
            <a:avLst/>
          </a:prstGeom>
          <a:noFill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1428736"/>
            <a:ext cx="884237" cy="1814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2357430"/>
            <a:ext cx="884237" cy="1243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내수성 측정방법</a:t>
            </a:r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214422"/>
            <a:ext cx="7972452" cy="468631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WSAD</a:t>
            </a:r>
            <a:b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내장재 전용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상온에서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24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시간 동안 침지 강도 전후 비교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BWT</a:t>
            </a:r>
            <a:b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sz="2500" dirty="0" err="1" smtClean="0">
                <a:latin typeface="휴먼매직체" pitchFamily="18" charset="-127"/>
                <a:ea typeface="휴먼매직체" pitchFamily="18" charset="-127"/>
              </a:rPr>
              <a:t>외장재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 전용</a:t>
            </a:r>
            <a:r>
              <a:rPr lang="en-US" altLang="ko-KR" sz="2500" dirty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sz="2500" dirty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-63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도 내외서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24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시간 건조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4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시간 가열 후 냉각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ASTM</a:t>
            </a:r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dirty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상대습도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90%, 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온도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23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60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시간 보관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상대습도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25%, 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온도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48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24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시간 노출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상대습도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90%, 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온도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23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70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시간 보관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상대습도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25%, 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온도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48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도 </a:t>
            </a:r>
            <a:r>
              <a:rPr lang="en-US" altLang="ko-KR" sz="2500" dirty="0" smtClean="0">
                <a:latin typeface="휴먼매직체" pitchFamily="18" charset="-127"/>
                <a:ea typeface="휴먼매직체" pitchFamily="18" charset="-127"/>
              </a:rPr>
              <a:t>24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시간 </a:t>
            </a:r>
            <a:r>
              <a:rPr lang="ko-KR" altLang="en-US" sz="2500" dirty="0" err="1" smtClean="0">
                <a:latin typeface="휴먼매직체" pitchFamily="18" charset="-127"/>
                <a:ea typeface="휴먼매직체" pitchFamily="18" charset="-127"/>
              </a:rPr>
              <a:t>보관후</a:t>
            </a:r>
            <a:r>
              <a:rPr lang="ko-KR" altLang="en-US" sz="2500" dirty="0" smtClean="0">
                <a:latin typeface="휴먼매직체" pitchFamily="18" charset="-127"/>
                <a:ea typeface="휴먼매직체" pitchFamily="18" charset="-127"/>
              </a:rPr>
              <a:t> 시편 제작 측정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solidFill>
                  <a:srgbClr val="C00000"/>
                </a:solidFill>
                <a:latin typeface="휴먼매직체" pitchFamily="18" charset="-127"/>
                <a:ea typeface="휴먼매직체" pitchFamily="18" charset="-127"/>
              </a:rPr>
              <a:t>합성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dirty="0" err="1" smtClean="0">
                <a:latin typeface="휴먼매직체" pitchFamily="18" charset="-127"/>
                <a:ea typeface="휴먼매직체" pitchFamily="18" charset="-127"/>
              </a:rPr>
              <a:t>vs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dirty="0" smtClean="0">
                <a:solidFill>
                  <a:srgbClr val="002060"/>
                </a:solidFill>
                <a:latin typeface="휴먼매직체" pitchFamily="18" charset="-127"/>
                <a:ea typeface="휴먼매직체" pitchFamily="18" charset="-127"/>
              </a:rPr>
              <a:t>천연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내수성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)</a:t>
            </a:r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  <p:graphicFrame>
        <p:nvGraphicFramePr>
          <p:cNvPr id="4" name="Group 115"/>
          <p:cNvGraphicFramePr>
            <a:graphicFrameLocks/>
          </p:cNvGraphicFramePr>
          <p:nvPr/>
        </p:nvGraphicFramePr>
        <p:xfrm>
          <a:off x="184026" y="836712"/>
          <a:ext cx="8780462" cy="5470621"/>
        </p:xfrm>
        <a:graphic>
          <a:graphicData uri="http://schemas.openxmlformats.org/drawingml/2006/table">
            <a:tbl>
              <a:tblPr/>
              <a:tblGrid>
                <a:gridCol w="1463675"/>
                <a:gridCol w="1181100"/>
                <a:gridCol w="1181100"/>
                <a:gridCol w="1181100"/>
                <a:gridCol w="1181100"/>
                <a:gridCol w="2592387"/>
              </a:tblGrid>
              <a:tr h="4414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접착제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저항성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명칭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1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연속응력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수분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생물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51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PF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RF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MF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 E-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 </a:t>
                      </a: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UF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 G-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 </a:t>
                      </a: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G-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카제인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천연수지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대두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 E-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 F-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전분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수교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초산비닐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 F-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둥근헤드라인" pitchFamily="18" charset="-127"/>
                          <a:ea typeface="휴먼둥근헤드라인" pitchFamily="18" charset="-127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휴먼둥근헤드라인" pitchFamily="18" charset="-127"/>
                        <a:ea typeface="휴먼둥근헤드라인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101"/>
          <p:cNvSpPr txBox="1">
            <a:spLocks noChangeArrowheads="1"/>
          </p:cNvSpPr>
          <p:nvPr/>
        </p:nvSpPr>
        <p:spPr bwMode="auto">
          <a:xfrm>
            <a:off x="4139952" y="6351711"/>
            <a:ext cx="48965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400" b="1" dirty="0">
                <a:solidFill>
                  <a:srgbClr val="FF0000"/>
                </a:solidFill>
              </a:rPr>
              <a:t>E</a:t>
            </a:r>
            <a:r>
              <a:rPr lang="en-US" altLang="ko-KR" sz="2400" b="1" dirty="0"/>
              <a:t>=</a:t>
            </a:r>
            <a:r>
              <a:rPr lang="ko-KR" altLang="en-US" sz="2400" b="1" dirty="0"/>
              <a:t>매우 우수</a:t>
            </a:r>
            <a:r>
              <a:rPr lang="en-US" altLang="ko-KR" dirty="0"/>
              <a:t>, G=</a:t>
            </a:r>
            <a:r>
              <a:rPr lang="ko-KR" altLang="en-US" dirty="0"/>
              <a:t>우수</a:t>
            </a:r>
            <a:r>
              <a:rPr lang="en-US" altLang="ko-KR" dirty="0"/>
              <a:t>, F=</a:t>
            </a:r>
            <a:r>
              <a:rPr lang="ko-KR" altLang="en-US" dirty="0"/>
              <a:t>양호</a:t>
            </a:r>
            <a:r>
              <a:rPr lang="en-US" altLang="ko-KR" dirty="0"/>
              <a:t>, </a:t>
            </a:r>
            <a:r>
              <a:rPr lang="en-US" altLang="ko-KR" sz="2400" b="1" dirty="0">
                <a:solidFill>
                  <a:srgbClr val="002060"/>
                </a:solidFill>
              </a:rPr>
              <a:t>P</a:t>
            </a:r>
            <a:r>
              <a:rPr lang="en-US" altLang="ko-KR" sz="2400" b="1" dirty="0"/>
              <a:t>=</a:t>
            </a:r>
            <a:r>
              <a:rPr lang="ko-KR" altLang="en-US" sz="2400" b="1" dirty="0"/>
              <a:t>불량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내수성 향상 및 연구동향</a:t>
            </a:r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화학</a:t>
            </a:r>
            <a:r>
              <a:rPr lang="ko-KR" altLang="en-US" dirty="0">
                <a:latin typeface="휴먼매직체" pitchFamily="18" charset="-127"/>
                <a:ea typeface="휴먼매직체" pitchFamily="18" charset="-127"/>
              </a:rPr>
              <a:t>적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처리방법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수산화나트륨 이용 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알카리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처리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알카리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처리는 물에 대한 저항성 증가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-Calcium salts, disulfide(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가교제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사용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)</a:t>
            </a:r>
          </a:p>
          <a:p>
            <a:pPr>
              <a:buFont typeface="Wingdings" pitchFamily="2" charset="2"/>
              <a:buChar char="v"/>
            </a:pPr>
            <a:endParaRPr lang="en-US" altLang="ko-KR" dirty="0">
              <a:latin typeface="휴먼매직체" pitchFamily="18" charset="-127"/>
              <a:ea typeface="휴먼매직체" pitchFamily="18" charset="-127"/>
            </a:endParaRPr>
          </a:p>
          <a:p>
            <a:pPr>
              <a:buFont typeface="Wingdings" pitchFamily="2" charset="2"/>
              <a:buChar char="v"/>
            </a:pP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또 다른 방법</a:t>
            </a:r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dirty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en-US" altLang="ko-KR" dirty="0" err="1" smtClean="0">
                <a:latin typeface="휴먼매직체" pitchFamily="18" charset="-127"/>
                <a:ea typeface="휴먼매직체" pitchFamily="18" charset="-127"/>
              </a:rPr>
              <a:t>GuHCl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에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SPI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를 녹여 접착력 증가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-Urea, SDS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로 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얻는것이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내수성 향상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(but, PF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에 대해 경쟁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60" y="27384"/>
            <a:ext cx="9118879" cy="6858000"/>
          </a:xfrm>
          <a:prstGeom prst="rect">
            <a:avLst/>
          </a:prstGeom>
          <a:noFill/>
        </p:spPr>
      </p:pic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55576" y="1052736"/>
            <a:ext cx="8715404" cy="17859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altLang="ko-KR" sz="2800" dirty="0" err="1" smtClean="0">
                <a:latin typeface="휴먼매직체" pitchFamily="18" charset="-127"/>
                <a:ea typeface="휴먼매직체" pitchFamily="18" charset="-127"/>
              </a:rPr>
              <a:t>Kymene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 557H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이용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종이 강도를 증가시키는 레진 용액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불용성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3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차원 망상구조 생성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en-US" altLang="ko-KR" dirty="0" smtClean="0">
                <a:solidFill>
                  <a:srgbClr val="C00000"/>
                </a:solidFill>
                <a:latin typeface="휴먼매직체" pitchFamily="18" charset="-127"/>
                <a:ea typeface="휴먼매직체" pitchFamily="18" charset="-127"/>
              </a:rPr>
              <a:t>SPI-K</a:t>
            </a:r>
            <a:r>
              <a:rPr lang="ko-KR" altLang="en-US" dirty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접착제 생성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강도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내수성 우수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)</a:t>
            </a: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467544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휴먼매직체" pitchFamily="18" charset="-127"/>
                <a:ea typeface="휴먼매직체" pitchFamily="18" charset="-127"/>
                <a:cs typeface="+mj-cs"/>
              </a:rPr>
              <a:t>내수성 향상 및 연구동향</a:t>
            </a:r>
          </a:p>
        </p:txBody>
      </p:sp>
      <p:graphicFrame>
        <p:nvGraphicFramePr>
          <p:cNvPr id="15" name="표 14"/>
          <p:cNvGraphicFramePr>
            <a:graphicFrameLocks noGrp="1"/>
          </p:cNvGraphicFramePr>
          <p:nvPr/>
        </p:nvGraphicFramePr>
        <p:xfrm>
          <a:off x="827584" y="3131016"/>
          <a:ext cx="7500990" cy="332232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500330"/>
                <a:gridCol w="500066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울릉도B" pitchFamily="18" charset="-127"/>
                          <a:ea typeface="HY울릉도B" pitchFamily="18" charset="-127"/>
                        </a:rPr>
                        <a:t>특성</a:t>
                      </a:r>
                      <a:endParaRPr lang="ko-KR" altLang="en-US" sz="2000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HY울릉도B" pitchFamily="18" charset="-127"/>
                          <a:ea typeface="HY울릉도B" pitchFamily="18" charset="-127"/>
                        </a:rPr>
                        <a:t>SPI-K</a:t>
                      </a:r>
                      <a:endParaRPr lang="ko-KR" altLang="en-US" sz="2000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en-US" altLang="ko-KR" sz="2000" dirty="0" smtClean="0">
                        <a:latin typeface="HY울릉도B" pitchFamily="18" charset="-127"/>
                        <a:ea typeface="HY울릉도B" pitchFamily="18" charset="-127"/>
                      </a:endParaRPr>
                    </a:p>
                    <a:p>
                      <a:pPr algn="ctr" latinLnBrk="1"/>
                      <a:endParaRPr lang="en-US" altLang="ko-KR" sz="2000" dirty="0" smtClean="0">
                        <a:latin typeface="HY울릉도B" pitchFamily="18" charset="-127"/>
                        <a:ea typeface="HY울릉도B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dirty="0" smtClean="0">
                          <a:latin typeface="HY울릉도B" pitchFamily="18" charset="-127"/>
                          <a:ea typeface="HY울릉도B" pitchFamily="18" charset="-127"/>
                        </a:rPr>
                        <a:t>강점</a:t>
                      </a:r>
                      <a:endParaRPr lang="ko-KR" altLang="en-US" sz="2000" dirty="0">
                        <a:solidFill>
                          <a:srgbClr val="C00000"/>
                        </a:solidFill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2000" dirty="0" smtClean="0">
                        <a:latin typeface="HY울릉도B" pitchFamily="18" charset="-127"/>
                        <a:ea typeface="HY울릉도B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dirty="0" smtClean="0">
                          <a:latin typeface="HY울릉도B" pitchFamily="18" charset="-127"/>
                          <a:ea typeface="HY울릉도B" pitchFamily="18" charset="-127"/>
                        </a:rPr>
                        <a:t>1.</a:t>
                      </a:r>
                      <a:r>
                        <a:rPr lang="ko-KR" altLang="en-US" sz="2000" dirty="0" smtClean="0">
                          <a:latin typeface="HY울릉도B" pitchFamily="18" charset="-127"/>
                          <a:ea typeface="HY울릉도B" pitchFamily="18" charset="-127"/>
                        </a:rPr>
                        <a:t>재생 가능한 자원</a:t>
                      </a:r>
                      <a:endParaRPr lang="en-US" altLang="ko-KR" sz="2000" dirty="0" smtClean="0">
                        <a:latin typeface="HY울릉도B" pitchFamily="18" charset="-127"/>
                        <a:ea typeface="HY울릉도B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C00000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2.</a:t>
                      </a:r>
                      <a:r>
                        <a:rPr lang="ko-KR" altLang="en-US" sz="2000" dirty="0" smtClean="0">
                          <a:solidFill>
                            <a:srgbClr val="C00000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포름알데히드 </a:t>
                      </a:r>
                      <a:r>
                        <a:rPr lang="ko-KR" altLang="en-US" sz="2000" dirty="0" err="1" smtClean="0">
                          <a:solidFill>
                            <a:srgbClr val="C00000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미방산</a:t>
                      </a:r>
                      <a:endParaRPr lang="en-US" altLang="ko-KR" sz="2000" dirty="0" smtClean="0">
                        <a:solidFill>
                          <a:srgbClr val="C00000"/>
                        </a:solidFill>
                        <a:latin typeface="HY울릉도B" pitchFamily="18" charset="-127"/>
                        <a:ea typeface="HY울릉도B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dirty="0" smtClean="0">
                          <a:latin typeface="HY울릉도B" pitchFamily="18" charset="-127"/>
                          <a:ea typeface="HY울릉도B" pitchFamily="18" charset="-127"/>
                        </a:rPr>
                        <a:t>3.</a:t>
                      </a:r>
                      <a:r>
                        <a:rPr lang="ko-KR" altLang="en-US" sz="2000" dirty="0" smtClean="0">
                          <a:latin typeface="HY울릉도B" pitchFamily="18" charset="-127"/>
                          <a:ea typeface="HY울릉도B" pitchFamily="18" charset="-127"/>
                        </a:rPr>
                        <a:t>밝은 색을 띰</a:t>
                      </a:r>
                      <a:endParaRPr lang="en-US" altLang="ko-KR" sz="2000" dirty="0" smtClean="0">
                        <a:latin typeface="HY울릉도B" pitchFamily="18" charset="-127"/>
                        <a:ea typeface="HY울릉도B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dirty="0" smtClean="0">
                          <a:latin typeface="HY울릉도B" pitchFamily="18" charset="-127"/>
                          <a:ea typeface="HY울릉도B" pitchFamily="18" charset="-127"/>
                        </a:rPr>
                        <a:t>4.</a:t>
                      </a:r>
                      <a:r>
                        <a:rPr lang="ko-KR" altLang="en-US" sz="2000" dirty="0" err="1" smtClean="0">
                          <a:latin typeface="HY울릉도B" pitchFamily="18" charset="-127"/>
                          <a:ea typeface="HY울릉도B" pitchFamily="18" charset="-127"/>
                        </a:rPr>
                        <a:t>가공시</a:t>
                      </a:r>
                      <a:r>
                        <a:rPr lang="ko-KR" altLang="en-US" sz="2000" dirty="0" smtClean="0">
                          <a:latin typeface="HY울릉도B" pitchFamily="18" charset="-127"/>
                          <a:ea typeface="HY울릉도B" pitchFamily="18" charset="-127"/>
                        </a:rPr>
                        <a:t> 용이</a:t>
                      </a:r>
                      <a:endParaRPr lang="en-US" altLang="ko-KR" sz="2000" dirty="0" smtClean="0">
                        <a:latin typeface="HY울릉도B" pitchFamily="18" charset="-127"/>
                        <a:ea typeface="HY울릉도B" pitchFamily="18" charset="-127"/>
                      </a:endParaRPr>
                    </a:p>
                    <a:p>
                      <a:pPr latinLnBrk="1"/>
                      <a:endParaRPr lang="ko-KR" altLang="en-US" sz="2000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en-US" altLang="ko-KR" sz="2000" dirty="0" smtClean="0">
                        <a:latin typeface="HY울릉도B" pitchFamily="18" charset="-127"/>
                        <a:ea typeface="HY울릉도B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dirty="0" smtClean="0">
                          <a:latin typeface="HY울릉도B" pitchFamily="18" charset="-127"/>
                          <a:ea typeface="HY울릉도B" pitchFamily="18" charset="-127"/>
                        </a:rPr>
                        <a:t>약점</a:t>
                      </a:r>
                      <a:endParaRPr lang="ko-KR" altLang="en-US" sz="2000" dirty="0">
                        <a:solidFill>
                          <a:srgbClr val="002060"/>
                        </a:solidFill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C00000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1.</a:t>
                      </a:r>
                      <a:r>
                        <a:rPr lang="ko-KR" altLang="en-US" sz="2000" dirty="0" smtClean="0">
                          <a:solidFill>
                            <a:srgbClr val="C00000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높은 가격으로 인한 </a:t>
                      </a:r>
                      <a:r>
                        <a:rPr lang="en-US" altLang="ko-KR" sz="2000" dirty="0" smtClean="0">
                          <a:solidFill>
                            <a:srgbClr val="C00000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PF</a:t>
                      </a:r>
                      <a:r>
                        <a:rPr lang="ko-KR" altLang="en-US" sz="2000" dirty="0" smtClean="0">
                          <a:solidFill>
                            <a:srgbClr val="C00000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에 비해</a:t>
                      </a:r>
                      <a:r>
                        <a:rPr lang="en-US" altLang="ko-KR" sz="2000" dirty="0" smtClean="0">
                          <a:solidFill>
                            <a:srgbClr val="C00000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/>
                      </a:r>
                      <a:br>
                        <a:rPr lang="en-US" altLang="ko-KR" sz="2000" dirty="0" smtClean="0">
                          <a:solidFill>
                            <a:srgbClr val="C00000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</a:br>
                      <a:r>
                        <a:rPr lang="ko-KR" altLang="en-US" sz="2000" baseline="0" dirty="0" smtClean="0">
                          <a:solidFill>
                            <a:srgbClr val="C00000"/>
                          </a:solidFill>
                          <a:latin typeface="HY울릉도B" pitchFamily="18" charset="-127"/>
                          <a:ea typeface="HY울릉도B" pitchFamily="18" charset="-127"/>
                        </a:rPr>
                        <a:t> 경제성 상실</a:t>
                      </a:r>
                      <a:endParaRPr lang="en-US" altLang="ko-KR" sz="2000" baseline="0" dirty="0" smtClean="0">
                        <a:solidFill>
                          <a:srgbClr val="C00000"/>
                        </a:solidFill>
                        <a:latin typeface="HY울릉도B" pitchFamily="18" charset="-127"/>
                        <a:ea typeface="HY울릉도B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baseline="0" dirty="0" smtClean="0">
                          <a:latin typeface="HY울릉도B" pitchFamily="18" charset="-127"/>
                          <a:ea typeface="HY울릉도B" pitchFamily="18" charset="-127"/>
                        </a:rPr>
                        <a:t>2.</a:t>
                      </a:r>
                      <a:r>
                        <a:rPr lang="ko-KR" altLang="en-US" sz="2000" baseline="0" dirty="0" smtClean="0">
                          <a:latin typeface="HY울릉도B" pitchFamily="18" charset="-127"/>
                          <a:ea typeface="HY울릉도B" pitchFamily="18" charset="-127"/>
                        </a:rPr>
                        <a:t>대두가루 </a:t>
                      </a:r>
                      <a:r>
                        <a:rPr lang="ko-KR" altLang="en-US" sz="2000" baseline="0" dirty="0" err="1" smtClean="0">
                          <a:latin typeface="HY울릉도B" pitchFamily="18" charset="-127"/>
                          <a:ea typeface="HY울릉도B" pitchFamily="18" charset="-127"/>
                        </a:rPr>
                        <a:t>이용시</a:t>
                      </a:r>
                      <a:r>
                        <a:rPr lang="ko-KR" altLang="en-US" sz="2000" baseline="0" dirty="0" smtClean="0">
                          <a:latin typeface="HY울릉도B" pitchFamily="18" charset="-127"/>
                          <a:ea typeface="HY울릉도B" pitchFamily="18" charset="-127"/>
                        </a:rPr>
                        <a:t> 내장재로만 사용</a:t>
                      </a:r>
                      <a:endParaRPr lang="ko-KR" altLang="en-US" sz="2000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합성수지와 천연접착제 비교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467544" y="1628800"/>
          <a:ext cx="8208912" cy="4879428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104456"/>
                <a:gridCol w="4104456"/>
              </a:tblGrid>
              <a:tr h="696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합성수지 접착제</a:t>
                      </a:r>
                      <a:endParaRPr lang="ko-KR" altLang="en-US" sz="2400" dirty="0"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천연접착제</a:t>
                      </a:r>
                      <a:endParaRPr lang="ko-KR" altLang="en-US" sz="2400" dirty="0"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/>
                </a:tc>
              </a:tr>
              <a:tr h="2231108">
                <a:tc>
                  <a:txBody>
                    <a:bodyPr/>
                    <a:lstStyle/>
                    <a:p>
                      <a:pPr algn="l" latinLnBrk="1"/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내수성</a:t>
                      </a:r>
                      <a:r>
                        <a:rPr lang="en-US" altLang="ko-KR" sz="2400" dirty="0" smtClean="0"/>
                        <a:t>, </a:t>
                      </a:r>
                      <a:r>
                        <a:rPr lang="ko-KR" altLang="en-US" sz="2400" dirty="0" smtClean="0"/>
                        <a:t>내구성</a:t>
                      </a:r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 향상을 위해</a:t>
                      </a:r>
                      <a:r>
                        <a:rPr lang="en-US" altLang="ko-KR" sz="2400" dirty="0" smtClean="0"/>
                        <a:t/>
                      </a:r>
                      <a:br>
                        <a:rPr lang="en-US" altLang="ko-KR" sz="2400" dirty="0" smtClean="0"/>
                      </a:br>
                      <a:r>
                        <a:rPr lang="ko-KR" altLang="en-US" sz="2400" dirty="0" err="1" smtClean="0"/>
                        <a:t>멜라민이나</a:t>
                      </a:r>
                      <a:r>
                        <a:rPr lang="ko-KR" altLang="en-US" sz="2400" dirty="0" smtClean="0"/>
                        <a:t> 페놀수지를 </a:t>
                      </a:r>
                      <a:r>
                        <a:rPr lang="en-US" altLang="ko-KR" sz="2400" dirty="0" smtClean="0"/>
                        <a:t/>
                      </a:r>
                      <a:br>
                        <a:rPr lang="en-US" altLang="ko-KR" sz="2400" dirty="0" smtClean="0"/>
                      </a:br>
                      <a:r>
                        <a:rPr lang="ko-KR" altLang="en-US" sz="2400" dirty="0" smtClean="0"/>
                        <a:t>혼합하거나 </a:t>
                      </a:r>
                      <a:r>
                        <a:rPr lang="ko-KR" altLang="en-US" sz="2400" dirty="0" err="1" smtClean="0"/>
                        <a:t>공축합</a:t>
                      </a:r>
                      <a:r>
                        <a:rPr lang="ko-KR" altLang="en-US" sz="2400" dirty="0" smtClean="0"/>
                        <a:t> 시켜 </a:t>
                      </a:r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사용</a:t>
                      </a:r>
                      <a:endParaRPr lang="ko-KR" altLang="en-US" sz="2400" dirty="0"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2400" dirty="0" smtClean="0"/>
                    </a:p>
                    <a:p>
                      <a:pPr algn="ctr" latinLnBrk="1"/>
                      <a:endParaRPr lang="en-US" altLang="ko-KR" sz="2400" dirty="0" smtClean="0"/>
                    </a:p>
                    <a:p>
                      <a:pPr algn="ctr" latinLnBrk="1"/>
                      <a:r>
                        <a:rPr lang="ko-KR" altLang="en-US" sz="2400" dirty="0" smtClean="0"/>
                        <a:t>합성수지계 접착제에 비해 저렴</a:t>
                      </a:r>
                      <a:endParaRPr lang="ko-KR" altLang="en-US" sz="2400" dirty="0"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/>
                </a:tc>
              </a:tr>
              <a:tr h="12013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제품으로 </a:t>
                      </a:r>
                      <a:r>
                        <a:rPr lang="ko-KR" altLang="en-US" sz="2400" dirty="0" err="1" smtClean="0"/>
                        <a:t>부터</a:t>
                      </a:r>
                      <a:r>
                        <a:rPr lang="ko-KR" altLang="en-US" sz="2400" dirty="0" smtClean="0"/>
                        <a:t> 인체에 해로운 포름알데히드 방출</a:t>
                      </a:r>
                      <a:endParaRPr lang="ko-KR" altLang="en-US" sz="2400" dirty="0"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재생 가능한 물질로 친환경적</a:t>
                      </a:r>
                      <a:endParaRPr lang="ko-KR" altLang="en-US" sz="2400" dirty="0"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/>
                </a:tc>
              </a:tr>
              <a:tr h="696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＊</a:t>
                      </a:r>
                      <a:endParaRPr lang="en-US" altLang="ko-KR" sz="2400" dirty="0" smtClean="0"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여러 응용분야에 적용가능</a:t>
                      </a:r>
                      <a:endParaRPr lang="ko-KR" altLang="en-US" sz="2400" dirty="0"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800" dirty="0" smtClean="0"/>
              <a:t>향후 전망 </a:t>
            </a:r>
            <a:endParaRPr lang="ko-KR" altLang="en-US" sz="4800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1166936" y="1639341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삶의 질과 환경에 대한 관심이 증대되면서</a:t>
            </a: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/>
            </a:r>
            <a:b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접착산업 또한 환경친화적인 방향 제시</a:t>
            </a: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>
              <a:buFont typeface="Wingdings" pitchFamily="2" charset="2"/>
              <a:buChar char="v"/>
            </a:pPr>
            <a:endParaRPr lang="en-US" altLang="ko-KR" sz="2800" dirty="0">
              <a:latin typeface="휴먼엑스포" pitchFamily="18" charset="-127"/>
              <a:ea typeface="휴먼엑스포" pitchFamily="18" charset="-127"/>
            </a:endParaRPr>
          </a:p>
          <a:p>
            <a:pPr>
              <a:buFont typeface="Wingdings" pitchFamily="2" charset="2"/>
              <a:buChar char="v"/>
            </a:pPr>
            <a:r>
              <a:rPr lang="ko-KR" altLang="en-US" sz="2800" dirty="0" err="1" smtClean="0">
                <a:latin typeface="휴먼엑스포" pitchFamily="18" charset="-127"/>
                <a:ea typeface="휴먼엑스포" pitchFamily="18" charset="-127"/>
              </a:rPr>
              <a:t>천연계</a:t>
            </a: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 접착제 및 무용제계 접착제에 대한 </a:t>
            </a: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/>
            </a:r>
            <a:b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연구가 활발히 진행</a:t>
            </a: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> </a:t>
            </a:r>
          </a:p>
          <a:p>
            <a:pPr>
              <a:buFont typeface="Wingdings" pitchFamily="2" charset="2"/>
              <a:buChar char="v"/>
            </a:pP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>
              <a:buFont typeface="Wingdings" pitchFamily="2" charset="2"/>
              <a:buChar char="v"/>
            </a:pP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앞으로의 시장에서도 많은 수요와 생산을 </a:t>
            </a:r>
            <a: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  <a:t/>
            </a:r>
            <a:br>
              <a:rPr lang="en-US" altLang="ko-KR" sz="2800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필요 할 것이라 전망</a:t>
            </a:r>
            <a:endParaRPr lang="ko-KR" altLang="en-US" sz="2800" dirty="0">
              <a:latin typeface="휴먼엑스포" pitchFamily="18" charset="-127"/>
              <a:ea typeface="휴먼엑스포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398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pic>
        <p:nvPicPr>
          <p:cNvPr id="6" name="뉴스+엔딩음악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29124" y="6858000"/>
            <a:ext cx="304800" cy="304800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ko-KR" altLang="en-US" sz="8800" dirty="0" smtClean="0">
                <a:latin typeface="HY울릉도B" pitchFamily="18" charset="-127"/>
                <a:ea typeface="HY울릉도B" pitchFamily="18" charset="-127"/>
              </a:rPr>
              <a:t>감사합니다</a:t>
            </a:r>
            <a:r>
              <a:rPr lang="en-US" altLang="ko-KR" sz="8800" dirty="0" smtClean="0">
                <a:latin typeface="HY울릉도B" pitchFamily="18" charset="-127"/>
                <a:ea typeface="HY울릉도B" pitchFamily="18" charset="-127"/>
              </a:rPr>
              <a:t>.</a:t>
            </a:r>
            <a:endParaRPr lang="ko-KR" altLang="en-US" sz="8800" dirty="0">
              <a:latin typeface="HY울릉도B" pitchFamily="18" charset="-127"/>
              <a:ea typeface="HY울릉도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4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334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400" dirty="0">
                <a:latin typeface="휴먼엑스포" pitchFamily="18" charset="-127"/>
                <a:ea typeface="휴먼엑스포" pitchFamily="18" charset="-127"/>
              </a:rPr>
              <a:t>참고 문헌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>
          <a:xfrm>
            <a:off x="714348" y="1785926"/>
            <a:ext cx="8229600" cy="4525963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1. </a:t>
            </a: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대두를 </a:t>
            </a:r>
            <a:r>
              <a:rPr lang="ko-KR" altLang="en-US" dirty="0">
                <a:latin typeface="휴먼엑스포" pitchFamily="18" charset="-127"/>
                <a:ea typeface="휴먼엑스포" pitchFamily="18" charset="-127"/>
              </a:rPr>
              <a:t>이용한 친환경 </a:t>
            </a: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접착제와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/>
            </a:r>
            <a:b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dirty="0">
                <a:latin typeface="휴먼엑스포" pitchFamily="18" charset="-127"/>
                <a:ea typeface="휴먼엑스포" pitchFamily="18" charset="-127"/>
              </a:rPr>
              <a:t>목질 복합체(논문)</a:t>
            </a:r>
          </a:p>
          <a:p>
            <a:pPr marL="571500" indent="-571500">
              <a:buNone/>
            </a:pP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      </a:t>
            </a:r>
            <a:r>
              <a:rPr lang="ko-KR" altLang="en-US" dirty="0">
                <a:latin typeface="휴먼엑스포" pitchFamily="18" charset="-127"/>
                <a:ea typeface="휴먼엑스포" pitchFamily="18" charset="-127"/>
              </a:rPr>
              <a:t>- 주효숙, 박영준, 김현중 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–</a:t>
            </a: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/>
            </a:r>
            <a:b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dirty="0" err="1" smtClean="0">
                <a:latin typeface="휴먼엑스포" pitchFamily="18" charset="-127"/>
                <a:ea typeface="휴먼엑스포" pitchFamily="18" charset="-127"/>
              </a:rPr>
              <a:t>한국접착및계면학회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  <a:p>
            <a:pPr marL="571500" indent="-571500">
              <a:buNone/>
            </a:pP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2. KISS </a:t>
            </a: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학술 데이터 연구회</a:t>
            </a:r>
            <a:endParaRPr lang="en-US" altLang="ko-KR" dirty="0" smtClean="0">
              <a:latin typeface="휴먼엑스포" pitchFamily="18" charset="-127"/>
              <a:ea typeface="휴먼엑스포" pitchFamily="18" charset="-127"/>
            </a:endParaRPr>
          </a:p>
          <a:p>
            <a:pPr marL="571500" indent="-571500">
              <a:buNone/>
            </a:pP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3. </a:t>
            </a:r>
            <a:r>
              <a:rPr lang="ko-KR" altLang="en-US" dirty="0" err="1" smtClean="0">
                <a:latin typeface="휴먼엑스포" pitchFamily="18" charset="-127"/>
                <a:ea typeface="휴먼엑스포" pitchFamily="18" charset="-127"/>
              </a:rPr>
              <a:t>구글</a:t>
            </a: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 </a:t>
            </a:r>
            <a:endParaRPr lang="en-US" altLang="ko-KR" dirty="0" smtClean="0">
              <a:latin typeface="휴먼엑스포" pitchFamily="18" charset="-127"/>
              <a:ea typeface="휴먼엑스포" pitchFamily="18" charset="-127"/>
            </a:endParaRPr>
          </a:p>
          <a:p>
            <a:pPr marL="571500" indent="-571500">
              <a:buNone/>
            </a:pP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4. </a:t>
            </a: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산림청 </a:t>
            </a: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홈페이지 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–</a:t>
            </a: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목재 연구방법</a:t>
            </a:r>
            <a:endParaRPr lang="en-US" altLang="ko-KR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com\바탕 화면\shipping-powerpoint-templa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072338"/>
          </a:xfrm>
          <a:prstGeom prst="rect">
            <a:avLst/>
          </a:prstGeom>
          <a:noFill/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7544" y="214298"/>
            <a:ext cx="8229600" cy="857248"/>
          </a:xfrm>
        </p:spPr>
        <p:txBody>
          <a:bodyPr>
            <a:normAutofit/>
          </a:bodyPr>
          <a:lstStyle/>
          <a:p>
            <a:pPr lvl="0"/>
            <a:r>
              <a:rPr lang="ko-KR" altLang="en-US" sz="4800" b="1" dirty="0">
                <a:latin typeface="휴먼엑스포" pitchFamily="18" charset="-127"/>
                <a:ea typeface="휴먼엑스포" pitchFamily="18" charset="-127"/>
              </a:rPr>
              <a:t>목 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4389120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ko-KR" altLang="en-US" sz="2600" dirty="0">
                <a:latin typeface="휴먼모음T" pitchFamily="18" charset="-127"/>
                <a:ea typeface="휴먼모음T" pitchFamily="18" charset="-127"/>
              </a:rPr>
              <a:t>서론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en-US" altLang="ko-KR" sz="2600" dirty="0">
                <a:latin typeface="휴먼모음T" pitchFamily="18" charset="-127"/>
                <a:ea typeface="휴먼모음T" pitchFamily="18" charset="-127"/>
              </a:rPr>
              <a:t>   -</a:t>
            </a:r>
            <a:r>
              <a:rPr lang="ko-KR" altLang="en-US" sz="2600" dirty="0">
                <a:latin typeface="휴먼모음T" pitchFamily="18" charset="-127"/>
                <a:ea typeface="휴먼모음T" pitchFamily="18" charset="-127"/>
              </a:rPr>
              <a:t>천연 접착제 수요 급증 이유</a:t>
            </a:r>
            <a:r>
              <a:rPr lang="en-US" altLang="ko-KR" sz="2600" dirty="0">
                <a:latin typeface="휴먼모음T" pitchFamily="18" charset="-127"/>
                <a:ea typeface="휴먼모음T" pitchFamily="18" charset="-127"/>
              </a:rPr>
              <a:t> 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en-US" altLang="ko-KR" sz="2600" dirty="0">
                <a:latin typeface="휴먼모음T" pitchFamily="18" charset="-127"/>
                <a:ea typeface="휴먼모음T" pitchFamily="18" charset="-127"/>
              </a:rPr>
              <a:t>   </a:t>
            </a:r>
          </a:p>
          <a:p>
            <a:pPr lvl="0">
              <a:lnSpc>
                <a:spcPct val="80000"/>
              </a:lnSpc>
            </a:pPr>
            <a:r>
              <a:rPr lang="ko-KR" altLang="en-US" sz="2600" dirty="0">
                <a:latin typeface="휴먼모음T" pitchFamily="18" charset="-127"/>
                <a:ea typeface="휴먼모음T" pitchFamily="18" charset="-127"/>
              </a:rPr>
              <a:t>본론</a:t>
            </a:r>
          </a:p>
          <a:p>
            <a:pPr>
              <a:lnSpc>
                <a:spcPct val="80000"/>
              </a:lnSpc>
              <a:buNone/>
            </a:pPr>
            <a:r>
              <a:rPr lang="en-US" altLang="ko-KR" sz="2600" dirty="0">
                <a:latin typeface="휴먼모음T" pitchFamily="18" charset="-127"/>
                <a:ea typeface="휴먼모음T" pitchFamily="18" charset="-127"/>
              </a:rPr>
              <a:t>  -</a:t>
            </a:r>
            <a:r>
              <a:rPr lang="ko-KR" altLang="en-US" sz="2600" dirty="0">
                <a:latin typeface="휴먼모음T" pitchFamily="18" charset="-127"/>
                <a:ea typeface="휴먼모음T" pitchFamily="18" charset="-127"/>
              </a:rPr>
              <a:t>대두접착제 개발 이유</a:t>
            </a:r>
            <a:r>
              <a:rPr lang="en-US" altLang="ko-KR" sz="2600" dirty="0">
                <a:latin typeface="휴먼모음T" pitchFamily="18" charset="-127"/>
                <a:ea typeface="휴먼모음T" pitchFamily="18" charset="-127"/>
              </a:rPr>
              <a:t>  </a:t>
            </a:r>
          </a:p>
          <a:p>
            <a:pPr>
              <a:lnSpc>
                <a:spcPct val="80000"/>
              </a:lnSpc>
              <a:buNone/>
            </a:pPr>
            <a:r>
              <a:rPr lang="en-US" altLang="ko-KR" sz="2600" dirty="0">
                <a:latin typeface="휴먼모음T" pitchFamily="18" charset="-127"/>
                <a:ea typeface="휴먼모음T" pitchFamily="18" charset="-127"/>
              </a:rPr>
              <a:t>  -</a:t>
            </a:r>
            <a:r>
              <a:rPr lang="ko-KR" altLang="en-US" sz="2600" dirty="0" smtClean="0">
                <a:latin typeface="휴먼모음T" pitchFamily="18" charset="-127"/>
                <a:ea typeface="휴먼모음T" pitchFamily="18" charset="-127"/>
              </a:rPr>
              <a:t>대두접착제의 </a:t>
            </a:r>
            <a:r>
              <a:rPr lang="ko-KR" altLang="en-US" sz="2600" dirty="0">
                <a:latin typeface="휴먼모음T" pitchFamily="18" charset="-127"/>
                <a:ea typeface="휴먼모음T" pitchFamily="18" charset="-127"/>
              </a:rPr>
              <a:t>장단점</a:t>
            </a:r>
          </a:p>
          <a:p>
            <a:pPr>
              <a:lnSpc>
                <a:spcPct val="80000"/>
              </a:lnSpc>
              <a:buNone/>
            </a:pPr>
            <a:r>
              <a:rPr lang="en-US" altLang="ko-KR" sz="2600" dirty="0">
                <a:latin typeface="휴먼모음T" pitchFamily="18" charset="-127"/>
                <a:ea typeface="휴먼모음T" pitchFamily="18" charset="-127"/>
              </a:rPr>
              <a:t>  -</a:t>
            </a:r>
            <a:r>
              <a:rPr lang="ko-KR" altLang="en-US" sz="2600" dirty="0" smtClean="0">
                <a:latin typeface="휴먼모음T" pitchFamily="18" charset="-127"/>
                <a:ea typeface="휴먼모음T" pitchFamily="18" charset="-127"/>
              </a:rPr>
              <a:t>대두단백질의 </a:t>
            </a:r>
            <a:r>
              <a:rPr lang="ko-KR" altLang="en-US" sz="2600" dirty="0">
                <a:latin typeface="휴먼모음T" pitchFamily="18" charset="-127"/>
                <a:ea typeface="휴먼모음T" pitchFamily="18" charset="-127"/>
              </a:rPr>
              <a:t>제조 방법</a:t>
            </a:r>
          </a:p>
          <a:p>
            <a:pPr>
              <a:lnSpc>
                <a:spcPct val="80000"/>
              </a:lnSpc>
              <a:buNone/>
            </a:pPr>
            <a:r>
              <a:rPr lang="en-US" altLang="ko-KR" sz="2600" dirty="0">
                <a:latin typeface="휴먼모음T" pitchFamily="18" charset="-127"/>
                <a:ea typeface="휴먼모음T" pitchFamily="18" charset="-127"/>
              </a:rPr>
              <a:t>  -</a:t>
            </a:r>
            <a:r>
              <a:rPr lang="ko-KR" altLang="en-US" sz="2600" dirty="0">
                <a:latin typeface="휴먼모음T" pitchFamily="18" charset="-127"/>
                <a:ea typeface="휴먼모음T" pitchFamily="18" charset="-127"/>
              </a:rPr>
              <a:t>대두접착제의 접착력</a:t>
            </a:r>
            <a:r>
              <a:rPr lang="en-US" altLang="ko-KR" sz="2600" dirty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600" dirty="0">
                <a:latin typeface="휴먼모음T" pitchFamily="18" charset="-127"/>
                <a:ea typeface="휴먼모음T" pitchFamily="18" charset="-127"/>
              </a:rPr>
              <a:t>내수성 향상 방법</a:t>
            </a:r>
            <a:r>
              <a:rPr lang="en-US" altLang="ko-KR" sz="2600" dirty="0">
                <a:latin typeface="휴먼모음T" pitchFamily="18" charset="-127"/>
                <a:ea typeface="휴먼모음T" pitchFamily="18" charset="-127"/>
              </a:rPr>
              <a:t> </a:t>
            </a:r>
          </a:p>
          <a:p>
            <a:pPr lvl="0">
              <a:lnSpc>
                <a:spcPct val="80000"/>
              </a:lnSpc>
            </a:pPr>
            <a:endParaRPr lang="en-US" altLang="ko-KR" sz="2600" dirty="0">
              <a:latin typeface="휴먼모음T" pitchFamily="18" charset="-127"/>
              <a:ea typeface="휴먼모음T" pitchFamily="18" charset="-127"/>
            </a:endParaRPr>
          </a:p>
          <a:p>
            <a:pPr lvl="0">
              <a:lnSpc>
                <a:spcPct val="80000"/>
              </a:lnSpc>
            </a:pPr>
            <a:r>
              <a:rPr lang="ko-KR" altLang="en-US" sz="2600" dirty="0">
                <a:latin typeface="휴먼모음T" pitchFamily="18" charset="-127"/>
                <a:ea typeface="휴먼모음T" pitchFamily="18" charset="-127"/>
              </a:rPr>
              <a:t>결론</a:t>
            </a:r>
          </a:p>
          <a:p>
            <a:pPr>
              <a:lnSpc>
                <a:spcPct val="80000"/>
              </a:lnSpc>
              <a:buNone/>
            </a:pPr>
            <a:r>
              <a:rPr lang="en-US" altLang="ko-KR" sz="2600" dirty="0">
                <a:latin typeface="휴먼모음T" pitchFamily="18" charset="-127"/>
                <a:ea typeface="휴먼모음T" pitchFamily="18" charset="-127"/>
              </a:rPr>
              <a:t>  -</a:t>
            </a:r>
            <a:r>
              <a:rPr lang="ko-KR" altLang="en-US" sz="2600" dirty="0">
                <a:latin typeface="휴먼모음T" pitchFamily="18" charset="-127"/>
                <a:ea typeface="휴먼모음T" pitchFamily="18" charset="-127"/>
              </a:rPr>
              <a:t>천연접착제의 향후 전망</a:t>
            </a:r>
          </a:p>
          <a:p>
            <a:pPr>
              <a:lnSpc>
                <a:spcPct val="80000"/>
              </a:lnSpc>
              <a:buNone/>
            </a:pPr>
            <a:endParaRPr lang="en-US" altLang="ko-KR" dirty="0"/>
          </a:p>
          <a:p>
            <a:pPr>
              <a:lnSpc>
                <a:spcPct val="80000"/>
              </a:lnSpc>
              <a:buNone/>
            </a:pP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om\바탕 화면\shipping-powerpoint-templa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072338"/>
          </a:xfrm>
          <a:prstGeom prst="rect">
            <a:avLst/>
          </a:prstGeom>
          <a:noFill/>
        </p:spPr>
      </p:pic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32"/>
          </a:xfrm>
        </p:spPr>
        <p:txBody>
          <a:bodyPr>
            <a:normAutofit/>
          </a:bodyPr>
          <a:lstStyle/>
          <a:p>
            <a:pPr lvl="0"/>
            <a:r>
              <a:rPr lang="ko-KR" altLang="en-US" sz="4600" b="1" dirty="0">
                <a:latin typeface="휴먼매직체" pitchFamily="18" charset="-127"/>
                <a:ea typeface="휴먼매직체" pitchFamily="18" charset="-127"/>
              </a:rPr>
              <a:t>천연 접착제 수요 급증 이유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285860"/>
            <a:ext cx="9144001" cy="2286016"/>
          </a:xfrm>
        </p:spPr>
        <p:txBody>
          <a:bodyPr>
            <a:noAutofit/>
          </a:bodyPr>
          <a:lstStyle/>
          <a:p>
            <a:pPr lvl="0">
              <a:buClr>
                <a:srgbClr val="9C007F"/>
              </a:buClr>
              <a:buSzPct val="100000"/>
              <a:buFont typeface="Wingdings"/>
              <a:buChar char="v"/>
            </a:pPr>
            <a:r>
              <a:rPr lang="ko-KR" altLang="en-US" sz="1800" b="1" dirty="0" smtClean="0">
                <a:latin typeface="휴먼매직체" pitchFamily="18" charset="-127"/>
                <a:ea typeface="휴먼매직체" pitchFamily="18" charset="-127"/>
                <a:cs typeface="굴림"/>
              </a:rPr>
              <a:t> </a:t>
            </a:r>
            <a:r>
              <a:rPr lang="ko-KR" altLang="en-US" sz="2000" b="1" dirty="0" smtClean="0">
                <a:latin typeface="HY울릉도M" pitchFamily="18" charset="-127"/>
                <a:ea typeface="HY울릉도M" pitchFamily="18" charset="-127"/>
                <a:cs typeface="굴림"/>
              </a:rPr>
              <a:t>새집 증후군 문제</a:t>
            </a:r>
          </a:p>
          <a:p>
            <a:pPr lvl="0">
              <a:buNone/>
            </a:pPr>
            <a:r>
              <a:rPr lang="ko-KR" altLang="en-US" sz="2000" b="1" dirty="0" smtClean="0">
                <a:latin typeface="HY울릉도M" pitchFamily="18" charset="-127"/>
                <a:ea typeface="HY울릉도M" pitchFamily="18" charset="-127"/>
                <a:cs typeface="굴림"/>
              </a:rPr>
              <a:t>   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-친환경 접착제의 출원 급증 -&gt; </a:t>
            </a:r>
            <a:r>
              <a:rPr lang="ko-KR" altLang="en-US" sz="2000" b="1" dirty="0" err="1">
                <a:latin typeface="HY울릉도M" pitchFamily="18" charset="-127"/>
                <a:ea typeface="HY울릉도M" pitchFamily="18" charset="-127"/>
                <a:cs typeface="굴림"/>
              </a:rPr>
              <a:t>유기용제계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 접착제의 급감 </a:t>
            </a:r>
          </a:p>
          <a:p>
            <a:pPr lvl="0"/>
            <a:endParaRPr lang="ko-KR" altLang="en-US" sz="2000" b="1" dirty="0">
              <a:latin typeface="HY울릉도M" pitchFamily="18" charset="-127"/>
              <a:ea typeface="HY울릉도M" pitchFamily="18" charset="-127"/>
              <a:cs typeface="굴림"/>
            </a:endParaRPr>
          </a:p>
          <a:p>
            <a:pPr lvl="0">
              <a:buNone/>
            </a:pP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 </a:t>
            </a:r>
            <a:r>
              <a:rPr lang="en-US" altLang="ko-KR" sz="2000" b="1" dirty="0">
                <a:latin typeface="HY울릉도M" pitchFamily="18" charset="-127"/>
                <a:ea typeface="HY울릉도M" pitchFamily="18" charset="-127"/>
                <a:cs typeface="굴림"/>
              </a:rPr>
              <a:t>2002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년 친환경 접착제 관련 출원 단 </a:t>
            </a:r>
            <a:r>
              <a:rPr lang="en-US" altLang="ko-KR" sz="2000" b="1" dirty="0">
                <a:latin typeface="HY울릉도M" pitchFamily="18" charset="-127"/>
                <a:ea typeface="HY울릉도M" pitchFamily="18" charset="-127"/>
                <a:cs typeface="굴림"/>
              </a:rPr>
              <a:t>2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건  -&gt;  </a:t>
            </a:r>
            <a:r>
              <a:rPr lang="en-US" altLang="ko-KR" sz="2000" b="1" dirty="0">
                <a:latin typeface="HY울릉도M" pitchFamily="18" charset="-127"/>
                <a:ea typeface="HY울릉도M" pitchFamily="18" charset="-127"/>
                <a:cs typeface="굴림"/>
              </a:rPr>
              <a:t>2011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년 </a:t>
            </a:r>
            <a:r>
              <a:rPr lang="en-US" altLang="ko-KR" sz="2000" b="1" dirty="0">
                <a:latin typeface="HY울릉도M" pitchFamily="18" charset="-127"/>
                <a:ea typeface="HY울릉도M" pitchFamily="18" charset="-127"/>
                <a:cs typeface="굴림"/>
              </a:rPr>
              <a:t>24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건으로 대폭 증가</a:t>
            </a:r>
          </a:p>
          <a:p>
            <a:pPr>
              <a:buNone/>
            </a:pPr>
            <a:endParaRPr lang="en-US" altLang="ko-KR" sz="2000" b="1" dirty="0">
              <a:latin typeface="HY울릉도M" pitchFamily="18" charset="-127"/>
              <a:ea typeface="HY울릉도M" pitchFamily="18" charset="-127"/>
              <a:cs typeface="굴림"/>
            </a:endParaRPr>
          </a:p>
          <a:p>
            <a:pPr lvl="0">
              <a:buNone/>
            </a:pP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 </a:t>
            </a:r>
            <a:r>
              <a:rPr lang="ko-KR" altLang="en-US" sz="2000" b="1" dirty="0" err="1">
                <a:latin typeface="HY울릉도M" pitchFamily="18" charset="-127"/>
                <a:ea typeface="HY울릉도M" pitchFamily="18" charset="-127"/>
                <a:cs typeface="굴림"/>
              </a:rPr>
              <a:t>유기용제계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 접착제 관련 출원 </a:t>
            </a:r>
            <a:r>
              <a:rPr lang="en-US" altLang="ko-KR" sz="2000" b="1" dirty="0">
                <a:latin typeface="HY울릉도M" pitchFamily="18" charset="-127"/>
                <a:ea typeface="HY울릉도M" pitchFamily="18" charset="-127"/>
                <a:cs typeface="굴림"/>
              </a:rPr>
              <a:t>2002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년 </a:t>
            </a:r>
            <a:r>
              <a:rPr lang="en-US" altLang="ko-KR" sz="2000" b="1" dirty="0">
                <a:latin typeface="HY울릉도M" pitchFamily="18" charset="-127"/>
                <a:ea typeface="HY울릉도M" pitchFamily="18" charset="-127"/>
                <a:cs typeface="굴림"/>
              </a:rPr>
              <a:t>50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건 -&gt; </a:t>
            </a:r>
            <a:r>
              <a:rPr lang="en-US" altLang="ko-KR" sz="2000" b="1" dirty="0">
                <a:latin typeface="HY울릉도M" pitchFamily="18" charset="-127"/>
                <a:ea typeface="HY울릉도M" pitchFamily="18" charset="-127"/>
                <a:cs typeface="굴림"/>
              </a:rPr>
              <a:t>2011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년 </a:t>
            </a:r>
            <a:r>
              <a:rPr lang="en-US" altLang="ko-KR" sz="2000" b="1" dirty="0">
                <a:latin typeface="HY울릉도M" pitchFamily="18" charset="-127"/>
                <a:ea typeface="HY울릉도M" pitchFamily="18" charset="-127"/>
                <a:cs typeface="굴림"/>
              </a:rPr>
              <a:t>20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건으로 </a:t>
            </a:r>
            <a:r>
              <a:rPr lang="ko-KR" altLang="en-US" sz="2000" b="1" dirty="0" smtClean="0">
                <a:latin typeface="HY울릉도M" pitchFamily="18" charset="-127"/>
                <a:ea typeface="HY울릉도M" pitchFamily="18" charset="-127"/>
                <a:cs typeface="굴림"/>
              </a:rPr>
              <a:t>급격히 </a:t>
            </a:r>
            <a:r>
              <a:rPr lang="ko-KR" altLang="en-US" sz="2000" b="1" dirty="0">
                <a:latin typeface="HY울릉도M" pitchFamily="18" charset="-127"/>
                <a:ea typeface="HY울릉도M" pitchFamily="18" charset="-127"/>
                <a:cs typeface="굴림"/>
              </a:rPr>
              <a:t>감소</a:t>
            </a:r>
          </a:p>
          <a:p>
            <a:pPr>
              <a:buNone/>
            </a:pPr>
            <a:endParaRPr lang="en-US" altLang="ko-KR" sz="2200" dirty="0"/>
          </a:p>
          <a:p>
            <a:pPr>
              <a:buNone/>
            </a:pPr>
            <a:r>
              <a:rPr lang="ko-KR" altLang="en-US" sz="2200" dirty="0"/>
              <a:t> </a:t>
            </a:r>
            <a:endParaRPr lang="ko-KR" altLang="en-US" sz="2200" dirty="0" smtClean="0"/>
          </a:p>
          <a:p>
            <a:pPr>
              <a:buNone/>
            </a:pPr>
            <a:endParaRPr lang="ko-KR" altLang="en-US" sz="1600" dirty="0" smtClean="0"/>
          </a:p>
          <a:p>
            <a:pPr>
              <a:buNone/>
            </a:pPr>
            <a:endParaRPr lang="ko-KR" altLang="en-US" sz="1600" dirty="0" smtClean="0"/>
          </a:p>
          <a:p>
            <a:pPr lvl="0">
              <a:buNone/>
            </a:pPr>
            <a:endParaRPr lang="ko-KR" altLang="en-US" sz="1500" dirty="0"/>
          </a:p>
          <a:p>
            <a:pPr lvl="0">
              <a:buNone/>
            </a:pPr>
            <a:endParaRPr lang="ko-KR" altLang="en-US" sz="2000" dirty="0">
              <a:latin typeface="휴먼매직체" pitchFamily="18" charset="-127"/>
              <a:ea typeface="휴먼매직체" pitchFamily="18" charset="-127"/>
              <a:cs typeface="굴림"/>
            </a:endParaRPr>
          </a:p>
          <a:p>
            <a:pPr lvl="0">
              <a:buNone/>
            </a:pPr>
            <a:endParaRPr lang="ko-KR" altLang="en-US" sz="2000" dirty="0">
              <a:latin typeface="휴먼매직체" pitchFamily="18" charset="-127"/>
              <a:ea typeface="휴먼매직체" pitchFamily="18" charset="-127"/>
              <a:cs typeface="굴림"/>
            </a:endParaRPr>
          </a:p>
          <a:p>
            <a:pPr lvl="0">
              <a:buNone/>
            </a:pPr>
            <a:r>
              <a:rPr lang="en-US" altLang="ko-KR" sz="1500" dirty="0"/>
              <a:t/>
            </a:r>
            <a:br>
              <a:rPr lang="en-US" altLang="ko-KR" sz="1500" dirty="0"/>
            </a:br>
            <a:endParaRPr lang="en-US" altLang="ko-KR" sz="1500" dirty="0"/>
          </a:p>
          <a:p>
            <a:r>
              <a:rPr lang="en-US" altLang="ko-KR" sz="1500" dirty="0"/>
              <a:t/>
            </a:r>
            <a:br>
              <a:rPr lang="en-US" altLang="ko-KR" sz="1500" dirty="0"/>
            </a:br>
            <a:endParaRPr lang="ko-KR" altLang="en-US" sz="1600" dirty="0" smtClean="0"/>
          </a:p>
          <a:p>
            <a:pPr>
              <a:buNone/>
            </a:pPr>
            <a:endParaRPr lang="en-US" altLang="ko-KR" sz="1500" dirty="0"/>
          </a:p>
          <a:p>
            <a:pPr>
              <a:buNone/>
            </a:pPr>
            <a:r>
              <a:rPr lang="ko-KR" altLang="en-US" sz="1500" dirty="0"/>
              <a:t/>
            </a:r>
            <a:br>
              <a:rPr lang="ko-KR" altLang="en-US" sz="1500" dirty="0"/>
            </a:br>
            <a:endParaRPr lang="ko-KR" altLang="en-US" sz="1500" dirty="0"/>
          </a:p>
          <a:p>
            <a:pPr lvl="0"/>
            <a:endParaRPr lang="ko-KR" altLang="en-US" sz="14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3830162" y="3714752"/>
            <a:ext cx="4685187" cy="33528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72132" y="4143380"/>
            <a:ext cx="29289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smtClean="0">
                <a:latin typeface="휴먼매직체" pitchFamily="18" charset="-127"/>
                <a:ea typeface="휴먼매직체" pitchFamily="18" charset="-127"/>
                <a:cs typeface="굴림"/>
              </a:rPr>
              <a:t> 친환경접착제의 경우</a:t>
            </a:r>
            <a:endParaRPr lang="ko-KR" altLang="en-US" sz="2500" b="1" dirty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18879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939784"/>
          </a:xfrm>
        </p:spPr>
        <p:txBody>
          <a:bodyPr/>
          <a:lstStyle/>
          <a:p>
            <a:pPr lvl="0"/>
            <a:r>
              <a:rPr lang="ko-KR" altLang="en-US" dirty="0" smtClean="0"/>
              <a:t>대두접착제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285860"/>
            <a:ext cx="8358246" cy="4525963"/>
          </a:xfrm>
        </p:spPr>
        <p:txBody>
          <a:bodyPr>
            <a:normAutofit fontScale="97820"/>
          </a:bodyPr>
          <a:lstStyle/>
          <a:p>
            <a:pPr lvl="0"/>
            <a:r>
              <a:rPr lang="ko-KR" altLang="en-US" dirty="0"/>
              <a:t>대두를 이용하여 만든 천연접착제</a:t>
            </a:r>
          </a:p>
          <a:p>
            <a:pPr lvl="0"/>
            <a:endParaRPr lang="en-US" altLang="ko-KR" dirty="0" smtClean="0"/>
          </a:p>
          <a:p>
            <a:pPr lvl="0"/>
            <a:r>
              <a:rPr lang="ko-KR" altLang="en-US" dirty="0" smtClean="0"/>
              <a:t>대두란</a:t>
            </a:r>
            <a:r>
              <a:rPr lang="en-US" altLang="ko-KR" dirty="0" smtClean="0"/>
              <a:t>?</a:t>
            </a:r>
            <a:endParaRPr lang="en-US" altLang="ko-KR" dirty="0"/>
          </a:p>
          <a:p>
            <a:pPr lvl="1">
              <a:lnSpc>
                <a:spcPct val="150000"/>
              </a:lnSpc>
            </a:pPr>
            <a:r>
              <a:rPr lang="ko-KR" altLang="en-US" sz="2400" dirty="0"/>
              <a:t>동양의 오곡 중 하나 </a:t>
            </a:r>
          </a:p>
          <a:p>
            <a:pPr lvl="1">
              <a:lnSpc>
                <a:spcPct val="150000"/>
              </a:lnSpc>
            </a:pPr>
            <a:r>
              <a:rPr lang="ko-KR" altLang="en-US" sz="2400" dirty="0"/>
              <a:t>단백질의 공급원으로 중요한 역할을 함</a:t>
            </a:r>
          </a:p>
          <a:p>
            <a:pPr lvl="1">
              <a:lnSpc>
                <a:spcPct val="150000"/>
              </a:lnSpc>
            </a:pPr>
            <a:r>
              <a:rPr lang="ko-KR" altLang="en-US" sz="2400" dirty="0" smtClean="0"/>
              <a:t>우리나라에서 </a:t>
            </a:r>
            <a:r>
              <a:rPr lang="ko-KR" altLang="en-US" sz="2400" dirty="0"/>
              <a:t>쌀 다음으로 중요한 부분을 차지해온 </a:t>
            </a:r>
            <a:r>
              <a:rPr lang="ko-KR" altLang="en-US" sz="2400" dirty="0" smtClean="0"/>
              <a:t>곡물</a:t>
            </a:r>
            <a:endParaRPr lang="en-US" altLang="ko-KR" sz="2400" dirty="0" smtClean="0"/>
          </a:p>
          <a:p>
            <a:pPr lvl="1">
              <a:lnSpc>
                <a:spcPct val="150000"/>
              </a:lnSpc>
              <a:buNone/>
            </a:pP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14380"/>
          </a:xfrm>
        </p:spPr>
        <p:txBody>
          <a:bodyPr>
            <a:noAutofit/>
          </a:bodyPr>
          <a:lstStyle/>
          <a:p>
            <a:pPr lvl="0"/>
            <a:r>
              <a:rPr lang="ko-KR" altLang="en-US" dirty="0"/>
              <a:t>개발이유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40000"/>
              </a:lnSpc>
            </a:pPr>
            <a:r>
              <a:rPr lang="ko-KR" altLang="en-US" dirty="0" err="1"/>
              <a:t>파티클보드와</a:t>
            </a:r>
            <a:r>
              <a:rPr lang="ko-KR" altLang="en-US" dirty="0"/>
              <a:t> 섬유판 등에 사용하기 위해 연구되어짐</a:t>
            </a:r>
            <a:r>
              <a:rPr lang="en-US" altLang="ko-KR" dirty="0"/>
              <a:t>	</a:t>
            </a:r>
          </a:p>
          <a:p>
            <a:pPr>
              <a:lnSpc>
                <a:spcPct val="140000"/>
              </a:lnSpc>
            </a:pPr>
            <a:endParaRPr lang="en-US" altLang="ko-KR" dirty="0" smtClean="0"/>
          </a:p>
          <a:p>
            <a:pPr>
              <a:lnSpc>
                <a:spcPct val="140000"/>
              </a:lnSpc>
            </a:pPr>
            <a:r>
              <a:rPr lang="en-US" altLang="ko-KR" dirty="0" smtClean="0"/>
              <a:t>UF</a:t>
            </a:r>
            <a:r>
              <a:rPr lang="en-US" altLang="ko-KR" dirty="0" smtClean="0"/>
              <a:t>, PF, MDI </a:t>
            </a:r>
            <a:r>
              <a:rPr lang="ko-KR" altLang="en-US" dirty="0" smtClean="0"/>
              <a:t>등 접착제 에서 방출되는 포름알데히드 </a:t>
            </a:r>
            <a:r>
              <a:rPr lang="ko-KR" altLang="en-US" dirty="0" smtClean="0"/>
              <a:t>때문</a:t>
            </a:r>
            <a:endParaRPr lang="en-US" altLang="ko-KR" dirty="0" smtClean="0"/>
          </a:p>
          <a:p>
            <a:pPr>
              <a:lnSpc>
                <a:spcPct val="140000"/>
              </a:lnSpc>
            </a:pPr>
            <a:endParaRPr lang="en-US" altLang="ko-KR" dirty="0" smtClean="0"/>
          </a:p>
          <a:p>
            <a:pPr>
              <a:lnSpc>
                <a:spcPct val="140000"/>
              </a:lnSpc>
            </a:pPr>
            <a:r>
              <a:rPr lang="ko-KR" altLang="en-US" dirty="0" smtClean="0"/>
              <a:t>합성수지의 일부는 환경적으로 유해한 특성을 지니고 </a:t>
            </a:r>
            <a:endParaRPr lang="en-US" altLang="ko-KR" dirty="0" smtClean="0"/>
          </a:p>
          <a:p>
            <a:pPr>
              <a:lnSpc>
                <a:spcPct val="140000"/>
              </a:lnSpc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있음 </a:t>
            </a:r>
            <a:r>
              <a:rPr lang="en-US" altLang="ko-KR" dirty="0" smtClean="0"/>
              <a:t>       </a:t>
            </a:r>
            <a:r>
              <a:rPr lang="ko-KR" altLang="en-US" dirty="0" smtClean="0"/>
              <a:t>친환경적인 접착제 개발 필요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5" name="오른쪽 화살표 4"/>
          <p:cNvSpPr/>
          <p:nvPr/>
        </p:nvSpPr>
        <p:spPr>
          <a:xfrm>
            <a:off x="1857356" y="4500570"/>
            <a:ext cx="428628" cy="71438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 dirty="0"/>
              <a:t>대두접착제 </a:t>
            </a:r>
            <a:r>
              <a:rPr lang="ko-KR" altLang="en-US" dirty="0" smtClean="0"/>
              <a:t>장단</a:t>
            </a:r>
            <a:r>
              <a:rPr lang="ko-KR" altLang="en-US" dirty="0" smtClean="0"/>
              <a:t>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00034" y="1428736"/>
            <a:ext cx="4038600" cy="4509312"/>
          </a:xfrm>
        </p:spPr>
        <p:txBody>
          <a:bodyPr>
            <a:normAutofit fontScale="69420" lnSpcReduction="20000"/>
          </a:bodyPr>
          <a:lstStyle/>
          <a:p>
            <a:pPr lvl="0"/>
            <a:r>
              <a:rPr lang="ko-KR" altLang="en-US" sz="3400" dirty="0" smtClean="0"/>
              <a:t>장점</a:t>
            </a:r>
            <a:endParaRPr lang="ko-KR" altLang="en-US" sz="3400" dirty="0"/>
          </a:p>
          <a:p>
            <a:pPr lvl="1"/>
            <a:endParaRPr lang="en-US" altLang="ko-KR" sz="3100" dirty="0" smtClean="0"/>
          </a:p>
          <a:p>
            <a:pPr lvl="1"/>
            <a:r>
              <a:rPr lang="ko-KR" altLang="en-US" sz="3100" dirty="0" smtClean="0"/>
              <a:t>포름알데히드 방출 </a:t>
            </a:r>
            <a:r>
              <a:rPr lang="en-US" altLang="ko-KR" sz="3100" dirty="0"/>
              <a:t>X</a:t>
            </a:r>
          </a:p>
          <a:p>
            <a:pPr lvl="1"/>
            <a:endParaRPr lang="ko-KR" altLang="en-US" sz="3100" dirty="0"/>
          </a:p>
          <a:p>
            <a:pPr lvl="1"/>
            <a:r>
              <a:rPr lang="ko-KR" altLang="en-US" sz="3100" dirty="0"/>
              <a:t>재</a:t>
            </a:r>
            <a:r>
              <a:rPr lang="ko-KR" altLang="en-US" sz="3100" dirty="0" smtClean="0"/>
              <a:t>생</a:t>
            </a:r>
            <a:r>
              <a:rPr lang="en-US" altLang="ko-KR" sz="3100" dirty="0" smtClean="0"/>
              <a:t> </a:t>
            </a:r>
            <a:r>
              <a:rPr lang="ko-KR" altLang="en-US" sz="3100" dirty="0"/>
              <a:t>가능한</a:t>
            </a:r>
            <a:r>
              <a:rPr lang="en-US" altLang="ko-KR" sz="3100" dirty="0"/>
              <a:t> </a:t>
            </a:r>
            <a:r>
              <a:rPr lang="ko-KR" altLang="en-US" sz="3100" dirty="0"/>
              <a:t>자원</a:t>
            </a:r>
          </a:p>
          <a:p>
            <a:pPr lvl="1"/>
            <a:endParaRPr lang="ko-KR" altLang="en-US" sz="3100" dirty="0"/>
          </a:p>
          <a:p>
            <a:pPr lvl="1"/>
            <a:r>
              <a:rPr lang="ko-KR" altLang="en-US" sz="3100" dirty="0" smtClean="0"/>
              <a:t>반응이 쉬움</a:t>
            </a:r>
            <a:endParaRPr lang="ko-KR" altLang="en-US" sz="3100" dirty="0"/>
          </a:p>
          <a:p>
            <a:pPr lvl="1"/>
            <a:endParaRPr lang="ko-KR" altLang="en-US" sz="3100" dirty="0"/>
          </a:p>
          <a:p>
            <a:pPr lvl="1"/>
            <a:r>
              <a:rPr lang="ko-KR" altLang="en-US" sz="3100" dirty="0" smtClean="0"/>
              <a:t>대량생산 </a:t>
            </a:r>
            <a:r>
              <a:rPr lang="ko-KR" altLang="en-US" sz="3100" dirty="0"/>
              <a:t>가능</a:t>
            </a:r>
          </a:p>
          <a:p>
            <a:pPr lvl="1"/>
            <a:endParaRPr lang="ko-KR" altLang="en-US" sz="3100" dirty="0"/>
          </a:p>
          <a:p>
            <a:pPr lvl="1"/>
            <a:r>
              <a:rPr lang="ko-KR" altLang="en-US" sz="3100" dirty="0"/>
              <a:t>비</a:t>
            </a:r>
            <a:r>
              <a:rPr lang="ko-KR" altLang="en-US" sz="3100" dirty="0" smtClean="0"/>
              <a:t>용이 </a:t>
            </a:r>
            <a:r>
              <a:rPr lang="ko-KR" altLang="en-US" sz="3100" dirty="0"/>
              <a:t>저렴</a:t>
            </a:r>
          </a:p>
          <a:p>
            <a:pPr lvl="1"/>
            <a:endParaRPr lang="ko-KR" altLang="en-US" sz="3100" dirty="0"/>
          </a:p>
          <a:p>
            <a:pPr lvl="1"/>
            <a:r>
              <a:rPr lang="ko-KR" altLang="en-US" sz="3100" dirty="0" smtClean="0"/>
              <a:t>균에 </a:t>
            </a:r>
            <a:r>
              <a:rPr lang="ko-KR" altLang="en-US" sz="3100" dirty="0"/>
              <a:t>의해 </a:t>
            </a:r>
            <a:r>
              <a:rPr lang="ko-KR" altLang="en-US" sz="3100" dirty="0" smtClean="0"/>
              <a:t>자연적 분해</a:t>
            </a:r>
            <a:endParaRPr lang="ko-KR" altLang="en-US" sz="3100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00562" y="1357298"/>
            <a:ext cx="4186238" cy="4434840"/>
          </a:xfrm>
        </p:spPr>
        <p:txBody>
          <a:bodyPr>
            <a:normAutofit fontScale="69420" lnSpcReduction="20000"/>
          </a:bodyPr>
          <a:lstStyle/>
          <a:p>
            <a:pPr lvl="0"/>
            <a:r>
              <a:rPr lang="ko-KR" altLang="en-US" sz="3400" dirty="0"/>
              <a:t>단점</a:t>
            </a:r>
          </a:p>
          <a:p>
            <a:pPr lvl="1"/>
            <a:endParaRPr lang="en-US" altLang="ko-KR" sz="3100" dirty="0" smtClean="0"/>
          </a:p>
          <a:p>
            <a:pPr lvl="1"/>
            <a:r>
              <a:rPr lang="ko-KR" altLang="en-US" sz="3100" dirty="0" smtClean="0"/>
              <a:t>물에 대한 저항성 </a:t>
            </a:r>
            <a:r>
              <a:rPr lang="ko-KR" altLang="en-US" sz="3100" dirty="0"/>
              <a:t>없음</a:t>
            </a:r>
          </a:p>
          <a:p>
            <a:pPr lvl="1"/>
            <a:endParaRPr lang="en-US" altLang="ko-KR" sz="3100" dirty="0" smtClean="0"/>
          </a:p>
          <a:p>
            <a:pPr lvl="1"/>
            <a:r>
              <a:rPr lang="ko-KR" altLang="en-US" sz="3100" dirty="0" smtClean="0"/>
              <a:t>접착력 </a:t>
            </a:r>
            <a:r>
              <a:rPr lang="ko-KR" altLang="en-US" sz="3100" dirty="0"/>
              <a:t>약함</a:t>
            </a:r>
          </a:p>
          <a:p>
            <a:pPr lvl="1"/>
            <a:endParaRPr lang="en-US" altLang="ko-KR" sz="3100" dirty="0" smtClean="0"/>
          </a:p>
          <a:p>
            <a:pPr lvl="1"/>
            <a:r>
              <a:rPr lang="ko-KR" altLang="en-US" sz="3100" dirty="0" smtClean="0"/>
              <a:t>열에 약함</a:t>
            </a:r>
            <a:r>
              <a:rPr lang="en-US" altLang="ko-KR" sz="3100" dirty="0" smtClean="0"/>
              <a:t>(70</a:t>
            </a:r>
            <a:r>
              <a:rPr lang="ko-KR" altLang="en-US" sz="3100" dirty="0" smtClean="0"/>
              <a:t>℃이하 유지</a:t>
            </a:r>
            <a:r>
              <a:rPr lang="en-US" altLang="ko-KR" sz="3100" dirty="0" smtClean="0"/>
              <a:t>)</a:t>
            </a:r>
          </a:p>
          <a:p>
            <a:pPr lvl="1"/>
            <a:endParaRPr lang="en-US" altLang="ko-KR" sz="3100" dirty="0" smtClean="0"/>
          </a:p>
          <a:p>
            <a:pPr lvl="1"/>
            <a:r>
              <a:rPr lang="ko-KR" altLang="en-US" sz="3100" dirty="0" smtClean="0"/>
              <a:t>제조과정의 </a:t>
            </a:r>
            <a:r>
              <a:rPr lang="ko-KR" altLang="en-US" sz="3100" dirty="0"/>
              <a:t>어려움</a:t>
            </a:r>
          </a:p>
          <a:p>
            <a:pPr lvl="1"/>
            <a:endParaRPr lang="en-US" altLang="ko-KR" sz="3100" dirty="0" smtClean="0"/>
          </a:p>
          <a:p>
            <a:pPr lvl="1"/>
            <a:r>
              <a:rPr lang="ko-KR" altLang="en-US" sz="3100" dirty="0" smtClean="0"/>
              <a:t>높은 점도</a:t>
            </a:r>
            <a:endParaRPr lang="en-US" altLang="ko-KR" sz="3100" dirty="0" smtClean="0"/>
          </a:p>
          <a:p>
            <a:pPr lvl="1"/>
            <a:endParaRPr lang="en-US" altLang="ko-KR" sz="3100" dirty="0" smtClean="0"/>
          </a:p>
          <a:p>
            <a:pPr lvl="1"/>
            <a:r>
              <a:rPr lang="ko-KR" altLang="en-US" sz="3100" dirty="0" smtClean="0"/>
              <a:t>미생물에 약함</a:t>
            </a:r>
            <a:endParaRPr lang="en-US" altLang="ko-KR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 dirty="0"/>
              <a:t>대두접착제 특성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>
            <a:normAutofit fontScale="91550" lnSpcReduction="10000"/>
          </a:bodyPr>
          <a:lstStyle/>
          <a:p>
            <a:pPr lvl="0"/>
            <a:r>
              <a:rPr lang="ko-KR" altLang="en-US" dirty="0"/>
              <a:t>보완방법</a:t>
            </a:r>
          </a:p>
          <a:p>
            <a:pPr lvl="1"/>
            <a:r>
              <a:rPr lang="ko-KR" altLang="en-US" sz="2600" dirty="0"/>
              <a:t>화학적으로 변화시킴</a:t>
            </a:r>
          </a:p>
          <a:p>
            <a:pPr lvl="1">
              <a:buNone/>
            </a:pPr>
            <a:r>
              <a:rPr lang="en-US" altLang="ko-KR" sz="2600" dirty="0"/>
              <a:t>       </a:t>
            </a:r>
            <a:r>
              <a:rPr lang="en-US" altLang="ko-KR" sz="2600" dirty="0" smtClean="0"/>
              <a:t>         </a:t>
            </a:r>
            <a:r>
              <a:rPr lang="ko-KR" altLang="en-US" sz="2600" dirty="0" smtClean="0"/>
              <a:t>대량생산을 가능 하게함</a:t>
            </a:r>
            <a:r>
              <a:rPr lang="en-US" altLang="ko-KR" sz="2600" dirty="0"/>
              <a:t>,</a:t>
            </a:r>
          </a:p>
          <a:p>
            <a:pPr lvl="1">
              <a:buNone/>
            </a:pPr>
            <a:r>
              <a:rPr lang="en-US" altLang="ko-KR" sz="2600" dirty="0"/>
              <a:t>      </a:t>
            </a:r>
            <a:r>
              <a:rPr lang="en-US" altLang="ko-KR" sz="2600" dirty="0" smtClean="0"/>
              <a:t>          </a:t>
            </a:r>
            <a:r>
              <a:rPr lang="ko-KR" altLang="en-US" sz="2600" dirty="0"/>
              <a:t>반응이 비교적 쉬움</a:t>
            </a:r>
          </a:p>
          <a:p>
            <a:pPr lvl="1">
              <a:buNone/>
            </a:pPr>
            <a:r>
              <a:rPr lang="en-US" altLang="ko-KR" sz="2600" dirty="0"/>
              <a:t>       </a:t>
            </a:r>
            <a:r>
              <a:rPr lang="en-US" altLang="ko-KR" sz="2600" dirty="0" smtClean="0"/>
              <a:t>         </a:t>
            </a:r>
            <a:r>
              <a:rPr lang="ko-KR" altLang="en-US" sz="2600" dirty="0" smtClean="0"/>
              <a:t>비용이 </a:t>
            </a:r>
            <a:r>
              <a:rPr lang="ko-KR" altLang="en-US" sz="2600" dirty="0"/>
              <a:t>저렴함</a:t>
            </a:r>
          </a:p>
          <a:p>
            <a:pPr lvl="1"/>
            <a:endParaRPr lang="en-US" altLang="ko-KR" sz="2600" dirty="0" smtClean="0"/>
          </a:p>
          <a:p>
            <a:pPr lvl="1"/>
            <a:r>
              <a:rPr lang="ko-KR" altLang="en-US" sz="2600" dirty="0" smtClean="0"/>
              <a:t>효소를 </a:t>
            </a:r>
            <a:r>
              <a:rPr lang="ko-KR" altLang="en-US" sz="2600" dirty="0"/>
              <a:t>이용하여 구조를 변형</a:t>
            </a:r>
          </a:p>
          <a:p>
            <a:pPr lvl="1">
              <a:buNone/>
            </a:pPr>
            <a:r>
              <a:rPr lang="en-US" altLang="ko-KR" sz="2600" dirty="0"/>
              <a:t>       </a:t>
            </a:r>
            <a:r>
              <a:rPr lang="en-US" altLang="ko-KR" sz="2600" dirty="0" smtClean="0"/>
              <a:t>         </a:t>
            </a:r>
            <a:r>
              <a:rPr lang="ko-KR" altLang="en-US" sz="2600" dirty="0" smtClean="0"/>
              <a:t>특성을 </a:t>
            </a:r>
            <a:r>
              <a:rPr lang="ko-KR" altLang="en-US" sz="2600" dirty="0"/>
              <a:t>변화시킬 범위가 제한</a:t>
            </a:r>
          </a:p>
          <a:p>
            <a:pPr lvl="1">
              <a:buNone/>
            </a:pPr>
            <a:r>
              <a:rPr lang="en-US" altLang="ko-KR" sz="2600" dirty="0"/>
              <a:t>       </a:t>
            </a:r>
            <a:r>
              <a:rPr lang="en-US" altLang="ko-KR" sz="2600" dirty="0" smtClean="0"/>
              <a:t>         </a:t>
            </a:r>
            <a:r>
              <a:rPr lang="ko-KR" altLang="en-US" sz="2600" dirty="0" smtClean="0"/>
              <a:t>효소가 </a:t>
            </a:r>
            <a:r>
              <a:rPr lang="ko-KR" altLang="en-US" sz="2600" dirty="0"/>
              <a:t>비쌈 </a:t>
            </a:r>
          </a:p>
          <a:p>
            <a:pPr lvl="1">
              <a:buNone/>
            </a:pPr>
            <a:r>
              <a:rPr lang="en-US" altLang="ko-KR" sz="2600" dirty="0"/>
              <a:t>        </a:t>
            </a:r>
            <a:r>
              <a:rPr lang="en-US" altLang="ko-KR" sz="2600" dirty="0" smtClean="0"/>
              <a:t>        </a:t>
            </a:r>
            <a:r>
              <a:rPr lang="ko-KR" altLang="en-US" sz="2600" dirty="0" smtClean="0"/>
              <a:t>그러나 </a:t>
            </a:r>
            <a:r>
              <a:rPr lang="ko-KR" altLang="en-US" sz="2600" dirty="0"/>
              <a:t>반응 조절이 용이</a:t>
            </a:r>
            <a:r>
              <a:rPr lang="en-US" altLang="ko-KR" sz="2600" dirty="0"/>
              <a:t>, </a:t>
            </a:r>
            <a:r>
              <a:rPr lang="ko-KR" altLang="en-US" sz="2600" dirty="0"/>
              <a:t>특성조절이 용이</a:t>
            </a:r>
          </a:p>
          <a:p>
            <a:pPr lvl="1">
              <a:buNone/>
            </a:pPr>
            <a:endParaRPr lang="en-US" altLang="ko-KR" sz="2600" dirty="0"/>
          </a:p>
        </p:txBody>
      </p:sp>
      <p:sp>
        <p:nvSpPr>
          <p:cNvPr id="6" name="오른쪽 화살표 5"/>
          <p:cNvSpPr/>
          <p:nvPr/>
        </p:nvSpPr>
        <p:spPr>
          <a:xfrm>
            <a:off x="2071670" y="2571744"/>
            <a:ext cx="428628" cy="14287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8" name="오른쪽 화살표 7"/>
          <p:cNvSpPr/>
          <p:nvPr/>
        </p:nvSpPr>
        <p:spPr>
          <a:xfrm>
            <a:off x="2071670" y="4643446"/>
            <a:ext cx="428628" cy="14287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796908"/>
          </a:xfrm>
        </p:spPr>
        <p:txBody>
          <a:bodyPr>
            <a:normAutofit/>
          </a:bodyPr>
          <a:lstStyle/>
          <a:p>
            <a:pPr lvl="0"/>
            <a:r>
              <a:rPr lang="en-US" altLang="ko-KR" sz="4500" dirty="0"/>
              <a:t> </a:t>
            </a:r>
            <a:r>
              <a:rPr lang="en-US" altLang="ko-KR" sz="4500" dirty="0" smtClean="0"/>
              <a:t>    </a:t>
            </a:r>
            <a:r>
              <a:rPr lang="ko-KR" altLang="en-US" sz="4500" dirty="0" smtClean="0"/>
              <a:t>대두단백질 </a:t>
            </a:r>
            <a:r>
              <a:rPr lang="ko-KR" altLang="en-US" sz="4500" dirty="0"/>
              <a:t>추출 과정</a:t>
            </a:r>
          </a:p>
        </p:txBody>
      </p:sp>
      <p:grpSp>
        <p:nvGrpSpPr>
          <p:cNvPr id="3" name="그룹 29"/>
          <p:cNvGrpSpPr/>
          <p:nvPr/>
        </p:nvGrpSpPr>
        <p:grpSpPr>
          <a:xfrm>
            <a:off x="1071538" y="1571612"/>
            <a:ext cx="6048672" cy="3816424"/>
            <a:chOff x="827584" y="2276872"/>
            <a:chExt cx="6048672" cy="3816424"/>
          </a:xfrm>
        </p:grpSpPr>
        <p:sp>
          <p:nvSpPr>
            <p:cNvPr id="4" name="직사각형 3"/>
            <p:cNvSpPr/>
            <p:nvPr/>
          </p:nvSpPr>
          <p:spPr>
            <a:xfrm>
              <a:off x="827584" y="2276872"/>
              <a:ext cx="165618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ko-KR" altLang="en-US" dirty="0">
                  <a:latin typeface="휴먼매직체" pitchFamily="18" charset="-127"/>
                  <a:ea typeface="휴먼매직체" pitchFamily="18" charset="-127"/>
                </a:rPr>
                <a:t>대두가루 형태</a:t>
              </a:r>
              <a:r>
                <a:rPr lang="en-US" altLang="ko-KR" dirty="0">
                  <a:latin typeface="휴먼매직체" pitchFamily="18" charset="-127"/>
                  <a:ea typeface="휴먼매직체" pitchFamily="18" charset="-127"/>
                </a:rPr>
                <a:t>(Soy flour)</a:t>
              </a:r>
              <a:endParaRPr lang="ko-KR" altLang="en-US" dirty="0">
                <a:latin typeface="휴먼매직체" pitchFamily="18" charset="-127"/>
                <a:ea typeface="휴먼매직체" pitchFamily="18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4211960" y="2276872"/>
              <a:ext cx="144016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ko-KR" altLang="en-US" dirty="0" err="1">
                  <a:latin typeface="휴먼매직체" pitchFamily="18" charset="-127"/>
                  <a:ea typeface="휴먼매직체" pitchFamily="18" charset="-127"/>
                </a:rPr>
                <a:t>헥산</a:t>
              </a:r>
              <a:r>
                <a:rPr lang="en-US" altLang="ko-KR" dirty="0">
                  <a:latin typeface="휴먼매직체" pitchFamily="18" charset="-127"/>
                  <a:ea typeface="휴먼매직체" pitchFamily="18" charset="-127"/>
                </a:rPr>
                <a:t>(Hexane)</a:t>
              </a:r>
              <a:endParaRPr lang="ko-KR" altLang="en-US" dirty="0">
                <a:latin typeface="휴먼매직체" pitchFamily="18" charset="-127"/>
                <a:ea typeface="휴먼매직체" pitchFamily="18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2411760" y="3645024"/>
              <a:ext cx="165618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ko-KR" altLang="en-US" dirty="0">
                  <a:latin typeface="휴먼매직체" pitchFamily="18" charset="-127"/>
                  <a:ea typeface="휴먼매직체" pitchFamily="18" charset="-127"/>
                </a:rPr>
                <a:t>탈지 대두</a:t>
              </a:r>
            </a:p>
          </p:txBody>
        </p:sp>
        <p:cxnSp>
          <p:nvCxnSpPr>
            <p:cNvPr id="20" name="Shape 19"/>
            <p:cNvCxnSpPr/>
            <p:nvPr/>
          </p:nvCxnSpPr>
          <p:spPr>
            <a:xfrm rot="10800000" flipV="1">
              <a:off x="4139952" y="3501008"/>
              <a:ext cx="1296144" cy="612068"/>
            </a:xfrm>
            <a:prstGeom prst="curvedConnector3">
              <a:avLst>
                <a:gd name="adj1" fmla="val 50000"/>
              </a:avLst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직사각형 21"/>
            <p:cNvSpPr/>
            <p:nvPr/>
          </p:nvSpPr>
          <p:spPr>
            <a:xfrm>
              <a:off x="5436096" y="3284984"/>
              <a:ext cx="144016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ko-KR" dirty="0">
                  <a:latin typeface="휴먼매직체" pitchFamily="18" charset="-127"/>
                  <a:ea typeface="휴먼매직체" pitchFamily="18" charset="-127"/>
                </a:rPr>
                <a:t>Ph 7~8.5</a:t>
              </a:r>
            </a:p>
            <a:p>
              <a:pPr algn="ctr"/>
              <a:r>
                <a:rPr lang="en-US" altLang="ko-KR" dirty="0">
                  <a:latin typeface="휴먼매직체" pitchFamily="18" charset="-127"/>
                  <a:ea typeface="휴먼매직체" pitchFamily="18" charset="-127"/>
                </a:rPr>
                <a:t>( </a:t>
              </a:r>
              <a:r>
                <a:rPr lang="ko-KR" altLang="en-US" dirty="0" err="1">
                  <a:latin typeface="휴먼매직체" pitchFamily="18" charset="-127"/>
                  <a:ea typeface="휴먼매직체" pitchFamily="18" charset="-127"/>
                </a:rPr>
                <a:t>따뜻한물</a:t>
              </a:r>
              <a:r>
                <a:rPr lang="en-US" altLang="ko-KR" dirty="0">
                  <a:latin typeface="휴먼매직체" pitchFamily="18" charset="-127"/>
                  <a:ea typeface="휴먼매직체" pitchFamily="18" charset="-127"/>
                </a:rPr>
                <a:t>)</a:t>
              </a:r>
              <a:endParaRPr lang="ko-KR" altLang="en-US" dirty="0">
                <a:latin typeface="휴먼매직체" pitchFamily="18" charset="-127"/>
                <a:ea typeface="휴먼매직체" pitchFamily="18" charset="-127"/>
              </a:endParaRPr>
            </a:p>
          </p:txBody>
        </p:sp>
        <p:sp>
          <p:nvSpPr>
            <p:cNvPr id="23" name="타원 22"/>
            <p:cNvSpPr/>
            <p:nvPr/>
          </p:nvSpPr>
          <p:spPr>
            <a:xfrm>
              <a:off x="3491880" y="3212976"/>
              <a:ext cx="1008112" cy="64807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ko-KR" sz="2400" dirty="0">
                  <a:latin typeface="휴먼매직체" pitchFamily="18" charset="-127"/>
                  <a:ea typeface="휴먼매직체" pitchFamily="18" charset="-127"/>
                </a:rPr>
                <a:t>Mix</a:t>
              </a:r>
              <a:endParaRPr lang="ko-KR" altLang="en-US" sz="2400" dirty="0">
                <a:latin typeface="휴먼매직체" pitchFamily="18" charset="-127"/>
                <a:ea typeface="휴먼매직체" pitchFamily="18" charset="-127"/>
              </a:endParaRPr>
            </a:p>
          </p:txBody>
        </p:sp>
        <p:sp>
          <p:nvSpPr>
            <p:cNvPr id="24" name="아래쪽 화살표 23"/>
            <p:cNvSpPr/>
            <p:nvPr/>
          </p:nvSpPr>
          <p:spPr>
            <a:xfrm>
              <a:off x="2915816" y="4437112"/>
              <a:ext cx="720080" cy="936104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 dirty="0">
                <a:latin typeface="휴먼매직체" pitchFamily="18" charset="-127"/>
                <a:ea typeface="휴먼매직체" pitchFamily="18" charset="-127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2411760" y="5445224"/>
              <a:ext cx="165618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ko-KR" dirty="0">
                  <a:latin typeface="휴먼매직체" pitchFamily="18" charset="-127"/>
                  <a:ea typeface="휴먼매직체" pitchFamily="18" charset="-127"/>
                </a:rPr>
                <a:t>Soy protein </a:t>
              </a:r>
            </a:p>
            <a:p>
              <a:pPr algn="ctr"/>
              <a:r>
                <a:rPr lang="en-US" altLang="ko-KR" dirty="0">
                  <a:latin typeface="휴먼매직체" pitchFamily="18" charset="-127"/>
                  <a:ea typeface="휴먼매직체" pitchFamily="18" charset="-127"/>
                </a:rPr>
                <a:t>Isolate(SPI</a:t>
              </a:r>
              <a:r>
                <a:rPr lang="ko-KR" altLang="en-US" dirty="0">
                  <a:latin typeface="휴먼매직체" pitchFamily="18" charset="-127"/>
                  <a:ea typeface="휴먼매직체" pitchFamily="18" charset="-127"/>
                </a:rPr>
                <a:t>추출</a:t>
              </a:r>
              <a:r>
                <a:rPr lang="en-US" altLang="ko-KR" dirty="0">
                  <a:latin typeface="휴먼매직체" pitchFamily="18" charset="-127"/>
                  <a:ea typeface="휴먼매직체" pitchFamily="18" charset="-127"/>
                </a:rPr>
                <a:t>)</a:t>
              </a:r>
              <a:endParaRPr lang="ko-KR" altLang="en-US" dirty="0">
                <a:latin typeface="휴먼매직체" pitchFamily="18" charset="-127"/>
                <a:ea typeface="휴먼매직체" pitchFamily="18" charset="-127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860032" y="4365104"/>
            <a:ext cx="3600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>1.</a:t>
            </a:r>
            <a:r>
              <a:rPr lang="ko-KR" altLang="en-US" dirty="0">
                <a:latin typeface="휴먼매직체" pitchFamily="18" charset="-127"/>
                <a:ea typeface="휴먼매직체" pitchFamily="18" charset="-127"/>
              </a:rPr>
              <a:t>대두가루는 저 비용</a:t>
            </a:r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> </a:t>
            </a:r>
          </a:p>
          <a:p>
            <a:pPr lvl="0"/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>   But, </a:t>
            </a:r>
            <a:r>
              <a:rPr lang="ko-KR" altLang="en-US" dirty="0">
                <a:latin typeface="휴먼매직체" pitchFamily="18" charset="-127"/>
                <a:ea typeface="휴먼매직체" pitchFamily="18" charset="-127"/>
              </a:rPr>
              <a:t>낮은 접착력</a:t>
            </a:r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>
                <a:latin typeface="휴먼매직체" pitchFamily="18" charset="-127"/>
                <a:ea typeface="휴먼매직체" pitchFamily="18" charset="-127"/>
              </a:rPr>
              <a:t>물에 저항성  </a:t>
            </a:r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>x</a:t>
            </a:r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60032" y="5229200"/>
            <a:ext cx="4283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>2.SPI</a:t>
            </a:r>
            <a:r>
              <a:rPr lang="ko-KR" altLang="en-US" dirty="0">
                <a:latin typeface="휴먼매직체" pitchFamily="18" charset="-127"/>
                <a:ea typeface="휴먼매직체" pitchFamily="18" charset="-127"/>
              </a:rPr>
              <a:t>는 고 비용 접착력 우수</a:t>
            </a:r>
          </a:p>
          <a:p>
            <a:pPr lvl="0"/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>   </a:t>
            </a:r>
            <a:r>
              <a:rPr lang="ko-KR" altLang="en-US" dirty="0">
                <a:latin typeface="휴먼매직체" pitchFamily="18" charset="-127"/>
                <a:ea typeface="휴먼매직체" pitchFamily="18" charset="-127"/>
              </a:rPr>
              <a:t>물에 저항성 우수</a:t>
            </a:r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>
                <a:latin typeface="휴먼매직체" pitchFamily="18" charset="-127"/>
                <a:ea typeface="휴먼매직체" pitchFamily="18" charset="-127"/>
              </a:rPr>
              <a:t>다른 화합물과 혼합</a:t>
            </a:r>
            <a:endParaRPr lang="en-US" altLang="ko-KR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16" name="왼쪽/오른쪽/위쪽 화살표 15"/>
          <p:cNvSpPr/>
          <p:nvPr/>
        </p:nvSpPr>
        <p:spPr>
          <a:xfrm rot="10800000">
            <a:off x="2928926" y="1785926"/>
            <a:ext cx="1214446" cy="928694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http://up.metropol247.co.uk/skyfan/SkyNewsWallpaperLogo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" y="0"/>
            <a:ext cx="9118879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06090"/>
          </a:xfrm>
        </p:spPr>
        <p:txBody>
          <a:bodyPr>
            <a:normAutofit/>
          </a:bodyPr>
          <a:lstStyle/>
          <a:p>
            <a:pPr lvl="0" algn="ctr"/>
            <a:r>
              <a:rPr lang="ko-KR" altLang="en-US" sz="4000" dirty="0" smtClean="0"/>
              <a:t>접착제 물성</a:t>
            </a:r>
            <a:endParaRPr lang="ko-KR" altLang="en-US" sz="4000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040560"/>
          </a:xfrm>
        </p:spPr>
        <p:txBody>
          <a:bodyPr/>
          <a:lstStyle/>
          <a:p>
            <a:pPr lvl="0"/>
            <a:endParaRPr lang="en-US" altLang="ko-KR" dirty="0"/>
          </a:p>
          <a:p>
            <a:pPr lvl="0"/>
            <a:r>
              <a:rPr lang="ko-KR" altLang="en-US" dirty="0"/>
              <a:t>입자크기</a:t>
            </a:r>
            <a:r>
              <a:rPr lang="en-US" altLang="ko-KR" dirty="0"/>
              <a:t>, </a:t>
            </a:r>
            <a:r>
              <a:rPr lang="ko-KR" altLang="en-US" dirty="0"/>
              <a:t>점도</a:t>
            </a:r>
            <a:r>
              <a:rPr lang="en-US" altLang="ko-KR" dirty="0"/>
              <a:t>, </a:t>
            </a:r>
            <a:r>
              <a:rPr lang="ko-KR" altLang="en-US" dirty="0"/>
              <a:t>단백질 구조에 </a:t>
            </a:r>
            <a:r>
              <a:rPr lang="ko-KR" altLang="en-US" dirty="0" smtClean="0"/>
              <a:t>영향</a:t>
            </a:r>
            <a:endParaRPr lang="en-US" altLang="ko-KR" dirty="0" smtClean="0"/>
          </a:p>
          <a:p>
            <a:pPr lvl="0">
              <a:buNone/>
            </a:pPr>
            <a:endParaRPr lang="en-US" altLang="ko-KR" dirty="0" smtClean="0"/>
          </a:p>
          <a:p>
            <a:pPr lvl="0"/>
            <a:r>
              <a:rPr lang="ko-KR" altLang="en-US" dirty="0" smtClean="0"/>
              <a:t>효소</a:t>
            </a:r>
            <a:r>
              <a:rPr lang="en-US" altLang="ko-KR" dirty="0"/>
              <a:t>, </a:t>
            </a:r>
            <a:r>
              <a:rPr lang="ko-KR" altLang="en-US" dirty="0"/>
              <a:t>알칼리 가수분해를 이용 점도 </a:t>
            </a:r>
            <a:r>
              <a:rPr lang="ko-KR" altLang="en-US" dirty="0" smtClean="0"/>
              <a:t>낮춤</a:t>
            </a:r>
            <a:endParaRPr lang="en-US" altLang="ko-KR" dirty="0" smtClean="0"/>
          </a:p>
          <a:p>
            <a:pPr lvl="0">
              <a:buNone/>
            </a:pPr>
            <a:endParaRPr lang="en-US" altLang="ko-KR" dirty="0" smtClean="0"/>
          </a:p>
          <a:p>
            <a:pPr lvl="0"/>
            <a:r>
              <a:rPr lang="ko-KR" altLang="en-US" dirty="0" smtClean="0"/>
              <a:t>미처리 </a:t>
            </a:r>
            <a:r>
              <a:rPr lang="ko-KR" altLang="en-US" dirty="0"/>
              <a:t>단백질은 내부결합에 의해 좋지 </a:t>
            </a:r>
          </a:p>
          <a:p>
            <a:pPr marL="0" indent="0">
              <a:buNone/>
            </a:pPr>
            <a:r>
              <a:rPr lang="en-US" altLang="ko-KR" dirty="0"/>
              <a:t> 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않은 </a:t>
            </a:r>
            <a:r>
              <a:rPr lang="ko-KR" altLang="en-US" dirty="0"/>
              <a:t>접착력 </a:t>
            </a:r>
            <a:r>
              <a:rPr lang="ko-KR" altLang="en-US" dirty="0" smtClean="0"/>
              <a:t>나타냄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lvl="0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1280</Words>
  <Application>Microsoft Office PowerPoint</Application>
  <PresentationFormat>화면 슬라이드 쇼(4:3)</PresentationFormat>
  <Paragraphs>310</Paragraphs>
  <Slides>19</Slides>
  <Notes>15</Notes>
  <HiddenSlides>0</HiddenSlides>
  <MMClips>3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슬라이드 1</vt:lpstr>
      <vt:lpstr>목 차</vt:lpstr>
      <vt:lpstr>천연 접착제 수요 급증 이유</vt:lpstr>
      <vt:lpstr>대두접착제</vt:lpstr>
      <vt:lpstr>개발이유</vt:lpstr>
      <vt:lpstr>대두접착제 장단점</vt:lpstr>
      <vt:lpstr>대두접착제 특성</vt:lpstr>
      <vt:lpstr>     대두단백질 추출 과정</vt:lpstr>
      <vt:lpstr>접착제 물성</vt:lpstr>
      <vt:lpstr>접착력향상</vt:lpstr>
      <vt:lpstr>슬라이드 11</vt:lpstr>
      <vt:lpstr>내수성 측정방법</vt:lpstr>
      <vt:lpstr>합성 vs 천연(내수성)</vt:lpstr>
      <vt:lpstr>내수성 향상 및 연구동향</vt:lpstr>
      <vt:lpstr>슬라이드 15</vt:lpstr>
      <vt:lpstr>합성수지와 천연접착제 비교</vt:lpstr>
      <vt:lpstr>향후 전망 </vt:lpstr>
      <vt:lpstr>감사합니다.</vt:lpstr>
      <vt:lpstr>참고 문헌</vt:lpstr>
    </vt:vector>
  </TitlesOfParts>
  <Company>Owner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System</dc:creator>
  <cp:lastModifiedBy>sec</cp:lastModifiedBy>
  <cp:revision>90</cp:revision>
  <dcterms:created xsi:type="dcterms:W3CDTF">2012-11-09T04:39:46Z</dcterms:created>
  <dcterms:modified xsi:type="dcterms:W3CDTF">2012-11-27T00:20:14Z</dcterms:modified>
</cp:coreProperties>
</file>