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2" r:id="rId15"/>
    <p:sldId id="264" r:id="rId16"/>
    <p:sldId id="265" r:id="rId17"/>
    <p:sldId id="268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1 </a:t>
            </a:r>
            <a:r>
              <a:rPr lang="ko-KR" altLang="en-US" sz="4400" dirty="0" smtClean="0"/>
              <a:t>장 목재 건조의 기초</a:t>
            </a:r>
            <a:r>
              <a:rPr lang="en-US" altLang="ko-KR" sz="4400" dirty="0" smtClean="0"/>
              <a:t> 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7650" name="Picture 2" descr="http://t0.gstatic.com/images?q=tbn:ANd9GcR77I6kGO-WN4XF-uS1-BLaDSsR9fa2k_JudB_hLidWrcuwQO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2520280" cy="2088232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TosgxuzPXrrgGNpHw6aN69EggAQxSWAnHENGj2N88JoGMGDvy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664296" cy="2016224"/>
          </a:xfrm>
          <a:prstGeom prst="rect">
            <a:avLst/>
          </a:prstGeom>
          <a:noFill/>
        </p:spPr>
      </p:pic>
      <p:pic>
        <p:nvPicPr>
          <p:cNvPr id="27654" name="Picture 6" descr="http://t3.gstatic.com/images?q=tbn:ANd9GcTRu9p1ExyYGvnHJSyGwP6Oe4cGIzBh4y0Tl24aKujCpGxkf16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2664296" cy="2088232"/>
          </a:xfrm>
          <a:prstGeom prst="rect">
            <a:avLst/>
          </a:prstGeom>
          <a:noFill/>
        </p:spPr>
      </p:pic>
      <p:pic>
        <p:nvPicPr>
          <p:cNvPr id="27656" name="Picture 8" descr="http://t2.gstatic.com/images?q=tbn:ANd9GcRn5IQEgBbvU2Ltzo19TBpY2O8002SpXa-OKDxOhyB9xQgNssL6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360040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운반비의 절감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함수율이 낮아 목재 무게가 감소되므로 운반비를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건조비용이 절감되는 운반비보다 적어야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나라와 지역에 따라 에너지 절약을 위하여 무거운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자동차나 철도의 장거리 수송을 제한하는 경우도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충해방지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기건재는</a:t>
            </a:r>
            <a:r>
              <a:rPr lang="ko-KR" altLang="en-US" sz="1800" dirty="0" smtClean="0"/>
              <a:t> 곤충의 침입을 받지만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덜 </a:t>
            </a:r>
            <a:r>
              <a:rPr lang="ko-KR" altLang="en-US" sz="1800" dirty="0" err="1" smtClean="0"/>
              <a:t>민감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곤충과 유충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알은 열기건조 시에 고온에 의해 사멸되므로 충해 방지에 효과가 큼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8674" name="Picture 2" descr="http://t3.gstatic.com/images?q=tbn:ANd9GcRjIhVClOqpfgNck9XvVK9heBF-sSX3MqpYIm09rZt5cNefTBT3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6" name="Picture 4" descr="http://t3.gstatic.com/images?q=tbn:ANd9GcSL8VL4eeJERZBJdxxIFuvTvvQjVLh0IMqekJfXn6_jpS9HxHJf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78" name="Picture 6" descr="http://t2.gstatic.com/images?q=tbn:ANd9GcTv7zlQUNDZ0tjpFETB2SOmJIvTHsITpJM2GgclGR-z7GOvFDg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1847850" cy="2466975"/>
          </a:xfrm>
          <a:prstGeom prst="rect">
            <a:avLst/>
          </a:prstGeom>
          <a:noFill/>
        </p:spPr>
      </p:pic>
      <p:pic>
        <p:nvPicPr>
          <p:cNvPr id="28680" name="Picture 8" descr="http://t3.gstatic.com/images?q=tbn:ANd9GcRvgOZu6EEtsipRDHmhI2TSTN0OnNl6r2Lhv2bvhH5Y8im4eb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376264" cy="2016224"/>
          </a:xfrm>
          <a:prstGeom prst="rect">
            <a:avLst/>
          </a:prstGeom>
          <a:noFill/>
        </p:spPr>
      </p:pic>
      <p:pic>
        <p:nvPicPr>
          <p:cNvPr id="28682" name="Picture 10" descr="http://t2.gstatic.com/images?q=tbn:ANd9GcQXOPC9bBtoetxO_he5zvuVqRXzlr6qZU9H-ocfJ4cR6TdNvcv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89040"/>
            <a:ext cx="2990850" cy="2448272"/>
          </a:xfrm>
          <a:prstGeom prst="rect">
            <a:avLst/>
          </a:prstGeom>
          <a:noFill/>
        </p:spPr>
      </p:pic>
      <p:pic>
        <p:nvPicPr>
          <p:cNvPr id="28684" name="Picture 12" descr="http://t1.gstatic.com/images?q=tbn:ANd9GcRJdyPLyUYoqQYltHlpwIvs5tMlxxcVdqMTr398oKJlJftAdyZ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789040"/>
            <a:ext cx="261937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부후</a:t>
            </a:r>
            <a:r>
              <a:rPr lang="ko-KR" altLang="en-US" sz="2000" b="1" dirty="0" smtClean="0"/>
              <a:t> 및 변색 방지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고유의 재색이 있는데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작용에 의하여 </a:t>
            </a:r>
            <a:r>
              <a:rPr lang="ko-KR" altLang="en-US" sz="1800" dirty="0" err="1" smtClean="0"/>
              <a:t>청변</a:t>
            </a:r>
            <a:r>
              <a:rPr lang="ko-KR" altLang="en-US" sz="1800" dirty="0" smtClean="0"/>
              <a:t> 현상이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청변은</a:t>
            </a:r>
            <a:r>
              <a:rPr lang="ko-KR" altLang="en-US" sz="1800" dirty="0" smtClean="0"/>
              <a:t> 주로 변재에서 건조초기에 나타나며 양분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공기 등 조건이 적당하면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이상에서 번식이 완성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목재를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이하로 건조시키면 </a:t>
            </a:r>
            <a:r>
              <a:rPr lang="ko-KR" altLang="en-US" sz="1800" dirty="0" err="1" smtClean="0"/>
              <a:t>청변이나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부후</a:t>
            </a:r>
            <a:r>
              <a:rPr lang="ko-KR" altLang="en-US" sz="1800" dirty="0" smtClean="0"/>
              <a:t> 등과 같은 피해를 방지할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건조의 경제성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건조는 유리한 점이 있는 반면 상당한 건조비용이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운반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건조에 의해 얻어지는 효과가 건조 비용보다 클 때 경제성을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9706" name="Picture 10" descr="http://t0.gstatic.com/images?q=tbn:ANd9GcR3yHbxAQlu0IMmfYBVw3Ykx7PEUN3W0nmsQEXvYjU8idtlNiup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476500" cy="1847851"/>
          </a:xfrm>
          <a:prstGeom prst="rect">
            <a:avLst/>
          </a:prstGeom>
          <a:noFill/>
        </p:spPr>
      </p:pic>
      <p:pic>
        <p:nvPicPr>
          <p:cNvPr id="29708" name="Picture 12" descr="http://t0.gstatic.com/images?q=tbn:ANd9GcQM81FRxHNkPJmW6jA11x0Fofmb3-qTvDjre9y8s238yqcvrwe1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619375" cy="1752600"/>
          </a:xfrm>
          <a:prstGeom prst="rect">
            <a:avLst/>
          </a:prstGeom>
          <a:noFill/>
        </p:spPr>
      </p:pic>
      <p:pic>
        <p:nvPicPr>
          <p:cNvPr id="29710" name="Picture 14" descr="http://t3.gstatic.com/images?q=tbn:ANd9GcSI0j3PYv9Mg5sISkNW3FTPmhbB4Aq0sp6zAf3NO1k6eJAICU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16832"/>
            <a:ext cx="2466975" cy="1847851"/>
          </a:xfrm>
          <a:prstGeom prst="rect">
            <a:avLst/>
          </a:prstGeom>
          <a:noFill/>
        </p:spPr>
      </p:pic>
      <p:pic>
        <p:nvPicPr>
          <p:cNvPr id="29716" name="Picture 20" descr="http://t0.gstatic.com/images?q=tbn:ANd9GcSiHmGROlHfBvJsnXETsUragvrVbIvzOcLS1PbkprrdOjDRklh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2448272" cy="1656184"/>
          </a:xfrm>
          <a:prstGeom prst="rect">
            <a:avLst/>
          </a:prstGeom>
          <a:noFill/>
        </p:spPr>
      </p:pic>
      <p:pic>
        <p:nvPicPr>
          <p:cNvPr id="29718" name="Picture 22" descr="http://t1.gstatic.com/images?q=tbn:ANd9GcTtM5oKagAwJg6HGRuJKhWY1or6-u-IjZlwLY6EN1UsnOFRcHmd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77072"/>
            <a:ext cx="2381250" cy="1790700"/>
          </a:xfrm>
          <a:prstGeom prst="rect">
            <a:avLst/>
          </a:prstGeom>
          <a:noFill/>
        </p:spPr>
      </p:pic>
      <p:pic>
        <p:nvPicPr>
          <p:cNvPr id="29720" name="Picture 24" descr="http://t3.gstatic.com/images?q=tbn:ANd9GcS65r5I34a_OjiNRN_ZJCYXh54NJMxgn5UzvSy9PSdNe0iunHdYV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21088"/>
            <a:ext cx="2276475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목재에 따라 건조특성이 다름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생산된 목재는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내에서도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수목 내에서도 부위 등에 따라 해부학적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상이함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제재품은</a:t>
            </a:r>
            <a:r>
              <a:rPr lang="ko-KR" altLang="en-US" sz="2000" b="1" dirty="0" smtClean="0"/>
              <a:t> 다종 다양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제재품의 두께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목리방향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곧은결 또는 </a:t>
            </a:r>
            <a:r>
              <a:rPr lang="ko-KR" altLang="en-US" sz="1800" dirty="0" err="1" smtClean="0"/>
              <a:t>널결</a:t>
            </a:r>
            <a:r>
              <a:rPr lang="en-US" altLang="ko-KR" sz="1800" dirty="0" smtClean="0"/>
              <a:t>),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변재의 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 차이 등에 따라 건조 특성이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1800" dirty="0" smtClean="0"/>
              <a:t> </a:t>
            </a:r>
            <a:r>
              <a:rPr lang="ko-KR" altLang="en-US" sz="2000" b="1" dirty="0" smtClean="0"/>
              <a:t>목제품의 사용목적에 따라 적정 </a:t>
            </a:r>
            <a:r>
              <a:rPr lang="ko-KR" altLang="en-US" sz="2000" b="1" dirty="0" err="1" smtClean="0"/>
              <a:t>건조도를</a:t>
            </a:r>
            <a:r>
              <a:rPr lang="ko-KR" altLang="en-US" sz="2000" b="1" dirty="0" smtClean="0"/>
              <a:t> 정하기 쉽지 않음</a:t>
            </a:r>
            <a:r>
              <a:rPr lang="en-US" altLang="ko-KR" sz="2000" b="1" dirty="0" smtClean="0"/>
              <a:t>.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사용할 지방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 등에 따라 평형함수율이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실내 또는 실외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실내에서도 난방 유무 또는 그 정도에 따라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목제품의 종류와 품질에 따라 건조도가 상이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열기건조시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불균일성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열기건조실 내부의 모든 곳에 동일한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 및 풍속을 유지하기 어려워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건조응력의 차이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중에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건조와 </a:t>
            </a:r>
            <a:r>
              <a:rPr lang="ko-KR" altLang="en-US" sz="1800" dirty="0" err="1" smtClean="0"/>
              <a:t>수축율의</a:t>
            </a:r>
            <a:r>
              <a:rPr lang="ko-KR" altLang="en-US" sz="1800" dirty="0" smtClean="0"/>
              <a:t> 차이 등에 의하여 건조응력에 차이가 발생하여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뒤틀림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등 건조 결함이 발생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천연건조의 시간적 문제와 인공건조의 기술적 어려움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천연건조는 오랜 시간을 실시하여도 </a:t>
            </a:r>
            <a:r>
              <a:rPr lang="ko-KR" altLang="en-US" sz="1800" dirty="0" err="1" smtClean="0"/>
              <a:t>기건함수율</a:t>
            </a:r>
            <a:r>
              <a:rPr lang="ko-KR" altLang="en-US" sz="1800" dirty="0" smtClean="0"/>
              <a:t> 이하로 건조 불가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인공건조의 경우 상당한 시설과 고도의 건조 기술이 필요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건조의 문제점</a:t>
            </a:r>
            <a:endParaRPr lang="ko-KR" altLang="en-US" sz="3600" b="1" dirty="0"/>
          </a:p>
        </p:txBody>
      </p:sp>
      <p:pic>
        <p:nvPicPr>
          <p:cNvPr id="1026" name="Picture 2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28" name="Picture 4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2376264" cy="2448272"/>
          </a:xfrm>
          <a:prstGeom prst="rect">
            <a:avLst/>
          </a:prstGeom>
          <a:noFill/>
        </p:spPr>
      </p:pic>
      <p:pic>
        <p:nvPicPr>
          <p:cNvPr id="1034" name="Picture 10" descr="썸네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04864"/>
            <a:ext cx="237626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선사시대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생활도구인 지팡이 끝을 단단하고 뾰족하게 만들기 위하여 불로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이집트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중국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목제품의 </a:t>
            </a:r>
            <a:r>
              <a:rPr lang="ko-KR" altLang="en-US" sz="1800" dirty="0" err="1" smtClean="0"/>
              <a:t>할열과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split </a:t>
            </a:r>
            <a:r>
              <a:rPr lang="ko-KR" altLang="en-US" sz="1800" dirty="0" smtClean="0"/>
              <a:t>등의 건조결함을 방지하기 위하여 열로 건조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로마시대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대형 건축물에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사용하면 좋다고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- 2,500</a:t>
            </a:r>
            <a:r>
              <a:rPr lang="ko-KR" altLang="en-US" sz="1800" dirty="0" smtClean="0"/>
              <a:t>년 전에 목재건조를 실시하면 목재무게가 감소하고 목재의 강도 및 강성이 증가되는 이점을 인식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열기건조실인 동굴 안에 목재를 쌓고 불로 가열하여 건조 실시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목재건조의 역사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최근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- 1940</a:t>
            </a:r>
            <a:r>
              <a:rPr lang="ko-KR" altLang="en-US" sz="1800" dirty="0" smtClean="0"/>
              <a:t>년 대에 오늘날의 건조기술이 확립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 건조방법은 개념에는 큰 변화가 없이 </a:t>
            </a:r>
            <a:r>
              <a:rPr lang="ko-KR" altLang="en-US" sz="1800" dirty="0" err="1" smtClean="0"/>
              <a:t>반자동에서</a:t>
            </a:r>
            <a:r>
              <a:rPr lang="ko-KR" altLang="en-US" sz="1800" dirty="0" smtClean="0"/>
              <a:t> 전자동 그리고 컴퓨터 적용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효율성 증가를 위한 연구가 최근 수행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우리나라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- 1950</a:t>
            </a:r>
            <a:r>
              <a:rPr lang="ko-KR" altLang="en-US" sz="1800" dirty="0" smtClean="0"/>
              <a:t>년 대에 일부 가구공장에서 실시하였으며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후에 악기공장에 적용되기 시작하여 목재 가공품의 수출 증대와 제품의 다양화에 따라 건조재의 수요가 증대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최근 고급 목제품의 수요 증가와 함께 건조 시설이 확장되고 있으나 건조 기술은 아직 보편화되지 않고 있는 실정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건조목적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생재목에서</a:t>
            </a:r>
            <a:r>
              <a:rPr lang="ko-KR" altLang="en-US" sz="1800" dirty="0" smtClean="0"/>
              <a:t> 채취된 원목과 제재 즉시의 </a:t>
            </a:r>
            <a:r>
              <a:rPr lang="ko-KR" altLang="en-US" sz="1800" dirty="0" err="1" smtClean="0"/>
              <a:t>제재품은</a:t>
            </a:r>
            <a:r>
              <a:rPr lang="ko-KR" altLang="en-US" sz="1800" dirty="0" smtClean="0"/>
              <a:t> 많은 목재 수분을 함유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결과적으로 </a:t>
            </a:r>
            <a:r>
              <a:rPr lang="ko-KR" altLang="en-US" sz="1800" dirty="0" err="1" smtClean="0"/>
              <a:t>생재는</a:t>
            </a:r>
            <a:r>
              <a:rPr lang="ko-KR" altLang="en-US" sz="1800" dirty="0" smtClean="0"/>
              <a:t> 무거움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기건함수율까지</a:t>
            </a:r>
            <a:r>
              <a:rPr lang="ko-KR" altLang="en-US" sz="1800" dirty="0" smtClean="0"/>
              <a:t> 또는 그 이하로 건조하는데 오랜 시간이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수축에 의한 여러 가지 건조 결함이 유발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건조의 이점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 감소로 인하여 운반비가 절감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안전한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최종 용도에 알맞은 성질을 제공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건조 방법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천연건조와 인공건조로 대별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천연건조는 통상의 천연건조와 촉진천연건조로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인공건조는 열기건조와 특수건조로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열기건조는 비교적 낮은 온도 </a:t>
            </a:r>
            <a:r>
              <a:rPr lang="en-US" altLang="ko-KR" sz="1800" dirty="0" smtClean="0"/>
              <a:t>(43~82°C)</a:t>
            </a:r>
            <a:r>
              <a:rPr lang="ko-KR" altLang="en-US" sz="1800" dirty="0" smtClean="0"/>
              <a:t>와 높은 온도 </a:t>
            </a:r>
            <a:r>
              <a:rPr lang="en-US" altLang="ko-KR" sz="1800" dirty="0" smtClean="0"/>
              <a:t>(82~100°C)</a:t>
            </a:r>
            <a:r>
              <a:rPr lang="ko-KR" altLang="en-US" sz="1800" dirty="0" smtClean="0"/>
              <a:t>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특수건조는 건조시간의 단축 또는 건조 결함의 예방 등 특수한 목적을 위하여 건조하는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고온건조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화학건조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열판건조</a:t>
            </a:r>
            <a:r>
              <a:rPr lang="ko-KR" altLang="en-US" sz="1800" dirty="0" smtClean="0"/>
              <a:t> 등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오늘날 목재 건조는 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열기건조 또는 </a:t>
            </a:r>
            <a:r>
              <a:rPr lang="ko-KR" altLang="en-US" sz="1800" dirty="0" err="1" smtClean="0"/>
              <a:t>생재를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천연건조한</a:t>
            </a:r>
            <a:r>
              <a:rPr lang="ko-KR" altLang="en-US" sz="1800" dirty="0" smtClean="0"/>
              <a:t> 후에 열기건조를 병행하여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방법의 선택은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건조재의 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천연건조 속도 대 열기건조속도의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 발생 정도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기후조건과 건조도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건조시설과 비용 등을 고려하여 결정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건조의 적정함수율은 목재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함수율 변화를 최소화하여 수축에 의한 치수 변동을 최소로 해야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목제품 사용시 환경 조건에 도달하는 함수율인 이용함수율을 숙지하는 것이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이용함수율은 재목의 용도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옥내 또는 옥외 사용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 조건 등에 따라 상이하여 개개의 목재 함수율 변이가 매우 중요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가구재는 평형함수율까지 건조하거나 사용장소의 평형함수율보다 </a:t>
            </a:r>
            <a:r>
              <a:rPr lang="en-US" altLang="ko-KR" sz="1800" dirty="0" smtClean="0"/>
              <a:t>2~3% </a:t>
            </a:r>
            <a:r>
              <a:rPr lang="ko-KR" altLang="en-US" sz="1800" dirty="0" smtClean="0"/>
              <a:t>낮게 건조를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이럴 경우 </a:t>
            </a:r>
            <a:r>
              <a:rPr lang="ko-KR" altLang="en-US" sz="1800" dirty="0" err="1" smtClean="0"/>
              <a:t>저목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사용 중에 함수율이 약간 증가하고 수분분포도도 균일  </a:t>
            </a:r>
            <a:r>
              <a:rPr lang="en-US" altLang="ko-KR" sz="18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이용함수율</a:t>
            </a:r>
            <a:endParaRPr lang="ko-KR" alt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수축에 의한 손상방지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수축하기 때문에 목재나 목제품이 사용 중에 가질 수 있는 함수율까지 건조하여 사용하면 수축에 의한 건조 손상을 최소화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사용장소의 평형함수율 또는 그 이하로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강도의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목재를 섬유포화점 이하로 건조함에 따라 대부분의 강도적 성질은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감소에 따른 강도의 증가율은 강도의 종류에 따라 다름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종압축강도와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휨강도는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생재일</a:t>
            </a:r>
            <a:r>
              <a:rPr lang="ko-KR" altLang="en-US" sz="1800" dirty="0" smtClean="0"/>
              <a:t> 때보다 </a:t>
            </a:r>
            <a:r>
              <a:rPr lang="ko-KR" altLang="en-US" sz="1800" dirty="0" err="1" smtClean="0"/>
              <a:t>기건재에서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 정도 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5%</a:t>
            </a:r>
            <a:r>
              <a:rPr lang="ko-KR" altLang="en-US" sz="1800" dirty="0" smtClean="0"/>
              <a:t>까지 인공건조재는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배 정도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5" name="Picture 10" descr="EMB000006740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00808"/>
            <a:ext cx="3528392" cy="3600400"/>
          </a:xfrm>
          <a:prstGeom prst="rect">
            <a:avLst/>
          </a:prstGeom>
          <a:noFill/>
        </p:spPr>
      </p:pic>
      <p:pic>
        <p:nvPicPr>
          <p:cNvPr id="6" name="Picture 6" descr="UNI000006740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528392" cy="360045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99592" y="5373216"/>
            <a:ext cx="308942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판넬</a:t>
            </a:r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모서리부의 벌어짐</a:t>
            </a:r>
            <a:r>
              <a:rPr lang="ko-KR" altLang="en-US" dirty="0"/>
              <a:t> 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68144" y="5373216"/>
            <a:ext cx="167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마루판의 수축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건조재의 못과 나사 </a:t>
            </a:r>
            <a:r>
              <a:rPr lang="ko-KR" altLang="en-US" sz="1800" dirty="0" err="1" smtClean="0"/>
              <a:t>유지력은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박은 못은 건조함에 따라 </a:t>
            </a:r>
            <a:r>
              <a:rPr lang="ko-KR" altLang="en-US" sz="1800" dirty="0" err="1" smtClean="0"/>
              <a:t>유지력이</a:t>
            </a:r>
            <a:r>
              <a:rPr lang="ko-KR" altLang="en-US" sz="1800" dirty="0" smtClean="0"/>
              <a:t> 크게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접착성의 개선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접착 전의 목재함수율은 </a:t>
            </a:r>
            <a:r>
              <a:rPr lang="en-US" altLang="ko-KR" sz="1800" dirty="0" smtClean="0"/>
              <a:t>8~15% </a:t>
            </a:r>
            <a:r>
              <a:rPr lang="ko-KR" altLang="en-US" sz="1800" dirty="0" smtClean="0"/>
              <a:t>정도이나 접착제 도포에 의한 함수율 변화 또는 접착조건 등에 따라서 </a:t>
            </a:r>
            <a:r>
              <a:rPr lang="en-US" altLang="ko-KR" sz="1800" dirty="0" smtClean="0"/>
              <a:t>8% </a:t>
            </a:r>
            <a:r>
              <a:rPr lang="ko-KR" altLang="en-US" sz="1800" dirty="0" smtClean="0"/>
              <a:t>이하로 건조 실시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못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나사 </a:t>
            </a:r>
            <a:r>
              <a:rPr lang="ko-KR" altLang="en-US" sz="2000" b="1" dirty="0" err="1" smtClean="0"/>
              <a:t>유지력</a:t>
            </a:r>
            <a:r>
              <a:rPr lang="ko-KR" altLang="en-US" sz="2000" b="1" dirty="0" smtClean="0"/>
              <a:t> 증가</a:t>
            </a:r>
          </a:p>
        </p:txBody>
      </p:sp>
      <p:pic>
        <p:nvPicPr>
          <p:cNvPr id="4" name="Picture 8" descr="UNI00000674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472608" cy="3168352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83768" y="5157192"/>
            <a:ext cx="4386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결합 철물의 느슨해짐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도장성의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목재의 함수율은 도료의 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도료의 </a:t>
            </a:r>
            <a:r>
              <a:rPr lang="ko-KR" altLang="en-US" sz="1800" dirty="0" err="1" smtClean="0"/>
              <a:t>침투성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도막의 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도막부착성</a:t>
            </a:r>
            <a:r>
              <a:rPr lang="ko-KR" altLang="en-US" sz="1800" dirty="0" smtClean="0"/>
              <a:t> 등에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불충분한 목재는 도장 이후에 건조됨에 따라 건조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도장 전에 목제품의 사용 장소에 따라 평형 함수율 이하로 건조해서 도장함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전기절연성 증가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우수한 절연체로 전건재의 </a:t>
            </a:r>
            <a:r>
              <a:rPr lang="ko-KR" altLang="en-US" sz="1800" dirty="0" err="1" smtClean="0"/>
              <a:t>비저항은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16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18</a:t>
            </a:r>
            <a:r>
              <a:rPr lang="el-GR" altLang="ko-KR" sz="1800" dirty="0" smtClean="0"/>
              <a:t>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로 매우 크나 함수율이 섬유포화점까지 증가함에 따라 급속히 감소하여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5</a:t>
            </a:r>
            <a:r>
              <a:rPr lang="en-US" altLang="ko-KR" sz="1800" dirty="0" smtClean="0"/>
              <a:t>~10</a:t>
            </a:r>
            <a:r>
              <a:rPr lang="en-US" altLang="ko-KR" sz="1800" baseline="30000" dirty="0" smtClean="0"/>
              <a:t>6</a:t>
            </a:r>
            <a:r>
              <a:rPr lang="el-GR" altLang="ko-KR" sz="1800" dirty="0" smtClean="0"/>
              <a:t> Ω·</a:t>
            </a:r>
            <a:r>
              <a:rPr lang="en-US" altLang="ko-KR" sz="1800" dirty="0" smtClean="0"/>
              <a:t>cm</a:t>
            </a:r>
            <a:r>
              <a:rPr lang="ko-KR" altLang="en-US" sz="1800" dirty="0" smtClean="0"/>
              <a:t>가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이상에서는 함수율 증가에 따른 </a:t>
            </a:r>
            <a:r>
              <a:rPr lang="ko-KR" altLang="en-US" sz="1800" dirty="0" err="1" smtClean="0"/>
              <a:t>비저항의</a:t>
            </a:r>
            <a:r>
              <a:rPr lang="ko-KR" altLang="en-US" sz="1800" dirty="0" smtClean="0"/>
              <a:t> 감소는 미미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pic>
        <p:nvPicPr>
          <p:cNvPr id="26628" name="Picture 4" descr="썸네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1944216" cy="2304256"/>
          </a:xfrm>
          <a:prstGeom prst="rect">
            <a:avLst/>
          </a:prstGeom>
          <a:noFill/>
        </p:spPr>
      </p:pic>
      <p:pic>
        <p:nvPicPr>
          <p:cNvPr id="26630" name="Picture 6" descr="썸네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944216" cy="2304256"/>
          </a:xfrm>
          <a:prstGeom prst="rect">
            <a:avLst/>
          </a:prstGeom>
          <a:noFill/>
        </p:spPr>
      </p:pic>
      <p:pic>
        <p:nvPicPr>
          <p:cNvPr id="8" name="Picture 5" descr="EMB0000067400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04864"/>
            <a:ext cx="1872208" cy="2304256"/>
          </a:xfrm>
          <a:prstGeom prst="rect">
            <a:avLst/>
          </a:prstGeom>
          <a:noFill/>
        </p:spPr>
      </p:pic>
      <p:pic>
        <p:nvPicPr>
          <p:cNvPr id="9" name="Picture 7" descr="EMB0000067400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872208" cy="2302805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44008" y="4719627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목재의 전기적 성질을 이용한 수분계 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용량식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저항식</a:t>
            </a:r>
            <a:r>
              <a:rPr lang="en-US" altLang="ko-K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ko-K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이점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열절연성</a:t>
            </a:r>
            <a:r>
              <a:rPr lang="ko-KR" altLang="en-US" sz="2000" b="1" dirty="0" smtClean="0"/>
              <a:t> 개선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 건조함에 따라 열전도율이 감소하며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생재보다</a:t>
            </a:r>
            <a:r>
              <a:rPr lang="ko-KR" altLang="en-US" sz="1800" dirty="0" smtClean="0"/>
              <a:t> 우수한  </a:t>
            </a:r>
            <a:r>
              <a:rPr lang="ko-KR" altLang="en-US" sz="1800" dirty="0" err="1" smtClean="0"/>
              <a:t>열절연체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약제 주입용이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건조재는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생재에</a:t>
            </a:r>
            <a:r>
              <a:rPr lang="ko-KR" altLang="en-US" sz="1800" dirty="0" smtClean="0"/>
              <a:t> 비하여 유리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확산법을</a:t>
            </a:r>
            <a:r>
              <a:rPr lang="ko-KR" altLang="en-US" sz="1800" dirty="0" smtClean="0"/>
              <a:t> 제외하고 방부제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방화제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치수안정제 등을 주입할 때에 목재는 적당한 건조 필요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1806</TotalTime>
  <Words>1033</Words>
  <Application>Microsoft Office PowerPoint</Application>
  <PresentationFormat>화면 슬라이드 쇼(4:3)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제 1 장 목재 건조의 기초 </vt:lpstr>
      <vt:lpstr>서론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건조 이점</vt:lpstr>
      <vt:lpstr>목재 건조의 문제점</vt:lpstr>
      <vt:lpstr>목재 건조의 문제점</vt:lpstr>
      <vt:lpstr>목재 건조의 문제점</vt:lpstr>
      <vt:lpstr>목재건조의 역사</vt:lpstr>
      <vt:lpstr>목재건조의 역사</vt:lpstr>
      <vt:lpstr>목재 건조 방법</vt:lpstr>
      <vt:lpstr>이용함수율</vt:lpstr>
      <vt:lpstr>이용함수율</vt:lpstr>
      <vt:lpstr>이용함수율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57</cp:revision>
  <dcterms:created xsi:type="dcterms:W3CDTF">2005-09-01T06:05:51Z</dcterms:created>
  <dcterms:modified xsi:type="dcterms:W3CDTF">2012-08-31T00:30:35Z</dcterms:modified>
</cp:coreProperties>
</file>