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7"/>
  </p:notesMasterIdLst>
  <p:sldIdLst>
    <p:sldId id="304" r:id="rId2"/>
    <p:sldId id="305" r:id="rId3"/>
    <p:sldId id="306" r:id="rId4"/>
    <p:sldId id="307" r:id="rId5"/>
    <p:sldId id="308" r:id="rId6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37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ko-KR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ko-KR"/>
          </a:p>
        </p:txBody>
      </p:sp>
      <p:sp>
        <p:nvSpPr>
          <p:cNvPr id="993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93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ko-KR"/>
          </a:p>
        </p:txBody>
      </p:sp>
      <p:sp>
        <p:nvSpPr>
          <p:cNvPr id="993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21C3C47-D704-4BC7-9386-0E9F5BA16791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22531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2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3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4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5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6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7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8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9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0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1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2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3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4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5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6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7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8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9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0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1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2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3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4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5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6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7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8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9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0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1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2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3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4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5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6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7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8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9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0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1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2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3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4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5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6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7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8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9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0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1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2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3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4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5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6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7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8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9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0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1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2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3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4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5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6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7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8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9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0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1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2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3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4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5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6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7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8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9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0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1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2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3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4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5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6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7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8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9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0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1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2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3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4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5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6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7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8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9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0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1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2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3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4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5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6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7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8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9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0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1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2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3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4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5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6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7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8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9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0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1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2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3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4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5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6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7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8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9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0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1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2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3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4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5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6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7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8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9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0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1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2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3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4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5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6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7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8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9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0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1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2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3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4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5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6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7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8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9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0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1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2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3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4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5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6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7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8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9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0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1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2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3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4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5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6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7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8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9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0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1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2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3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4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5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6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7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8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9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0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1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2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3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4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5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6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7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8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9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0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1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2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3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4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5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6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7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8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9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0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1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2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3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4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5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22746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22747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22748" name="Rectangle 2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22749" name="Rectangle 22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22750" name="Rectangle 2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0C2A128-E067-4157-8113-638964B4B23A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DB89BC1-AD03-4517-8718-8A8AA8BEF486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B493EAD-74FB-43E5-B2FB-26ADD0864D9E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0BB71D8-578A-4B80-BF55-863E115FDBC4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E43AC7E-051A-4973-93D1-800C2BBF377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8C271B8-EFA5-4D74-9C7A-E603255759BA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CE4B2DB-D4EF-47E9-919D-1AE9C8AFC3A5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6B8BD18-D54B-4167-A7BA-70EF9F07FF9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FBF42E3-0A51-496C-BA6C-925F53510B7D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7EDE2E4-54E7-4556-A493-F415A829B0E4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8197025-7375-4005-ACFA-D721934E8E7B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2150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2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2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21722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E2193C22-18BD-418A-BBDC-2ED8E2E3CD2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1723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21724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21725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21726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847013" cy="1736725"/>
          </a:xfrm>
        </p:spPr>
        <p:txBody>
          <a:bodyPr anchor="ctr" anchorCtr="0"/>
          <a:lstStyle/>
          <a:p>
            <a:r>
              <a:rPr lang="ko-KR" altLang="en-US" b="1" dirty="0" err="1" smtClean="0"/>
              <a:t>환경재료학</a:t>
            </a:r>
            <a:r>
              <a:rPr lang="ko-KR" altLang="en-US" b="1" dirty="0" smtClean="0"/>
              <a:t> 개론</a:t>
            </a:r>
            <a:r>
              <a:rPr lang="en-US" altLang="ko-KR" sz="4800" dirty="0" smtClean="0"/>
              <a:t/>
            </a:r>
            <a:br>
              <a:rPr lang="en-US" altLang="ko-KR" sz="4800" dirty="0" smtClean="0"/>
            </a:br>
            <a:endParaRPr lang="ko-KR" altLang="en-US" sz="4000" dirty="0"/>
          </a:p>
        </p:txBody>
      </p:sp>
      <p:sp>
        <p:nvSpPr>
          <p:cNvPr id="4" name="부제목 3"/>
          <p:cNvSpPr>
            <a:spLocks noGrp="1"/>
          </p:cNvSpPr>
          <p:nvPr>
            <p:ph type="subTitle" sz="quarter" idx="1"/>
          </p:nvPr>
        </p:nvSpPr>
        <p:spPr>
          <a:xfrm>
            <a:off x="714348" y="3886200"/>
            <a:ext cx="7786742" cy="1752600"/>
          </a:xfrm>
        </p:spPr>
        <p:txBody>
          <a:bodyPr/>
          <a:lstStyle/>
          <a:p>
            <a:r>
              <a:rPr lang="ko-KR" altLang="en-US" b="1" dirty="0" smtClean="0"/>
              <a:t>제</a:t>
            </a:r>
            <a:r>
              <a:rPr lang="en-US" altLang="ko-KR" b="1" dirty="0" smtClean="0"/>
              <a:t> 7 </a:t>
            </a:r>
            <a:r>
              <a:rPr lang="ko-KR" altLang="en-US" b="1" dirty="0" smtClean="0"/>
              <a:t>편 미래의 목재산업</a:t>
            </a:r>
            <a:endParaRPr lang="en-US" altLang="ko-KR" b="1" dirty="0" smtClean="0"/>
          </a:p>
          <a:p>
            <a:r>
              <a:rPr lang="ko-KR" altLang="en-US" sz="2800" dirty="0" smtClean="0">
                <a:effectLst/>
              </a:rPr>
              <a:t>제 </a:t>
            </a:r>
            <a:r>
              <a:rPr lang="en-US" altLang="ko-KR" sz="2800" dirty="0" smtClean="0">
                <a:effectLst/>
              </a:rPr>
              <a:t>2</a:t>
            </a:r>
            <a:r>
              <a:rPr lang="ko-KR" altLang="en-US" sz="2800" dirty="0" smtClean="0">
                <a:effectLst/>
              </a:rPr>
              <a:t>장 새로운 기능성 재료의 개발 및 기타</a:t>
            </a:r>
            <a:endParaRPr lang="ko-KR" altLang="en-US" sz="280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42852"/>
            <a:ext cx="8229600" cy="868362"/>
          </a:xfrm>
        </p:spPr>
        <p:txBody>
          <a:bodyPr/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고분자 기능성 재료</a:t>
            </a:r>
            <a:r>
              <a:rPr lang="en-US" altLang="ko-KR" dirty="0" smtClean="0">
                <a:solidFill>
                  <a:schemeClr val="tx1"/>
                </a:solidFill>
              </a:rPr>
              <a:t> 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214422"/>
            <a:ext cx="8678893" cy="3684085"/>
          </a:xfrm>
          <a:noFill/>
        </p:spPr>
        <p:txBody>
          <a:bodyPr wrap="square">
            <a:spAutoFit/>
          </a:bodyPr>
          <a:lstStyle/>
          <a:p>
            <a:pPr marL="447675" indent="-447675">
              <a:lnSpc>
                <a:spcPct val="150000"/>
              </a:lnSpc>
              <a:buFont typeface="Wingdings" pitchFamily="2" charset="2"/>
              <a:buNone/>
            </a:pPr>
            <a:r>
              <a:rPr lang="en-US" altLang="ko-KR" sz="2000" b="1" dirty="0"/>
              <a:t>◈ </a:t>
            </a:r>
            <a:r>
              <a:rPr lang="en-US" altLang="ko-KR" sz="2000" b="1" dirty="0" smtClean="0"/>
              <a:t> </a:t>
            </a:r>
            <a:r>
              <a:rPr lang="ko-KR" altLang="en-US" sz="2000" b="1" dirty="0" smtClean="0"/>
              <a:t>고분자 기능성 재료</a:t>
            </a:r>
            <a:r>
              <a:rPr lang="en-US" altLang="ko-KR" sz="2000" b="1" dirty="0" smtClean="0"/>
              <a:t> </a:t>
            </a:r>
            <a:r>
              <a:rPr lang="ko-KR" altLang="en-US" sz="2000" b="1" dirty="0" smtClean="0"/>
              <a:t> </a:t>
            </a:r>
            <a:endParaRPr lang="ko-KR" altLang="en-US" sz="2000" b="1" dirty="0"/>
          </a:p>
          <a:p>
            <a:pPr marL="447675" indent="-447675">
              <a:lnSpc>
                <a:spcPct val="150000"/>
              </a:lnSpc>
              <a:buFont typeface="Wingdings" pitchFamily="2" charset="2"/>
              <a:buNone/>
            </a:pPr>
            <a:r>
              <a:rPr lang="ko-KR" altLang="en-US" sz="1800" dirty="0"/>
              <a:t>   </a:t>
            </a:r>
            <a:r>
              <a:rPr lang="en-US" altLang="ko-KR" sz="1800" dirty="0" smtClean="0"/>
              <a:t>- </a:t>
            </a:r>
            <a:r>
              <a:rPr lang="ko-KR" altLang="en-US" sz="1800" dirty="0" smtClean="0"/>
              <a:t>목재로부터 </a:t>
            </a:r>
            <a:r>
              <a:rPr lang="ko-KR" altLang="en-US" sz="1800" dirty="0" err="1" smtClean="0"/>
              <a:t>나노</a:t>
            </a:r>
            <a:r>
              <a:rPr lang="ko-KR" altLang="en-US" sz="1800" dirty="0" smtClean="0"/>
              <a:t> 타입의 고분자 기능성 재료로의 변환 기술 개발</a:t>
            </a:r>
            <a:endParaRPr lang="en-US" altLang="ko-KR" sz="1800" dirty="0" smtClean="0"/>
          </a:p>
          <a:p>
            <a:pPr marL="447675" indent="-447675">
              <a:lnSpc>
                <a:spcPct val="150000"/>
              </a:lnSpc>
              <a:buFont typeface="Wingdings" pitchFamily="2" charset="2"/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목재의 주성분인 셀룰로오스</a:t>
            </a:r>
            <a:r>
              <a:rPr lang="en-US" altLang="ko-KR" sz="1800" dirty="0" smtClean="0"/>
              <a:t>, </a:t>
            </a:r>
            <a:r>
              <a:rPr lang="ko-KR" altLang="en-US" sz="1800" dirty="0" err="1" smtClean="0"/>
              <a:t>헤미셀룰로오스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리그닌을 분리하여 각 성분의 변환을 거친 후에 첨단재료로 개발</a:t>
            </a:r>
            <a:endParaRPr lang="en-US" altLang="ko-KR" sz="1800" dirty="0" smtClean="0"/>
          </a:p>
          <a:p>
            <a:pPr marL="447675" indent="-447675">
              <a:lnSpc>
                <a:spcPct val="150000"/>
              </a:lnSpc>
              <a:buFont typeface="Wingdings" pitchFamily="2" charset="2"/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셀룰로오스를 미세화하여 </a:t>
            </a:r>
            <a:r>
              <a:rPr lang="en-US" altLang="ko-KR" sz="1800" dirty="0" err="1" smtClean="0"/>
              <a:t>nanofiber</a:t>
            </a:r>
            <a:r>
              <a:rPr lang="en-US" altLang="ko-KR" sz="1800" dirty="0" smtClean="0"/>
              <a:t> </a:t>
            </a:r>
            <a:r>
              <a:rPr lang="ko-KR" altLang="en-US" sz="1800" dirty="0" smtClean="0"/>
              <a:t>섬유로</a:t>
            </a:r>
            <a:r>
              <a:rPr lang="en-US" altLang="ko-KR" sz="1800" dirty="0" smtClean="0"/>
              <a:t> </a:t>
            </a:r>
            <a:r>
              <a:rPr lang="ko-KR" altLang="en-US" sz="1800" dirty="0" smtClean="0"/>
              <a:t>변환시키며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이것을 </a:t>
            </a:r>
            <a:r>
              <a:rPr lang="ko-KR" altLang="en-US" sz="1800" dirty="0" err="1" smtClean="0"/>
              <a:t>생분해성</a:t>
            </a:r>
            <a:r>
              <a:rPr lang="ko-KR" altLang="en-US" sz="1800" dirty="0" smtClean="0"/>
              <a:t> 수지 등의 플라스틱 보강 재료로서 투명하고 접어서 구부릴 수 있는 필름으로 사용</a:t>
            </a:r>
            <a:endParaRPr lang="en-US" altLang="ko-KR" sz="1800" dirty="0" smtClean="0"/>
          </a:p>
          <a:p>
            <a:pPr marL="447675" indent="-447675">
              <a:lnSpc>
                <a:spcPct val="150000"/>
              </a:lnSpc>
              <a:buFont typeface="Wingdings" pitchFamily="2" charset="2"/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표면에 발광재료를 바르면 초박형 디스플레이로 사용 가능하며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반도체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태양전지와 조합하면 휴대단말기나 전자페이퍼 등으로 응용 가능   </a:t>
            </a:r>
            <a:endParaRPr lang="en-US" altLang="ko-KR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42852"/>
            <a:ext cx="8229600" cy="868362"/>
          </a:xfrm>
        </p:spPr>
        <p:txBody>
          <a:bodyPr/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고분자 기능성 재료</a:t>
            </a:r>
            <a:r>
              <a:rPr lang="en-US" altLang="ko-KR" dirty="0" smtClean="0">
                <a:solidFill>
                  <a:schemeClr val="tx1"/>
                </a:solidFill>
              </a:rPr>
              <a:t> 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214422"/>
            <a:ext cx="8678893" cy="2742289"/>
          </a:xfrm>
          <a:noFill/>
        </p:spPr>
        <p:txBody>
          <a:bodyPr wrap="square">
            <a:spAutoFit/>
          </a:bodyPr>
          <a:lstStyle/>
          <a:p>
            <a:pPr marL="447675" indent="-447675">
              <a:lnSpc>
                <a:spcPct val="150000"/>
              </a:lnSpc>
              <a:buFont typeface="Wingdings" pitchFamily="2" charset="2"/>
              <a:buNone/>
            </a:pPr>
            <a:r>
              <a:rPr lang="en-US" altLang="ko-KR" sz="2000" b="1" dirty="0"/>
              <a:t>◈ </a:t>
            </a:r>
            <a:r>
              <a:rPr lang="en-US" altLang="ko-KR" sz="2000" b="1" dirty="0" smtClean="0"/>
              <a:t> </a:t>
            </a:r>
            <a:r>
              <a:rPr lang="ko-KR" altLang="en-US" sz="2000" b="1" dirty="0" err="1" smtClean="0"/>
              <a:t>신복합</a:t>
            </a:r>
            <a:r>
              <a:rPr lang="ko-KR" altLang="en-US" sz="2000" b="1" dirty="0" smtClean="0"/>
              <a:t> 재료의 발달</a:t>
            </a:r>
            <a:r>
              <a:rPr lang="en-US" altLang="ko-KR" sz="2000" b="1" dirty="0" smtClean="0"/>
              <a:t> </a:t>
            </a:r>
            <a:r>
              <a:rPr lang="ko-KR" altLang="en-US" sz="2000" b="1" dirty="0" smtClean="0"/>
              <a:t> </a:t>
            </a:r>
            <a:endParaRPr lang="ko-KR" altLang="en-US" sz="2000" b="1" dirty="0"/>
          </a:p>
          <a:p>
            <a:pPr marL="447675" indent="-447675">
              <a:lnSpc>
                <a:spcPct val="150000"/>
              </a:lnSpc>
              <a:buNone/>
            </a:pPr>
            <a:r>
              <a:rPr lang="ko-KR" altLang="en-US" sz="1800" dirty="0"/>
              <a:t>   </a:t>
            </a:r>
            <a:r>
              <a:rPr lang="en-US" altLang="ko-KR" sz="1800" dirty="0" smtClean="0"/>
              <a:t>- </a:t>
            </a:r>
            <a:r>
              <a:rPr lang="ko-KR" altLang="en-US" sz="1800" dirty="0" smtClean="0"/>
              <a:t>셀룰로오스를 이용하여 </a:t>
            </a:r>
            <a:r>
              <a:rPr lang="en-US" altLang="ko-KR" sz="1800" dirty="0" smtClean="0"/>
              <a:t>Du Pont</a:t>
            </a:r>
            <a:r>
              <a:rPr lang="ko-KR" altLang="en-US" sz="1800" dirty="0" smtClean="0"/>
              <a:t>사가 개발한 </a:t>
            </a:r>
            <a:r>
              <a:rPr lang="ko-KR" altLang="en-US" sz="1800" dirty="0" err="1" smtClean="0"/>
              <a:t>케블라</a:t>
            </a:r>
            <a:r>
              <a:rPr lang="ko-KR" altLang="en-US" sz="1800" dirty="0" smtClean="0"/>
              <a:t> </a:t>
            </a:r>
            <a:r>
              <a:rPr lang="en-US" altLang="ko-KR" sz="1800" dirty="0" smtClean="0"/>
              <a:t>(Kevlar: </a:t>
            </a:r>
            <a:r>
              <a:rPr lang="ko-KR" altLang="en-US" sz="1800" dirty="0" smtClean="0"/>
              <a:t>방탄조끼에 사용되고 있는 고성능 고분자 재료</a:t>
            </a:r>
            <a:r>
              <a:rPr lang="en-US" altLang="ko-KR" sz="1800" dirty="0" smtClean="0"/>
              <a:t>)</a:t>
            </a:r>
            <a:r>
              <a:rPr lang="ko-KR" altLang="en-US" sz="1800" dirty="0" smtClean="0"/>
              <a:t>가 우수한 탄성을 나타내는 것으로 보아 셀룰로오스는 가벼우면서 우수한 섬유재로 응용 가능</a:t>
            </a:r>
            <a:endParaRPr lang="en-US" altLang="ko-KR" sz="1800" dirty="0" smtClean="0"/>
          </a:p>
          <a:p>
            <a:pPr marL="447675" indent="-447675"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목질 재료에 이종의 재료를 혼입하여 가볍고 고강도의 </a:t>
            </a:r>
            <a:r>
              <a:rPr lang="ko-KR" altLang="en-US" sz="1800" dirty="0" err="1" smtClean="0"/>
              <a:t>신복합</a:t>
            </a:r>
            <a:r>
              <a:rPr lang="ko-KR" altLang="en-US" sz="1800" dirty="0" smtClean="0"/>
              <a:t> 재료 제조 기술 개발</a:t>
            </a:r>
            <a:endParaRPr lang="en-US" altLang="ko-KR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42852"/>
            <a:ext cx="8229600" cy="868362"/>
          </a:xfrm>
        </p:spPr>
        <p:txBody>
          <a:bodyPr/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기타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214422"/>
            <a:ext cx="8678893" cy="2853089"/>
          </a:xfrm>
          <a:noFill/>
        </p:spPr>
        <p:txBody>
          <a:bodyPr wrap="square">
            <a:spAutoFit/>
          </a:bodyPr>
          <a:lstStyle/>
          <a:p>
            <a:pPr marL="447675" indent="-447675">
              <a:lnSpc>
                <a:spcPct val="150000"/>
              </a:lnSpc>
              <a:buFont typeface="Wingdings" pitchFamily="2" charset="2"/>
              <a:buNone/>
            </a:pPr>
            <a:r>
              <a:rPr lang="en-US" altLang="ko-KR" sz="2000" b="1" dirty="0"/>
              <a:t>◈ </a:t>
            </a:r>
            <a:r>
              <a:rPr lang="en-US" altLang="ko-KR" sz="2000" b="1" dirty="0" smtClean="0"/>
              <a:t> </a:t>
            </a:r>
            <a:r>
              <a:rPr lang="ko-KR" altLang="en-US" sz="2000" b="1" dirty="0" smtClean="0"/>
              <a:t>유용 유전자 주문 생산 수목</a:t>
            </a:r>
            <a:r>
              <a:rPr lang="en-US" altLang="ko-KR" sz="2000" b="1" dirty="0" smtClean="0"/>
              <a:t> </a:t>
            </a:r>
            <a:r>
              <a:rPr lang="ko-KR" altLang="en-US" sz="2000" b="1" dirty="0" smtClean="0"/>
              <a:t> </a:t>
            </a:r>
            <a:endParaRPr lang="ko-KR" altLang="en-US" sz="2000" b="1" dirty="0"/>
          </a:p>
          <a:p>
            <a:pPr marL="447675" indent="-447675">
              <a:lnSpc>
                <a:spcPct val="150000"/>
              </a:lnSpc>
              <a:buNone/>
            </a:pPr>
            <a:r>
              <a:rPr lang="ko-KR" altLang="en-US" sz="1800" dirty="0"/>
              <a:t>   </a:t>
            </a:r>
            <a:r>
              <a:rPr lang="en-US" altLang="ko-KR" sz="1800" dirty="0" smtClean="0"/>
              <a:t>- </a:t>
            </a:r>
            <a:r>
              <a:rPr lang="ko-KR" altLang="en-US" sz="1800" dirty="0" smtClean="0"/>
              <a:t>지구 온난화 억제 효과</a:t>
            </a:r>
            <a:r>
              <a:rPr lang="en-US" altLang="ko-KR" sz="1800" dirty="0" smtClean="0"/>
              <a:t>: </a:t>
            </a:r>
            <a:r>
              <a:rPr lang="ko-KR" altLang="en-US" sz="1800" dirty="0" smtClean="0"/>
              <a:t>수목 생장을 촉진시켜 고정하는 </a:t>
            </a:r>
            <a:r>
              <a:rPr lang="ko-KR" altLang="en-US" sz="1800" dirty="0" err="1" smtClean="0"/>
              <a:t>이산화탄소량을</a:t>
            </a:r>
            <a:r>
              <a:rPr lang="ko-KR" altLang="en-US" sz="1800" dirty="0" smtClean="0"/>
              <a:t> 증가시키는 방법</a:t>
            </a:r>
            <a:endParaRPr lang="en-US" altLang="ko-KR" sz="1800" dirty="0" smtClean="0"/>
          </a:p>
          <a:p>
            <a:pPr marL="447675" indent="-447675"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농약 사용량과 해충피해 억제 효과</a:t>
            </a:r>
            <a:endParaRPr lang="en-US" altLang="ko-KR" sz="1800" dirty="0" smtClean="0"/>
          </a:p>
          <a:p>
            <a:pPr marL="447675" indent="-447675"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특수 용도를 위한 맞춤형 목재</a:t>
            </a:r>
            <a:r>
              <a:rPr lang="en-US" altLang="ko-KR" sz="1800" dirty="0" smtClean="0"/>
              <a:t>: </a:t>
            </a:r>
            <a:r>
              <a:rPr lang="ko-KR" altLang="en-US" sz="1800" dirty="0" smtClean="0"/>
              <a:t>고품질의 펄프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무늬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향기</a:t>
            </a:r>
            <a:r>
              <a:rPr lang="en-US" altLang="ko-KR" sz="1800" dirty="0" smtClean="0"/>
              <a:t>, </a:t>
            </a:r>
            <a:r>
              <a:rPr lang="ko-KR" altLang="en-US" sz="1800" dirty="0" err="1" smtClean="0"/>
              <a:t>자일리톨량</a:t>
            </a:r>
            <a:r>
              <a:rPr lang="ko-KR" altLang="en-US" sz="1800" dirty="0" smtClean="0"/>
              <a:t> 등</a:t>
            </a:r>
            <a:endParaRPr lang="en-US" altLang="ko-KR" sz="1800" dirty="0" smtClean="0"/>
          </a:p>
          <a:p>
            <a:pPr marL="447675" indent="-447675"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꽃가루 없는 나무 탄생</a:t>
            </a:r>
            <a:r>
              <a:rPr lang="en-US" altLang="ko-KR" sz="1800" dirty="0" smtClean="0"/>
              <a:t>: </a:t>
            </a:r>
            <a:r>
              <a:rPr lang="ko-KR" altLang="en-US" sz="1800" dirty="0" smtClean="0"/>
              <a:t>알레르기 예방과 생태계 교란을 막기 위하여 개발</a:t>
            </a:r>
            <a:endParaRPr lang="en-US" altLang="ko-KR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42852"/>
            <a:ext cx="8229600" cy="868362"/>
          </a:xfrm>
        </p:spPr>
        <p:txBody>
          <a:bodyPr/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지구의 미래는 인류의 책임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214422"/>
            <a:ext cx="8678893" cy="2742289"/>
          </a:xfrm>
          <a:noFill/>
        </p:spPr>
        <p:txBody>
          <a:bodyPr wrap="square">
            <a:spAutoFit/>
          </a:bodyPr>
          <a:lstStyle/>
          <a:p>
            <a:pPr marL="447675" indent="-447675">
              <a:lnSpc>
                <a:spcPct val="150000"/>
              </a:lnSpc>
              <a:buFont typeface="Wingdings" pitchFamily="2" charset="2"/>
              <a:buNone/>
            </a:pPr>
            <a:r>
              <a:rPr lang="en-US" altLang="ko-KR" sz="2000" b="1" dirty="0"/>
              <a:t>◈ </a:t>
            </a:r>
            <a:r>
              <a:rPr lang="en-US" altLang="ko-KR" sz="2000" b="1" dirty="0" smtClean="0"/>
              <a:t> </a:t>
            </a:r>
            <a:r>
              <a:rPr lang="ko-KR" altLang="en-US" sz="2000" b="1" dirty="0" smtClean="0"/>
              <a:t>아껴야 할 석유</a:t>
            </a:r>
            <a:r>
              <a:rPr lang="en-US" altLang="ko-KR" sz="2000" b="1" dirty="0" smtClean="0"/>
              <a:t> </a:t>
            </a:r>
            <a:r>
              <a:rPr lang="ko-KR" altLang="en-US" sz="2000" b="1" dirty="0" smtClean="0"/>
              <a:t>와 숲</a:t>
            </a:r>
            <a:r>
              <a:rPr lang="en-US" altLang="ko-KR" sz="2000" b="1" dirty="0" smtClean="0"/>
              <a:t>, </a:t>
            </a:r>
            <a:r>
              <a:rPr lang="ko-KR" altLang="en-US" sz="2000" b="1" dirty="0" smtClean="0"/>
              <a:t>목재 </a:t>
            </a:r>
            <a:endParaRPr lang="ko-KR" altLang="en-US" sz="2000" b="1" dirty="0"/>
          </a:p>
          <a:p>
            <a:pPr marL="447675" indent="-447675">
              <a:lnSpc>
                <a:spcPct val="150000"/>
              </a:lnSpc>
              <a:buNone/>
            </a:pPr>
            <a:r>
              <a:rPr lang="ko-KR" altLang="en-US" sz="1800" dirty="0"/>
              <a:t>   </a:t>
            </a:r>
            <a:r>
              <a:rPr lang="en-US" altLang="ko-KR" sz="1800" dirty="0" smtClean="0"/>
              <a:t>- </a:t>
            </a:r>
            <a:r>
              <a:rPr lang="ko-KR" altLang="en-US" sz="1800" dirty="0" smtClean="0"/>
              <a:t>유한한 화석 자원의 고갈에 대비하여 에너지를 낭비하지 말고</a:t>
            </a:r>
            <a:r>
              <a:rPr lang="en-US" altLang="ko-KR" sz="1800" dirty="0" smtClean="0"/>
              <a:t>,</a:t>
            </a:r>
            <a:r>
              <a:rPr lang="ko-KR" altLang="en-US" sz="1800" dirty="0" smtClean="0"/>
              <a:t> 대체 에너지원 개발이 시급한 현안</a:t>
            </a:r>
            <a:endParaRPr lang="en-US" altLang="ko-KR" sz="1800" dirty="0" smtClean="0"/>
          </a:p>
          <a:p>
            <a:pPr marL="447675" indent="-447675"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지속생산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지속이용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지속 가능한 사회로 만들기 위하여 목재를 포함한 생물자원의 보호와 효율적인 사용을 위하여 정성을 다한 숲과 목재의 관리가 절실히 필요</a:t>
            </a:r>
            <a:endParaRPr lang="en-US" altLang="ko-KR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theme/theme1.xml><?xml version="1.0" encoding="utf-8"?>
<a:theme xmlns:a="http://schemas.openxmlformats.org/drawingml/2006/main" name="점과 선">
  <a:themeElements>
    <a:clrScheme name="점과 선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점과 선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점과 선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1364</TotalTime>
  <Words>256</Words>
  <Application>Microsoft Office PowerPoint</Application>
  <PresentationFormat>화면 슬라이드 쇼(4:3)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점과 선</vt:lpstr>
      <vt:lpstr>환경재료학 개론 </vt:lpstr>
      <vt:lpstr>고분자 기능성 재료 </vt:lpstr>
      <vt:lpstr>고분자 기능성 재료 </vt:lpstr>
      <vt:lpstr>기타</vt:lpstr>
      <vt:lpstr>지구의 미래는 인류의 책임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목질재료학 및 실험</dc:title>
  <dc:creator>In</dc:creator>
  <cp:lastModifiedBy>Danial Yang</cp:lastModifiedBy>
  <cp:revision>60</cp:revision>
  <dcterms:created xsi:type="dcterms:W3CDTF">2005-09-01T06:05:51Z</dcterms:created>
  <dcterms:modified xsi:type="dcterms:W3CDTF">2012-05-11T15:28:45Z</dcterms:modified>
</cp:coreProperties>
</file>