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3" r:id="rId2"/>
    <p:sldId id="364" r:id="rId3"/>
    <p:sldId id="374" r:id="rId4"/>
    <p:sldId id="368" r:id="rId5"/>
    <p:sldId id="371" r:id="rId6"/>
    <p:sldId id="366" r:id="rId7"/>
    <p:sldId id="396" r:id="rId8"/>
    <p:sldId id="393" r:id="rId9"/>
    <p:sldId id="404" r:id="rId10"/>
    <p:sldId id="262" r:id="rId11"/>
    <p:sldId id="263" r:id="rId12"/>
    <p:sldId id="356" r:id="rId13"/>
    <p:sldId id="376" r:id="rId14"/>
    <p:sldId id="261" r:id="rId15"/>
    <p:sldId id="398" r:id="rId16"/>
    <p:sldId id="386" r:id="rId17"/>
    <p:sldId id="406" r:id="rId18"/>
    <p:sldId id="394" r:id="rId19"/>
    <p:sldId id="350" r:id="rId20"/>
    <p:sldId id="348" r:id="rId21"/>
    <p:sldId id="388" r:id="rId22"/>
    <p:sldId id="377" r:id="rId23"/>
    <p:sldId id="408" r:id="rId24"/>
    <p:sldId id="409" r:id="rId25"/>
    <p:sldId id="410" r:id="rId26"/>
    <p:sldId id="399" r:id="rId27"/>
    <p:sldId id="395" r:id="rId28"/>
    <p:sldId id="280" r:id="rId29"/>
    <p:sldId id="283" r:id="rId30"/>
    <p:sldId id="285" r:id="rId31"/>
    <p:sldId id="344" r:id="rId32"/>
    <p:sldId id="397" r:id="rId3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CC0000"/>
    <a:srgbClr val="0000FF"/>
    <a:srgbClr val="005400"/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6263" autoAdjust="0"/>
  </p:normalViewPr>
  <p:slideViewPr>
    <p:cSldViewPr>
      <p:cViewPr>
        <p:scale>
          <a:sx n="82" d="100"/>
          <a:sy n="82" d="100"/>
        </p:scale>
        <p:origin x="-10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3173-D71D-451B-8A2C-4E107474AF04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515E-20AF-4218-A9B0-7B60CE57DE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65788-8742-4211-A425-9A976CCBE441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806D-20BD-41A8-B30D-A4A7FEBC52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세포가 하는 모든 형태의 일을 추진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806D-20BD-41A8-B30D-A4A7FEBC52C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세포가 하는 모든 형태의 일을 추진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806D-20BD-41A8-B30D-A4A7FEBC52C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806D-20BD-41A8-B30D-A4A7FEBC52C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a.</a:t>
            </a:r>
            <a:r>
              <a:rPr lang="en-US" altLang="ko-KR" baseline="0" dirty="0" smtClean="0"/>
              <a:t>288 </a:t>
            </a:r>
            <a:r>
              <a:rPr lang="ko-KR" altLang="en-US" baseline="0" dirty="0" smtClean="0"/>
              <a:t>사진 단계별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806D-20BD-41A8-B30D-A4A7FEBC52C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806D-20BD-41A8-B30D-A4A7FEBC52C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사진교체</a:t>
            </a:r>
            <a:r>
              <a:rPr lang="en-US" altLang="ko-KR" dirty="0" smtClean="0"/>
              <a:t>,</a:t>
            </a:r>
            <a:r>
              <a:rPr lang="ko-KR" altLang="en-US" dirty="0" smtClean="0"/>
              <a:t>자리 배치 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806D-20BD-41A8-B30D-A4A7FEBC52C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9375-AB5F-4B89-8B84-ED83AC627D19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5A2C-C137-4B12-BD10-92B1A56F0B5C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320F-42D5-49F5-A372-86DA06476E0D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FAED-694F-4148-A660-D9FA82828AAF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A9C-BB2E-43B7-955D-33FEB8B1DFE8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>
            <a:lvl1pPr algn="l">
              <a:defRPr>
                <a:latin typeface="휴먼둥근헤드라인" pitchFamily="18" charset="-127"/>
                <a:ea typeface="휴먼둥근헤드라인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536504"/>
          </a:xfrm>
        </p:spPr>
        <p:txBody>
          <a:bodyPr/>
          <a:lstStyle>
            <a:lvl2pPr algn="l">
              <a:defRPr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57D-CF27-43F9-A6D8-B734FE462893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1070-D2D3-4F0A-B2A6-E0CE1CC6330F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5F2E-256E-454E-98CF-BB76F7A77003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9315-29B5-4CBE-BE90-CC4A3BF159DA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FF89-8255-43BD-B91D-CE8C4A8915BB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7F6D-F291-4848-8217-9715418EA6A9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43C2-51E8-4FBB-BACC-1748BB09AC44}" type="datetime1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310B-3FF9-4FCA-8788-C1CEB646A2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science.smith.edu/departments/Biology/Bio231/etc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kr/url?q=http://www.biologyjunction.com/pwpt_biology.htm&amp;sa=U&amp;ei=NGDUTvyxIayziQf3o5n0Dg&amp;ved=0CBYQFjAA&amp;usg=AFQjCNHDFe5O9BFqi6MClH2bkgPDO0-LSw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47248" cy="2714644"/>
          </a:xfrm>
        </p:spPr>
        <p:txBody>
          <a:bodyPr>
            <a:noAutofit/>
          </a:bodyPr>
          <a:lstStyle/>
          <a:p>
            <a:pPr algn="ctr"/>
            <a:r>
              <a:rPr lang="ko-KR" altLang="en-US" sz="9600" b="1" dirty="0" smtClean="0">
                <a:solidFill>
                  <a:srgbClr val="003300"/>
                </a:solidFill>
                <a:latin typeface="+mj-ea"/>
                <a:ea typeface="+mj-ea"/>
              </a:rPr>
              <a:t>세포호흡</a:t>
            </a:r>
            <a:r>
              <a:rPr lang="en-US" altLang="ko-KR" sz="9600" b="1" dirty="0" smtClean="0">
                <a:solidFill>
                  <a:srgbClr val="003300"/>
                </a:solidFill>
                <a:latin typeface="+mj-ea"/>
                <a:ea typeface="+mj-ea"/>
              </a:rPr>
              <a:t/>
            </a:r>
            <a:br>
              <a:rPr lang="en-US" altLang="ko-KR" sz="9600" b="1" dirty="0" smtClean="0">
                <a:solidFill>
                  <a:srgbClr val="003300"/>
                </a:solidFill>
                <a:latin typeface="+mj-ea"/>
                <a:ea typeface="+mj-ea"/>
              </a:rPr>
            </a:br>
            <a:r>
              <a:rPr lang="en-US" altLang="ko-KR" sz="3600" b="1" dirty="0" smtClean="0">
                <a:solidFill>
                  <a:srgbClr val="003300"/>
                </a:solidFill>
                <a:latin typeface="+mj-ea"/>
                <a:ea typeface="+mj-ea"/>
              </a:rPr>
              <a:t>(</a:t>
            </a:r>
            <a:r>
              <a:rPr lang="ko-KR" altLang="en-US" sz="3600" b="1" dirty="0" smtClean="0">
                <a:solidFill>
                  <a:srgbClr val="003300"/>
                </a:solidFill>
                <a:latin typeface="+mj-ea"/>
                <a:ea typeface="+mj-ea"/>
              </a:rPr>
              <a:t>세포의 에너지 생성</a:t>
            </a:r>
            <a:r>
              <a:rPr lang="en-US" altLang="ko-KR" sz="3600" b="1" dirty="0" smtClean="0">
                <a:solidFill>
                  <a:srgbClr val="003300"/>
                </a:solidFill>
                <a:latin typeface="+mj-ea"/>
                <a:ea typeface="+mj-ea"/>
              </a:rPr>
              <a:t>)</a:t>
            </a:r>
            <a:endParaRPr lang="ko-KR" altLang="en-US" sz="3600" b="1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4643446"/>
            <a:ext cx="8604448" cy="1810460"/>
          </a:xfrm>
        </p:spPr>
        <p:txBody>
          <a:bodyPr>
            <a:noAutofit/>
          </a:bodyPr>
          <a:lstStyle/>
          <a:p>
            <a:pPr>
              <a:buClr>
                <a:srgbClr val="009900"/>
              </a:buClr>
              <a:buNone/>
            </a:pPr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               </a:t>
            </a:r>
            <a:endParaRPr lang="en-US" altLang="ko-KR" sz="30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               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조원 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김경진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000" dirty="0" err="1" smtClean="0">
                <a:latin typeface="HY강B" pitchFamily="18" charset="-127"/>
                <a:ea typeface="HY강B" pitchFamily="18" charset="-127"/>
              </a:rPr>
              <a:t>김예찬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박찬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손용익</a:t>
            </a:r>
            <a:endParaRPr lang="en-US" altLang="ko-KR" sz="30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en-US" altLang="ko-KR" sz="3000" smtClean="0">
                <a:latin typeface="HY강B" pitchFamily="18" charset="-127"/>
                <a:ea typeface="HY강B" pitchFamily="18" charset="-127"/>
              </a:rPr>
              <a:t>                        </a:t>
            </a:r>
            <a:r>
              <a:rPr lang="en-US" altLang="ko-KR" sz="300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3000" smtClean="0">
                <a:latin typeface="HY강B" pitchFamily="18" charset="-127"/>
                <a:ea typeface="HY강B" pitchFamily="18" charset="-127"/>
              </a:rPr>
              <a:t>우창미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000" dirty="0" smtClean="0">
                <a:latin typeface="HY강B" pitchFamily="18" charset="-127"/>
                <a:ea typeface="HY강B" pitchFamily="18" charset="-127"/>
              </a:rPr>
              <a:t>조찬용</a:t>
            </a:r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000" dirty="0" err="1" smtClean="0">
                <a:latin typeface="HY강B" pitchFamily="18" charset="-127"/>
                <a:ea typeface="HY강B" pitchFamily="18" charset="-127"/>
              </a:rPr>
              <a:t>허홍서</a:t>
            </a:r>
            <a:endParaRPr lang="en-US" altLang="ko-KR" sz="30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3504" y="2000240"/>
            <a:ext cx="1872208" cy="7200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5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14620"/>
            <a:ext cx="3619500" cy="3672408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707904" y="3146668"/>
            <a:ext cx="158417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6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탄소 포도당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707904" y="6026988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6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탄당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2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인산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357554" y="4357694"/>
            <a:ext cx="132616" cy="298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p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286116" y="5786454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p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5429256" y="5786454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p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6732240" y="4298796"/>
            <a:ext cx="15841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사용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cxnSp>
        <p:nvCxnSpPr>
          <p:cNvPr id="16" name="구부러진 연결선 15"/>
          <p:cNvCxnSpPr/>
          <p:nvPr/>
        </p:nvCxnSpPr>
        <p:spPr>
          <a:xfrm>
            <a:off x="5940152" y="3794740"/>
            <a:ext cx="792088" cy="72008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구부러진 연결선 17"/>
          <p:cNvCxnSpPr/>
          <p:nvPr/>
        </p:nvCxnSpPr>
        <p:spPr>
          <a:xfrm flipV="1">
            <a:off x="5868144" y="4514820"/>
            <a:ext cx="864096" cy="72008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</a:rPr>
              <a:t>)</a:t>
            </a:r>
            <a:endParaRPr lang="ko-KR" altLang="en-US" sz="4000" dirty="0">
              <a:solidFill>
                <a:srgbClr val="00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087" y="2000240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과정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초기반응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2030630" y="2207168"/>
            <a:ext cx="5184576" cy="3312368"/>
            <a:chOff x="1619672" y="2060848"/>
            <a:chExt cx="5184576" cy="3312368"/>
          </a:xfrm>
        </p:grpSpPr>
        <p:pic>
          <p:nvPicPr>
            <p:cNvPr id="5" name="그림 4" descr="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672" y="2564904"/>
              <a:ext cx="5086350" cy="2790825"/>
            </a:xfrm>
            <a:prstGeom prst="rect">
              <a:avLst/>
            </a:prstGeom>
          </p:spPr>
        </p:pic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5220072" y="2636912"/>
              <a:ext cx="288032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p</a:t>
              </a:r>
              <a:endPara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endParaRPr>
            </a:p>
          </p:txBody>
        </p:sp>
        <p:sp>
          <p:nvSpPr>
            <p:cNvPr id="7" name="내용 개체 틀 2"/>
            <p:cNvSpPr txBox="1">
              <a:spLocks/>
            </p:cNvSpPr>
            <p:nvPr/>
          </p:nvSpPr>
          <p:spPr>
            <a:xfrm>
              <a:off x="3131840" y="2708920"/>
              <a:ext cx="288032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p</a:t>
              </a:r>
              <a:endPara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endParaRPr>
            </a:p>
          </p:txBody>
        </p:sp>
        <p:sp>
          <p:nvSpPr>
            <p:cNvPr id="8" name="내용 개체 틀 2"/>
            <p:cNvSpPr txBox="1">
              <a:spLocks/>
            </p:cNvSpPr>
            <p:nvPr/>
          </p:nvSpPr>
          <p:spPr>
            <a:xfrm>
              <a:off x="1907704" y="4653136"/>
              <a:ext cx="288032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p</a:t>
              </a:r>
              <a:endPara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endParaRPr>
            </a:p>
          </p:txBody>
        </p:sp>
        <p:sp>
          <p:nvSpPr>
            <p:cNvPr id="9" name="내용 개체 틀 2"/>
            <p:cNvSpPr txBox="1">
              <a:spLocks/>
            </p:cNvSpPr>
            <p:nvPr/>
          </p:nvSpPr>
          <p:spPr>
            <a:xfrm>
              <a:off x="6300192" y="4653136"/>
              <a:ext cx="288032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p</a:t>
              </a:r>
              <a:endPara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91880" y="2060848"/>
              <a:ext cx="151216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25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내용 개체 틀 2"/>
            <p:cNvSpPr txBox="1">
              <a:spLocks/>
            </p:cNvSpPr>
            <p:nvPr/>
          </p:nvSpPr>
          <p:spPr>
            <a:xfrm>
              <a:off x="3635896" y="2996952"/>
              <a:ext cx="1440160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6</a:t>
              </a:r>
              <a:r>
                <a:rPr kumimoji="0" lang="ko-KR" alt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탄당</a:t>
              </a:r>
              <a:r>
                <a:rPr kumimoji="0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2</a:t>
              </a:r>
              <a:r>
                <a:rPr kumimoji="0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인산</a:t>
              </a:r>
            </a:p>
          </p:txBody>
        </p:sp>
        <p:sp>
          <p:nvSpPr>
            <p:cNvPr id="12" name="내용 개체 틀 2"/>
            <p:cNvSpPr txBox="1">
              <a:spLocks/>
            </p:cNvSpPr>
            <p:nvPr/>
          </p:nvSpPr>
          <p:spPr>
            <a:xfrm>
              <a:off x="5364088" y="5013176"/>
              <a:ext cx="1440160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altLang="ko-KR" dirty="0">
                  <a:latin typeface="HY강B" pitchFamily="18" charset="-127"/>
                  <a:ea typeface="HY강B" pitchFamily="18" charset="-127"/>
                </a:rPr>
                <a:t>3</a:t>
              </a:r>
              <a:r>
                <a:rPr kumimoji="0" lang="ko-KR" alt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탄당</a:t>
              </a:r>
              <a:r>
                <a:rPr kumimoji="0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 인산</a:t>
              </a:r>
            </a:p>
          </p:txBody>
        </p:sp>
        <p:sp>
          <p:nvSpPr>
            <p:cNvPr id="13" name="내용 개체 틀 2"/>
            <p:cNvSpPr txBox="1">
              <a:spLocks/>
            </p:cNvSpPr>
            <p:nvPr/>
          </p:nvSpPr>
          <p:spPr>
            <a:xfrm>
              <a:off x="1907704" y="5013176"/>
              <a:ext cx="1440160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altLang="ko-KR" dirty="0">
                  <a:latin typeface="HY강B" pitchFamily="18" charset="-127"/>
                  <a:ea typeface="HY강B" pitchFamily="18" charset="-127"/>
                </a:rPr>
                <a:t>3</a:t>
              </a:r>
              <a:r>
                <a:rPr kumimoji="0" lang="ko-KR" alt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탄당</a:t>
              </a:r>
              <a:r>
                <a:rPr kumimoji="0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  <a:cs typeface="+mn-cs"/>
                </a:rPr>
                <a:t> 인산</a:t>
              </a:r>
            </a:p>
          </p:txBody>
        </p:sp>
      </p:grpSp>
      <p:sp>
        <p:nvSpPr>
          <p:cNvPr id="14" name="내용 개체 틀 2"/>
          <p:cNvSpPr txBox="1">
            <a:spLocks/>
          </p:cNvSpPr>
          <p:nvPr/>
        </p:nvSpPr>
        <p:spPr>
          <a:xfrm>
            <a:off x="3110750" y="5564160"/>
            <a:ext cx="338437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noProof="0" dirty="0" smtClean="0">
                <a:latin typeface="HY강B" pitchFamily="18" charset="-127"/>
                <a:ea typeface="HY강B" pitchFamily="18" charset="-127"/>
              </a:rPr>
              <a:t>6</a:t>
            </a:r>
            <a:r>
              <a:rPr lang="ko-KR" altLang="en-US" sz="2400" noProof="0" dirty="0" smtClean="0">
                <a:latin typeface="HY강B" pitchFamily="18" charset="-127"/>
                <a:ea typeface="HY강B" pitchFamily="18" charset="-127"/>
              </a:rPr>
              <a:t>탄소분자는 나누어져</a:t>
            </a:r>
            <a:endParaRPr lang="en-US" altLang="ko-KR" sz="2400" noProof="0" dirty="0" smtClean="0">
              <a:latin typeface="HY강B" pitchFamily="18" charset="-127"/>
              <a:ea typeface="HY강B" pitchFamily="18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noProof="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noProof="0" dirty="0" smtClean="0">
                <a:latin typeface="HY강B" pitchFamily="18" charset="-127"/>
                <a:ea typeface="HY강B" pitchFamily="18" charset="-127"/>
              </a:rPr>
              <a:t>분자의 </a:t>
            </a:r>
            <a:r>
              <a:rPr lang="en-US" altLang="ko-KR" sz="2400" noProof="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noProof="0" dirty="0" err="1" smtClean="0">
                <a:latin typeface="HY강B" pitchFamily="18" charset="-127"/>
                <a:ea typeface="HY강B" pitchFamily="18" charset="-127"/>
              </a:rPr>
              <a:t>탄당</a:t>
            </a:r>
            <a:r>
              <a:rPr lang="ko-KR" altLang="en-US" sz="2400" noProof="0" dirty="0" smtClean="0">
                <a:latin typeface="HY강B" pitchFamily="18" charset="-127"/>
                <a:ea typeface="HY강B" pitchFamily="18" charset="-127"/>
              </a:rPr>
              <a:t> 전환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</a:rPr>
              <a:t>)</a:t>
            </a:r>
            <a:endParaRPr lang="ko-KR" altLang="en-US" sz="4000" dirty="0">
              <a:solidFill>
                <a:srgbClr val="00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87" y="2000240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과정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분열반응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81075"/>
            <a:ext cx="5400600" cy="3672408"/>
          </a:xfrm>
        </p:spPr>
      </p:pic>
      <p:cxnSp>
        <p:nvCxnSpPr>
          <p:cNvPr id="8" name="직선 화살표 연결선 7"/>
          <p:cNvCxnSpPr>
            <a:stCxn id="9" idx="1"/>
          </p:cNvCxnSpPr>
          <p:nvPr/>
        </p:nvCxnSpPr>
        <p:spPr>
          <a:xfrm rot="10800000">
            <a:off x="5780746" y="3430711"/>
            <a:ext cx="720080" cy="199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0826" y="321468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탈수소효소로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2NADH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획득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0" name="구부러진 연결선 9"/>
          <p:cNvCxnSpPr/>
          <p:nvPr/>
        </p:nvCxnSpPr>
        <p:spPr>
          <a:xfrm>
            <a:off x="6042940" y="4525291"/>
            <a:ext cx="648072" cy="50405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구부러진 연결선 10"/>
          <p:cNvCxnSpPr/>
          <p:nvPr/>
        </p:nvCxnSpPr>
        <p:spPr>
          <a:xfrm flipV="1">
            <a:off x="5970932" y="5029347"/>
            <a:ext cx="720080" cy="57606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0702" y="4659617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기질수준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인산화반응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으로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4ATP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획득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4732" y="625348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분자의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탄당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인산은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피루브산으로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전환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</a:rPr>
              <a:t>)</a:t>
            </a:r>
            <a:endParaRPr lang="ko-KR" altLang="en-US" sz="4000" dirty="0">
              <a:solidFill>
                <a:srgbClr val="00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087" y="2000240"/>
            <a:ext cx="47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과정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에너지 획득반응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96136" y="4005064"/>
            <a:ext cx="3137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NADH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는 확산되어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나감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1" name="내용 개체 틀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852936"/>
            <a:ext cx="4214842" cy="33575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</a:rPr>
              <a:t>)</a:t>
            </a:r>
            <a:endParaRPr lang="ko-KR" alt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988840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탈수소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효소 작용 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" name="내용 개체 틀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852936"/>
            <a:ext cx="4214842" cy="3357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1725" y="3929066"/>
            <a:ext cx="3392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산화∙환원 반응으로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NADH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내용 개체 틀 3" descr="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2852936"/>
            <a:ext cx="4214842" cy="3357586"/>
          </a:xfrm>
        </p:spPr>
      </p:pic>
      <p:sp>
        <p:nvSpPr>
          <p:cNvPr id="8" name="TextBox 7"/>
          <p:cNvSpPr txBox="1"/>
          <p:nvPr/>
        </p:nvSpPr>
        <p:spPr>
          <a:xfrm>
            <a:off x="5846302" y="3929066"/>
            <a:ext cx="3297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효소의 결합부위에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기질과 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NAD</a:t>
            </a:r>
            <a:r>
              <a:rPr lang="en-US" altLang="ko-KR" sz="2700" baseline="30000" dirty="0" smtClean="0"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결합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77048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33843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33123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717032"/>
            <a:ext cx="2880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933056"/>
            <a:ext cx="1371600" cy="15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717032"/>
            <a:ext cx="792088" cy="37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861048"/>
            <a:ext cx="3600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077072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365104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내용 개체 틀 2"/>
          <p:cNvSpPr txBox="1">
            <a:spLocks/>
          </p:cNvSpPr>
          <p:nvPr/>
        </p:nvSpPr>
        <p:spPr>
          <a:xfrm>
            <a:off x="1259632" y="4941168"/>
            <a:ext cx="72008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기질</a:t>
            </a: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4932040" y="4941168"/>
            <a:ext cx="1224136" cy="4320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반응산물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2051720" y="5157192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5733256"/>
            <a:ext cx="828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효소가 기질로부터 직접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ADP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에 인산기를 전달하여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ko-KR" altLang="en-US" sz="2400" dirty="0"/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</a:rPr>
              <a:t>)</a:t>
            </a:r>
            <a:endParaRPr lang="ko-KR" altLang="en-US" sz="4000" dirty="0">
              <a:solidFill>
                <a:srgbClr val="00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087" y="1988840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기질수준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인산화반응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1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2664688" cy="388843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ko-KR" altLang="en-US" sz="4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611560" y="2852936"/>
            <a:ext cx="2952328" cy="720079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6600"/>
              </a:buCl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포도당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분자로 시작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</a:t>
            </a: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6600"/>
              </a:buClr>
              <a:buNone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6600"/>
              </a:buClr>
              <a:buNone/>
            </a:pP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63688" y="5805264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피루브산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6600"/>
              </a:buClr>
              <a:buNone/>
            </a:pP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으로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끝남</a:t>
            </a:r>
            <a:endParaRPr lang="ko-KR" altLang="en-US" sz="2400" dirty="0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3275856" y="6093296"/>
            <a:ext cx="936104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6012160" y="4293096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내용 개체 틀 8"/>
          <p:cNvSpPr txBox="1">
            <a:spLocks/>
          </p:cNvSpPr>
          <p:nvPr/>
        </p:nvSpPr>
        <p:spPr>
          <a:xfrm>
            <a:off x="6588224" y="4077072"/>
            <a:ext cx="25557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6600"/>
              </a:buCl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2NAD</a:t>
            </a:r>
            <a:r>
              <a:rPr lang="en-US" altLang="ko-KR" sz="2400" b="1" baseline="30000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baseline="30000" dirty="0" smtClean="0"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가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>
              <a:buClr>
                <a:srgbClr val="006600"/>
              </a:buCl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2NADH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로 환원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3419872" y="3068960"/>
            <a:ext cx="648072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347864" y="4149080"/>
            <a:ext cx="576064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087" y="1988840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결론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14348" y="4357694"/>
            <a:ext cx="785818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8"/>
          <p:cNvSpPr txBox="1">
            <a:spLocks/>
          </p:cNvSpPr>
          <p:nvPr/>
        </p:nvSpPr>
        <p:spPr>
          <a:xfrm>
            <a:off x="683568" y="3933056"/>
            <a:ext cx="28803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6600"/>
              </a:buClr>
              <a:buNone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기질수준 인산화로 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생성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85918" y="5857892"/>
            <a:ext cx="1500198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643702" y="4500570"/>
            <a:ext cx="1000132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세포질에서 기질로 들어갈 때 발생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피루브산은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아세틸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700" dirty="0" err="1" smtClean="0">
                <a:latin typeface="HY강B" pitchFamily="18" charset="-127"/>
                <a:ea typeface="HY강B" pitchFamily="18" charset="-127"/>
              </a:rPr>
              <a:t>CoA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로 변형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A78310B-3FF9-4FCA-8788-C1CEB646A284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643966" cy="1224136"/>
          </a:xfrm>
          <a:noFill/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3.</a:t>
            </a:r>
            <a:r>
              <a:rPr lang="ko-KR" altLang="en-US" dirty="0" err="1" smtClean="0">
                <a:solidFill>
                  <a:srgbClr val="003300"/>
                </a:solidFill>
              </a:rPr>
              <a:t>크렙스회로</a:t>
            </a:r>
            <a:r>
              <a:rPr lang="ko-KR" altLang="en-US" dirty="0" smtClean="0">
                <a:solidFill>
                  <a:srgbClr val="003300"/>
                </a:solidFill>
              </a:rPr>
              <a:t> 전 단계</a:t>
            </a:r>
            <a:r>
              <a:rPr lang="en-US" altLang="ko-KR" sz="2200" dirty="0" smtClean="0">
                <a:solidFill>
                  <a:srgbClr val="003300"/>
                </a:solidFill>
              </a:rPr>
              <a:t>(</a:t>
            </a:r>
            <a:r>
              <a:rPr lang="en-US" altLang="ko-KR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Grooming Phase</a:t>
            </a:r>
            <a:r>
              <a:rPr lang="en-US" altLang="ko-KR" sz="2200" dirty="0" smtClean="0">
                <a:solidFill>
                  <a:srgbClr val="003300"/>
                </a:solidFill>
              </a:rPr>
              <a:t>)</a:t>
            </a:r>
            <a:endParaRPr lang="ko-KR" altLang="en-US" sz="2200" dirty="0">
              <a:solidFill>
                <a:srgbClr val="0033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714348" y="3786190"/>
            <a:ext cx="8143900" cy="25003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59" t="2386" r="21546" b="5653"/>
          <a:stretch>
            <a:fillRect/>
          </a:stretch>
        </p:blipFill>
        <p:spPr>
          <a:xfrm>
            <a:off x="2843808" y="2060848"/>
            <a:ext cx="3945450" cy="453548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71472" y="2000240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과정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643966" cy="1224136"/>
          </a:xfrm>
          <a:noFill/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3.</a:t>
            </a:r>
            <a:r>
              <a:rPr lang="ko-KR" altLang="en-US" dirty="0" err="1" smtClean="0">
                <a:solidFill>
                  <a:srgbClr val="003300"/>
                </a:solidFill>
              </a:rPr>
              <a:t>크렙스회로</a:t>
            </a:r>
            <a:r>
              <a:rPr lang="ko-KR" altLang="en-US" dirty="0" smtClean="0">
                <a:solidFill>
                  <a:srgbClr val="003300"/>
                </a:solidFill>
              </a:rPr>
              <a:t> 전 단계</a:t>
            </a:r>
            <a:r>
              <a:rPr lang="en-US" altLang="ko-KR" sz="2200" dirty="0" smtClean="0">
                <a:solidFill>
                  <a:srgbClr val="003300"/>
                </a:solidFill>
              </a:rPr>
              <a:t>(</a:t>
            </a:r>
            <a:r>
              <a:rPr lang="en-US" altLang="ko-KR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Grooming Phase</a:t>
            </a:r>
            <a:r>
              <a:rPr lang="en-US" altLang="ko-KR" sz="2200" dirty="0" smtClean="0">
                <a:solidFill>
                  <a:srgbClr val="003300"/>
                </a:solidFill>
              </a:rPr>
              <a:t>)</a:t>
            </a:r>
            <a:endParaRPr lang="ko-KR" altLang="en-US" sz="2200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149080"/>
            <a:ext cx="254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탈수소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효소 작용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NAD</a:t>
            </a:r>
            <a:r>
              <a:rPr lang="en-US" altLang="ko-KR" sz="2400" baseline="30000" dirty="0" smtClean="0"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→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NADH</a:t>
            </a:r>
            <a:endParaRPr lang="ko-KR" altLang="en-US" baseline="-25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77072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탈탄산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효소 작용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13176"/>
            <a:ext cx="281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아세틸기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조효소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</a:t>
            </a: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아세틸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err="1" smtClean="0">
                <a:latin typeface="HY강B" pitchFamily="18" charset="-127"/>
                <a:ea typeface="HY강B" pitchFamily="18" charset="-127"/>
              </a:rPr>
              <a:t>CoA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699792" y="4293096"/>
            <a:ext cx="1224136" cy="14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2627784" y="5517232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H="1">
            <a:off x="5724128" y="4437112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내용 개체 틀 3"/>
          <p:cNvSpPr txBox="1">
            <a:spLocks/>
          </p:cNvSpPr>
          <p:nvPr/>
        </p:nvSpPr>
        <p:spPr>
          <a:xfrm>
            <a:off x="2843808" y="2060848"/>
            <a:ext cx="3960440" cy="453650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결과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-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2NADH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- 2</a:t>
            </a:r>
            <a:r>
              <a:rPr kumimoji="0" lang="ko-KR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아세틸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CoA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4.</a:t>
            </a:r>
            <a:r>
              <a:rPr lang="ko-KR" altLang="en-US" dirty="0" err="1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크렙스회로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(Krebs Cycle)</a:t>
            </a:r>
            <a:endParaRPr lang="ko-KR" altLang="en-US" sz="4000" dirty="0">
              <a:solidFill>
                <a:srgbClr val="0033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004862" y="2285992"/>
            <a:ext cx="3852890" cy="3768733"/>
          </a:xfrm>
        </p:spPr>
        <p:txBody>
          <a:bodyPr>
            <a:normAutofit/>
          </a:bodyPr>
          <a:lstStyle/>
          <a:p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아세틸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700" dirty="0" err="1" smtClean="0">
                <a:latin typeface="HY강B" pitchFamily="18" charset="-127"/>
                <a:ea typeface="HY강B" pitchFamily="18" charset="-127"/>
              </a:rPr>
              <a:t>CoA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개는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한개씩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크렙스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회로를 돌아 회로를 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번 반복하게 된다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미토콘드리아 기질에서 일어난다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pic>
        <p:nvPicPr>
          <p:cNvPr id="7" name="Picture 4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94" t="2471" r="69930" b="34496"/>
          <a:stretch>
            <a:fillRect/>
          </a:stretch>
        </p:blipFill>
        <p:spPr>
          <a:xfrm>
            <a:off x="5000628" y="2285992"/>
            <a:ext cx="2571768" cy="3929090"/>
          </a:xfrm>
          <a:noFill/>
        </p:spPr>
      </p:pic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3" cstate="print"/>
          <a:srcRect l="7978" t="2377" r="68479" b="35799"/>
          <a:stretch>
            <a:fillRect/>
          </a:stretch>
        </p:blipFill>
        <p:spPr>
          <a:xfrm>
            <a:off x="5072066" y="2285992"/>
            <a:ext cx="242889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3.</a:t>
            </a:r>
            <a:r>
              <a:rPr lang="ko-KR" altLang="en-US" dirty="0" err="1" smtClean="0">
                <a:solidFill>
                  <a:srgbClr val="003300"/>
                </a:solidFill>
              </a:rPr>
              <a:t>크렙스회로</a:t>
            </a:r>
            <a:endParaRPr lang="ko-KR" altLang="en-US" dirty="0"/>
          </a:p>
        </p:txBody>
      </p:sp>
      <p:pic>
        <p:nvPicPr>
          <p:cNvPr id="28" name="내용 개체 틀 3" descr="그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552" y="193"/>
            <a:ext cx="7862644" cy="6644326"/>
            <a:chOff x="761" y="932"/>
            <a:chExt cx="4096" cy="326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1" y="2300"/>
              <a:ext cx="125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3200" b="1" dirty="0" err="1" smtClean="0">
                  <a:latin typeface="HY강B" pitchFamily="18" charset="-127"/>
                  <a:ea typeface="HY강B" pitchFamily="18" charset="-127"/>
                </a:rPr>
                <a:t>크렙스</a:t>
              </a: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</a:rPr>
                <a:t> 회로</a:t>
              </a:r>
              <a:endParaRPr lang="en-US" altLang="ko-KR" sz="3200" b="1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99" y="932"/>
              <a:ext cx="1174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 smtClean="0">
                  <a:latin typeface="Arial" charset="0"/>
                  <a:ea typeface="굴림" charset="-127"/>
                </a:rPr>
                <a:t>1Acetyl </a:t>
              </a:r>
              <a:r>
                <a:rPr lang="en-US" altLang="ko-KR" sz="2000" b="1" dirty="0" err="1">
                  <a:latin typeface="Arial" charset="0"/>
                  <a:ea typeface="굴림" charset="-127"/>
                </a:rPr>
                <a:t>CoA</a:t>
              </a:r>
              <a:r>
                <a:rPr lang="en-US" altLang="ko-KR" sz="2000" b="1" dirty="0">
                  <a:latin typeface="Arial" charset="0"/>
                  <a:ea typeface="굴림" charset="-127"/>
                </a:rPr>
                <a:t> (2C)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11" y="2708"/>
              <a:ext cx="546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 smtClean="0">
                  <a:latin typeface="Arial" charset="0"/>
                  <a:ea typeface="굴림" charset="-127"/>
                </a:rPr>
                <a:t>3 </a:t>
              </a:r>
              <a:r>
                <a:rPr lang="en-US" altLang="ko-KR" sz="2000" b="1" dirty="0">
                  <a:latin typeface="Arial" charset="0"/>
                  <a:ea typeface="굴림" charset="-127"/>
                </a:rPr>
                <a:t>NAD</a:t>
              </a:r>
              <a:r>
                <a:rPr lang="en-US" altLang="ko-KR" sz="1900" b="1" baseline="30000" dirty="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972" y="2880"/>
              <a:ext cx="349" cy="649"/>
            </a:xfrm>
            <a:custGeom>
              <a:avLst/>
              <a:gdLst>
                <a:gd name="T0" fmla="*/ 348 w 349"/>
                <a:gd name="T1" fmla="*/ 0 h 649"/>
                <a:gd name="T2" fmla="*/ 312 w 349"/>
                <a:gd name="T3" fmla="*/ 0 h 649"/>
                <a:gd name="T4" fmla="*/ 276 w 349"/>
                <a:gd name="T5" fmla="*/ 12 h 649"/>
                <a:gd name="T6" fmla="*/ 240 w 349"/>
                <a:gd name="T7" fmla="*/ 36 h 649"/>
                <a:gd name="T8" fmla="*/ 204 w 349"/>
                <a:gd name="T9" fmla="*/ 60 h 649"/>
                <a:gd name="T10" fmla="*/ 168 w 349"/>
                <a:gd name="T11" fmla="*/ 84 h 649"/>
                <a:gd name="T12" fmla="*/ 144 w 349"/>
                <a:gd name="T13" fmla="*/ 120 h 649"/>
                <a:gd name="T14" fmla="*/ 108 w 349"/>
                <a:gd name="T15" fmla="*/ 132 h 649"/>
                <a:gd name="T16" fmla="*/ 84 w 349"/>
                <a:gd name="T17" fmla="*/ 168 h 649"/>
                <a:gd name="T18" fmla="*/ 48 w 349"/>
                <a:gd name="T19" fmla="*/ 192 h 649"/>
                <a:gd name="T20" fmla="*/ 24 w 349"/>
                <a:gd name="T21" fmla="*/ 228 h 649"/>
                <a:gd name="T22" fmla="*/ 12 w 349"/>
                <a:gd name="T23" fmla="*/ 264 h 649"/>
                <a:gd name="T24" fmla="*/ 0 w 349"/>
                <a:gd name="T25" fmla="*/ 300 h 649"/>
                <a:gd name="T26" fmla="*/ 0 w 349"/>
                <a:gd name="T27" fmla="*/ 336 h 649"/>
                <a:gd name="T28" fmla="*/ 0 w 349"/>
                <a:gd name="T29" fmla="*/ 372 h 649"/>
                <a:gd name="T30" fmla="*/ 24 w 349"/>
                <a:gd name="T31" fmla="*/ 408 h 649"/>
                <a:gd name="T32" fmla="*/ 36 w 349"/>
                <a:gd name="T33" fmla="*/ 444 h 649"/>
                <a:gd name="T34" fmla="*/ 72 w 349"/>
                <a:gd name="T35" fmla="*/ 468 h 649"/>
                <a:gd name="T36" fmla="*/ 108 w 349"/>
                <a:gd name="T37" fmla="*/ 504 h 649"/>
                <a:gd name="T38" fmla="*/ 132 w 349"/>
                <a:gd name="T39" fmla="*/ 540 h 649"/>
                <a:gd name="T40" fmla="*/ 168 w 349"/>
                <a:gd name="T41" fmla="*/ 552 h 649"/>
                <a:gd name="T42" fmla="*/ 192 w 349"/>
                <a:gd name="T43" fmla="*/ 588 h 649"/>
                <a:gd name="T44" fmla="*/ 228 w 349"/>
                <a:gd name="T45" fmla="*/ 612 h 649"/>
                <a:gd name="T46" fmla="*/ 252 w 349"/>
                <a:gd name="T47" fmla="*/ 648 h 6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9"/>
                <a:gd name="T73" fmla="*/ 0 h 649"/>
                <a:gd name="T74" fmla="*/ 349 w 349"/>
                <a:gd name="T75" fmla="*/ 649 h 6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9" h="649">
                  <a:moveTo>
                    <a:pt x="348" y="0"/>
                  </a:moveTo>
                  <a:lnTo>
                    <a:pt x="312" y="0"/>
                  </a:lnTo>
                  <a:lnTo>
                    <a:pt x="276" y="12"/>
                  </a:lnTo>
                  <a:lnTo>
                    <a:pt x="240" y="36"/>
                  </a:lnTo>
                  <a:lnTo>
                    <a:pt x="204" y="60"/>
                  </a:lnTo>
                  <a:lnTo>
                    <a:pt x="168" y="84"/>
                  </a:lnTo>
                  <a:lnTo>
                    <a:pt x="144" y="120"/>
                  </a:lnTo>
                  <a:lnTo>
                    <a:pt x="108" y="132"/>
                  </a:lnTo>
                  <a:lnTo>
                    <a:pt x="84" y="168"/>
                  </a:lnTo>
                  <a:lnTo>
                    <a:pt x="48" y="192"/>
                  </a:lnTo>
                  <a:lnTo>
                    <a:pt x="24" y="228"/>
                  </a:lnTo>
                  <a:lnTo>
                    <a:pt x="12" y="264"/>
                  </a:lnTo>
                  <a:lnTo>
                    <a:pt x="0" y="300"/>
                  </a:lnTo>
                  <a:lnTo>
                    <a:pt x="0" y="336"/>
                  </a:lnTo>
                  <a:lnTo>
                    <a:pt x="0" y="372"/>
                  </a:lnTo>
                  <a:lnTo>
                    <a:pt x="24" y="408"/>
                  </a:lnTo>
                  <a:lnTo>
                    <a:pt x="36" y="444"/>
                  </a:lnTo>
                  <a:lnTo>
                    <a:pt x="72" y="468"/>
                  </a:lnTo>
                  <a:lnTo>
                    <a:pt x="108" y="504"/>
                  </a:lnTo>
                  <a:lnTo>
                    <a:pt x="132" y="540"/>
                  </a:lnTo>
                  <a:lnTo>
                    <a:pt x="168" y="552"/>
                  </a:lnTo>
                  <a:lnTo>
                    <a:pt x="192" y="588"/>
                  </a:lnTo>
                  <a:lnTo>
                    <a:pt x="228" y="612"/>
                  </a:lnTo>
                  <a:lnTo>
                    <a:pt x="252" y="648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263" y="3447"/>
              <a:ext cx="543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i="1" dirty="0" smtClean="0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</a:t>
              </a:r>
              <a:r>
                <a:rPr lang="en-US" b="1" i="1" dirty="0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NADH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29" y="1137"/>
              <a:ext cx="319" cy="1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47" y="3236"/>
              <a:ext cx="40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 smtClean="0">
                  <a:latin typeface="Arial" charset="0"/>
                  <a:ea typeface="굴림" charset="-127"/>
                </a:rPr>
                <a:t> </a:t>
              </a:r>
              <a:r>
                <a:rPr lang="en-US" altLang="ko-KR" sz="2000" b="1" dirty="0">
                  <a:latin typeface="Arial" charset="0"/>
                  <a:ea typeface="굴림" charset="-127"/>
                </a:rPr>
                <a:t>FAD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61" y="2760"/>
              <a:ext cx="500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i="1" dirty="0" smtClean="0">
                  <a:solidFill>
                    <a:srgbClr val="B760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b="1" i="1" dirty="0">
                  <a:solidFill>
                    <a:srgbClr val="B760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FADH</a:t>
              </a:r>
              <a:r>
                <a:rPr lang="en-US" b="1" i="1" baseline="-25000" dirty="0">
                  <a:solidFill>
                    <a:srgbClr val="B760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284" y="2844"/>
              <a:ext cx="301" cy="421"/>
            </a:xfrm>
            <a:custGeom>
              <a:avLst/>
              <a:gdLst>
                <a:gd name="T0" fmla="*/ 204 w 301"/>
                <a:gd name="T1" fmla="*/ 420 h 421"/>
                <a:gd name="T2" fmla="*/ 240 w 301"/>
                <a:gd name="T3" fmla="*/ 396 h 421"/>
                <a:gd name="T4" fmla="*/ 264 w 301"/>
                <a:gd name="T5" fmla="*/ 360 h 421"/>
                <a:gd name="T6" fmla="*/ 288 w 301"/>
                <a:gd name="T7" fmla="*/ 324 h 421"/>
                <a:gd name="T8" fmla="*/ 300 w 301"/>
                <a:gd name="T9" fmla="*/ 288 h 421"/>
                <a:gd name="T10" fmla="*/ 300 w 301"/>
                <a:gd name="T11" fmla="*/ 252 h 421"/>
                <a:gd name="T12" fmla="*/ 300 w 301"/>
                <a:gd name="T13" fmla="*/ 216 h 421"/>
                <a:gd name="T14" fmla="*/ 300 w 301"/>
                <a:gd name="T15" fmla="*/ 180 h 421"/>
                <a:gd name="T16" fmla="*/ 300 w 301"/>
                <a:gd name="T17" fmla="*/ 144 h 421"/>
                <a:gd name="T18" fmla="*/ 300 w 301"/>
                <a:gd name="T19" fmla="*/ 108 h 421"/>
                <a:gd name="T20" fmla="*/ 288 w 301"/>
                <a:gd name="T21" fmla="*/ 72 h 421"/>
                <a:gd name="T22" fmla="*/ 252 w 301"/>
                <a:gd name="T23" fmla="*/ 60 h 421"/>
                <a:gd name="T24" fmla="*/ 216 w 301"/>
                <a:gd name="T25" fmla="*/ 36 h 421"/>
                <a:gd name="T26" fmla="*/ 180 w 301"/>
                <a:gd name="T27" fmla="*/ 24 h 421"/>
                <a:gd name="T28" fmla="*/ 144 w 301"/>
                <a:gd name="T29" fmla="*/ 12 h 421"/>
                <a:gd name="T30" fmla="*/ 108 w 301"/>
                <a:gd name="T31" fmla="*/ 12 h 421"/>
                <a:gd name="T32" fmla="*/ 72 w 301"/>
                <a:gd name="T33" fmla="*/ 0 h 421"/>
                <a:gd name="T34" fmla="*/ 36 w 301"/>
                <a:gd name="T35" fmla="*/ 0 h 421"/>
                <a:gd name="T36" fmla="*/ 0 w 301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1"/>
                <a:gd name="T58" fmla="*/ 0 h 421"/>
                <a:gd name="T59" fmla="*/ 301 w 301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1" h="421">
                  <a:moveTo>
                    <a:pt x="204" y="420"/>
                  </a:moveTo>
                  <a:lnTo>
                    <a:pt x="240" y="396"/>
                  </a:lnTo>
                  <a:lnTo>
                    <a:pt x="264" y="360"/>
                  </a:lnTo>
                  <a:lnTo>
                    <a:pt x="288" y="324"/>
                  </a:lnTo>
                  <a:lnTo>
                    <a:pt x="300" y="288"/>
                  </a:lnTo>
                  <a:lnTo>
                    <a:pt x="300" y="252"/>
                  </a:lnTo>
                  <a:lnTo>
                    <a:pt x="300" y="216"/>
                  </a:lnTo>
                  <a:lnTo>
                    <a:pt x="300" y="180"/>
                  </a:lnTo>
                  <a:lnTo>
                    <a:pt x="300" y="144"/>
                  </a:lnTo>
                  <a:lnTo>
                    <a:pt x="300" y="108"/>
                  </a:lnTo>
                  <a:lnTo>
                    <a:pt x="288" y="72"/>
                  </a:lnTo>
                  <a:lnTo>
                    <a:pt x="252" y="60"/>
                  </a:lnTo>
                  <a:lnTo>
                    <a:pt x="216" y="36"/>
                  </a:lnTo>
                  <a:lnTo>
                    <a:pt x="180" y="24"/>
                  </a:lnTo>
                  <a:lnTo>
                    <a:pt x="144" y="12"/>
                  </a:lnTo>
                  <a:lnTo>
                    <a:pt x="108" y="12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036" y="4019"/>
              <a:ext cx="356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i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ATP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63" y="4004"/>
              <a:ext cx="522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 smtClean="0">
                  <a:latin typeface="Arial" charset="0"/>
                  <a:ea typeface="굴림" charset="-127"/>
                </a:rPr>
                <a:t> </a:t>
              </a:r>
              <a:r>
                <a:rPr lang="en-US" altLang="ko-KR" sz="2000" b="1" dirty="0">
                  <a:latin typeface="Arial" charset="0"/>
                  <a:ea typeface="굴림" charset="-127"/>
                </a:rPr>
                <a:t>ADP +</a:t>
              </a: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364" y="3828"/>
              <a:ext cx="709" cy="205"/>
            </a:xfrm>
            <a:custGeom>
              <a:avLst/>
              <a:gdLst>
                <a:gd name="T0" fmla="*/ 708 w 709"/>
                <a:gd name="T1" fmla="*/ 204 h 205"/>
                <a:gd name="T2" fmla="*/ 696 w 709"/>
                <a:gd name="T3" fmla="*/ 168 h 205"/>
                <a:gd name="T4" fmla="*/ 660 w 709"/>
                <a:gd name="T5" fmla="*/ 156 h 205"/>
                <a:gd name="T6" fmla="*/ 624 w 709"/>
                <a:gd name="T7" fmla="*/ 132 h 205"/>
                <a:gd name="T8" fmla="*/ 588 w 709"/>
                <a:gd name="T9" fmla="*/ 108 h 205"/>
                <a:gd name="T10" fmla="*/ 552 w 709"/>
                <a:gd name="T11" fmla="*/ 84 h 205"/>
                <a:gd name="T12" fmla="*/ 516 w 709"/>
                <a:gd name="T13" fmla="*/ 60 h 205"/>
                <a:gd name="T14" fmla="*/ 480 w 709"/>
                <a:gd name="T15" fmla="*/ 48 h 205"/>
                <a:gd name="T16" fmla="*/ 444 w 709"/>
                <a:gd name="T17" fmla="*/ 36 h 205"/>
                <a:gd name="T18" fmla="*/ 408 w 709"/>
                <a:gd name="T19" fmla="*/ 24 h 205"/>
                <a:gd name="T20" fmla="*/ 372 w 709"/>
                <a:gd name="T21" fmla="*/ 12 h 205"/>
                <a:gd name="T22" fmla="*/ 324 w 709"/>
                <a:gd name="T23" fmla="*/ 12 h 205"/>
                <a:gd name="T24" fmla="*/ 288 w 709"/>
                <a:gd name="T25" fmla="*/ 0 h 205"/>
                <a:gd name="T26" fmla="*/ 252 w 709"/>
                <a:gd name="T27" fmla="*/ 0 h 205"/>
                <a:gd name="T28" fmla="*/ 216 w 709"/>
                <a:gd name="T29" fmla="*/ 0 h 205"/>
                <a:gd name="T30" fmla="*/ 180 w 709"/>
                <a:gd name="T31" fmla="*/ 12 h 205"/>
                <a:gd name="T32" fmla="*/ 144 w 709"/>
                <a:gd name="T33" fmla="*/ 36 h 205"/>
                <a:gd name="T34" fmla="*/ 108 w 709"/>
                <a:gd name="T35" fmla="*/ 60 h 205"/>
                <a:gd name="T36" fmla="*/ 72 w 709"/>
                <a:gd name="T37" fmla="*/ 84 h 205"/>
                <a:gd name="T38" fmla="*/ 36 w 709"/>
                <a:gd name="T39" fmla="*/ 108 h 205"/>
                <a:gd name="T40" fmla="*/ 0 w 709"/>
                <a:gd name="T41" fmla="*/ 132 h 2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9"/>
                <a:gd name="T64" fmla="*/ 0 h 205"/>
                <a:gd name="T65" fmla="*/ 709 w 709"/>
                <a:gd name="T66" fmla="*/ 205 h 2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9" h="205">
                  <a:moveTo>
                    <a:pt x="708" y="204"/>
                  </a:moveTo>
                  <a:lnTo>
                    <a:pt x="696" y="168"/>
                  </a:lnTo>
                  <a:lnTo>
                    <a:pt x="660" y="156"/>
                  </a:lnTo>
                  <a:lnTo>
                    <a:pt x="624" y="132"/>
                  </a:lnTo>
                  <a:lnTo>
                    <a:pt x="588" y="108"/>
                  </a:lnTo>
                  <a:lnTo>
                    <a:pt x="552" y="84"/>
                  </a:lnTo>
                  <a:lnTo>
                    <a:pt x="516" y="60"/>
                  </a:lnTo>
                  <a:lnTo>
                    <a:pt x="480" y="48"/>
                  </a:lnTo>
                  <a:lnTo>
                    <a:pt x="444" y="36"/>
                  </a:lnTo>
                  <a:lnTo>
                    <a:pt x="408" y="24"/>
                  </a:lnTo>
                  <a:lnTo>
                    <a:pt x="372" y="12"/>
                  </a:lnTo>
                  <a:lnTo>
                    <a:pt x="324" y="12"/>
                  </a:lnTo>
                  <a:lnTo>
                    <a:pt x="288" y="0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0" y="12"/>
                  </a:lnTo>
                  <a:lnTo>
                    <a:pt x="144" y="36"/>
                  </a:lnTo>
                  <a:lnTo>
                    <a:pt x="108" y="60"/>
                  </a:lnTo>
                  <a:lnTo>
                    <a:pt x="72" y="84"/>
                  </a:lnTo>
                  <a:lnTo>
                    <a:pt x="36" y="108"/>
                  </a:lnTo>
                  <a:lnTo>
                    <a:pt x="0" y="132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612" y="3964"/>
              <a:ext cx="280" cy="23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49" y="4000"/>
              <a:ext cx="225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P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99" y="2619"/>
              <a:ext cx="636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(2</a:t>
              </a:r>
              <a:r>
                <a:rPr lang="ko-KR" alt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회 반응</a:t>
              </a:r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095" y="1412"/>
              <a:ext cx="8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>
                  <a:latin typeface="Arial" charset="0"/>
                  <a:ea typeface="굴림" charset="-127"/>
                </a:rPr>
                <a:t>OAA (4C)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543" y="1268"/>
              <a:ext cx="97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>
                  <a:latin typeface="Arial" charset="0"/>
                  <a:ea typeface="굴림" charset="-127"/>
                </a:rPr>
                <a:t>Citrate (6C)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59" y="1959"/>
              <a:ext cx="420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 dirty="0" smtClean="0">
                  <a:solidFill>
                    <a:srgbClr val="006B61"/>
                  </a:solidFill>
                  <a:latin typeface="Arial" charset="0"/>
                  <a:ea typeface="굴림" charset="-127"/>
                </a:rPr>
                <a:t>2 </a:t>
              </a:r>
              <a:r>
                <a:rPr lang="en-US" altLang="ko-KR" b="1" dirty="0">
                  <a:solidFill>
                    <a:srgbClr val="006B61"/>
                  </a:solidFill>
                  <a:latin typeface="Arial" charset="0"/>
                  <a:ea typeface="굴림" charset="-127"/>
                </a:rPr>
                <a:t>CO</a:t>
              </a:r>
              <a:r>
                <a:rPr lang="en-US" altLang="ko-KR" b="1" baseline="-25000" dirty="0">
                  <a:solidFill>
                    <a:srgbClr val="006B61"/>
                  </a:solidFill>
                  <a:latin typeface="Arial" charset="0"/>
                  <a:ea typeface="굴림" charset="-127"/>
                </a:rPr>
                <a:t>2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017" y="2001"/>
              <a:ext cx="271" cy="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552" y="1312"/>
              <a:ext cx="2560" cy="251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43808" y="1124744"/>
            <a:ext cx="346761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조효소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의 도움으로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아세틸기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부분만 들어감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0312" y="2492896"/>
            <a:ext cx="15167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2CO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방출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4149080"/>
            <a:ext cx="256993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>
                <a:srgbClr val="006600"/>
              </a:buCl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분자의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NAD</a:t>
            </a:r>
            <a:r>
              <a:rPr lang="en-US" altLang="ko-KR" sz="2400" b="1" baseline="30000" dirty="0" smtClean="0">
                <a:latin typeface="HY강B" pitchFamily="18" charset="-127"/>
                <a:ea typeface="HY강B" pitchFamily="18" charset="-127"/>
              </a:rPr>
              <a:t> +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6600"/>
              </a:buClr>
              <a:buNone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가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3NADH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로 환원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800" y="4941168"/>
            <a:ext cx="285206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>
                <a:srgbClr val="006600"/>
              </a:buClr>
              <a:buNone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기질수준 인산화에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6600"/>
              </a:buClr>
              <a:buNone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의해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분자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5736" y="3717032"/>
            <a:ext cx="24913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>
                <a:srgbClr val="006600"/>
              </a:buCl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분자의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FAD</a:t>
            </a:r>
            <a:r>
              <a:rPr lang="en-US" altLang="ko-KR" sz="2400" b="1" baseline="300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6600"/>
              </a:buClr>
              <a:buNone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가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FADH</a:t>
            </a:r>
            <a:r>
              <a:rPr lang="en-US" altLang="ko-KR" sz="2400" baseline="-25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로 환원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19872" y="2708920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크렙스회로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(1</a:t>
            </a:r>
            <a:r>
              <a:rPr lang="ko-KR" altLang="en-US" sz="3200" b="1" dirty="0" err="1" smtClean="0"/>
              <a:t>회반응</a:t>
            </a:r>
            <a:r>
              <a:rPr lang="en-US" altLang="ko-KR" sz="3200" b="1" dirty="0" smtClean="0"/>
              <a:t>)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7000" b="1" dirty="0" smtClean="0">
                <a:solidFill>
                  <a:srgbClr val="003300"/>
                </a:solidFill>
                <a:latin typeface="+mj-ea"/>
                <a:ea typeface="+mj-ea"/>
              </a:rPr>
              <a:t>      목   차</a:t>
            </a:r>
            <a:endParaRPr lang="ko-KR" altLang="en-US" sz="7000" b="1" dirty="0">
              <a:solidFill>
                <a:srgbClr val="003300"/>
              </a:solidFill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36504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rgbClr val="009900"/>
              </a:buClr>
              <a:buNone/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               1.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세포호흡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Clr>
                <a:srgbClr val="009900"/>
              </a:buClr>
              <a:buNone/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               2.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해당과정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Clr>
                <a:srgbClr val="009900"/>
              </a:buClr>
              <a:buNone/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               3. </a:t>
            </a:r>
            <a:r>
              <a:rPr lang="ko-KR" altLang="en-US" sz="4000" dirty="0" err="1" smtClean="0">
                <a:latin typeface="HY강B" pitchFamily="18" charset="-127"/>
                <a:ea typeface="HY강B" pitchFamily="18" charset="-127"/>
              </a:rPr>
              <a:t>크렙스회로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 전 단계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Clr>
                <a:srgbClr val="009900"/>
              </a:buClr>
              <a:buNone/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               4. </a:t>
            </a:r>
            <a:r>
              <a:rPr lang="ko-KR" altLang="en-US" sz="4000" dirty="0" err="1" smtClean="0">
                <a:latin typeface="HY강B" pitchFamily="18" charset="-127"/>
                <a:ea typeface="HY강B" pitchFamily="18" charset="-127"/>
              </a:rPr>
              <a:t>크렙스회로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Clr>
                <a:srgbClr val="009900"/>
              </a:buClr>
              <a:buNone/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               5. </a:t>
            </a:r>
            <a:r>
              <a:rPr lang="ko-KR" altLang="en-US" sz="4000" dirty="0" err="1" smtClean="0">
                <a:latin typeface="HY강B" pitchFamily="18" charset="-127"/>
                <a:ea typeface="HY강B" pitchFamily="18" charset="-127"/>
              </a:rPr>
              <a:t>전자전달계와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 화학삼투작용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Clr>
                <a:srgbClr val="009900"/>
              </a:buClr>
              <a:buNone/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               6.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무산소호흡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3.</a:t>
            </a:r>
            <a:r>
              <a:rPr lang="ko-KR" altLang="en-US" dirty="0" err="1" smtClean="0">
                <a:solidFill>
                  <a:srgbClr val="003300"/>
                </a:solidFill>
              </a:rPr>
              <a:t>크렙스회로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1988840"/>
            <a:ext cx="4575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9900"/>
              </a:buClr>
              <a:buFont typeface="Wingdings" pitchFamily="2" charset="2"/>
              <a:buChar char="v"/>
            </a:pPr>
            <a:r>
              <a:rPr lang="ko-KR" altLang="en-US" sz="4000" dirty="0" err="1" smtClean="0">
                <a:latin typeface="HY강B" pitchFamily="18" charset="-127"/>
                <a:ea typeface="HY강B" pitchFamily="18" charset="-127"/>
              </a:rPr>
              <a:t>크렙스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 회로 과정</a:t>
            </a:r>
            <a:endParaRPr lang="ko-KR" altLang="en-US" sz="4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8" name="내용 개체 틀 3" descr="그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552" y="193"/>
            <a:ext cx="8315667" cy="6857807"/>
            <a:chOff x="761" y="932"/>
            <a:chExt cx="4332" cy="337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1" y="2300"/>
              <a:ext cx="125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3200" b="1" dirty="0" err="1" smtClean="0">
                  <a:latin typeface="HY강B" pitchFamily="18" charset="-127"/>
                  <a:ea typeface="HY강B" pitchFamily="18" charset="-127"/>
                </a:rPr>
                <a:t>크렙스</a:t>
              </a: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</a:rPr>
                <a:t> 회로</a:t>
              </a:r>
              <a:endParaRPr lang="en-US" altLang="ko-KR" sz="3200" b="1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99" y="932"/>
              <a:ext cx="14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 Acetyl </a:t>
              </a:r>
              <a:r>
                <a:rPr lang="en-US" altLang="ko-KR" sz="2000" b="1" dirty="0" err="1">
                  <a:latin typeface="Arial" charset="0"/>
                  <a:ea typeface="굴림" charset="-127"/>
                </a:rPr>
                <a:t>CoA</a:t>
              </a:r>
              <a:r>
                <a:rPr lang="en-US" altLang="ko-KR" sz="2000" b="1" dirty="0">
                  <a:latin typeface="Arial" charset="0"/>
                  <a:ea typeface="굴림" charset="-127"/>
                </a:rPr>
                <a:t> (2C)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11" y="2708"/>
              <a:ext cx="6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>
                  <a:latin typeface="Arial" charset="0"/>
                  <a:ea typeface="굴림" charset="-127"/>
                </a:rPr>
                <a:t>6 NAD</a:t>
              </a:r>
              <a:r>
                <a:rPr lang="en-US" altLang="ko-KR" sz="1900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972" y="2880"/>
              <a:ext cx="349" cy="649"/>
            </a:xfrm>
            <a:custGeom>
              <a:avLst/>
              <a:gdLst>
                <a:gd name="T0" fmla="*/ 348 w 349"/>
                <a:gd name="T1" fmla="*/ 0 h 649"/>
                <a:gd name="T2" fmla="*/ 312 w 349"/>
                <a:gd name="T3" fmla="*/ 0 h 649"/>
                <a:gd name="T4" fmla="*/ 276 w 349"/>
                <a:gd name="T5" fmla="*/ 12 h 649"/>
                <a:gd name="T6" fmla="*/ 240 w 349"/>
                <a:gd name="T7" fmla="*/ 36 h 649"/>
                <a:gd name="T8" fmla="*/ 204 w 349"/>
                <a:gd name="T9" fmla="*/ 60 h 649"/>
                <a:gd name="T10" fmla="*/ 168 w 349"/>
                <a:gd name="T11" fmla="*/ 84 h 649"/>
                <a:gd name="T12" fmla="*/ 144 w 349"/>
                <a:gd name="T13" fmla="*/ 120 h 649"/>
                <a:gd name="T14" fmla="*/ 108 w 349"/>
                <a:gd name="T15" fmla="*/ 132 h 649"/>
                <a:gd name="T16" fmla="*/ 84 w 349"/>
                <a:gd name="T17" fmla="*/ 168 h 649"/>
                <a:gd name="T18" fmla="*/ 48 w 349"/>
                <a:gd name="T19" fmla="*/ 192 h 649"/>
                <a:gd name="T20" fmla="*/ 24 w 349"/>
                <a:gd name="T21" fmla="*/ 228 h 649"/>
                <a:gd name="T22" fmla="*/ 12 w 349"/>
                <a:gd name="T23" fmla="*/ 264 h 649"/>
                <a:gd name="T24" fmla="*/ 0 w 349"/>
                <a:gd name="T25" fmla="*/ 300 h 649"/>
                <a:gd name="T26" fmla="*/ 0 w 349"/>
                <a:gd name="T27" fmla="*/ 336 h 649"/>
                <a:gd name="T28" fmla="*/ 0 w 349"/>
                <a:gd name="T29" fmla="*/ 372 h 649"/>
                <a:gd name="T30" fmla="*/ 24 w 349"/>
                <a:gd name="T31" fmla="*/ 408 h 649"/>
                <a:gd name="T32" fmla="*/ 36 w 349"/>
                <a:gd name="T33" fmla="*/ 444 h 649"/>
                <a:gd name="T34" fmla="*/ 72 w 349"/>
                <a:gd name="T35" fmla="*/ 468 h 649"/>
                <a:gd name="T36" fmla="*/ 108 w 349"/>
                <a:gd name="T37" fmla="*/ 504 h 649"/>
                <a:gd name="T38" fmla="*/ 132 w 349"/>
                <a:gd name="T39" fmla="*/ 540 h 649"/>
                <a:gd name="T40" fmla="*/ 168 w 349"/>
                <a:gd name="T41" fmla="*/ 552 h 649"/>
                <a:gd name="T42" fmla="*/ 192 w 349"/>
                <a:gd name="T43" fmla="*/ 588 h 649"/>
                <a:gd name="T44" fmla="*/ 228 w 349"/>
                <a:gd name="T45" fmla="*/ 612 h 649"/>
                <a:gd name="T46" fmla="*/ 252 w 349"/>
                <a:gd name="T47" fmla="*/ 648 h 6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9"/>
                <a:gd name="T73" fmla="*/ 0 h 649"/>
                <a:gd name="T74" fmla="*/ 349 w 349"/>
                <a:gd name="T75" fmla="*/ 649 h 6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9" h="649">
                  <a:moveTo>
                    <a:pt x="348" y="0"/>
                  </a:moveTo>
                  <a:lnTo>
                    <a:pt x="312" y="0"/>
                  </a:lnTo>
                  <a:lnTo>
                    <a:pt x="276" y="12"/>
                  </a:lnTo>
                  <a:lnTo>
                    <a:pt x="240" y="36"/>
                  </a:lnTo>
                  <a:lnTo>
                    <a:pt x="204" y="60"/>
                  </a:lnTo>
                  <a:lnTo>
                    <a:pt x="168" y="84"/>
                  </a:lnTo>
                  <a:lnTo>
                    <a:pt x="144" y="120"/>
                  </a:lnTo>
                  <a:lnTo>
                    <a:pt x="108" y="132"/>
                  </a:lnTo>
                  <a:lnTo>
                    <a:pt x="84" y="168"/>
                  </a:lnTo>
                  <a:lnTo>
                    <a:pt x="48" y="192"/>
                  </a:lnTo>
                  <a:lnTo>
                    <a:pt x="24" y="228"/>
                  </a:lnTo>
                  <a:lnTo>
                    <a:pt x="12" y="264"/>
                  </a:lnTo>
                  <a:lnTo>
                    <a:pt x="0" y="300"/>
                  </a:lnTo>
                  <a:lnTo>
                    <a:pt x="0" y="336"/>
                  </a:lnTo>
                  <a:lnTo>
                    <a:pt x="0" y="372"/>
                  </a:lnTo>
                  <a:lnTo>
                    <a:pt x="24" y="408"/>
                  </a:lnTo>
                  <a:lnTo>
                    <a:pt x="36" y="444"/>
                  </a:lnTo>
                  <a:lnTo>
                    <a:pt x="72" y="468"/>
                  </a:lnTo>
                  <a:lnTo>
                    <a:pt x="108" y="504"/>
                  </a:lnTo>
                  <a:lnTo>
                    <a:pt x="132" y="540"/>
                  </a:lnTo>
                  <a:lnTo>
                    <a:pt x="168" y="552"/>
                  </a:lnTo>
                  <a:lnTo>
                    <a:pt x="192" y="588"/>
                  </a:lnTo>
                  <a:lnTo>
                    <a:pt x="228" y="612"/>
                  </a:lnTo>
                  <a:lnTo>
                    <a:pt x="252" y="648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263" y="3447"/>
              <a:ext cx="83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i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6 NADH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29" y="1137"/>
              <a:ext cx="319" cy="1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47" y="3236"/>
              <a:ext cx="5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 FAD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61" y="2760"/>
              <a:ext cx="8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i="1" dirty="0">
                  <a:solidFill>
                    <a:srgbClr val="B760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FADH</a:t>
              </a:r>
              <a:r>
                <a:rPr lang="en-US" b="1" i="1" baseline="-25000" dirty="0">
                  <a:solidFill>
                    <a:srgbClr val="B760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284" y="2844"/>
              <a:ext cx="301" cy="421"/>
            </a:xfrm>
            <a:custGeom>
              <a:avLst/>
              <a:gdLst>
                <a:gd name="T0" fmla="*/ 204 w 301"/>
                <a:gd name="T1" fmla="*/ 420 h 421"/>
                <a:gd name="T2" fmla="*/ 240 w 301"/>
                <a:gd name="T3" fmla="*/ 396 h 421"/>
                <a:gd name="T4" fmla="*/ 264 w 301"/>
                <a:gd name="T5" fmla="*/ 360 h 421"/>
                <a:gd name="T6" fmla="*/ 288 w 301"/>
                <a:gd name="T7" fmla="*/ 324 h 421"/>
                <a:gd name="T8" fmla="*/ 300 w 301"/>
                <a:gd name="T9" fmla="*/ 288 h 421"/>
                <a:gd name="T10" fmla="*/ 300 w 301"/>
                <a:gd name="T11" fmla="*/ 252 h 421"/>
                <a:gd name="T12" fmla="*/ 300 w 301"/>
                <a:gd name="T13" fmla="*/ 216 h 421"/>
                <a:gd name="T14" fmla="*/ 300 w 301"/>
                <a:gd name="T15" fmla="*/ 180 h 421"/>
                <a:gd name="T16" fmla="*/ 300 w 301"/>
                <a:gd name="T17" fmla="*/ 144 h 421"/>
                <a:gd name="T18" fmla="*/ 300 w 301"/>
                <a:gd name="T19" fmla="*/ 108 h 421"/>
                <a:gd name="T20" fmla="*/ 288 w 301"/>
                <a:gd name="T21" fmla="*/ 72 h 421"/>
                <a:gd name="T22" fmla="*/ 252 w 301"/>
                <a:gd name="T23" fmla="*/ 60 h 421"/>
                <a:gd name="T24" fmla="*/ 216 w 301"/>
                <a:gd name="T25" fmla="*/ 36 h 421"/>
                <a:gd name="T26" fmla="*/ 180 w 301"/>
                <a:gd name="T27" fmla="*/ 24 h 421"/>
                <a:gd name="T28" fmla="*/ 144 w 301"/>
                <a:gd name="T29" fmla="*/ 12 h 421"/>
                <a:gd name="T30" fmla="*/ 108 w 301"/>
                <a:gd name="T31" fmla="*/ 12 h 421"/>
                <a:gd name="T32" fmla="*/ 72 w 301"/>
                <a:gd name="T33" fmla="*/ 0 h 421"/>
                <a:gd name="T34" fmla="*/ 36 w 301"/>
                <a:gd name="T35" fmla="*/ 0 h 421"/>
                <a:gd name="T36" fmla="*/ 0 w 301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1"/>
                <a:gd name="T58" fmla="*/ 0 h 421"/>
                <a:gd name="T59" fmla="*/ 301 w 301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1" h="421">
                  <a:moveTo>
                    <a:pt x="204" y="420"/>
                  </a:moveTo>
                  <a:lnTo>
                    <a:pt x="240" y="396"/>
                  </a:lnTo>
                  <a:lnTo>
                    <a:pt x="264" y="360"/>
                  </a:lnTo>
                  <a:lnTo>
                    <a:pt x="288" y="324"/>
                  </a:lnTo>
                  <a:lnTo>
                    <a:pt x="300" y="288"/>
                  </a:lnTo>
                  <a:lnTo>
                    <a:pt x="300" y="252"/>
                  </a:lnTo>
                  <a:lnTo>
                    <a:pt x="300" y="216"/>
                  </a:lnTo>
                  <a:lnTo>
                    <a:pt x="300" y="180"/>
                  </a:lnTo>
                  <a:lnTo>
                    <a:pt x="300" y="144"/>
                  </a:lnTo>
                  <a:lnTo>
                    <a:pt x="300" y="108"/>
                  </a:lnTo>
                  <a:lnTo>
                    <a:pt x="288" y="72"/>
                  </a:lnTo>
                  <a:lnTo>
                    <a:pt x="252" y="60"/>
                  </a:lnTo>
                  <a:lnTo>
                    <a:pt x="216" y="36"/>
                  </a:lnTo>
                  <a:lnTo>
                    <a:pt x="180" y="24"/>
                  </a:lnTo>
                  <a:lnTo>
                    <a:pt x="144" y="12"/>
                  </a:lnTo>
                  <a:lnTo>
                    <a:pt x="108" y="12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036" y="4019"/>
              <a:ext cx="65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ATP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63" y="4004"/>
              <a:ext cx="72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 ADP +</a:t>
              </a: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364" y="3828"/>
              <a:ext cx="709" cy="205"/>
            </a:xfrm>
            <a:custGeom>
              <a:avLst/>
              <a:gdLst>
                <a:gd name="T0" fmla="*/ 708 w 709"/>
                <a:gd name="T1" fmla="*/ 204 h 205"/>
                <a:gd name="T2" fmla="*/ 696 w 709"/>
                <a:gd name="T3" fmla="*/ 168 h 205"/>
                <a:gd name="T4" fmla="*/ 660 w 709"/>
                <a:gd name="T5" fmla="*/ 156 h 205"/>
                <a:gd name="T6" fmla="*/ 624 w 709"/>
                <a:gd name="T7" fmla="*/ 132 h 205"/>
                <a:gd name="T8" fmla="*/ 588 w 709"/>
                <a:gd name="T9" fmla="*/ 108 h 205"/>
                <a:gd name="T10" fmla="*/ 552 w 709"/>
                <a:gd name="T11" fmla="*/ 84 h 205"/>
                <a:gd name="T12" fmla="*/ 516 w 709"/>
                <a:gd name="T13" fmla="*/ 60 h 205"/>
                <a:gd name="T14" fmla="*/ 480 w 709"/>
                <a:gd name="T15" fmla="*/ 48 h 205"/>
                <a:gd name="T16" fmla="*/ 444 w 709"/>
                <a:gd name="T17" fmla="*/ 36 h 205"/>
                <a:gd name="T18" fmla="*/ 408 w 709"/>
                <a:gd name="T19" fmla="*/ 24 h 205"/>
                <a:gd name="T20" fmla="*/ 372 w 709"/>
                <a:gd name="T21" fmla="*/ 12 h 205"/>
                <a:gd name="T22" fmla="*/ 324 w 709"/>
                <a:gd name="T23" fmla="*/ 12 h 205"/>
                <a:gd name="T24" fmla="*/ 288 w 709"/>
                <a:gd name="T25" fmla="*/ 0 h 205"/>
                <a:gd name="T26" fmla="*/ 252 w 709"/>
                <a:gd name="T27" fmla="*/ 0 h 205"/>
                <a:gd name="T28" fmla="*/ 216 w 709"/>
                <a:gd name="T29" fmla="*/ 0 h 205"/>
                <a:gd name="T30" fmla="*/ 180 w 709"/>
                <a:gd name="T31" fmla="*/ 12 h 205"/>
                <a:gd name="T32" fmla="*/ 144 w 709"/>
                <a:gd name="T33" fmla="*/ 36 h 205"/>
                <a:gd name="T34" fmla="*/ 108 w 709"/>
                <a:gd name="T35" fmla="*/ 60 h 205"/>
                <a:gd name="T36" fmla="*/ 72 w 709"/>
                <a:gd name="T37" fmla="*/ 84 h 205"/>
                <a:gd name="T38" fmla="*/ 36 w 709"/>
                <a:gd name="T39" fmla="*/ 108 h 205"/>
                <a:gd name="T40" fmla="*/ 0 w 709"/>
                <a:gd name="T41" fmla="*/ 132 h 2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9"/>
                <a:gd name="T64" fmla="*/ 0 h 205"/>
                <a:gd name="T65" fmla="*/ 709 w 709"/>
                <a:gd name="T66" fmla="*/ 205 h 2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9" h="205">
                  <a:moveTo>
                    <a:pt x="708" y="204"/>
                  </a:moveTo>
                  <a:lnTo>
                    <a:pt x="696" y="168"/>
                  </a:lnTo>
                  <a:lnTo>
                    <a:pt x="660" y="156"/>
                  </a:lnTo>
                  <a:lnTo>
                    <a:pt x="624" y="132"/>
                  </a:lnTo>
                  <a:lnTo>
                    <a:pt x="588" y="108"/>
                  </a:lnTo>
                  <a:lnTo>
                    <a:pt x="552" y="84"/>
                  </a:lnTo>
                  <a:lnTo>
                    <a:pt x="516" y="60"/>
                  </a:lnTo>
                  <a:lnTo>
                    <a:pt x="480" y="48"/>
                  </a:lnTo>
                  <a:lnTo>
                    <a:pt x="444" y="36"/>
                  </a:lnTo>
                  <a:lnTo>
                    <a:pt x="408" y="24"/>
                  </a:lnTo>
                  <a:lnTo>
                    <a:pt x="372" y="12"/>
                  </a:lnTo>
                  <a:lnTo>
                    <a:pt x="324" y="12"/>
                  </a:lnTo>
                  <a:lnTo>
                    <a:pt x="288" y="0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0" y="12"/>
                  </a:lnTo>
                  <a:lnTo>
                    <a:pt x="144" y="36"/>
                  </a:lnTo>
                  <a:lnTo>
                    <a:pt x="108" y="60"/>
                  </a:lnTo>
                  <a:lnTo>
                    <a:pt x="72" y="84"/>
                  </a:lnTo>
                  <a:lnTo>
                    <a:pt x="36" y="108"/>
                  </a:lnTo>
                  <a:lnTo>
                    <a:pt x="0" y="132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796" y="3988"/>
              <a:ext cx="280" cy="23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37" y="4000"/>
              <a:ext cx="225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P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99" y="2619"/>
              <a:ext cx="636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(2</a:t>
              </a:r>
              <a:r>
                <a:rPr lang="ko-KR" alt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회 반응</a:t>
              </a:r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095" y="1412"/>
              <a:ext cx="8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>
                  <a:latin typeface="Arial" charset="0"/>
                  <a:ea typeface="굴림" charset="-127"/>
                </a:rPr>
                <a:t>OAA (4C)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543" y="1268"/>
              <a:ext cx="97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>
                  <a:latin typeface="Arial" charset="0"/>
                  <a:ea typeface="굴림" charset="-127"/>
                </a:rPr>
                <a:t>Citrate (6C)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59" y="1959"/>
              <a:ext cx="63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rgbClr val="006B61"/>
                  </a:solidFill>
                  <a:latin typeface="Arial" charset="0"/>
                  <a:ea typeface="굴림" charset="-127"/>
                </a:rPr>
                <a:t>4 CO</a:t>
              </a:r>
              <a:r>
                <a:rPr lang="en-US" altLang="ko-KR" b="1" baseline="-25000">
                  <a:solidFill>
                    <a:srgbClr val="006B61"/>
                  </a:solidFill>
                  <a:latin typeface="Arial" charset="0"/>
                  <a:ea typeface="굴림" charset="-127"/>
                </a:rPr>
                <a:t>2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017" y="2001"/>
              <a:ext cx="271" cy="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552" y="1312"/>
              <a:ext cx="2560" cy="251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19872" y="2708920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크렙스회로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(2</a:t>
            </a:r>
            <a:r>
              <a:rPr lang="ko-KR" altLang="en-US" sz="3200" b="1" dirty="0" err="1" smtClean="0"/>
              <a:t>회반응</a:t>
            </a:r>
            <a:r>
              <a:rPr lang="en-US" altLang="ko-KR" sz="3200" b="1" dirty="0" smtClean="0"/>
              <a:t>)</a:t>
            </a:r>
            <a:endParaRPr lang="ko-KR" altLang="en-US" sz="3200" b="1" dirty="0"/>
          </a:p>
        </p:txBody>
      </p:sp>
      <p:sp>
        <p:nvSpPr>
          <p:cNvPr id="31" name="직사각형 30"/>
          <p:cNvSpPr/>
          <p:nvPr/>
        </p:nvSpPr>
        <p:spPr>
          <a:xfrm>
            <a:off x="571472" y="3714752"/>
            <a:ext cx="1000132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000364" y="6215082"/>
            <a:ext cx="928694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7286644" y="5072074"/>
            <a:ext cx="1071570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rgbClr val="006600"/>
                </a:solidFill>
              </a:rPr>
              <a:t>총 생성물질</a:t>
            </a:r>
            <a:endParaRPr lang="ko-KR" altLang="en-US" dirty="0">
              <a:solidFill>
                <a:srgbClr val="006600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642910" y="2000216"/>
          <a:ext cx="8286809" cy="464349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28760"/>
                <a:gridCol w="1428760"/>
                <a:gridCol w="1928826"/>
                <a:gridCol w="1785950"/>
                <a:gridCol w="1714513"/>
              </a:tblGrid>
              <a:tr h="859228">
                <a:tc>
                  <a:txBody>
                    <a:bodyPr/>
                    <a:lstStyle/>
                    <a:p>
                      <a:pPr algn="ctr" latinLnBrk="1"/>
                      <a:endParaRPr lang="ko-KR" altLang="en-US" sz="2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 smtClean="0">
                          <a:latin typeface="HY강B" pitchFamily="18" charset="-127"/>
                          <a:ea typeface="HY강B" pitchFamily="18" charset="-127"/>
                        </a:rPr>
                        <a:t>해당과정</a:t>
                      </a:r>
                      <a:endParaRPr lang="ko-KR" altLang="en-US" sz="2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 err="1" smtClean="0">
                          <a:latin typeface="HY강B" pitchFamily="18" charset="-127"/>
                          <a:ea typeface="HY강B" pitchFamily="18" charset="-127"/>
                        </a:rPr>
                        <a:t>크렙스회로</a:t>
                      </a:r>
                      <a:r>
                        <a:rPr lang="ko-KR" altLang="en-US" sz="2200" dirty="0" smtClean="0">
                          <a:latin typeface="HY강B" pitchFamily="18" charset="-127"/>
                          <a:ea typeface="HY강B" pitchFamily="18" charset="-127"/>
                        </a:rPr>
                        <a:t> 전</a:t>
                      </a:r>
                      <a:endParaRPr lang="ko-KR" altLang="en-US" sz="22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 i="0" kern="1200" dirty="0" err="1" smtClean="0">
                          <a:solidFill>
                            <a:schemeClr val="lt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크렙스회로</a:t>
                      </a:r>
                      <a:endParaRPr lang="ko-KR" altLang="en-US" sz="2200" b="1" i="0" kern="1200" dirty="0" smtClean="0">
                        <a:solidFill>
                          <a:schemeClr val="lt1"/>
                        </a:solidFill>
                        <a:latin typeface="HY강B" pitchFamily="18" charset="-127"/>
                        <a:ea typeface="HY강B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 i="0" kern="1200" smtClean="0">
                          <a:solidFill>
                            <a:schemeClr val="lt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합계</a:t>
                      </a:r>
                      <a:endParaRPr lang="ko-KR" altLang="en-US" sz="2200" b="1" i="0" kern="1200" dirty="0" smtClean="0">
                        <a:solidFill>
                          <a:schemeClr val="lt1"/>
                        </a:solidFill>
                        <a:latin typeface="HY강B" pitchFamily="18" charset="-127"/>
                        <a:ea typeface="HY강B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12614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 smtClean="0">
                          <a:solidFill>
                            <a:schemeClr val="dk1"/>
                          </a:solidFill>
                          <a:latin typeface="HY강B" pitchFamily="18" charset="-127"/>
                          <a:ea typeface="HY강B" pitchFamily="18" charset="-127"/>
                          <a:cs typeface="+mn-cs"/>
                        </a:rPr>
                        <a:t>ATP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-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4ATP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</a:tr>
              <a:tr h="1261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NADH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6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10NADH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</a:tr>
              <a:tr h="12614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FADH</a:t>
                      </a:r>
                      <a:r>
                        <a:rPr lang="en-US" altLang="ko-KR" sz="3500" baseline="-250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baseline="-250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-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-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>
                          <a:latin typeface="HY강B" pitchFamily="18" charset="-127"/>
                          <a:ea typeface="HY강B" pitchFamily="18" charset="-127"/>
                        </a:rPr>
                        <a:t>2FADH</a:t>
                      </a:r>
                      <a:r>
                        <a:rPr lang="en-US" altLang="ko-KR" sz="3500" baseline="-25000" dirty="0" smtClean="0"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endParaRPr lang="ko-KR" altLang="en-US" sz="35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직선 연결선 5"/>
          <p:cNvCxnSpPr/>
          <p:nvPr/>
        </p:nvCxnSpPr>
        <p:spPr>
          <a:xfrm rot="5400000">
            <a:off x="-3785428" y="278524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5.</a:t>
            </a:r>
            <a:r>
              <a:rPr lang="ko-KR" altLang="en-US" dirty="0" err="1" smtClean="0">
                <a:solidFill>
                  <a:srgbClr val="003300"/>
                </a:solidFill>
              </a:rPr>
              <a:t>전자전달계와</a:t>
            </a:r>
            <a:r>
              <a:rPr lang="ko-KR" altLang="en-US" dirty="0" smtClean="0">
                <a:solidFill>
                  <a:srgbClr val="003300"/>
                </a:solidFill>
              </a:rPr>
              <a:t> 화학삼투작용</a:t>
            </a:r>
            <a:endParaRPr lang="ko-KR" altLang="en-US" dirty="0">
              <a:solidFill>
                <a:srgbClr val="0033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미토콘드리아 내막에서 발생</a:t>
            </a:r>
            <a:endParaRPr lang="en-US" altLang="ko-KR" sz="25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를 만들기 위해 </a:t>
            </a:r>
            <a:r>
              <a:rPr lang="ko-KR" altLang="en-US" sz="2500" dirty="0" err="1" smtClean="0">
                <a:latin typeface="HY강B" pitchFamily="18" charset="-127"/>
                <a:ea typeface="HY강B" pitchFamily="18" charset="-127"/>
              </a:rPr>
              <a:t>전자전달계와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합성효소를 사용한다</a:t>
            </a:r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미토콘드리아 내막에 있는 단백질 복합체에 의해 </a:t>
            </a:r>
            <a:endParaRPr lang="en-US" altLang="ko-KR" sz="25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500" baseline="30000" dirty="0" smtClean="0"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은 기질에서 막사이 공간으로 이동한다</a:t>
            </a:r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500" baseline="30000" dirty="0" smtClean="0">
                <a:latin typeface="HY강B" pitchFamily="18" charset="-127"/>
                <a:ea typeface="HY강B" pitchFamily="18" charset="-127"/>
              </a:rPr>
              <a:t>+ 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은 </a:t>
            </a:r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ATP 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합성 효소를 통해 확산되어 </a:t>
            </a:r>
            <a:r>
              <a:rPr lang="en-US" altLang="ko-KR" sz="25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500" dirty="0" smtClean="0">
                <a:latin typeface="HY강B" pitchFamily="18" charset="-127"/>
                <a:ea typeface="HY강B" pitchFamily="18" charset="-127"/>
              </a:rPr>
              <a:t>를 만든다</a:t>
            </a:r>
            <a:endParaRPr lang="en-US" altLang="ko-KR" sz="25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28926" y="4714884"/>
            <a:ext cx="5340350" cy="1947862"/>
            <a:chOff x="2163" y="3049"/>
            <a:chExt cx="3364" cy="122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34" y="3049"/>
              <a:ext cx="1293" cy="1227"/>
            </a:xfrm>
            <a:custGeom>
              <a:avLst/>
              <a:gdLst>
                <a:gd name="T0" fmla="*/ 616 w 1293"/>
                <a:gd name="T1" fmla="*/ 1084 h 1227"/>
                <a:gd name="T2" fmla="*/ 538 w 1293"/>
                <a:gd name="T3" fmla="*/ 1142 h 1227"/>
                <a:gd name="T4" fmla="*/ 466 w 1293"/>
                <a:gd name="T5" fmla="*/ 1190 h 1227"/>
                <a:gd name="T6" fmla="*/ 387 w 1293"/>
                <a:gd name="T7" fmla="*/ 1221 h 1227"/>
                <a:gd name="T8" fmla="*/ 307 w 1293"/>
                <a:gd name="T9" fmla="*/ 1226 h 1227"/>
                <a:gd name="T10" fmla="*/ 236 w 1293"/>
                <a:gd name="T11" fmla="*/ 1210 h 1227"/>
                <a:gd name="T12" fmla="*/ 166 w 1293"/>
                <a:gd name="T13" fmla="*/ 1192 h 1227"/>
                <a:gd name="T14" fmla="*/ 93 w 1293"/>
                <a:gd name="T15" fmla="*/ 1149 h 1227"/>
                <a:gd name="T16" fmla="*/ 41 w 1293"/>
                <a:gd name="T17" fmla="*/ 1087 h 1227"/>
                <a:gd name="T18" fmla="*/ 1 w 1293"/>
                <a:gd name="T19" fmla="*/ 993 h 1227"/>
                <a:gd name="T20" fmla="*/ 9 w 1293"/>
                <a:gd name="T21" fmla="*/ 916 h 1227"/>
                <a:gd name="T22" fmla="*/ 13 w 1293"/>
                <a:gd name="T23" fmla="*/ 841 h 1227"/>
                <a:gd name="T24" fmla="*/ 31 w 1293"/>
                <a:gd name="T25" fmla="*/ 771 h 1227"/>
                <a:gd name="T26" fmla="*/ 64 w 1293"/>
                <a:gd name="T27" fmla="*/ 693 h 1227"/>
                <a:gd name="T28" fmla="*/ 112 w 1293"/>
                <a:gd name="T29" fmla="*/ 610 h 1227"/>
                <a:gd name="T30" fmla="*/ 168 w 1293"/>
                <a:gd name="T31" fmla="*/ 540 h 1227"/>
                <a:gd name="T32" fmla="*/ 246 w 1293"/>
                <a:gd name="T33" fmla="*/ 419 h 1227"/>
                <a:gd name="T34" fmla="*/ 301 w 1293"/>
                <a:gd name="T35" fmla="*/ 350 h 1227"/>
                <a:gd name="T36" fmla="*/ 356 w 1293"/>
                <a:gd name="T37" fmla="*/ 283 h 1227"/>
                <a:gd name="T38" fmla="*/ 417 w 1293"/>
                <a:gd name="T39" fmla="*/ 230 h 1227"/>
                <a:gd name="T40" fmla="*/ 467 w 1293"/>
                <a:gd name="T41" fmla="*/ 173 h 1227"/>
                <a:gd name="T42" fmla="*/ 540 w 1293"/>
                <a:gd name="T43" fmla="*/ 125 h 1227"/>
                <a:gd name="T44" fmla="*/ 602 w 1293"/>
                <a:gd name="T45" fmla="*/ 73 h 1227"/>
                <a:gd name="T46" fmla="*/ 696 w 1293"/>
                <a:gd name="T47" fmla="*/ 35 h 1227"/>
                <a:gd name="T48" fmla="*/ 780 w 1293"/>
                <a:gd name="T49" fmla="*/ 19 h 1227"/>
                <a:gd name="T50" fmla="*/ 877 w 1293"/>
                <a:gd name="T51" fmla="*/ 7 h 1227"/>
                <a:gd name="T52" fmla="*/ 958 w 1293"/>
                <a:gd name="T53" fmla="*/ 2 h 1227"/>
                <a:gd name="T54" fmla="*/ 1028 w 1293"/>
                <a:gd name="T55" fmla="*/ 20 h 1227"/>
                <a:gd name="T56" fmla="*/ 1095 w 1293"/>
                <a:gd name="T57" fmla="*/ 49 h 1227"/>
                <a:gd name="T58" fmla="*/ 1171 w 1293"/>
                <a:gd name="T59" fmla="*/ 80 h 1227"/>
                <a:gd name="T60" fmla="*/ 1224 w 1293"/>
                <a:gd name="T61" fmla="*/ 141 h 1227"/>
                <a:gd name="T62" fmla="*/ 1279 w 1293"/>
                <a:gd name="T63" fmla="*/ 257 h 1227"/>
                <a:gd name="T64" fmla="*/ 1292 w 1293"/>
                <a:gd name="T65" fmla="*/ 352 h 1227"/>
                <a:gd name="T66" fmla="*/ 1281 w 1293"/>
                <a:gd name="T67" fmla="*/ 441 h 1227"/>
                <a:gd name="T68" fmla="*/ 1275 w 1293"/>
                <a:gd name="T69" fmla="*/ 515 h 1227"/>
                <a:gd name="T70" fmla="*/ 1253 w 1293"/>
                <a:gd name="T71" fmla="*/ 597 h 1227"/>
                <a:gd name="T72" fmla="*/ 1224 w 1293"/>
                <a:gd name="T73" fmla="*/ 663 h 1227"/>
                <a:gd name="T74" fmla="*/ 1163 w 1293"/>
                <a:gd name="T75" fmla="*/ 716 h 1227"/>
                <a:gd name="T76" fmla="*/ 1091 w 1293"/>
                <a:gd name="T77" fmla="*/ 764 h 1227"/>
                <a:gd name="T78" fmla="*/ 996 w 1293"/>
                <a:gd name="T79" fmla="*/ 802 h 1227"/>
                <a:gd name="T80" fmla="*/ 924 w 1293"/>
                <a:gd name="T81" fmla="*/ 849 h 1227"/>
                <a:gd name="T82" fmla="*/ 846 w 1293"/>
                <a:gd name="T83" fmla="*/ 881 h 1227"/>
                <a:gd name="T84" fmla="*/ 777 w 1293"/>
                <a:gd name="T85" fmla="*/ 918 h 1227"/>
                <a:gd name="T86" fmla="*/ 721 w 1293"/>
                <a:gd name="T87" fmla="*/ 959 h 1227"/>
                <a:gd name="T88" fmla="*/ 659 w 1293"/>
                <a:gd name="T89" fmla="*/ 1011 h 1227"/>
                <a:gd name="T90" fmla="*/ 640 w 1293"/>
                <a:gd name="T91" fmla="*/ 1055 h 12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93"/>
                <a:gd name="T139" fmla="*/ 0 h 1227"/>
                <a:gd name="T140" fmla="*/ 1293 w 1293"/>
                <a:gd name="T141" fmla="*/ 1227 h 12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93" h="1227">
                  <a:moveTo>
                    <a:pt x="640" y="1055"/>
                  </a:moveTo>
                  <a:lnTo>
                    <a:pt x="616" y="1084"/>
                  </a:lnTo>
                  <a:lnTo>
                    <a:pt x="576" y="1118"/>
                  </a:lnTo>
                  <a:lnTo>
                    <a:pt x="538" y="1142"/>
                  </a:lnTo>
                  <a:lnTo>
                    <a:pt x="503" y="1166"/>
                  </a:lnTo>
                  <a:lnTo>
                    <a:pt x="466" y="1190"/>
                  </a:lnTo>
                  <a:lnTo>
                    <a:pt x="424" y="1197"/>
                  </a:lnTo>
                  <a:lnTo>
                    <a:pt x="387" y="1221"/>
                  </a:lnTo>
                  <a:lnTo>
                    <a:pt x="350" y="1219"/>
                  </a:lnTo>
                  <a:lnTo>
                    <a:pt x="307" y="1226"/>
                  </a:lnTo>
                  <a:lnTo>
                    <a:pt x="269" y="1224"/>
                  </a:lnTo>
                  <a:lnTo>
                    <a:pt x="236" y="1210"/>
                  </a:lnTo>
                  <a:lnTo>
                    <a:pt x="199" y="1206"/>
                  </a:lnTo>
                  <a:lnTo>
                    <a:pt x="166" y="1192"/>
                  </a:lnTo>
                  <a:lnTo>
                    <a:pt x="132" y="1178"/>
                  </a:lnTo>
                  <a:lnTo>
                    <a:pt x="93" y="1149"/>
                  </a:lnTo>
                  <a:lnTo>
                    <a:pt x="63" y="1124"/>
                  </a:lnTo>
                  <a:lnTo>
                    <a:pt x="41" y="1087"/>
                  </a:lnTo>
                  <a:lnTo>
                    <a:pt x="21" y="1040"/>
                  </a:lnTo>
                  <a:lnTo>
                    <a:pt x="1" y="993"/>
                  </a:lnTo>
                  <a:lnTo>
                    <a:pt x="5" y="955"/>
                  </a:lnTo>
                  <a:lnTo>
                    <a:pt x="9" y="916"/>
                  </a:lnTo>
                  <a:lnTo>
                    <a:pt x="0" y="874"/>
                  </a:lnTo>
                  <a:lnTo>
                    <a:pt x="13" y="841"/>
                  </a:lnTo>
                  <a:lnTo>
                    <a:pt x="17" y="804"/>
                  </a:lnTo>
                  <a:lnTo>
                    <a:pt x="31" y="771"/>
                  </a:lnTo>
                  <a:lnTo>
                    <a:pt x="49" y="726"/>
                  </a:lnTo>
                  <a:lnTo>
                    <a:pt x="64" y="693"/>
                  </a:lnTo>
                  <a:lnTo>
                    <a:pt x="83" y="650"/>
                  </a:lnTo>
                  <a:lnTo>
                    <a:pt x="112" y="610"/>
                  </a:lnTo>
                  <a:lnTo>
                    <a:pt x="138" y="581"/>
                  </a:lnTo>
                  <a:lnTo>
                    <a:pt x="168" y="540"/>
                  </a:lnTo>
                  <a:lnTo>
                    <a:pt x="199" y="502"/>
                  </a:lnTo>
                  <a:lnTo>
                    <a:pt x="246" y="419"/>
                  </a:lnTo>
                  <a:lnTo>
                    <a:pt x="272" y="389"/>
                  </a:lnTo>
                  <a:lnTo>
                    <a:pt x="301" y="350"/>
                  </a:lnTo>
                  <a:lnTo>
                    <a:pt x="331" y="311"/>
                  </a:lnTo>
                  <a:lnTo>
                    <a:pt x="356" y="283"/>
                  </a:lnTo>
                  <a:lnTo>
                    <a:pt x="392" y="257"/>
                  </a:lnTo>
                  <a:lnTo>
                    <a:pt x="417" y="230"/>
                  </a:lnTo>
                  <a:lnTo>
                    <a:pt x="443" y="201"/>
                  </a:lnTo>
                  <a:lnTo>
                    <a:pt x="467" y="173"/>
                  </a:lnTo>
                  <a:lnTo>
                    <a:pt x="504" y="149"/>
                  </a:lnTo>
                  <a:lnTo>
                    <a:pt x="540" y="125"/>
                  </a:lnTo>
                  <a:lnTo>
                    <a:pt x="565" y="96"/>
                  </a:lnTo>
                  <a:lnTo>
                    <a:pt x="602" y="73"/>
                  </a:lnTo>
                  <a:lnTo>
                    <a:pt x="648" y="53"/>
                  </a:lnTo>
                  <a:lnTo>
                    <a:pt x="696" y="35"/>
                  </a:lnTo>
                  <a:lnTo>
                    <a:pt x="739" y="27"/>
                  </a:lnTo>
                  <a:lnTo>
                    <a:pt x="780" y="19"/>
                  </a:lnTo>
                  <a:lnTo>
                    <a:pt x="824" y="10"/>
                  </a:lnTo>
                  <a:lnTo>
                    <a:pt x="877" y="7"/>
                  </a:lnTo>
                  <a:lnTo>
                    <a:pt x="920" y="0"/>
                  </a:lnTo>
                  <a:lnTo>
                    <a:pt x="958" y="2"/>
                  </a:lnTo>
                  <a:lnTo>
                    <a:pt x="995" y="5"/>
                  </a:lnTo>
                  <a:lnTo>
                    <a:pt x="1028" y="20"/>
                  </a:lnTo>
                  <a:lnTo>
                    <a:pt x="1061" y="34"/>
                  </a:lnTo>
                  <a:lnTo>
                    <a:pt x="1095" y="49"/>
                  </a:lnTo>
                  <a:lnTo>
                    <a:pt x="1127" y="61"/>
                  </a:lnTo>
                  <a:lnTo>
                    <a:pt x="1171" y="80"/>
                  </a:lnTo>
                  <a:lnTo>
                    <a:pt x="1196" y="116"/>
                  </a:lnTo>
                  <a:lnTo>
                    <a:pt x="1224" y="141"/>
                  </a:lnTo>
                  <a:lnTo>
                    <a:pt x="1254" y="193"/>
                  </a:lnTo>
                  <a:lnTo>
                    <a:pt x="1279" y="257"/>
                  </a:lnTo>
                  <a:lnTo>
                    <a:pt x="1288" y="299"/>
                  </a:lnTo>
                  <a:lnTo>
                    <a:pt x="1292" y="352"/>
                  </a:lnTo>
                  <a:lnTo>
                    <a:pt x="1288" y="390"/>
                  </a:lnTo>
                  <a:lnTo>
                    <a:pt x="1281" y="441"/>
                  </a:lnTo>
                  <a:lnTo>
                    <a:pt x="1288" y="482"/>
                  </a:lnTo>
                  <a:lnTo>
                    <a:pt x="1275" y="515"/>
                  </a:lnTo>
                  <a:lnTo>
                    <a:pt x="1268" y="563"/>
                  </a:lnTo>
                  <a:lnTo>
                    <a:pt x="1253" y="597"/>
                  </a:lnTo>
                  <a:lnTo>
                    <a:pt x="1239" y="630"/>
                  </a:lnTo>
                  <a:lnTo>
                    <a:pt x="1224" y="663"/>
                  </a:lnTo>
                  <a:lnTo>
                    <a:pt x="1188" y="688"/>
                  </a:lnTo>
                  <a:lnTo>
                    <a:pt x="1163" y="716"/>
                  </a:lnTo>
                  <a:lnTo>
                    <a:pt x="1128" y="740"/>
                  </a:lnTo>
                  <a:lnTo>
                    <a:pt x="1091" y="764"/>
                  </a:lnTo>
                  <a:lnTo>
                    <a:pt x="1043" y="782"/>
                  </a:lnTo>
                  <a:lnTo>
                    <a:pt x="996" y="802"/>
                  </a:lnTo>
                  <a:lnTo>
                    <a:pt x="961" y="826"/>
                  </a:lnTo>
                  <a:lnTo>
                    <a:pt x="924" y="849"/>
                  </a:lnTo>
                  <a:lnTo>
                    <a:pt x="881" y="857"/>
                  </a:lnTo>
                  <a:lnTo>
                    <a:pt x="846" y="881"/>
                  </a:lnTo>
                  <a:lnTo>
                    <a:pt x="803" y="889"/>
                  </a:lnTo>
                  <a:lnTo>
                    <a:pt x="777" y="918"/>
                  </a:lnTo>
                  <a:lnTo>
                    <a:pt x="736" y="926"/>
                  </a:lnTo>
                  <a:lnTo>
                    <a:pt x="721" y="959"/>
                  </a:lnTo>
                  <a:lnTo>
                    <a:pt x="684" y="982"/>
                  </a:lnTo>
                  <a:lnTo>
                    <a:pt x="659" y="1011"/>
                  </a:lnTo>
                  <a:lnTo>
                    <a:pt x="646" y="1043"/>
                  </a:lnTo>
                  <a:lnTo>
                    <a:pt x="640" y="1055"/>
                  </a:lnTo>
                </a:path>
              </a:pathLst>
            </a:custGeom>
            <a:solidFill>
              <a:srgbClr val="F35B1B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350" y="3396"/>
              <a:ext cx="664" cy="743"/>
            </a:xfrm>
            <a:custGeom>
              <a:avLst/>
              <a:gdLst>
                <a:gd name="T0" fmla="*/ 0 w 664"/>
                <a:gd name="T1" fmla="*/ 567 h 743"/>
                <a:gd name="T2" fmla="*/ 46 w 664"/>
                <a:gd name="T3" fmla="*/ 520 h 743"/>
                <a:gd name="T4" fmla="*/ 127 w 664"/>
                <a:gd name="T5" fmla="*/ 516 h 743"/>
                <a:gd name="T6" fmla="*/ 197 w 664"/>
                <a:gd name="T7" fmla="*/ 532 h 743"/>
                <a:gd name="T8" fmla="*/ 199 w 664"/>
                <a:gd name="T9" fmla="*/ 468 h 743"/>
                <a:gd name="T10" fmla="*/ 138 w 664"/>
                <a:gd name="T11" fmla="*/ 428 h 743"/>
                <a:gd name="T12" fmla="*/ 57 w 664"/>
                <a:gd name="T13" fmla="*/ 434 h 743"/>
                <a:gd name="T14" fmla="*/ 96 w 664"/>
                <a:gd name="T15" fmla="*/ 372 h 743"/>
                <a:gd name="T16" fmla="*/ 136 w 664"/>
                <a:gd name="T17" fmla="*/ 310 h 743"/>
                <a:gd name="T18" fmla="*/ 176 w 664"/>
                <a:gd name="T19" fmla="*/ 248 h 743"/>
                <a:gd name="T20" fmla="*/ 238 w 664"/>
                <a:gd name="T21" fmla="*/ 222 h 743"/>
                <a:gd name="T22" fmla="*/ 275 w 664"/>
                <a:gd name="T23" fmla="*/ 291 h 743"/>
                <a:gd name="T24" fmla="*/ 330 w 664"/>
                <a:gd name="T25" fmla="*/ 341 h 743"/>
                <a:gd name="T26" fmla="*/ 402 w 664"/>
                <a:gd name="T27" fmla="*/ 358 h 743"/>
                <a:gd name="T28" fmla="*/ 409 w 664"/>
                <a:gd name="T29" fmla="*/ 281 h 743"/>
                <a:gd name="T30" fmla="*/ 360 w 664"/>
                <a:gd name="T31" fmla="*/ 210 h 743"/>
                <a:gd name="T32" fmla="*/ 298 w 664"/>
                <a:gd name="T33" fmla="*/ 170 h 743"/>
                <a:gd name="T34" fmla="*/ 316 w 664"/>
                <a:gd name="T35" fmla="*/ 100 h 743"/>
                <a:gd name="T36" fmla="*/ 382 w 664"/>
                <a:gd name="T37" fmla="*/ 37 h 743"/>
                <a:gd name="T38" fmla="*/ 450 w 664"/>
                <a:gd name="T39" fmla="*/ 0 h 743"/>
                <a:gd name="T40" fmla="*/ 482 w 664"/>
                <a:gd name="T41" fmla="*/ 78 h 743"/>
                <a:gd name="T42" fmla="*/ 530 w 664"/>
                <a:gd name="T43" fmla="*/ 151 h 743"/>
                <a:gd name="T44" fmla="*/ 572 w 664"/>
                <a:gd name="T45" fmla="*/ 234 h 743"/>
                <a:gd name="T46" fmla="*/ 615 w 664"/>
                <a:gd name="T47" fmla="*/ 318 h 743"/>
                <a:gd name="T48" fmla="*/ 663 w 664"/>
                <a:gd name="T49" fmla="*/ 389 h 743"/>
                <a:gd name="T50" fmla="*/ 645 w 664"/>
                <a:gd name="T51" fmla="*/ 462 h 743"/>
                <a:gd name="T52" fmla="*/ 584 w 664"/>
                <a:gd name="T53" fmla="*/ 514 h 743"/>
                <a:gd name="T54" fmla="*/ 544 w 664"/>
                <a:gd name="T55" fmla="*/ 575 h 743"/>
                <a:gd name="T56" fmla="*/ 508 w 664"/>
                <a:gd name="T57" fmla="*/ 507 h 743"/>
                <a:gd name="T58" fmla="*/ 447 w 664"/>
                <a:gd name="T59" fmla="*/ 469 h 743"/>
                <a:gd name="T60" fmla="*/ 375 w 664"/>
                <a:gd name="T61" fmla="*/ 450 h 743"/>
                <a:gd name="T62" fmla="*/ 363 w 664"/>
                <a:gd name="T63" fmla="*/ 510 h 743"/>
                <a:gd name="T64" fmla="*/ 415 w 664"/>
                <a:gd name="T65" fmla="*/ 573 h 743"/>
                <a:gd name="T66" fmla="*/ 437 w 664"/>
                <a:gd name="T67" fmla="*/ 647 h 743"/>
                <a:gd name="T68" fmla="*/ 397 w 664"/>
                <a:gd name="T69" fmla="*/ 708 h 743"/>
                <a:gd name="T70" fmla="*/ 322 w 664"/>
                <a:gd name="T71" fmla="*/ 728 h 743"/>
                <a:gd name="T72" fmla="*/ 242 w 664"/>
                <a:gd name="T73" fmla="*/ 734 h 743"/>
                <a:gd name="T74" fmla="*/ 203 w 664"/>
                <a:gd name="T75" fmla="*/ 704 h 743"/>
                <a:gd name="T76" fmla="*/ 264 w 664"/>
                <a:gd name="T77" fmla="*/ 652 h 743"/>
                <a:gd name="T78" fmla="*/ 245 w 664"/>
                <a:gd name="T79" fmla="*/ 605 h 743"/>
                <a:gd name="T80" fmla="*/ 161 w 664"/>
                <a:gd name="T81" fmla="*/ 648 h 743"/>
                <a:gd name="T82" fmla="*/ 89 w 664"/>
                <a:gd name="T83" fmla="*/ 695 h 743"/>
                <a:gd name="T84" fmla="*/ 29 w 664"/>
                <a:gd name="T85" fmla="*/ 682 h 743"/>
                <a:gd name="T86" fmla="*/ 13 w 664"/>
                <a:gd name="T87" fmla="*/ 597 h 7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4"/>
                <a:gd name="T133" fmla="*/ 0 h 743"/>
                <a:gd name="T134" fmla="*/ 664 w 664"/>
                <a:gd name="T135" fmla="*/ 743 h 7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4" h="743">
                  <a:moveTo>
                    <a:pt x="9" y="608"/>
                  </a:moveTo>
                  <a:lnTo>
                    <a:pt x="0" y="567"/>
                  </a:lnTo>
                  <a:lnTo>
                    <a:pt x="4" y="527"/>
                  </a:lnTo>
                  <a:lnTo>
                    <a:pt x="46" y="520"/>
                  </a:lnTo>
                  <a:lnTo>
                    <a:pt x="89" y="512"/>
                  </a:lnTo>
                  <a:lnTo>
                    <a:pt x="127" y="516"/>
                  </a:lnTo>
                  <a:lnTo>
                    <a:pt x="160" y="530"/>
                  </a:lnTo>
                  <a:lnTo>
                    <a:pt x="197" y="532"/>
                  </a:lnTo>
                  <a:lnTo>
                    <a:pt x="222" y="504"/>
                  </a:lnTo>
                  <a:lnTo>
                    <a:pt x="199" y="468"/>
                  </a:lnTo>
                  <a:lnTo>
                    <a:pt x="170" y="443"/>
                  </a:lnTo>
                  <a:lnTo>
                    <a:pt x="138" y="428"/>
                  </a:lnTo>
                  <a:lnTo>
                    <a:pt x="95" y="436"/>
                  </a:lnTo>
                  <a:lnTo>
                    <a:pt x="57" y="434"/>
                  </a:lnTo>
                  <a:lnTo>
                    <a:pt x="61" y="395"/>
                  </a:lnTo>
                  <a:lnTo>
                    <a:pt x="96" y="372"/>
                  </a:lnTo>
                  <a:lnTo>
                    <a:pt x="121" y="343"/>
                  </a:lnTo>
                  <a:lnTo>
                    <a:pt x="136" y="310"/>
                  </a:lnTo>
                  <a:lnTo>
                    <a:pt x="161" y="282"/>
                  </a:lnTo>
                  <a:lnTo>
                    <a:pt x="176" y="248"/>
                  </a:lnTo>
                  <a:lnTo>
                    <a:pt x="199" y="220"/>
                  </a:lnTo>
                  <a:lnTo>
                    <a:pt x="238" y="222"/>
                  </a:lnTo>
                  <a:lnTo>
                    <a:pt x="266" y="248"/>
                  </a:lnTo>
                  <a:lnTo>
                    <a:pt x="275" y="291"/>
                  </a:lnTo>
                  <a:lnTo>
                    <a:pt x="302" y="316"/>
                  </a:lnTo>
                  <a:lnTo>
                    <a:pt x="330" y="341"/>
                  </a:lnTo>
                  <a:lnTo>
                    <a:pt x="360" y="366"/>
                  </a:lnTo>
                  <a:lnTo>
                    <a:pt x="402" y="358"/>
                  </a:lnTo>
                  <a:lnTo>
                    <a:pt x="416" y="325"/>
                  </a:lnTo>
                  <a:lnTo>
                    <a:pt x="409" y="281"/>
                  </a:lnTo>
                  <a:lnTo>
                    <a:pt x="384" y="247"/>
                  </a:lnTo>
                  <a:lnTo>
                    <a:pt x="360" y="210"/>
                  </a:lnTo>
                  <a:lnTo>
                    <a:pt x="328" y="196"/>
                  </a:lnTo>
                  <a:lnTo>
                    <a:pt x="298" y="170"/>
                  </a:lnTo>
                  <a:lnTo>
                    <a:pt x="291" y="128"/>
                  </a:lnTo>
                  <a:lnTo>
                    <a:pt x="316" y="100"/>
                  </a:lnTo>
                  <a:lnTo>
                    <a:pt x="357" y="66"/>
                  </a:lnTo>
                  <a:lnTo>
                    <a:pt x="382" y="37"/>
                  </a:lnTo>
                  <a:lnTo>
                    <a:pt x="407" y="8"/>
                  </a:lnTo>
                  <a:lnTo>
                    <a:pt x="450" y="0"/>
                  </a:lnTo>
                  <a:lnTo>
                    <a:pt x="457" y="42"/>
                  </a:lnTo>
                  <a:lnTo>
                    <a:pt x="482" y="78"/>
                  </a:lnTo>
                  <a:lnTo>
                    <a:pt x="505" y="116"/>
                  </a:lnTo>
                  <a:lnTo>
                    <a:pt x="530" y="151"/>
                  </a:lnTo>
                  <a:lnTo>
                    <a:pt x="548" y="198"/>
                  </a:lnTo>
                  <a:lnTo>
                    <a:pt x="572" y="234"/>
                  </a:lnTo>
                  <a:lnTo>
                    <a:pt x="597" y="271"/>
                  </a:lnTo>
                  <a:lnTo>
                    <a:pt x="615" y="318"/>
                  </a:lnTo>
                  <a:lnTo>
                    <a:pt x="638" y="355"/>
                  </a:lnTo>
                  <a:lnTo>
                    <a:pt x="663" y="389"/>
                  </a:lnTo>
                  <a:lnTo>
                    <a:pt x="658" y="429"/>
                  </a:lnTo>
                  <a:lnTo>
                    <a:pt x="645" y="462"/>
                  </a:lnTo>
                  <a:lnTo>
                    <a:pt x="620" y="489"/>
                  </a:lnTo>
                  <a:lnTo>
                    <a:pt x="584" y="514"/>
                  </a:lnTo>
                  <a:lnTo>
                    <a:pt x="558" y="542"/>
                  </a:lnTo>
                  <a:lnTo>
                    <a:pt x="544" y="575"/>
                  </a:lnTo>
                  <a:lnTo>
                    <a:pt x="537" y="532"/>
                  </a:lnTo>
                  <a:lnTo>
                    <a:pt x="508" y="507"/>
                  </a:lnTo>
                  <a:lnTo>
                    <a:pt x="474" y="493"/>
                  </a:lnTo>
                  <a:lnTo>
                    <a:pt x="447" y="469"/>
                  </a:lnTo>
                  <a:lnTo>
                    <a:pt x="413" y="455"/>
                  </a:lnTo>
                  <a:lnTo>
                    <a:pt x="375" y="450"/>
                  </a:lnTo>
                  <a:lnTo>
                    <a:pt x="339" y="476"/>
                  </a:lnTo>
                  <a:lnTo>
                    <a:pt x="363" y="510"/>
                  </a:lnTo>
                  <a:lnTo>
                    <a:pt x="392" y="536"/>
                  </a:lnTo>
                  <a:lnTo>
                    <a:pt x="415" y="573"/>
                  </a:lnTo>
                  <a:lnTo>
                    <a:pt x="439" y="608"/>
                  </a:lnTo>
                  <a:lnTo>
                    <a:pt x="437" y="647"/>
                  </a:lnTo>
                  <a:lnTo>
                    <a:pt x="422" y="680"/>
                  </a:lnTo>
                  <a:lnTo>
                    <a:pt x="397" y="708"/>
                  </a:lnTo>
                  <a:lnTo>
                    <a:pt x="359" y="705"/>
                  </a:lnTo>
                  <a:lnTo>
                    <a:pt x="322" y="728"/>
                  </a:lnTo>
                  <a:lnTo>
                    <a:pt x="285" y="726"/>
                  </a:lnTo>
                  <a:lnTo>
                    <a:pt x="242" y="734"/>
                  </a:lnTo>
                  <a:lnTo>
                    <a:pt x="200" y="742"/>
                  </a:lnTo>
                  <a:lnTo>
                    <a:pt x="203" y="704"/>
                  </a:lnTo>
                  <a:lnTo>
                    <a:pt x="227" y="676"/>
                  </a:lnTo>
                  <a:lnTo>
                    <a:pt x="264" y="652"/>
                  </a:lnTo>
                  <a:lnTo>
                    <a:pt x="278" y="619"/>
                  </a:lnTo>
                  <a:lnTo>
                    <a:pt x="245" y="605"/>
                  </a:lnTo>
                  <a:lnTo>
                    <a:pt x="208" y="627"/>
                  </a:lnTo>
                  <a:lnTo>
                    <a:pt x="161" y="648"/>
                  </a:lnTo>
                  <a:lnTo>
                    <a:pt x="126" y="671"/>
                  </a:lnTo>
                  <a:lnTo>
                    <a:pt x="89" y="695"/>
                  </a:lnTo>
                  <a:lnTo>
                    <a:pt x="53" y="719"/>
                  </a:lnTo>
                  <a:lnTo>
                    <a:pt x="29" y="682"/>
                  </a:lnTo>
                  <a:lnTo>
                    <a:pt x="20" y="641"/>
                  </a:lnTo>
                  <a:lnTo>
                    <a:pt x="13" y="597"/>
                  </a:lnTo>
                  <a:lnTo>
                    <a:pt x="9" y="608"/>
                  </a:lnTo>
                </a:path>
              </a:pathLst>
            </a:custGeom>
            <a:solidFill>
              <a:srgbClr val="FE9B03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867" y="3143"/>
              <a:ext cx="595" cy="621"/>
            </a:xfrm>
            <a:custGeom>
              <a:avLst/>
              <a:gdLst>
                <a:gd name="T0" fmla="*/ 62 w 595"/>
                <a:gd name="T1" fmla="*/ 277 h 621"/>
                <a:gd name="T2" fmla="*/ 124 w 595"/>
                <a:gd name="T3" fmla="*/ 327 h 621"/>
                <a:gd name="T4" fmla="*/ 172 w 595"/>
                <a:gd name="T5" fmla="*/ 397 h 621"/>
                <a:gd name="T6" fmla="*/ 208 w 595"/>
                <a:gd name="T7" fmla="*/ 466 h 621"/>
                <a:gd name="T8" fmla="*/ 251 w 595"/>
                <a:gd name="T9" fmla="*/ 549 h 621"/>
                <a:gd name="T10" fmla="*/ 296 w 595"/>
                <a:gd name="T11" fmla="*/ 620 h 621"/>
                <a:gd name="T12" fmla="*/ 375 w 595"/>
                <a:gd name="T13" fmla="*/ 600 h 621"/>
                <a:gd name="T14" fmla="*/ 437 w 595"/>
                <a:gd name="T15" fmla="*/ 539 h 621"/>
                <a:gd name="T16" fmla="*/ 422 w 595"/>
                <a:gd name="T17" fmla="*/ 488 h 621"/>
                <a:gd name="T18" fmla="*/ 359 w 595"/>
                <a:gd name="T19" fmla="*/ 437 h 621"/>
                <a:gd name="T20" fmla="*/ 330 w 595"/>
                <a:gd name="T21" fmla="*/ 357 h 621"/>
                <a:gd name="T22" fmla="*/ 380 w 595"/>
                <a:gd name="T23" fmla="*/ 331 h 621"/>
                <a:gd name="T24" fmla="*/ 445 w 595"/>
                <a:gd name="T25" fmla="*/ 382 h 621"/>
                <a:gd name="T26" fmla="*/ 506 w 595"/>
                <a:gd name="T27" fmla="*/ 444 h 621"/>
                <a:gd name="T28" fmla="*/ 578 w 595"/>
                <a:gd name="T29" fmla="*/ 458 h 621"/>
                <a:gd name="T30" fmla="*/ 593 w 595"/>
                <a:gd name="T31" fmla="*/ 390 h 621"/>
                <a:gd name="T32" fmla="*/ 583 w 595"/>
                <a:gd name="T33" fmla="*/ 312 h 621"/>
                <a:gd name="T34" fmla="*/ 573 w 595"/>
                <a:gd name="T35" fmla="*/ 237 h 621"/>
                <a:gd name="T36" fmla="*/ 501 w 595"/>
                <a:gd name="T37" fmla="*/ 234 h 621"/>
                <a:gd name="T38" fmla="*/ 425 w 595"/>
                <a:gd name="T39" fmla="*/ 242 h 621"/>
                <a:gd name="T40" fmla="*/ 348 w 595"/>
                <a:gd name="T41" fmla="*/ 262 h 621"/>
                <a:gd name="T42" fmla="*/ 325 w 595"/>
                <a:gd name="T43" fmla="*/ 196 h 621"/>
                <a:gd name="T44" fmla="*/ 399 w 595"/>
                <a:gd name="T45" fmla="*/ 188 h 621"/>
                <a:gd name="T46" fmla="*/ 481 w 595"/>
                <a:gd name="T47" fmla="*/ 156 h 621"/>
                <a:gd name="T48" fmla="*/ 496 w 595"/>
                <a:gd name="T49" fmla="*/ 86 h 621"/>
                <a:gd name="T50" fmla="*/ 434 w 595"/>
                <a:gd name="T51" fmla="*/ 35 h 621"/>
                <a:gd name="T52" fmla="*/ 364 w 595"/>
                <a:gd name="T53" fmla="*/ 9 h 621"/>
                <a:gd name="T54" fmla="*/ 296 w 595"/>
                <a:gd name="T55" fmla="*/ 32 h 621"/>
                <a:gd name="T56" fmla="*/ 295 w 595"/>
                <a:gd name="T57" fmla="*/ 106 h 621"/>
                <a:gd name="T58" fmla="*/ 240 w 595"/>
                <a:gd name="T59" fmla="*/ 79 h 621"/>
                <a:gd name="T60" fmla="*/ 174 w 595"/>
                <a:gd name="T61" fmla="*/ 41 h 621"/>
                <a:gd name="T62" fmla="*/ 103 w 595"/>
                <a:gd name="T63" fmla="*/ 88 h 621"/>
                <a:gd name="T64" fmla="*/ 102 w 595"/>
                <a:gd name="T65" fmla="*/ 150 h 621"/>
                <a:gd name="T66" fmla="*/ 168 w 595"/>
                <a:gd name="T67" fmla="*/ 188 h 621"/>
                <a:gd name="T68" fmla="*/ 215 w 595"/>
                <a:gd name="T69" fmla="*/ 258 h 621"/>
                <a:gd name="T70" fmla="*/ 140 w 595"/>
                <a:gd name="T71" fmla="*/ 267 h 621"/>
                <a:gd name="T72" fmla="*/ 69 w 595"/>
                <a:gd name="T73" fmla="*/ 253 h 621"/>
                <a:gd name="T74" fmla="*/ 0 w 595"/>
                <a:gd name="T75" fmla="*/ 226 h 6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5"/>
                <a:gd name="T115" fmla="*/ 0 h 621"/>
                <a:gd name="T116" fmla="*/ 595 w 595"/>
                <a:gd name="T117" fmla="*/ 621 h 6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5" h="621">
                  <a:moveTo>
                    <a:pt x="29" y="256"/>
                  </a:moveTo>
                  <a:lnTo>
                    <a:pt x="62" y="277"/>
                  </a:lnTo>
                  <a:lnTo>
                    <a:pt x="97" y="294"/>
                  </a:lnTo>
                  <a:lnTo>
                    <a:pt x="124" y="327"/>
                  </a:lnTo>
                  <a:lnTo>
                    <a:pt x="142" y="366"/>
                  </a:lnTo>
                  <a:lnTo>
                    <a:pt x="172" y="397"/>
                  </a:lnTo>
                  <a:lnTo>
                    <a:pt x="176" y="435"/>
                  </a:lnTo>
                  <a:lnTo>
                    <a:pt x="208" y="466"/>
                  </a:lnTo>
                  <a:lnTo>
                    <a:pt x="221" y="506"/>
                  </a:lnTo>
                  <a:lnTo>
                    <a:pt x="251" y="549"/>
                  </a:lnTo>
                  <a:lnTo>
                    <a:pt x="281" y="581"/>
                  </a:lnTo>
                  <a:lnTo>
                    <a:pt x="296" y="620"/>
                  </a:lnTo>
                  <a:lnTo>
                    <a:pt x="332" y="617"/>
                  </a:lnTo>
                  <a:lnTo>
                    <a:pt x="375" y="600"/>
                  </a:lnTo>
                  <a:lnTo>
                    <a:pt x="404" y="569"/>
                  </a:lnTo>
                  <a:lnTo>
                    <a:pt x="437" y="539"/>
                  </a:lnTo>
                  <a:lnTo>
                    <a:pt x="456" y="506"/>
                  </a:lnTo>
                  <a:lnTo>
                    <a:pt x="422" y="488"/>
                  </a:lnTo>
                  <a:lnTo>
                    <a:pt x="393" y="457"/>
                  </a:lnTo>
                  <a:lnTo>
                    <a:pt x="359" y="437"/>
                  </a:lnTo>
                  <a:lnTo>
                    <a:pt x="331" y="394"/>
                  </a:lnTo>
                  <a:lnTo>
                    <a:pt x="330" y="357"/>
                  </a:lnTo>
                  <a:lnTo>
                    <a:pt x="346" y="324"/>
                  </a:lnTo>
                  <a:lnTo>
                    <a:pt x="380" y="331"/>
                  </a:lnTo>
                  <a:lnTo>
                    <a:pt x="414" y="352"/>
                  </a:lnTo>
                  <a:lnTo>
                    <a:pt x="445" y="382"/>
                  </a:lnTo>
                  <a:lnTo>
                    <a:pt x="476" y="412"/>
                  </a:lnTo>
                  <a:lnTo>
                    <a:pt x="506" y="444"/>
                  </a:lnTo>
                  <a:lnTo>
                    <a:pt x="536" y="474"/>
                  </a:lnTo>
                  <a:lnTo>
                    <a:pt x="578" y="458"/>
                  </a:lnTo>
                  <a:lnTo>
                    <a:pt x="594" y="427"/>
                  </a:lnTo>
                  <a:lnTo>
                    <a:pt x="593" y="390"/>
                  </a:lnTo>
                  <a:lnTo>
                    <a:pt x="587" y="349"/>
                  </a:lnTo>
                  <a:lnTo>
                    <a:pt x="583" y="312"/>
                  </a:lnTo>
                  <a:lnTo>
                    <a:pt x="578" y="275"/>
                  </a:lnTo>
                  <a:lnTo>
                    <a:pt x="573" y="237"/>
                  </a:lnTo>
                  <a:lnTo>
                    <a:pt x="539" y="219"/>
                  </a:lnTo>
                  <a:lnTo>
                    <a:pt x="501" y="234"/>
                  </a:lnTo>
                  <a:lnTo>
                    <a:pt x="461" y="250"/>
                  </a:lnTo>
                  <a:lnTo>
                    <a:pt x="425" y="242"/>
                  </a:lnTo>
                  <a:lnTo>
                    <a:pt x="385" y="258"/>
                  </a:lnTo>
                  <a:lnTo>
                    <a:pt x="348" y="262"/>
                  </a:lnTo>
                  <a:lnTo>
                    <a:pt x="317" y="231"/>
                  </a:lnTo>
                  <a:lnTo>
                    <a:pt x="325" y="196"/>
                  </a:lnTo>
                  <a:lnTo>
                    <a:pt x="363" y="194"/>
                  </a:lnTo>
                  <a:lnTo>
                    <a:pt x="399" y="188"/>
                  </a:lnTo>
                  <a:lnTo>
                    <a:pt x="440" y="171"/>
                  </a:lnTo>
                  <a:lnTo>
                    <a:pt x="481" y="156"/>
                  </a:lnTo>
                  <a:lnTo>
                    <a:pt x="512" y="128"/>
                  </a:lnTo>
                  <a:lnTo>
                    <a:pt x="496" y="86"/>
                  </a:lnTo>
                  <a:lnTo>
                    <a:pt x="466" y="54"/>
                  </a:lnTo>
                  <a:lnTo>
                    <a:pt x="434" y="35"/>
                  </a:lnTo>
                  <a:lnTo>
                    <a:pt x="400" y="16"/>
                  </a:lnTo>
                  <a:lnTo>
                    <a:pt x="364" y="9"/>
                  </a:lnTo>
                  <a:lnTo>
                    <a:pt x="331" y="0"/>
                  </a:lnTo>
                  <a:lnTo>
                    <a:pt x="296" y="32"/>
                  </a:lnTo>
                  <a:lnTo>
                    <a:pt x="291" y="67"/>
                  </a:lnTo>
                  <a:lnTo>
                    <a:pt x="295" y="106"/>
                  </a:lnTo>
                  <a:lnTo>
                    <a:pt x="256" y="119"/>
                  </a:lnTo>
                  <a:lnTo>
                    <a:pt x="240" y="79"/>
                  </a:lnTo>
                  <a:lnTo>
                    <a:pt x="210" y="49"/>
                  </a:lnTo>
                  <a:lnTo>
                    <a:pt x="174" y="41"/>
                  </a:lnTo>
                  <a:lnTo>
                    <a:pt x="143" y="74"/>
                  </a:lnTo>
                  <a:lnTo>
                    <a:pt x="103" y="88"/>
                  </a:lnTo>
                  <a:lnTo>
                    <a:pt x="71" y="118"/>
                  </a:lnTo>
                  <a:lnTo>
                    <a:pt x="102" y="150"/>
                  </a:lnTo>
                  <a:lnTo>
                    <a:pt x="135" y="167"/>
                  </a:lnTo>
                  <a:lnTo>
                    <a:pt x="168" y="188"/>
                  </a:lnTo>
                  <a:lnTo>
                    <a:pt x="197" y="218"/>
                  </a:lnTo>
                  <a:lnTo>
                    <a:pt x="215" y="258"/>
                  </a:lnTo>
                  <a:lnTo>
                    <a:pt x="173" y="274"/>
                  </a:lnTo>
                  <a:lnTo>
                    <a:pt x="140" y="267"/>
                  </a:lnTo>
                  <a:lnTo>
                    <a:pt x="103" y="261"/>
                  </a:lnTo>
                  <a:lnTo>
                    <a:pt x="69" y="253"/>
                  </a:lnTo>
                  <a:lnTo>
                    <a:pt x="34" y="233"/>
                  </a:lnTo>
                  <a:lnTo>
                    <a:pt x="0" y="226"/>
                  </a:lnTo>
                  <a:lnTo>
                    <a:pt x="29" y="256"/>
                  </a:lnTo>
                </a:path>
              </a:pathLst>
            </a:custGeom>
            <a:solidFill>
              <a:srgbClr val="FE9B03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693" y="3736"/>
              <a:ext cx="7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163" y="3601"/>
              <a:ext cx="1601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2300" dirty="0" smtClean="0">
                  <a:latin typeface="HY강B" pitchFamily="18" charset="-127"/>
                  <a:ea typeface="HY강B" pitchFamily="18" charset="-127"/>
                </a:rPr>
                <a:t>미토콘드리아내막</a:t>
              </a:r>
              <a:endParaRPr lang="en-US" altLang="ko-KR" sz="23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직사각형 29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4"/>
          <p:cNvGrpSpPr>
            <a:grpSpLocks noGrp="1"/>
          </p:cNvGrpSpPr>
          <p:nvPr>
            <p:ph idx="1"/>
          </p:nvPr>
        </p:nvGrpSpPr>
        <p:grpSpPr bwMode="auto">
          <a:xfrm>
            <a:off x="539750" y="820107"/>
            <a:ext cx="8352698" cy="5793628"/>
            <a:chOff x="4" y="713"/>
            <a:chExt cx="5930" cy="392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12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12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26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26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41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5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55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41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70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6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42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27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13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98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84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70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84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70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9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85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70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56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42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27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13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398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42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28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14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99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485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42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28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14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342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33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32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3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32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2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32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31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40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39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38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38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7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36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357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35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45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5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44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3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42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2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1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41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51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51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50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49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48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48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47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46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57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5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342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5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54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53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53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42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2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41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41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40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39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38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38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37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36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48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48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47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46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45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45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44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43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53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53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52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51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51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50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49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55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54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9" y="3072"/>
              <a:ext cx="482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NADH</a:t>
              </a:r>
            </a:p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+  H</a:t>
              </a:r>
              <a:r>
                <a:rPr lang="en-US" altLang="ko-KR" sz="1700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5040" y="1558"/>
              <a:ext cx="894" cy="4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800" dirty="0" smtClean="0">
                  <a:latin typeface="HY강B" pitchFamily="18" charset="-127"/>
                  <a:ea typeface="HY강B" pitchFamily="18" charset="-127"/>
                </a:rPr>
                <a:t>ATP</a:t>
              </a:r>
            </a:p>
            <a:p>
              <a:pPr eaLnBrk="0" hangingPunct="0"/>
              <a:r>
                <a:rPr lang="ko-KR" altLang="en-US" dirty="0" smtClean="0">
                  <a:latin typeface="HY강B" pitchFamily="18" charset="-127"/>
                  <a:ea typeface="HY강B" pitchFamily="18" charset="-127"/>
                </a:rPr>
                <a:t>합성효소</a:t>
              </a:r>
              <a:endParaRPr lang="en-US" altLang="ko-KR" sz="18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327" y="1503"/>
              <a:ext cx="43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1H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1143" y="1503"/>
              <a:ext cx="43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2H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295" y="1503"/>
              <a:ext cx="43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3H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12" name="Oval 112"/>
            <p:cNvSpPr>
              <a:spLocks noChangeArrowheads="1"/>
            </p:cNvSpPr>
            <p:nvPr/>
          </p:nvSpPr>
          <p:spPr bwMode="auto">
            <a:xfrm>
              <a:off x="557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3" name="Oval 113"/>
            <p:cNvSpPr>
              <a:spLocks noChangeArrowheads="1"/>
            </p:cNvSpPr>
            <p:nvPr/>
          </p:nvSpPr>
          <p:spPr bwMode="auto">
            <a:xfrm>
              <a:off x="557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56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55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55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56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31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5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5781" y="2489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5781" y="2297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53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53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7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67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82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96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96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82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211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197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182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168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154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139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125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110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125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110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240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226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211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197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182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2" name="Oval 152"/>
            <p:cNvSpPr>
              <a:spLocks noChangeArrowheads="1"/>
            </p:cNvSpPr>
            <p:nvPr/>
          </p:nvSpPr>
          <p:spPr bwMode="auto">
            <a:xfrm>
              <a:off x="168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3" name="Oval 153"/>
            <p:cNvSpPr>
              <a:spLocks noChangeArrowheads="1"/>
            </p:cNvSpPr>
            <p:nvPr/>
          </p:nvSpPr>
          <p:spPr bwMode="auto">
            <a:xfrm>
              <a:off x="154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4" name="Oval 154"/>
            <p:cNvSpPr>
              <a:spLocks noChangeArrowheads="1"/>
            </p:cNvSpPr>
            <p:nvPr/>
          </p:nvSpPr>
          <p:spPr bwMode="auto">
            <a:xfrm>
              <a:off x="139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5" name="Oval 155"/>
            <p:cNvSpPr>
              <a:spLocks noChangeArrowheads="1"/>
            </p:cNvSpPr>
            <p:nvPr/>
          </p:nvSpPr>
          <p:spPr bwMode="auto">
            <a:xfrm>
              <a:off x="283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6" name="Oval 156"/>
            <p:cNvSpPr>
              <a:spLocks noChangeArrowheads="1"/>
            </p:cNvSpPr>
            <p:nvPr/>
          </p:nvSpPr>
          <p:spPr bwMode="auto">
            <a:xfrm>
              <a:off x="269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7" name="Oval 157"/>
            <p:cNvSpPr>
              <a:spLocks noChangeArrowheads="1"/>
            </p:cNvSpPr>
            <p:nvPr/>
          </p:nvSpPr>
          <p:spPr bwMode="auto">
            <a:xfrm>
              <a:off x="254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8" name="Oval 158"/>
            <p:cNvSpPr>
              <a:spLocks noChangeArrowheads="1"/>
            </p:cNvSpPr>
            <p:nvPr/>
          </p:nvSpPr>
          <p:spPr bwMode="auto">
            <a:xfrm>
              <a:off x="240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9" name="Oval 159"/>
            <p:cNvSpPr>
              <a:spLocks noChangeArrowheads="1"/>
            </p:cNvSpPr>
            <p:nvPr/>
          </p:nvSpPr>
          <p:spPr bwMode="auto">
            <a:xfrm>
              <a:off x="226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0" name="Oval 160"/>
            <p:cNvSpPr>
              <a:spLocks noChangeArrowheads="1"/>
            </p:cNvSpPr>
            <p:nvPr/>
          </p:nvSpPr>
          <p:spPr bwMode="auto">
            <a:xfrm>
              <a:off x="283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1" name="Oval 161"/>
            <p:cNvSpPr>
              <a:spLocks noChangeArrowheads="1"/>
            </p:cNvSpPr>
            <p:nvPr/>
          </p:nvSpPr>
          <p:spPr bwMode="auto">
            <a:xfrm>
              <a:off x="269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2" name="Oval 162"/>
            <p:cNvSpPr>
              <a:spLocks noChangeArrowheads="1"/>
            </p:cNvSpPr>
            <p:nvPr/>
          </p:nvSpPr>
          <p:spPr bwMode="auto">
            <a:xfrm>
              <a:off x="254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3" name="Line 163"/>
            <p:cNvSpPr>
              <a:spLocks noChangeShapeType="1"/>
            </p:cNvSpPr>
            <p:nvPr/>
          </p:nvSpPr>
          <p:spPr bwMode="auto">
            <a:xfrm>
              <a:off x="8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>
              <a:off x="7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6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>
              <a:off x="7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>
              <a:off x="6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6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6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>
              <a:off x="5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>
              <a:off x="14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2" name="Line 172"/>
            <p:cNvSpPr>
              <a:spLocks noChangeShapeType="1"/>
            </p:cNvSpPr>
            <p:nvPr/>
          </p:nvSpPr>
          <p:spPr bwMode="auto">
            <a:xfrm>
              <a:off x="13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2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" name="Line 174"/>
            <p:cNvSpPr>
              <a:spLocks noChangeShapeType="1"/>
            </p:cNvSpPr>
            <p:nvPr/>
          </p:nvSpPr>
          <p:spPr bwMode="auto">
            <a:xfrm>
              <a:off x="12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5" name="Line 175"/>
            <p:cNvSpPr>
              <a:spLocks noChangeShapeType="1"/>
            </p:cNvSpPr>
            <p:nvPr/>
          </p:nvSpPr>
          <p:spPr bwMode="auto">
            <a:xfrm>
              <a:off x="11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6" name="Line 176"/>
            <p:cNvSpPr>
              <a:spLocks noChangeShapeType="1"/>
            </p:cNvSpPr>
            <p:nvPr/>
          </p:nvSpPr>
          <p:spPr bwMode="auto">
            <a:xfrm>
              <a:off x="10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9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8" name="Line 178"/>
            <p:cNvSpPr>
              <a:spLocks noChangeShapeType="1"/>
            </p:cNvSpPr>
            <p:nvPr/>
          </p:nvSpPr>
          <p:spPr bwMode="auto">
            <a:xfrm>
              <a:off x="9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9" name="Line 179"/>
            <p:cNvSpPr>
              <a:spLocks noChangeShapeType="1"/>
            </p:cNvSpPr>
            <p:nvPr/>
          </p:nvSpPr>
          <p:spPr bwMode="auto">
            <a:xfrm>
              <a:off x="19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0" name="Line 180"/>
            <p:cNvSpPr>
              <a:spLocks noChangeShapeType="1"/>
            </p:cNvSpPr>
            <p:nvPr/>
          </p:nvSpPr>
          <p:spPr bwMode="auto">
            <a:xfrm>
              <a:off x="19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>
              <a:off x="18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2" name="Line 182"/>
            <p:cNvSpPr>
              <a:spLocks noChangeShapeType="1"/>
            </p:cNvSpPr>
            <p:nvPr/>
          </p:nvSpPr>
          <p:spPr bwMode="auto">
            <a:xfrm>
              <a:off x="17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>
              <a:off x="17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" name="Line 184"/>
            <p:cNvSpPr>
              <a:spLocks noChangeShapeType="1"/>
            </p:cNvSpPr>
            <p:nvPr/>
          </p:nvSpPr>
          <p:spPr bwMode="auto">
            <a:xfrm>
              <a:off x="16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>
              <a:off x="15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6" name="Line 186"/>
            <p:cNvSpPr>
              <a:spLocks noChangeShapeType="1"/>
            </p:cNvSpPr>
            <p:nvPr/>
          </p:nvSpPr>
          <p:spPr bwMode="auto">
            <a:xfrm>
              <a:off x="15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25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>
              <a:off x="25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9" name="Line 189"/>
            <p:cNvSpPr>
              <a:spLocks noChangeShapeType="1"/>
            </p:cNvSpPr>
            <p:nvPr/>
          </p:nvSpPr>
          <p:spPr bwMode="auto">
            <a:xfrm>
              <a:off x="24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0" name="Line 190"/>
            <p:cNvSpPr>
              <a:spLocks noChangeShapeType="1"/>
            </p:cNvSpPr>
            <p:nvPr/>
          </p:nvSpPr>
          <p:spPr bwMode="auto">
            <a:xfrm>
              <a:off x="237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1" name="Line 191"/>
            <p:cNvSpPr>
              <a:spLocks noChangeShapeType="1"/>
            </p:cNvSpPr>
            <p:nvPr/>
          </p:nvSpPr>
          <p:spPr bwMode="auto">
            <a:xfrm>
              <a:off x="22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2" name="Line 192"/>
            <p:cNvSpPr>
              <a:spLocks noChangeShapeType="1"/>
            </p:cNvSpPr>
            <p:nvPr/>
          </p:nvSpPr>
          <p:spPr bwMode="auto">
            <a:xfrm>
              <a:off x="222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" name="Line 193"/>
            <p:cNvSpPr>
              <a:spLocks noChangeShapeType="1"/>
            </p:cNvSpPr>
            <p:nvPr/>
          </p:nvSpPr>
          <p:spPr bwMode="auto">
            <a:xfrm>
              <a:off x="21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" name="Line 194"/>
            <p:cNvSpPr>
              <a:spLocks noChangeShapeType="1"/>
            </p:cNvSpPr>
            <p:nvPr/>
          </p:nvSpPr>
          <p:spPr bwMode="auto">
            <a:xfrm>
              <a:off x="20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5" name="Line 195"/>
            <p:cNvSpPr>
              <a:spLocks noChangeShapeType="1"/>
            </p:cNvSpPr>
            <p:nvPr/>
          </p:nvSpPr>
          <p:spPr bwMode="auto">
            <a:xfrm>
              <a:off x="9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6" name="Line 196"/>
            <p:cNvSpPr>
              <a:spLocks noChangeShapeType="1"/>
            </p:cNvSpPr>
            <p:nvPr/>
          </p:nvSpPr>
          <p:spPr bwMode="auto">
            <a:xfrm>
              <a:off x="9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7" name="Line 197"/>
            <p:cNvSpPr>
              <a:spLocks noChangeShapeType="1"/>
            </p:cNvSpPr>
            <p:nvPr/>
          </p:nvSpPr>
          <p:spPr bwMode="auto">
            <a:xfrm>
              <a:off x="8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8" name="Line 198"/>
            <p:cNvSpPr>
              <a:spLocks noChangeShapeType="1"/>
            </p:cNvSpPr>
            <p:nvPr/>
          </p:nvSpPr>
          <p:spPr bwMode="auto">
            <a:xfrm>
              <a:off x="29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9" name="Line 199"/>
            <p:cNvSpPr>
              <a:spLocks noChangeShapeType="1"/>
            </p:cNvSpPr>
            <p:nvPr/>
          </p:nvSpPr>
          <p:spPr bwMode="auto">
            <a:xfrm>
              <a:off x="28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0" name="Line 200"/>
            <p:cNvSpPr>
              <a:spLocks noChangeShapeType="1"/>
            </p:cNvSpPr>
            <p:nvPr/>
          </p:nvSpPr>
          <p:spPr bwMode="auto">
            <a:xfrm>
              <a:off x="28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" name="Line 201"/>
            <p:cNvSpPr>
              <a:spLocks noChangeShapeType="1"/>
            </p:cNvSpPr>
            <p:nvPr/>
          </p:nvSpPr>
          <p:spPr bwMode="auto">
            <a:xfrm>
              <a:off x="27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" name="Line 202"/>
            <p:cNvSpPr>
              <a:spLocks noChangeShapeType="1"/>
            </p:cNvSpPr>
            <p:nvPr/>
          </p:nvSpPr>
          <p:spPr bwMode="auto">
            <a:xfrm>
              <a:off x="26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" name="Line 203"/>
            <p:cNvSpPr>
              <a:spLocks noChangeShapeType="1"/>
            </p:cNvSpPr>
            <p:nvPr/>
          </p:nvSpPr>
          <p:spPr bwMode="auto">
            <a:xfrm>
              <a:off x="17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" name="Line 204"/>
            <p:cNvSpPr>
              <a:spLocks noChangeShapeType="1"/>
            </p:cNvSpPr>
            <p:nvPr/>
          </p:nvSpPr>
          <p:spPr bwMode="auto">
            <a:xfrm>
              <a:off x="16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" name="Line 205"/>
            <p:cNvSpPr>
              <a:spLocks noChangeShapeType="1"/>
            </p:cNvSpPr>
            <p:nvPr/>
          </p:nvSpPr>
          <p:spPr bwMode="auto">
            <a:xfrm>
              <a:off x="15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" name="Line 206"/>
            <p:cNvSpPr>
              <a:spLocks noChangeShapeType="1"/>
            </p:cNvSpPr>
            <p:nvPr/>
          </p:nvSpPr>
          <p:spPr bwMode="auto">
            <a:xfrm>
              <a:off x="15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" name="Line 207"/>
            <p:cNvSpPr>
              <a:spLocks noChangeShapeType="1"/>
            </p:cNvSpPr>
            <p:nvPr/>
          </p:nvSpPr>
          <p:spPr bwMode="auto">
            <a:xfrm>
              <a:off x="14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" name="Line 208"/>
            <p:cNvSpPr>
              <a:spLocks noChangeShapeType="1"/>
            </p:cNvSpPr>
            <p:nvPr/>
          </p:nvSpPr>
          <p:spPr bwMode="auto">
            <a:xfrm>
              <a:off x="13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9" name="Line 209"/>
            <p:cNvSpPr>
              <a:spLocks noChangeShapeType="1"/>
            </p:cNvSpPr>
            <p:nvPr/>
          </p:nvSpPr>
          <p:spPr bwMode="auto">
            <a:xfrm>
              <a:off x="12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0" name="Line 210"/>
            <p:cNvSpPr>
              <a:spLocks noChangeShapeType="1"/>
            </p:cNvSpPr>
            <p:nvPr/>
          </p:nvSpPr>
          <p:spPr bwMode="auto">
            <a:xfrm>
              <a:off x="12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1" name="Line 211"/>
            <p:cNvSpPr>
              <a:spLocks noChangeShapeType="1"/>
            </p:cNvSpPr>
            <p:nvPr/>
          </p:nvSpPr>
          <p:spPr bwMode="auto">
            <a:xfrm>
              <a:off x="11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" name="Line 212"/>
            <p:cNvSpPr>
              <a:spLocks noChangeShapeType="1"/>
            </p:cNvSpPr>
            <p:nvPr/>
          </p:nvSpPr>
          <p:spPr bwMode="auto">
            <a:xfrm>
              <a:off x="10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" name="Line 213"/>
            <p:cNvSpPr>
              <a:spLocks noChangeShapeType="1"/>
            </p:cNvSpPr>
            <p:nvPr/>
          </p:nvSpPr>
          <p:spPr bwMode="auto">
            <a:xfrm>
              <a:off x="22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" name="Line 214"/>
            <p:cNvSpPr>
              <a:spLocks noChangeShapeType="1"/>
            </p:cNvSpPr>
            <p:nvPr/>
          </p:nvSpPr>
          <p:spPr bwMode="auto">
            <a:xfrm>
              <a:off x="222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" name="Line 215"/>
            <p:cNvSpPr>
              <a:spLocks noChangeShapeType="1"/>
            </p:cNvSpPr>
            <p:nvPr/>
          </p:nvSpPr>
          <p:spPr bwMode="auto">
            <a:xfrm>
              <a:off x="21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" name="Line 216"/>
            <p:cNvSpPr>
              <a:spLocks noChangeShapeType="1"/>
            </p:cNvSpPr>
            <p:nvPr/>
          </p:nvSpPr>
          <p:spPr bwMode="auto">
            <a:xfrm>
              <a:off x="20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" name="Line 217"/>
            <p:cNvSpPr>
              <a:spLocks noChangeShapeType="1"/>
            </p:cNvSpPr>
            <p:nvPr/>
          </p:nvSpPr>
          <p:spPr bwMode="auto">
            <a:xfrm>
              <a:off x="19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8" name="Line 218"/>
            <p:cNvSpPr>
              <a:spLocks noChangeShapeType="1"/>
            </p:cNvSpPr>
            <p:nvPr/>
          </p:nvSpPr>
          <p:spPr bwMode="auto">
            <a:xfrm>
              <a:off x="19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" name="Line 219"/>
            <p:cNvSpPr>
              <a:spLocks noChangeShapeType="1"/>
            </p:cNvSpPr>
            <p:nvPr/>
          </p:nvSpPr>
          <p:spPr bwMode="auto">
            <a:xfrm>
              <a:off x="18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" name="Line 220"/>
            <p:cNvSpPr>
              <a:spLocks noChangeShapeType="1"/>
            </p:cNvSpPr>
            <p:nvPr/>
          </p:nvSpPr>
          <p:spPr bwMode="auto">
            <a:xfrm>
              <a:off x="17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" name="Line 221"/>
            <p:cNvSpPr>
              <a:spLocks noChangeShapeType="1"/>
            </p:cNvSpPr>
            <p:nvPr/>
          </p:nvSpPr>
          <p:spPr bwMode="auto">
            <a:xfrm>
              <a:off x="28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2" name="Line 222"/>
            <p:cNvSpPr>
              <a:spLocks noChangeShapeType="1"/>
            </p:cNvSpPr>
            <p:nvPr/>
          </p:nvSpPr>
          <p:spPr bwMode="auto">
            <a:xfrm>
              <a:off x="27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3" name="Line 223"/>
            <p:cNvSpPr>
              <a:spLocks noChangeShapeType="1"/>
            </p:cNvSpPr>
            <p:nvPr/>
          </p:nvSpPr>
          <p:spPr bwMode="auto">
            <a:xfrm>
              <a:off x="26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4" name="Line 224"/>
            <p:cNvSpPr>
              <a:spLocks noChangeShapeType="1"/>
            </p:cNvSpPr>
            <p:nvPr/>
          </p:nvSpPr>
          <p:spPr bwMode="auto">
            <a:xfrm>
              <a:off x="25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" name="Line 225"/>
            <p:cNvSpPr>
              <a:spLocks noChangeShapeType="1"/>
            </p:cNvSpPr>
            <p:nvPr/>
          </p:nvSpPr>
          <p:spPr bwMode="auto">
            <a:xfrm>
              <a:off x="25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6" name="Line 226"/>
            <p:cNvSpPr>
              <a:spLocks noChangeShapeType="1"/>
            </p:cNvSpPr>
            <p:nvPr/>
          </p:nvSpPr>
          <p:spPr bwMode="auto">
            <a:xfrm>
              <a:off x="24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7" name="Line 227"/>
            <p:cNvSpPr>
              <a:spLocks noChangeShapeType="1"/>
            </p:cNvSpPr>
            <p:nvPr/>
          </p:nvSpPr>
          <p:spPr bwMode="auto">
            <a:xfrm>
              <a:off x="237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" name="Line 228"/>
            <p:cNvSpPr>
              <a:spLocks noChangeShapeType="1"/>
            </p:cNvSpPr>
            <p:nvPr/>
          </p:nvSpPr>
          <p:spPr bwMode="auto">
            <a:xfrm>
              <a:off x="29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9" name="Line 229"/>
            <p:cNvSpPr>
              <a:spLocks noChangeShapeType="1"/>
            </p:cNvSpPr>
            <p:nvPr/>
          </p:nvSpPr>
          <p:spPr bwMode="auto">
            <a:xfrm>
              <a:off x="28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" name="Oval 230"/>
            <p:cNvSpPr>
              <a:spLocks noChangeArrowheads="1"/>
            </p:cNvSpPr>
            <p:nvPr/>
          </p:nvSpPr>
          <p:spPr bwMode="auto">
            <a:xfrm>
              <a:off x="298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1" name="Oval 231"/>
            <p:cNvSpPr>
              <a:spLocks noChangeArrowheads="1"/>
            </p:cNvSpPr>
            <p:nvPr/>
          </p:nvSpPr>
          <p:spPr bwMode="auto">
            <a:xfrm>
              <a:off x="298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2" name="Line 232"/>
            <p:cNvSpPr>
              <a:spLocks noChangeShapeType="1"/>
            </p:cNvSpPr>
            <p:nvPr/>
          </p:nvSpPr>
          <p:spPr bwMode="auto">
            <a:xfrm>
              <a:off x="30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3" name="Line 233"/>
            <p:cNvSpPr>
              <a:spLocks noChangeShapeType="1"/>
            </p:cNvSpPr>
            <p:nvPr/>
          </p:nvSpPr>
          <p:spPr bwMode="auto">
            <a:xfrm>
              <a:off x="29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4" name="Line 234"/>
            <p:cNvSpPr>
              <a:spLocks noChangeShapeType="1"/>
            </p:cNvSpPr>
            <p:nvPr/>
          </p:nvSpPr>
          <p:spPr bwMode="auto">
            <a:xfrm>
              <a:off x="29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" name="Line 235"/>
            <p:cNvSpPr>
              <a:spLocks noChangeShapeType="1"/>
            </p:cNvSpPr>
            <p:nvPr/>
          </p:nvSpPr>
          <p:spPr bwMode="auto">
            <a:xfrm>
              <a:off x="30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6" name="Line 236"/>
            <p:cNvSpPr>
              <a:spLocks noChangeShapeType="1"/>
            </p:cNvSpPr>
            <p:nvPr/>
          </p:nvSpPr>
          <p:spPr bwMode="auto">
            <a:xfrm>
              <a:off x="2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24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24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38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38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1" name="Line 241"/>
            <p:cNvSpPr>
              <a:spLocks noChangeShapeType="1"/>
            </p:cNvSpPr>
            <p:nvPr/>
          </p:nvSpPr>
          <p:spPr bwMode="auto">
            <a:xfrm>
              <a:off x="5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2" name="Line 242"/>
            <p:cNvSpPr>
              <a:spLocks noChangeShapeType="1"/>
            </p:cNvSpPr>
            <p:nvPr/>
          </p:nvSpPr>
          <p:spPr bwMode="auto">
            <a:xfrm>
              <a:off x="4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3" name="Line 243"/>
            <p:cNvSpPr>
              <a:spLocks noChangeShapeType="1"/>
            </p:cNvSpPr>
            <p:nvPr/>
          </p:nvSpPr>
          <p:spPr bwMode="auto">
            <a:xfrm>
              <a:off x="5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4" name="Line 244"/>
            <p:cNvSpPr>
              <a:spLocks noChangeShapeType="1"/>
            </p:cNvSpPr>
            <p:nvPr/>
          </p:nvSpPr>
          <p:spPr bwMode="auto">
            <a:xfrm>
              <a:off x="4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5" name="Line 245"/>
            <p:cNvSpPr>
              <a:spLocks noChangeShapeType="1"/>
            </p:cNvSpPr>
            <p:nvPr/>
          </p:nvSpPr>
          <p:spPr bwMode="auto">
            <a:xfrm>
              <a:off x="3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" name="Line 246"/>
            <p:cNvSpPr>
              <a:spLocks noChangeShapeType="1"/>
            </p:cNvSpPr>
            <p:nvPr/>
          </p:nvSpPr>
          <p:spPr bwMode="auto">
            <a:xfrm>
              <a:off x="3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7" name="Line 247"/>
            <p:cNvSpPr>
              <a:spLocks noChangeShapeType="1"/>
            </p:cNvSpPr>
            <p:nvPr/>
          </p:nvSpPr>
          <p:spPr bwMode="auto">
            <a:xfrm>
              <a:off x="2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8" name="Line 248"/>
            <p:cNvSpPr>
              <a:spLocks noChangeShapeType="1"/>
            </p:cNvSpPr>
            <p:nvPr/>
          </p:nvSpPr>
          <p:spPr bwMode="auto">
            <a:xfrm>
              <a:off x="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9" name="Oval 249"/>
            <p:cNvSpPr>
              <a:spLocks noChangeArrowheads="1"/>
            </p:cNvSpPr>
            <p:nvPr/>
          </p:nvSpPr>
          <p:spPr bwMode="auto">
            <a:xfrm>
              <a:off x="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0" name="Oval 250"/>
            <p:cNvSpPr>
              <a:spLocks noChangeArrowheads="1"/>
            </p:cNvSpPr>
            <p:nvPr/>
          </p:nvSpPr>
          <p:spPr bwMode="auto">
            <a:xfrm>
              <a:off x="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1" name="Oval 251"/>
            <p:cNvSpPr>
              <a:spLocks noChangeArrowheads="1"/>
            </p:cNvSpPr>
            <p:nvPr/>
          </p:nvSpPr>
          <p:spPr bwMode="auto">
            <a:xfrm>
              <a:off x="14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2" name="Oval 252"/>
            <p:cNvSpPr>
              <a:spLocks noChangeArrowheads="1"/>
            </p:cNvSpPr>
            <p:nvPr/>
          </p:nvSpPr>
          <p:spPr bwMode="auto">
            <a:xfrm>
              <a:off x="14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3" name="Line 253"/>
            <p:cNvSpPr>
              <a:spLocks noChangeShapeType="1"/>
            </p:cNvSpPr>
            <p:nvPr/>
          </p:nvSpPr>
          <p:spPr bwMode="auto">
            <a:xfrm>
              <a:off x="2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4" name="Line 254"/>
            <p:cNvSpPr>
              <a:spLocks noChangeShapeType="1"/>
            </p:cNvSpPr>
            <p:nvPr/>
          </p:nvSpPr>
          <p:spPr bwMode="auto">
            <a:xfrm>
              <a:off x="1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5" name="Line 255"/>
            <p:cNvSpPr>
              <a:spLocks noChangeShapeType="1"/>
            </p:cNvSpPr>
            <p:nvPr/>
          </p:nvSpPr>
          <p:spPr bwMode="auto">
            <a:xfrm>
              <a:off x="2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" name="Line 256"/>
            <p:cNvSpPr>
              <a:spLocks noChangeShapeType="1"/>
            </p:cNvSpPr>
            <p:nvPr/>
          </p:nvSpPr>
          <p:spPr bwMode="auto">
            <a:xfrm>
              <a:off x="1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" name="Line 257"/>
            <p:cNvSpPr>
              <a:spLocks noChangeShapeType="1"/>
            </p:cNvSpPr>
            <p:nvPr/>
          </p:nvSpPr>
          <p:spPr bwMode="auto">
            <a:xfrm>
              <a:off x="1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8" name="Line 258"/>
            <p:cNvSpPr>
              <a:spLocks noChangeShapeType="1"/>
            </p:cNvSpPr>
            <p:nvPr/>
          </p:nvSpPr>
          <p:spPr bwMode="auto">
            <a:xfrm>
              <a:off x="1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9" name="Line 259"/>
            <p:cNvSpPr>
              <a:spLocks noChangeShapeType="1"/>
            </p:cNvSpPr>
            <p:nvPr/>
          </p:nvSpPr>
          <p:spPr bwMode="auto">
            <a:xfrm>
              <a:off x="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0" name="Oval 260"/>
            <p:cNvSpPr>
              <a:spLocks noChangeArrowheads="1"/>
            </p:cNvSpPr>
            <p:nvPr/>
          </p:nvSpPr>
          <p:spPr bwMode="auto">
            <a:xfrm>
              <a:off x="4516" y="1972"/>
              <a:ext cx="424" cy="760"/>
            </a:xfrm>
            <a:prstGeom prst="ellipse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1" name="Oval 261"/>
            <p:cNvSpPr>
              <a:spLocks noChangeArrowheads="1"/>
            </p:cNvSpPr>
            <p:nvPr/>
          </p:nvSpPr>
          <p:spPr bwMode="auto">
            <a:xfrm>
              <a:off x="4228" y="1972"/>
              <a:ext cx="424" cy="760"/>
            </a:xfrm>
            <a:prstGeom prst="ellipse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2" name="Oval 262"/>
            <p:cNvSpPr>
              <a:spLocks noChangeArrowheads="1"/>
            </p:cNvSpPr>
            <p:nvPr/>
          </p:nvSpPr>
          <p:spPr bwMode="auto">
            <a:xfrm>
              <a:off x="292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3" name="Oval 263"/>
            <p:cNvSpPr>
              <a:spLocks noChangeArrowheads="1"/>
            </p:cNvSpPr>
            <p:nvPr/>
          </p:nvSpPr>
          <p:spPr bwMode="auto">
            <a:xfrm>
              <a:off x="1108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4" name="Oval 264"/>
            <p:cNvSpPr>
              <a:spLocks noChangeArrowheads="1"/>
            </p:cNvSpPr>
            <p:nvPr/>
          </p:nvSpPr>
          <p:spPr bwMode="auto">
            <a:xfrm>
              <a:off x="772" y="2260"/>
              <a:ext cx="280" cy="28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5" name="Oval 265"/>
            <p:cNvSpPr>
              <a:spLocks noChangeArrowheads="1"/>
            </p:cNvSpPr>
            <p:nvPr/>
          </p:nvSpPr>
          <p:spPr bwMode="auto">
            <a:xfrm>
              <a:off x="1732" y="1924"/>
              <a:ext cx="424" cy="32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6" name="Oval 266"/>
            <p:cNvSpPr>
              <a:spLocks noChangeArrowheads="1"/>
            </p:cNvSpPr>
            <p:nvPr/>
          </p:nvSpPr>
          <p:spPr bwMode="auto">
            <a:xfrm>
              <a:off x="2260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0" name="Rectangle 270"/>
            <p:cNvSpPr>
              <a:spLocks noChangeArrowheads="1"/>
            </p:cNvSpPr>
            <p:nvPr/>
          </p:nvSpPr>
          <p:spPr bwMode="auto">
            <a:xfrm>
              <a:off x="423" y="2228"/>
              <a:ext cx="327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E</a:t>
              </a:r>
            </a:p>
          </p:txBody>
        </p:sp>
        <p:sp>
          <p:nvSpPr>
            <p:cNvPr id="271" name="Rectangle 271"/>
            <p:cNvSpPr>
              <a:spLocks noChangeArrowheads="1"/>
            </p:cNvSpPr>
            <p:nvPr/>
          </p:nvSpPr>
          <p:spPr bwMode="auto">
            <a:xfrm>
              <a:off x="1239" y="2228"/>
              <a:ext cx="30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 dirty="0">
                  <a:latin typeface="Arial" charset="0"/>
                  <a:ea typeface="굴림" charset="-127"/>
                </a:rPr>
                <a:t>T</a:t>
              </a:r>
            </a:p>
          </p:txBody>
        </p:sp>
        <p:sp>
          <p:nvSpPr>
            <p:cNvPr id="272" name="Rectangle 272"/>
            <p:cNvSpPr>
              <a:spLocks noChangeArrowheads="1"/>
            </p:cNvSpPr>
            <p:nvPr/>
          </p:nvSpPr>
          <p:spPr bwMode="auto">
            <a:xfrm>
              <a:off x="2391" y="2228"/>
              <a:ext cx="345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C</a:t>
              </a:r>
            </a:p>
          </p:txBody>
        </p:sp>
        <p:sp>
          <p:nvSpPr>
            <p:cNvPr id="273" name="Line 273"/>
            <p:cNvSpPr>
              <a:spLocks noChangeShapeType="1"/>
            </p:cNvSpPr>
            <p:nvPr/>
          </p:nvSpPr>
          <p:spPr bwMode="auto">
            <a:xfrm flipV="1">
              <a:off x="4906" y="1823"/>
              <a:ext cx="159" cy="41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4" name="Line 274"/>
            <p:cNvSpPr>
              <a:spLocks noChangeShapeType="1"/>
            </p:cNvSpPr>
            <p:nvPr/>
          </p:nvSpPr>
          <p:spPr bwMode="auto">
            <a:xfrm flipV="1">
              <a:off x="480" y="1761"/>
              <a:ext cx="0" cy="14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5" name="Line 275"/>
            <p:cNvSpPr>
              <a:spLocks noChangeShapeType="1"/>
            </p:cNvSpPr>
            <p:nvPr/>
          </p:nvSpPr>
          <p:spPr bwMode="auto">
            <a:xfrm flipV="1">
              <a:off x="1296" y="1761"/>
              <a:ext cx="0" cy="14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" name="Line 276"/>
            <p:cNvSpPr>
              <a:spLocks noChangeShapeType="1"/>
            </p:cNvSpPr>
            <p:nvPr/>
          </p:nvSpPr>
          <p:spPr bwMode="auto">
            <a:xfrm flipV="1">
              <a:off x="2448" y="1761"/>
              <a:ext cx="0" cy="14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192" y="2940"/>
              <a:ext cx="637" cy="157"/>
            </a:xfrm>
            <a:custGeom>
              <a:avLst/>
              <a:gdLst>
                <a:gd name="T0" fmla="*/ 0 w 637"/>
                <a:gd name="T1" fmla="*/ 132 h 157"/>
                <a:gd name="T2" fmla="*/ 12 w 637"/>
                <a:gd name="T3" fmla="*/ 96 h 157"/>
                <a:gd name="T4" fmla="*/ 48 w 637"/>
                <a:gd name="T5" fmla="*/ 96 h 157"/>
                <a:gd name="T6" fmla="*/ 84 w 637"/>
                <a:gd name="T7" fmla="*/ 72 h 157"/>
                <a:gd name="T8" fmla="*/ 120 w 637"/>
                <a:gd name="T9" fmla="*/ 48 h 157"/>
                <a:gd name="T10" fmla="*/ 156 w 637"/>
                <a:gd name="T11" fmla="*/ 36 h 157"/>
                <a:gd name="T12" fmla="*/ 192 w 637"/>
                <a:gd name="T13" fmla="*/ 12 h 157"/>
                <a:gd name="T14" fmla="*/ 228 w 637"/>
                <a:gd name="T15" fmla="*/ 0 h 157"/>
                <a:gd name="T16" fmla="*/ 264 w 637"/>
                <a:gd name="T17" fmla="*/ 0 h 157"/>
                <a:gd name="T18" fmla="*/ 300 w 637"/>
                <a:gd name="T19" fmla="*/ 0 h 157"/>
                <a:gd name="T20" fmla="*/ 336 w 637"/>
                <a:gd name="T21" fmla="*/ 0 h 157"/>
                <a:gd name="T22" fmla="*/ 372 w 637"/>
                <a:gd name="T23" fmla="*/ 0 h 157"/>
                <a:gd name="T24" fmla="*/ 408 w 637"/>
                <a:gd name="T25" fmla="*/ 12 h 157"/>
                <a:gd name="T26" fmla="*/ 444 w 637"/>
                <a:gd name="T27" fmla="*/ 24 h 157"/>
                <a:gd name="T28" fmla="*/ 480 w 637"/>
                <a:gd name="T29" fmla="*/ 36 h 157"/>
                <a:gd name="T30" fmla="*/ 516 w 637"/>
                <a:gd name="T31" fmla="*/ 60 h 157"/>
                <a:gd name="T32" fmla="*/ 552 w 637"/>
                <a:gd name="T33" fmla="*/ 72 h 157"/>
                <a:gd name="T34" fmla="*/ 588 w 637"/>
                <a:gd name="T35" fmla="*/ 96 h 157"/>
                <a:gd name="T36" fmla="*/ 624 w 637"/>
                <a:gd name="T37" fmla="*/ 120 h 157"/>
                <a:gd name="T38" fmla="*/ 636 w 637"/>
                <a:gd name="T39" fmla="*/ 15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7"/>
                <a:gd name="T61" fmla="*/ 0 h 157"/>
                <a:gd name="T62" fmla="*/ 637 w 637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7" h="157">
                  <a:moveTo>
                    <a:pt x="0" y="132"/>
                  </a:moveTo>
                  <a:lnTo>
                    <a:pt x="12" y="96"/>
                  </a:lnTo>
                  <a:lnTo>
                    <a:pt x="48" y="96"/>
                  </a:lnTo>
                  <a:lnTo>
                    <a:pt x="84" y="72"/>
                  </a:lnTo>
                  <a:lnTo>
                    <a:pt x="120" y="48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12"/>
                  </a:lnTo>
                  <a:lnTo>
                    <a:pt x="444" y="24"/>
                  </a:lnTo>
                  <a:lnTo>
                    <a:pt x="480" y="36"/>
                  </a:lnTo>
                  <a:lnTo>
                    <a:pt x="516" y="60"/>
                  </a:lnTo>
                  <a:lnTo>
                    <a:pt x="552" y="72"/>
                  </a:lnTo>
                  <a:lnTo>
                    <a:pt x="588" y="96"/>
                  </a:lnTo>
                  <a:lnTo>
                    <a:pt x="624" y="120"/>
                  </a:lnTo>
                  <a:lnTo>
                    <a:pt x="636" y="1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78" name="Rectangle 278"/>
            <p:cNvSpPr>
              <a:spLocks noChangeArrowheads="1"/>
            </p:cNvSpPr>
            <p:nvPr/>
          </p:nvSpPr>
          <p:spPr bwMode="auto">
            <a:xfrm>
              <a:off x="615" y="3120"/>
              <a:ext cx="46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NAD+</a:t>
              </a:r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192" y="2064"/>
              <a:ext cx="2449" cy="961"/>
            </a:xfrm>
            <a:custGeom>
              <a:avLst/>
              <a:gdLst>
                <a:gd name="T0" fmla="*/ 12 w 2449"/>
                <a:gd name="T1" fmla="*/ 924 h 961"/>
                <a:gd name="T2" fmla="*/ 24 w 2449"/>
                <a:gd name="T3" fmla="*/ 852 h 961"/>
                <a:gd name="T4" fmla="*/ 60 w 2449"/>
                <a:gd name="T5" fmla="*/ 780 h 961"/>
                <a:gd name="T6" fmla="*/ 108 w 2449"/>
                <a:gd name="T7" fmla="*/ 708 h 961"/>
                <a:gd name="T8" fmla="*/ 168 w 2449"/>
                <a:gd name="T9" fmla="*/ 648 h 961"/>
                <a:gd name="T10" fmla="*/ 240 w 2449"/>
                <a:gd name="T11" fmla="*/ 600 h 961"/>
                <a:gd name="T12" fmla="*/ 312 w 2449"/>
                <a:gd name="T13" fmla="*/ 576 h 961"/>
                <a:gd name="T14" fmla="*/ 384 w 2449"/>
                <a:gd name="T15" fmla="*/ 552 h 961"/>
                <a:gd name="T16" fmla="*/ 456 w 2449"/>
                <a:gd name="T17" fmla="*/ 528 h 961"/>
                <a:gd name="T18" fmla="*/ 528 w 2449"/>
                <a:gd name="T19" fmla="*/ 492 h 961"/>
                <a:gd name="T20" fmla="*/ 600 w 2449"/>
                <a:gd name="T21" fmla="*/ 456 h 961"/>
                <a:gd name="T22" fmla="*/ 672 w 2449"/>
                <a:gd name="T23" fmla="*/ 432 h 961"/>
                <a:gd name="T24" fmla="*/ 744 w 2449"/>
                <a:gd name="T25" fmla="*/ 372 h 961"/>
                <a:gd name="T26" fmla="*/ 804 w 2449"/>
                <a:gd name="T27" fmla="*/ 324 h 961"/>
                <a:gd name="T28" fmla="*/ 864 w 2449"/>
                <a:gd name="T29" fmla="*/ 264 h 961"/>
                <a:gd name="T30" fmla="*/ 936 w 2449"/>
                <a:gd name="T31" fmla="*/ 204 h 961"/>
                <a:gd name="T32" fmla="*/ 996 w 2449"/>
                <a:gd name="T33" fmla="*/ 144 h 961"/>
                <a:gd name="T34" fmla="*/ 1068 w 2449"/>
                <a:gd name="T35" fmla="*/ 96 h 961"/>
                <a:gd name="T36" fmla="*/ 1140 w 2449"/>
                <a:gd name="T37" fmla="*/ 60 h 961"/>
                <a:gd name="T38" fmla="*/ 1212 w 2449"/>
                <a:gd name="T39" fmla="*/ 48 h 961"/>
                <a:gd name="T40" fmla="*/ 1284 w 2449"/>
                <a:gd name="T41" fmla="*/ 24 h 961"/>
                <a:gd name="T42" fmla="*/ 1356 w 2449"/>
                <a:gd name="T43" fmla="*/ 12 h 961"/>
                <a:gd name="T44" fmla="*/ 1428 w 2449"/>
                <a:gd name="T45" fmla="*/ 0 h 961"/>
                <a:gd name="T46" fmla="*/ 1512 w 2449"/>
                <a:gd name="T47" fmla="*/ 0 h 961"/>
                <a:gd name="T48" fmla="*/ 1584 w 2449"/>
                <a:gd name="T49" fmla="*/ 0 h 961"/>
                <a:gd name="T50" fmla="*/ 1656 w 2449"/>
                <a:gd name="T51" fmla="*/ 0 h 961"/>
                <a:gd name="T52" fmla="*/ 1728 w 2449"/>
                <a:gd name="T53" fmla="*/ 24 h 961"/>
                <a:gd name="T54" fmla="*/ 1800 w 2449"/>
                <a:gd name="T55" fmla="*/ 48 h 961"/>
                <a:gd name="T56" fmla="*/ 1872 w 2449"/>
                <a:gd name="T57" fmla="*/ 96 h 961"/>
                <a:gd name="T58" fmla="*/ 1944 w 2449"/>
                <a:gd name="T59" fmla="*/ 144 h 961"/>
                <a:gd name="T60" fmla="*/ 2004 w 2449"/>
                <a:gd name="T61" fmla="*/ 204 h 961"/>
                <a:gd name="T62" fmla="*/ 2064 w 2449"/>
                <a:gd name="T63" fmla="*/ 264 h 961"/>
                <a:gd name="T64" fmla="*/ 2112 w 2449"/>
                <a:gd name="T65" fmla="*/ 324 h 961"/>
                <a:gd name="T66" fmla="*/ 2160 w 2449"/>
                <a:gd name="T67" fmla="*/ 384 h 961"/>
                <a:gd name="T68" fmla="*/ 2220 w 2449"/>
                <a:gd name="T69" fmla="*/ 444 h 961"/>
                <a:gd name="T70" fmla="*/ 2292 w 2449"/>
                <a:gd name="T71" fmla="*/ 492 h 961"/>
                <a:gd name="T72" fmla="*/ 2340 w 2449"/>
                <a:gd name="T73" fmla="*/ 564 h 961"/>
                <a:gd name="T74" fmla="*/ 2376 w 2449"/>
                <a:gd name="T75" fmla="*/ 636 h 961"/>
                <a:gd name="T76" fmla="*/ 2436 w 2449"/>
                <a:gd name="T77" fmla="*/ 696 h 9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9"/>
                <a:gd name="T118" fmla="*/ 0 h 961"/>
                <a:gd name="T119" fmla="*/ 2449 w 2449"/>
                <a:gd name="T120" fmla="*/ 961 h 9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9" h="961">
                  <a:moveTo>
                    <a:pt x="0" y="960"/>
                  </a:moveTo>
                  <a:lnTo>
                    <a:pt x="12" y="924"/>
                  </a:lnTo>
                  <a:lnTo>
                    <a:pt x="12" y="888"/>
                  </a:lnTo>
                  <a:lnTo>
                    <a:pt x="24" y="852"/>
                  </a:lnTo>
                  <a:lnTo>
                    <a:pt x="36" y="816"/>
                  </a:lnTo>
                  <a:lnTo>
                    <a:pt x="60" y="780"/>
                  </a:lnTo>
                  <a:lnTo>
                    <a:pt x="72" y="744"/>
                  </a:lnTo>
                  <a:lnTo>
                    <a:pt x="108" y="708"/>
                  </a:lnTo>
                  <a:lnTo>
                    <a:pt x="132" y="672"/>
                  </a:lnTo>
                  <a:lnTo>
                    <a:pt x="168" y="648"/>
                  </a:lnTo>
                  <a:lnTo>
                    <a:pt x="204" y="612"/>
                  </a:lnTo>
                  <a:lnTo>
                    <a:pt x="240" y="600"/>
                  </a:lnTo>
                  <a:lnTo>
                    <a:pt x="276" y="588"/>
                  </a:lnTo>
                  <a:lnTo>
                    <a:pt x="312" y="576"/>
                  </a:lnTo>
                  <a:lnTo>
                    <a:pt x="348" y="564"/>
                  </a:lnTo>
                  <a:lnTo>
                    <a:pt x="384" y="552"/>
                  </a:lnTo>
                  <a:lnTo>
                    <a:pt x="420" y="540"/>
                  </a:lnTo>
                  <a:lnTo>
                    <a:pt x="456" y="528"/>
                  </a:lnTo>
                  <a:lnTo>
                    <a:pt x="492" y="504"/>
                  </a:lnTo>
                  <a:lnTo>
                    <a:pt x="528" y="492"/>
                  </a:lnTo>
                  <a:lnTo>
                    <a:pt x="564" y="468"/>
                  </a:lnTo>
                  <a:lnTo>
                    <a:pt x="600" y="456"/>
                  </a:lnTo>
                  <a:lnTo>
                    <a:pt x="636" y="444"/>
                  </a:lnTo>
                  <a:lnTo>
                    <a:pt x="672" y="432"/>
                  </a:lnTo>
                  <a:lnTo>
                    <a:pt x="708" y="396"/>
                  </a:lnTo>
                  <a:lnTo>
                    <a:pt x="744" y="372"/>
                  </a:lnTo>
                  <a:lnTo>
                    <a:pt x="780" y="360"/>
                  </a:lnTo>
                  <a:lnTo>
                    <a:pt x="804" y="324"/>
                  </a:lnTo>
                  <a:lnTo>
                    <a:pt x="840" y="300"/>
                  </a:lnTo>
                  <a:lnTo>
                    <a:pt x="864" y="264"/>
                  </a:lnTo>
                  <a:lnTo>
                    <a:pt x="900" y="240"/>
                  </a:lnTo>
                  <a:lnTo>
                    <a:pt x="936" y="204"/>
                  </a:lnTo>
                  <a:lnTo>
                    <a:pt x="960" y="168"/>
                  </a:lnTo>
                  <a:lnTo>
                    <a:pt x="996" y="144"/>
                  </a:lnTo>
                  <a:lnTo>
                    <a:pt x="1032" y="120"/>
                  </a:lnTo>
                  <a:lnTo>
                    <a:pt x="1068" y="96"/>
                  </a:lnTo>
                  <a:lnTo>
                    <a:pt x="1104" y="72"/>
                  </a:lnTo>
                  <a:lnTo>
                    <a:pt x="1140" y="60"/>
                  </a:lnTo>
                  <a:lnTo>
                    <a:pt x="1176" y="48"/>
                  </a:lnTo>
                  <a:lnTo>
                    <a:pt x="1212" y="48"/>
                  </a:lnTo>
                  <a:lnTo>
                    <a:pt x="1248" y="36"/>
                  </a:lnTo>
                  <a:lnTo>
                    <a:pt x="1284" y="24"/>
                  </a:lnTo>
                  <a:lnTo>
                    <a:pt x="1320" y="24"/>
                  </a:lnTo>
                  <a:lnTo>
                    <a:pt x="1356" y="12"/>
                  </a:lnTo>
                  <a:lnTo>
                    <a:pt x="1392" y="12"/>
                  </a:lnTo>
                  <a:lnTo>
                    <a:pt x="1428" y="0"/>
                  </a:lnTo>
                  <a:lnTo>
                    <a:pt x="1476" y="0"/>
                  </a:lnTo>
                  <a:lnTo>
                    <a:pt x="1512" y="0"/>
                  </a:lnTo>
                  <a:lnTo>
                    <a:pt x="1548" y="0"/>
                  </a:lnTo>
                  <a:lnTo>
                    <a:pt x="1584" y="0"/>
                  </a:lnTo>
                  <a:lnTo>
                    <a:pt x="1620" y="0"/>
                  </a:lnTo>
                  <a:lnTo>
                    <a:pt x="1656" y="0"/>
                  </a:lnTo>
                  <a:lnTo>
                    <a:pt x="1692" y="0"/>
                  </a:lnTo>
                  <a:lnTo>
                    <a:pt x="1728" y="24"/>
                  </a:lnTo>
                  <a:lnTo>
                    <a:pt x="1764" y="36"/>
                  </a:lnTo>
                  <a:lnTo>
                    <a:pt x="1800" y="48"/>
                  </a:lnTo>
                  <a:lnTo>
                    <a:pt x="1836" y="72"/>
                  </a:lnTo>
                  <a:lnTo>
                    <a:pt x="1872" y="96"/>
                  </a:lnTo>
                  <a:lnTo>
                    <a:pt x="1908" y="120"/>
                  </a:lnTo>
                  <a:lnTo>
                    <a:pt x="1944" y="144"/>
                  </a:lnTo>
                  <a:lnTo>
                    <a:pt x="1980" y="168"/>
                  </a:lnTo>
                  <a:lnTo>
                    <a:pt x="2004" y="204"/>
                  </a:lnTo>
                  <a:lnTo>
                    <a:pt x="2040" y="228"/>
                  </a:lnTo>
                  <a:lnTo>
                    <a:pt x="2064" y="264"/>
                  </a:lnTo>
                  <a:lnTo>
                    <a:pt x="2100" y="288"/>
                  </a:lnTo>
                  <a:lnTo>
                    <a:pt x="2112" y="324"/>
                  </a:lnTo>
                  <a:lnTo>
                    <a:pt x="2148" y="348"/>
                  </a:lnTo>
                  <a:lnTo>
                    <a:pt x="2160" y="384"/>
                  </a:lnTo>
                  <a:lnTo>
                    <a:pt x="2196" y="408"/>
                  </a:lnTo>
                  <a:lnTo>
                    <a:pt x="2220" y="444"/>
                  </a:lnTo>
                  <a:lnTo>
                    <a:pt x="2256" y="468"/>
                  </a:lnTo>
                  <a:lnTo>
                    <a:pt x="2292" y="492"/>
                  </a:lnTo>
                  <a:lnTo>
                    <a:pt x="2316" y="528"/>
                  </a:lnTo>
                  <a:lnTo>
                    <a:pt x="2340" y="564"/>
                  </a:lnTo>
                  <a:lnTo>
                    <a:pt x="2364" y="600"/>
                  </a:lnTo>
                  <a:lnTo>
                    <a:pt x="2376" y="636"/>
                  </a:lnTo>
                  <a:lnTo>
                    <a:pt x="2400" y="672"/>
                  </a:lnTo>
                  <a:lnTo>
                    <a:pt x="2436" y="696"/>
                  </a:lnTo>
                  <a:lnTo>
                    <a:pt x="2448" y="73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80" name="Rectangle 280"/>
            <p:cNvSpPr>
              <a:spLocks noChangeArrowheads="1"/>
            </p:cNvSpPr>
            <p:nvPr/>
          </p:nvSpPr>
          <p:spPr bwMode="auto">
            <a:xfrm>
              <a:off x="1527" y="2842"/>
              <a:ext cx="95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2H</a:t>
              </a:r>
              <a:r>
                <a:rPr lang="en-US" altLang="ko-KR" sz="1700" b="1" baseline="30000">
                  <a:latin typeface="Arial" charset="0"/>
                  <a:ea typeface="굴림" charset="-127"/>
                </a:rPr>
                <a:t>+</a:t>
              </a:r>
              <a:r>
                <a:rPr lang="en-US" altLang="ko-KR" sz="1600" b="1">
                  <a:latin typeface="Arial" charset="0"/>
                  <a:ea typeface="굴림" charset="-127"/>
                </a:rPr>
                <a:t> + </a:t>
              </a:r>
              <a:r>
                <a:rPr lang="en-US" altLang="ko-KR" sz="2000" b="1">
                  <a:latin typeface="Arial" charset="0"/>
                  <a:ea typeface="굴림" charset="-127"/>
                </a:rPr>
                <a:t>1/2</a:t>
              </a:r>
              <a:r>
                <a:rPr lang="en-US" altLang="ko-KR" sz="2800" b="1">
                  <a:solidFill>
                    <a:srgbClr val="DC0081"/>
                  </a:solidFill>
                  <a:latin typeface="Arial" charset="0"/>
                  <a:ea typeface="굴림" charset="-127"/>
                </a:rPr>
                <a:t>O</a:t>
              </a:r>
              <a:r>
                <a:rPr lang="en-US" altLang="ko-KR" sz="2800" b="1" baseline="-25000">
                  <a:solidFill>
                    <a:srgbClr val="DC0081"/>
                  </a:solidFill>
                  <a:latin typeface="Arial" charset="0"/>
                  <a:ea typeface="굴림" charset="-127"/>
                </a:rPr>
                <a:t>2</a:t>
              </a:r>
            </a:p>
          </p:txBody>
        </p:sp>
        <p:sp>
          <p:nvSpPr>
            <p:cNvPr id="281" name="Freeform 281"/>
            <p:cNvSpPr>
              <a:spLocks/>
            </p:cNvSpPr>
            <p:nvPr/>
          </p:nvSpPr>
          <p:spPr bwMode="auto">
            <a:xfrm>
              <a:off x="2160" y="2796"/>
              <a:ext cx="637" cy="157"/>
            </a:xfrm>
            <a:custGeom>
              <a:avLst/>
              <a:gdLst>
                <a:gd name="T0" fmla="*/ 0 w 637"/>
                <a:gd name="T1" fmla="*/ 132 h 157"/>
                <a:gd name="T2" fmla="*/ 12 w 637"/>
                <a:gd name="T3" fmla="*/ 96 h 157"/>
                <a:gd name="T4" fmla="*/ 48 w 637"/>
                <a:gd name="T5" fmla="*/ 96 h 157"/>
                <a:gd name="T6" fmla="*/ 84 w 637"/>
                <a:gd name="T7" fmla="*/ 72 h 157"/>
                <a:gd name="T8" fmla="*/ 120 w 637"/>
                <a:gd name="T9" fmla="*/ 48 h 157"/>
                <a:gd name="T10" fmla="*/ 156 w 637"/>
                <a:gd name="T11" fmla="*/ 36 h 157"/>
                <a:gd name="T12" fmla="*/ 192 w 637"/>
                <a:gd name="T13" fmla="*/ 12 h 157"/>
                <a:gd name="T14" fmla="*/ 228 w 637"/>
                <a:gd name="T15" fmla="*/ 0 h 157"/>
                <a:gd name="T16" fmla="*/ 264 w 637"/>
                <a:gd name="T17" fmla="*/ 0 h 157"/>
                <a:gd name="T18" fmla="*/ 300 w 637"/>
                <a:gd name="T19" fmla="*/ 0 h 157"/>
                <a:gd name="T20" fmla="*/ 336 w 637"/>
                <a:gd name="T21" fmla="*/ 0 h 157"/>
                <a:gd name="T22" fmla="*/ 372 w 637"/>
                <a:gd name="T23" fmla="*/ 0 h 157"/>
                <a:gd name="T24" fmla="*/ 408 w 637"/>
                <a:gd name="T25" fmla="*/ 12 h 157"/>
                <a:gd name="T26" fmla="*/ 444 w 637"/>
                <a:gd name="T27" fmla="*/ 24 h 157"/>
                <a:gd name="T28" fmla="*/ 480 w 637"/>
                <a:gd name="T29" fmla="*/ 36 h 157"/>
                <a:gd name="T30" fmla="*/ 516 w 637"/>
                <a:gd name="T31" fmla="*/ 60 h 157"/>
                <a:gd name="T32" fmla="*/ 552 w 637"/>
                <a:gd name="T33" fmla="*/ 72 h 157"/>
                <a:gd name="T34" fmla="*/ 588 w 637"/>
                <a:gd name="T35" fmla="*/ 96 h 157"/>
                <a:gd name="T36" fmla="*/ 624 w 637"/>
                <a:gd name="T37" fmla="*/ 120 h 157"/>
                <a:gd name="T38" fmla="*/ 636 w 637"/>
                <a:gd name="T39" fmla="*/ 15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7"/>
                <a:gd name="T61" fmla="*/ 0 h 157"/>
                <a:gd name="T62" fmla="*/ 637 w 637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7" h="157">
                  <a:moveTo>
                    <a:pt x="0" y="132"/>
                  </a:moveTo>
                  <a:lnTo>
                    <a:pt x="12" y="96"/>
                  </a:lnTo>
                  <a:lnTo>
                    <a:pt x="48" y="96"/>
                  </a:lnTo>
                  <a:lnTo>
                    <a:pt x="84" y="72"/>
                  </a:lnTo>
                  <a:lnTo>
                    <a:pt x="120" y="48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12"/>
                  </a:lnTo>
                  <a:lnTo>
                    <a:pt x="444" y="24"/>
                  </a:lnTo>
                  <a:lnTo>
                    <a:pt x="480" y="36"/>
                  </a:lnTo>
                  <a:lnTo>
                    <a:pt x="516" y="60"/>
                  </a:lnTo>
                  <a:lnTo>
                    <a:pt x="552" y="72"/>
                  </a:lnTo>
                  <a:lnTo>
                    <a:pt x="588" y="96"/>
                  </a:lnTo>
                  <a:lnTo>
                    <a:pt x="624" y="120"/>
                  </a:lnTo>
                  <a:lnTo>
                    <a:pt x="636" y="1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82" name="Rectangle 282"/>
            <p:cNvSpPr>
              <a:spLocks noChangeArrowheads="1"/>
            </p:cNvSpPr>
            <p:nvPr/>
          </p:nvSpPr>
          <p:spPr bwMode="auto">
            <a:xfrm>
              <a:off x="2583" y="2938"/>
              <a:ext cx="53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800" b="1">
                  <a:solidFill>
                    <a:srgbClr val="00279F"/>
                  </a:solidFill>
                  <a:latin typeface="Arial" charset="0"/>
                  <a:ea typeface="굴림" charset="-127"/>
                </a:rPr>
                <a:t>H</a:t>
              </a:r>
              <a:r>
                <a:rPr lang="en-US" altLang="ko-KR" sz="2800" b="1" baseline="-25000">
                  <a:solidFill>
                    <a:srgbClr val="00279F"/>
                  </a:solidFill>
                  <a:latin typeface="Arial" charset="0"/>
                  <a:ea typeface="굴림" charset="-127"/>
                </a:rPr>
                <a:t>2</a:t>
              </a:r>
              <a:r>
                <a:rPr lang="en-US" altLang="ko-KR" sz="2800" b="1">
                  <a:solidFill>
                    <a:srgbClr val="00279F"/>
                  </a:solidFill>
                  <a:latin typeface="Arial" charset="0"/>
                  <a:ea typeface="굴림" charset="-127"/>
                </a:rPr>
                <a:t>O</a:t>
              </a:r>
            </a:p>
          </p:txBody>
        </p:sp>
        <p:sp>
          <p:nvSpPr>
            <p:cNvPr id="283" name="Rectangle 283"/>
            <p:cNvSpPr>
              <a:spLocks noChangeArrowheads="1"/>
            </p:cNvSpPr>
            <p:nvPr/>
          </p:nvSpPr>
          <p:spPr bwMode="auto">
            <a:xfrm>
              <a:off x="39" y="713"/>
              <a:ext cx="1490" cy="3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700" dirty="0" err="1" smtClean="0">
                  <a:latin typeface="HY강B" pitchFamily="18" charset="-127"/>
                  <a:ea typeface="HY강B" pitchFamily="18" charset="-127"/>
                </a:rPr>
                <a:t>막사이</a:t>
              </a:r>
              <a:r>
                <a:rPr lang="ko-KR" altLang="en-US" sz="2700" dirty="0" smtClean="0">
                  <a:latin typeface="HY강B" pitchFamily="18" charset="-127"/>
                  <a:ea typeface="HY강B" pitchFamily="18" charset="-127"/>
                </a:rPr>
                <a:t> 공간</a:t>
              </a:r>
              <a:endParaRPr lang="en-US" sz="27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4" name="Rectangle 284"/>
            <p:cNvSpPr>
              <a:spLocks noChangeArrowheads="1"/>
            </p:cNvSpPr>
            <p:nvPr/>
          </p:nvSpPr>
          <p:spPr bwMode="auto">
            <a:xfrm>
              <a:off x="55" y="4288"/>
              <a:ext cx="640" cy="3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700" dirty="0" smtClean="0">
                  <a:latin typeface="HY강B" pitchFamily="18" charset="-127"/>
                  <a:ea typeface="HY강B" pitchFamily="18" charset="-127"/>
                </a:rPr>
                <a:t>기질</a:t>
              </a:r>
              <a:endParaRPr lang="en-US" sz="27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5" name="Rectangle 285"/>
            <p:cNvSpPr>
              <a:spLocks noChangeArrowheads="1"/>
            </p:cNvSpPr>
            <p:nvPr/>
          </p:nvSpPr>
          <p:spPr bwMode="auto">
            <a:xfrm>
              <a:off x="2836" y="2116"/>
              <a:ext cx="1052" cy="4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6" name="Rectangle 286"/>
            <p:cNvSpPr>
              <a:spLocks noChangeArrowheads="1"/>
            </p:cNvSpPr>
            <p:nvPr/>
          </p:nvSpPr>
          <p:spPr bwMode="auto">
            <a:xfrm>
              <a:off x="2816" y="2126"/>
              <a:ext cx="1113" cy="4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미토콘드리아</a:t>
              </a:r>
              <a:endPara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  <a:p>
              <a:pPr eaLnBrk="0" hangingPunct="0"/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      내막</a:t>
              </a:r>
              <a:endParaRPr lang="en-US" altLang="ko-KR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90" name="직선 화살표 연결선 289"/>
          <p:cNvCxnSpPr>
            <a:stCxn id="292" idx="2"/>
          </p:cNvCxnSpPr>
          <p:nvPr/>
        </p:nvCxnSpPr>
        <p:spPr>
          <a:xfrm flipH="1">
            <a:off x="3275856" y="1926124"/>
            <a:ext cx="21342" cy="78279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2627784" y="15567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전자운반체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4" name="오른쪽 중괄호 293"/>
          <p:cNvSpPr/>
          <p:nvPr/>
        </p:nvSpPr>
        <p:spPr>
          <a:xfrm>
            <a:off x="2411760" y="3501008"/>
            <a:ext cx="360040" cy="2780928"/>
          </a:xfrm>
          <a:prstGeom prst="rightBrace">
            <a:avLst>
              <a:gd name="adj1" fmla="val 8333"/>
              <a:gd name="adj2" fmla="val 50000"/>
            </a:avLst>
          </a:prstGeom>
          <a:ln w="412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TextBox 294"/>
          <p:cNvSpPr txBox="1"/>
          <p:nvPr/>
        </p:nvSpPr>
        <p:spPr>
          <a:xfrm>
            <a:off x="1763688" y="573325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전자전달계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11560" y="4797152"/>
            <a:ext cx="50738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NADH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에서 나온 고에너지인 전자가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전자운반체를 통해 이동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627784" y="4653136"/>
            <a:ext cx="306526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전자와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O</a:t>
            </a:r>
            <a:r>
              <a:rPr lang="en-US" altLang="ko-KR" sz="2400" baseline="-25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와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400" baseline="30000" dirty="0" smtClean="0">
                <a:latin typeface="HY강B" pitchFamily="18" charset="-127"/>
                <a:ea typeface="HY강B" pitchFamily="18" charset="-127"/>
              </a:rPr>
              <a:t>+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이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결합하여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400" baseline="-25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O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이 형성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4427984" y="2359406"/>
            <a:ext cx="480131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개의 단백질 복합체는 전자에서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나온 에너지를 이용하여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400" baseline="30000" dirty="0" smtClean="0">
                <a:latin typeface="HY강B" pitchFamily="18" charset="-127"/>
                <a:ea typeface="HY강B" pitchFamily="18" charset="-127"/>
              </a:rPr>
              <a:t>+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을 기질에서 막사이 공간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으로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이동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04" name="직선 화살표 연결선 303"/>
          <p:cNvCxnSpPr/>
          <p:nvPr/>
        </p:nvCxnSpPr>
        <p:spPr>
          <a:xfrm>
            <a:off x="539552" y="2420888"/>
            <a:ext cx="576064" cy="64807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179512" y="177281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단백질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복합체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8" grpId="1" animBg="1"/>
      <p:bldP spid="298" grpId="0" animBg="1"/>
      <p:bldP spid="298" grpId="1" animBg="1"/>
      <p:bldP spid="3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직사각형 2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"/>
          <p:cNvGrpSpPr>
            <a:grpSpLocks noGrp="1"/>
          </p:cNvGrpSpPr>
          <p:nvPr>
            <p:ph idx="1"/>
          </p:nvPr>
        </p:nvGrpSpPr>
        <p:grpSpPr bwMode="auto">
          <a:xfrm>
            <a:off x="539750" y="1340768"/>
            <a:ext cx="8147050" cy="3823084"/>
            <a:chOff x="4" y="1104"/>
            <a:chExt cx="5784" cy="259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896" cy="2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altLang="ko-KR" sz="3200">
                  <a:latin typeface="Arial" charset="0"/>
                  <a:ea typeface="굴림" charset="-127"/>
                </a:rPr>
                <a:t> 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12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12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26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26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1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55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55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41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70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56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42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27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13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98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84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0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84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70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9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85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70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56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42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27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13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98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42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28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514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99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85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542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28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14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42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3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2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3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2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2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32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1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40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9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8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8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37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6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357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35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5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5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4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3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2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42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1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41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51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51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50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49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48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48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47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46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357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35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342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55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54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53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53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52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42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42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41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41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40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39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38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38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37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36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48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48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47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46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45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45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4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43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53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53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52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51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51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50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>
              <a:off x="49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55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54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711" y="2976"/>
              <a:ext cx="517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FADH</a:t>
              </a:r>
              <a:r>
                <a:rPr lang="en-US" altLang="ko-KR" sz="1700" b="1" baseline="-25000">
                  <a:latin typeface="Arial" charset="0"/>
                  <a:ea typeface="굴림" charset="-127"/>
                </a:rPr>
                <a:t>2</a:t>
              </a:r>
              <a:endParaRPr lang="en-US" altLang="ko-KR" sz="1600" b="1">
                <a:latin typeface="Arial" charset="0"/>
                <a:ea typeface="굴림" charset="-127"/>
              </a:endParaRPr>
            </a:p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+  H</a:t>
              </a:r>
              <a:r>
                <a:rPr lang="en-US" altLang="ko-KR" sz="1700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887" y="1522"/>
              <a:ext cx="754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endParaRPr lang="en-US" altLang="ko-KR" sz="18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26" y="1502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143" y="1503"/>
              <a:ext cx="43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1H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2295" y="1503"/>
              <a:ext cx="43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2H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557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557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>
              <a:off x="56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55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55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56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31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5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>
              <a:off x="5781" y="2489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5781" y="2297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53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53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67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67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82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96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96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82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11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97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82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168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154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39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25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110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>
              <a:off x="125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auto">
            <a:xfrm>
              <a:off x="110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240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226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211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197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182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168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154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>
              <a:off x="139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6" name="Oval 155"/>
            <p:cNvSpPr>
              <a:spLocks noChangeArrowheads="1"/>
            </p:cNvSpPr>
            <p:nvPr/>
          </p:nvSpPr>
          <p:spPr bwMode="auto">
            <a:xfrm>
              <a:off x="283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69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254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240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226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283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69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>
              <a:off x="254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4" name="Line 163"/>
            <p:cNvSpPr>
              <a:spLocks noChangeShapeType="1"/>
            </p:cNvSpPr>
            <p:nvPr/>
          </p:nvSpPr>
          <p:spPr bwMode="auto">
            <a:xfrm>
              <a:off x="8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5" name="Line 164"/>
            <p:cNvSpPr>
              <a:spLocks noChangeShapeType="1"/>
            </p:cNvSpPr>
            <p:nvPr/>
          </p:nvSpPr>
          <p:spPr bwMode="auto">
            <a:xfrm>
              <a:off x="7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6" name="Line 165"/>
            <p:cNvSpPr>
              <a:spLocks noChangeShapeType="1"/>
            </p:cNvSpPr>
            <p:nvPr/>
          </p:nvSpPr>
          <p:spPr bwMode="auto">
            <a:xfrm>
              <a:off x="6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>
              <a:off x="7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8" name="Line 167"/>
            <p:cNvSpPr>
              <a:spLocks noChangeShapeType="1"/>
            </p:cNvSpPr>
            <p:nvPr/>
          </p:nvSpPr>
          <p:spPr bwMode="auto">
            <a:xfrm>
              <a:off x="6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9" name="Line 168"/>
            <p:cNvSpPr>
              <a:spLocks noChangeShapeType="1"/>
            </p:cNvSpPr>
            <p:nvPr/>
          </p:nvSpPr>
          <p:spPr bwMode="auto">
            <a:xfrm>
              <a:off x="6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0" name="Line 169"/>
            <p:cNvSpPr>
              <a:spLocks noChangeShapeType="1"/>
            </p:cNvSpPr>
            <p:nvPr/>
          </p:nvSpPr>
          <p:spPr bwMode="auto">
            <a:xfrm>
              <a:off x="6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1" name="Line 170"/>
            <p:cNvSpPr>
              <a:spLocks noChangeShapeType="1"/>
            </p:cNvSpPr>
            <p:nvPr/>
          </p:nvSpPr>
          <p:spPr bwMode="auto">
            <a:xfrm>
              <a:off x="5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2" name="Line 171"/>
            <p:cNvSpPr>
              <a:spLocks noChangeShapeType="1"/>
            </p:cNvSpPr>
            <p:nvPr/>
          </p:nvSpPr>
          <p:spPr bwMode="auto">
            <a:xfrm>
              <a:off x="14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3" name="Line 172"/>
            <p:cNvSpPr>
              <a:spLocks noChangeShapeType="1"/>
            </p:cNvSpPr>
            <p:nvPr/>
          </p:nvSpPr>
          <p:spPr bwMode="auto">
            <a:xfrm>
              <a:off x="13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>
              <a:off x="12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5" name="Line 174"/>
            <p:cNvSpPr>
              <a:spLocks noChangeShapeType="1"/>
            </p:cNvSpPr>
            <p:nvPr/>
          </p:nvSpPr>
          <p:spPr bwMode="auto">
            <a:xfrm>
              <a:off x="12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>
              <a:off x="11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10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9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9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0" name="Line 179"/>
            <p:cNvSpPr>
              <a:spLocks noChangeShapeType="1"/>
            </p:cNvSpPr>
            <p:nvPr/>
          </p:nvSpPr>
          <p:spPr bwMode="auto">
            <a:xfrm>
              <a:off x="19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1" name="Line 180"/>
            <p:cNvSpPr>
              <a:spLocks noChangeShapeType="1"/>
            </p:cNvSpPr>
            <p:nvPr/>
          </p:nvSpPr>
          <p:spPr bwMode="auto">
            <a:xfrm>
              <a:off x="19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2" name="Line 181"/>
            <p:cNvSpPr>
              <a:spLocks noChangeShapeType="1"/>
            </p:cNvSpPr>
            <p:nvPr/>
          </p:nvSpPr>
          <p:spPr bwMode="auto">
            <a:xfrm>
              <a:off x="18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3" name="Line 182"/>
            <p:cNvSpPr>
              <a:spLocks noChangeShapeType="1"/>
            </p:cNvSpPr>
            <p:nvPr/>
          </p:nvSpPr>
          <p:spPr bwMode="auto">
            <a:xfrm>
              <a:off x="17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" name="Line 183"/>
            <p:cNvSpPr>
              <a:spLocks noChangeShapeType="1"/>
            </p:cNvSpPr>
            <p:nvPr/>
          </p:nvSpPr>
          <p:spPr bwMode="auto">
            <a:xfrm>
              <a:off x="17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" name="Line 184"/>
            <p:cNvSpPr>
              <a:spLocks noChangeShapeType="1"/>
            </p:cNvSpPr>
            <p:nvPr/>
          </p:nvSpPr>
          <p:spPr bwMode="auto">
            <a:xfrm>
              <a:off x="16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6" name="Line 185"/>
            <p:cNvSpPr>
              <a:spLocks noChangeShapeType="1"/>
            </p:cNvSpPr>
            <p:nvPr/>
          </p:nvSpPr>
          <p:spPr bwMode="auto">
            <a:xfrm>
              <a:off x="15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7" name="Line 186"/>
            <p:cNvSpPr>
              <a:spLocks noChangeShapeType="1"/>
            </p:cNvSpPr>
            <p:nvPr/>
          </p:nvSpPr>
          <p:spPr bwMode="auto">
            <a:xfrm>
              <a:off x="15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" name="Line 187"/>
            <p:cNvSpPr>
              <a:spLocks noChangeShapeType="1"/>
            </p:cNvSpPr>
            <p:nvPr/>
          </p:nvSpPr>
          <p:spPr bwMode="auto">
            <a:xfrm>
              <a:off x="25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9" name="Line 188"/>
            <p:cNvSpPr>
              <a:spLocks noChangeShapeType="1"/>
            </p:cNvSpPr>
            <p:nvPr/>
          </p:nvSpPr>
          <p:spPr bwMode="auto">
            <a:xfrm>
              <a:off x="25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0" name="Line 189"/>
            <p:cNvSpPr>
              <a:spLocks noChangeShapeType="1"/>
            </p:cNvSpPr>
            <p:nvPr/>
          </p:nvSpPr>
          <p:spPr bwMode="auto">
            <a:xfrm>
              <a:off x="24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1" name="Line 190"/>
            <p:cNvSpPr>
              <a:spLocks noChangeShapeType="1"/>
            </p:cNvSpPr>
            <p:nvPr/>
          </p:nvSpPr>
          <p:spPr bwMode="auto">
            <a:xfrm>
              <a:off x="237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2" name="Line 191"/>
            <p:cNvSpPr>
              <a:spLocks noChangeShapeType="1"/>
            </p:cNvSpPr>
            <p:nvPr/>
          </p:nvSpPr>
          <p:spPr bwMode="auto">
            <a:xfrm>
              <a:off x="22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" name="Line 192"/>
            <p:cNvSpPr>
              <a:spLocks noChangeShapeType="1"/>
            </p:cNvSpPr>
            <p:nvPr/>
          </p:nvSpPr>
          <p:spPr bwMode="auto">
            <a:xfrm>
              <a:off x="222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" name="Line 193"/>
            <p:cNvSpPr>
              <a:spLocks noChangeShapeType="1"/>
            </p:cNvSpPr>
            <p:nvPr/>
          </p:nvSpPr>
          <p:spPr bwMode="auto">
            <a:xfrm>
              <a:off x="21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5" name="Line 194"/>
            <p:cNvSpPr>
              <a:spLocks noChangeShapeType="1"/>
            </p:cNvSpPr>
            <p:nvPr/>
          </p:nvSpPr>
          <p:spPr bwMode="auto">
            <a:xfrm>
              <a:off x="20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6" name="Line 195"/>
            <p:cNvSpPr>
              <a:spLocks noChangeShapeType="1"/>
            </p:cNvSpPr>
            <p:nvPr/>
          </p:nvSpPr>
          <p:spPr bwMode="auto">
            <a:xfrm>
              <a:off x="9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7" name="Line 196"/>
            <p:cNvSpPr>
              <a:spLocks noChangeShapeType="1"/>
            </p:cNvSpPr>
            <p:nvPr/>
          </p:nvSpPr>
          <p:spPr bwMode="auto">
            <a:xfrm>
              <a:off x="9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8" name="Line 197"/>
            <p:cNvSpPr>
              <a:spLocks noChangeShapeType="1"/>
            </p:cNvSpPr>
            <p:nvPr/>
          </p:nvSpPr>
          <p:spPr bwMode="auto">
            <a:xfrm>
              <a:off x="8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9" name="Line 198"/>
            <p:cNvSpPr>
              <a:spLocks noChangeShapeType="1"/>
            </p:cNvSpPr>
            <p:nvPr/>
          </p:nvSpPr>
          <p:spPr bwMode="auto">
            <a:xfrm>
              <a:off x="29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0" name="Line 199"/>
            <p:cNvSpPr>
              <a:spLocks noChangeShapeType="1"/>
            </p:cNvSpPr>
            <p:nvPr/>
          </p:nvSpPr>
          <p:spPr bwMode="auto">
            <a:xfrm>
              <a:off x="28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" name="Line 200"/>
            <p:cNvSpPr>
              <a:spLocks noChangeShapeType="1"/>
            </p:cNvSpPr>
            <p:nvPr/>
          </p:nvSpPr>
          <p:spPr bwMode="auto">
            <a:xfrm>
              <a:off x="28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" name="Line 201"/>
            <p:cNvSpPr>
              <a:spLocks noChangeShapeType="1"/>
            </p:cNvSpPr>
            <p:nvPr/>
          </p:nvSpPr>
          <p:spPr bwMode="auto">
            <a:xfrm>
              <a:off x="27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" name="Line 202"/>
            <p:cNvSpPr>
              <a:spLocks noChangeShapeType="1"/>
            </p:cNvSpPr>
            <p:nvPr/>
          </p:nvSpPr>
          <p:spPr bwMode="auto">
            <a:xfrm>
              <a:off x="26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" name="Line 203"/>
            <p:cNvSpPr>
              <a:spLocks noChangeShapeType="1"/>
            </p:cNvSpPr>
            <p:nvPr/>
          </p:nvSpPr>
          <p:spPr bwMode="auto">
            <a:xfrm>
              <a:off x="17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" name="Line 204"/>
            <p:cNvSpPr>
              <a:spLocks noChangeShapeType="1"/>
            </p:cNvSpPr>
            <p:nvPr/>
          </p:nvSpPr>
          <p:spPr bwMode="auto">
            <a:xfrm>
              <a:off x="16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" name="Line 205"/>
            <p:cNvSpPr>
              <a:spLocks noChangeShapeType="1"/>
            </p:cNvSpPr>
            <p:nvPr/>
          </p:nvSpPr>
          <p:spPr bwMode="auto">
            <a:xfrm>
              <a:off x="15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" name="Line 206"/>
            <p:cNvSpPr>
              <a:spLocks noChangeShapeType="1"/>
            </p:cNvSpPr>
            <p:nvPr/>
          </p:nvSpPr>
          <p:spPr bwMode="auto">
            <a:xfrm>
              <a:off x="15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" name="Line 207"/>
            <p:cNvSpPr>
              <a:spLocks noChangeShapeType="1"/>
            </p:cNvSpPr>
            <p:nvPr/>
          </p:nvSpPr>
          <p:spPr bwMode="auto">
            <a:xfrm>
              <a:off x="14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9" name="Line 208"/>
            <p:cNvSpPr>
              <a:spLocks noChangeShapeType="1"/>
            </p:cNvSpPr>
            <p:nvPr/>
          </p:nvSpPr>
          <p:spPr bwMode="auto">
            <a:xfrm>
              <a:off x="13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0" name="Line 209"/>
            <p:cNvSpPr>
              <a:spLocks noChangeShapeType="1"/>
            </p:cNvSpPr>
            <p:nvPr/>
          </p:nvSpPr>
          <p:spPr bwMode="auto">
            <a:xfrm>
              <a:off x="12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1" name="Line 210"/>
            <p:cNvSpPr>
              <a:spLocks noChangeShapeType="1"/>
            </p:cNvSpPr>
            <p:nvPr/>
          </p:nvSpPr>
          <p:spPr bwMode="auto">
            <a:xfrm>
              <a:off x="12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" name="Line 211"/>
            <p:cNvSpPr>
              <a:spLocks noChangeShapeType="1"/>
            </p:cNvSpPr>
            <p:nvPr/>
          </p:nvSpPr>
          <p:spPr bwMode="auto">
            <a:xfrm>
              <a:off x="11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" name="Line 212"/>
            <p:cNvSpPr>
              <a:spLocks noChangeShapeType="1"/>
            </p:cNvSpPr>
            <p:nvPr/>
          </p:nvSpPr>
          <p:spPr bwMode="auto">
            <a:xfrm>
              <a:off x="10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" name="Line 213"/>
            <p:cNvSpPr>
              <a:spLocks noChangeShapeType="1"/>
            </p:cNvSpPr>
            <p:nvPr/>
          </p:nvSpPr>
          <p:spPr bwMode="auto">
            <a:xfrm>
              <a:off x="22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" name="Line 214"/>
            <p:cNvSpPr>
              <a:spLocks noChangeShapeType="1"/>
            </p:cNvSpPr>
            <p:nvPr/>
          </p:nvSpPr>
          <p:spPr bwMode="auto">
            <a:xfrm>
              <a:off x="222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" name="Line 215"/>
            <p:cNvSpPr>
              <a:spLocks noChangeShapeType="1"/>
            </p:cNvSpPr>
            <p:nvPr/>
          </p:nvSpPr>
          <p:spPr bwMode="auto">
            <a:xfrm>
              <a:off x="21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" name="Line 216"/>
            <p:cNvSpPr>
              <a:spLocks noChangeShapeType="1"/>
            </p:cNvSpPr>
            <p:nvPr/>
          </p:nvSpPr>
          <p:spPr bwMode="auto">
            <a:xfrm>
              <a:off x="20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8" name="Line 217"/>
            <p:cNvSpPr>
              <a:spLocks noChangeShapeType="1"/>
            </p:cNvSpPr>
            <p:nvPr/>
          </p:nvSpPr>
          <p:spPr bwMode="auto">
            <a:xfrm>
              <a:off x="19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" name="Line 218"/>
            <p:cNvSpPr>
              <a:spLocks noChangeShapeType="1"/>
            </p:cNvSpPr>
            <p:nvPr/>
          </p:nvSpPr>
          <p:spPr bwMode="auto">
            <a:xfrm>
              <a:off x="19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" name="Line 219"/>
            <p:cNvSpPr>
              <a:spLocks noChangeShapeType="1"/>
            </p:cNvSpPr>
            <p:nvPr/>
          </p:nvSpPr>
          <p:spPr bwMode="auto">
            <a:xfrm>
              <a:off x="18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" name="Line 220"/>
            <p:cNvSpPr>
              <a:spLocks noChangeShapeType="1"/>
            </p:cNvSpPr>
            <p:nvPr/>
          </p:nvSpPr>
          <p:spPr bwMode="auto">
            <a:xfrm>
              <a:off x="17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2" name="Line 221"/>
            <p:cNvSpPr>
              <a:spLocks noChangeShapeType="1"/>
            </p:cNvSpPr>
            <p:nvPr/>
          </p:nvSpPr>
          <p:spPr bwMode="auto">
            <a:xfrm>
              <a:off x="28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3" name="Line 222"/>
            <p:cNvSpPr>
              <a:spLocks noChangeShapeType="1"/>
            </p:cNvSpPr>
            <p:nvPr/>
          </p:nvSpPr>
          <p:spPr bwMode="auto">
            <a:xfrm>
              <a:off x="27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4" name="Line 223"/>
            <p:cNvSpPr>
              <a:spLocks noChangeShapeType="1"/>
            </p:cNvSpPr>
            <p:nvPr/>
          </p:nvSpPr>
          <p:spPr bwMode="auto">
            <a:xfrm>
              <a:off x="26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" name="Line 224"/>
            <p:cNvSpPr>
              <a:spLocks noChangeShapeType="1"/>
            </p:cNvSpPr>
            <p:nvPr/>
          </p:nvSpPr>
          <p:spPr bwMode="auto">
            <a:xfrm>
              <a:off x="25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6" name="Line 225"/>
            <p:cNvSpPr>
              <a:spLocks noChangeShapeType="1"/>
            </p:cNvSpPr>
            <p:nvPr/>
          </p:nvSpPr>
          <p:spPr bwMode="auto">
            <a:xfrm>
              <a:off x="25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7" name="Line 226"/>
            <p:cNvSpPr>
              <a:spLocks noChangeShapeType="1"/>
            </p:cNvSpPr>
            <p:nvPr/>
          </p:nvSpPr>
          <p:spPr bwMode="auto">
            <a:xfrm>
              <a:off x="24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" name="Line 227"/>
            <p:cNvSpPr>
              <a:spLocks noChangeShapeType="1"/>
            </p:cNvSpPr>
            <p:nvPr/>
          </p:nvSpPr>
          <p:spPr bwMode="auto">
            <a:xfrm>
              <a:off x="237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9" name="Line 228"/>
            <p:cNvSpPr>
              <a:spLocks noChangeShapeType="1"/>
            </p:cNvSpPr>
            <p:nvPr/>
          </p:nvSpPr>
          <p:spPr bwMode="auto">
            <a:xfrm>
              <a:off x="29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" name="Line 229"/>
            <p:cNvSpPr>
              <a:spLocks noChangeShapeType="1"/>
            </p:cNvSpPr>
            <p:nvPr/>
          </p:nvSpPr>
          <p:spPr bwMode="auto">
            <a:xfrm>
              <a:off x="28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298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298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3" name="Line 232"/>
            <p:cNvSpPr>
              <a:spLocks noChangeShapeType="1"/>
            </p:cNvSpPr>
            <p:nvPr/>
          </p:nvSpPr>
          <p:spPr bwMode="auto">
            <a:xfrm>
              <a:off x="30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4" name="Line 233"/>
            <p:cNvSpPr>
              <a:spLocks noChangeShapeType="1"/>
            </p:cNvSpPr>
            <p:nvPr/>
          </p:nvSpPr>
          <p:spPr bwMode="auto">
            <a:xfrm>
              <a:off x="29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" name="Line 234"/>
            <p:cNvSpPr>
              <a:spLocks noChangeShapeType="1"/>
            </p:cNvSpPr>
            <p:nvPr/>
          </p:nvSpPr>
          <p:spPr bwMode="auto">
            <a:xfrm>
              <a:off x="29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6" name="Line 235"/>
            <p:cNvSpPr>
              <a:spLocks noChangeShapeType="1"/>
            </p:cNvSpPr>
            <p:nvPr/>
          </p:nvSpPr>
          <p:spPr bwMode="auto">
            <a:xfrm>
              <a:off x="30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7" name="Line 236"/>
            <p:cNvSpPr>
              <a:spLocks noChangeShapeType="1"/>
            </p:cNvSpPr>
            <p:nvPr/>
          </p:nvSpPr>
          <p:spPr bwMode="auto">
            <a:xfrm>
              <a:off x="2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8" name="Oval 237"/>
            <p:cNvSpPr>
              <a:spLocks noChangeArrowheads="1"/>
            </p:cNvSpPr>
            <p:nvPr/>
          </p:nvSpPr>
          <p:spPr bwMode="auto">
            <a:xfrm>
              <a:off x="24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24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>
              <a:off x="38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>
              <a:off x="38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2" name="Line 241"/>
            <p:cNvSpPr>
              <a:spLocks noChangeShapeType="1"/>
            </p:cNvSpPr>
            <p:nvPr/>
          </p:nvSpPr>
          <p:spPr bwMode="auto">
            <a:xfrm>
              <a:off x="5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3" name="Line 242"/>
            <p:cNvSpPr>
              <a:spLocks noChangeShapeType="1"/>
            </p:cNvSpPr>
            <p:nvPr/>
          </p:nvSpPr>
          <p:spPr bwMode="auto">
            <a:xfrm>
              <a:off x="4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4" name="Line 243"/>
            <p:cNvSpPr>
              <a:spLocks noChangeShapeType="1"/>
            </p:cNvSpPr>
            <p:nvPr/>
          </p:nvSpPr>
          <p:spPr bwMode="auto">
            <a:xfrm>
              <a:off x="5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5" name="Line 244"/>
            <p:cNvSpPr>
              <a:spLocks noChangeShapeType="1"/>
            </p:cNvSpPr>
            <p:nvPr/>
          </p:nvSpPr>
          <p:spPr bwMode="auto">
            <a:xfrm>
              <a:off x="4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" name="Line 245"/>
            <p:cNvSpPr>
              <a:spLocks noChangeShapeType="1"/>
            </p:cNvSpPr>
            <p:nvPr/>
          </p:nvSpPr>
          <p:spPr bwMode="auto">
            <a:xfrm>
              <a:off x="3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7" name="Line 246"/>
            <p:cNvSpPr>
              <a:spLocks noChangeShapeType="1"/>
            </p:cNvSpPr>
            <p:nvPr/>
          </p:nvSpPr>
          <p:spPr bwMode="auto">
            <a:xfrm>
              <a:off x="3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8" name="Line 247"/>
            <p:cNvSpPr>
              <a:spLocks noChangeShapeType="1"/>
            </p:cNvSpPr>
            <p:nvPr/>
          </p:nvSpPr>
          <p:spPr bwMode="auto">
            <a:xfrm>
              <a:off x="2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9" name="Line 248"/>
            <p:cNvSpPr>
              <a:spLocks noChangeShapeType="1"/>
            </p:cNvSpPr>
            <p:nvPr/>
          </p:nvSpPr>
          <p:spPr bwMode="auto">
            <a:xfrm>
              <a:off x="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1" name="Oval 250"/>
            <p:cNvSpPr>
              <a:spLocks noChangeArrowheads="1"/>
            </p:cNvSpPr>
            <p:nvPr/>
          </p:nvSpPr>
          <p:spPr bwMode="auto">
            <a:xfrm>
              <a:off x="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2" name="Oval 251"/>
            <p:cNvSpPr>
              <a:spLocks noChangeArrowheads="1"/>
            </p:cNvSpPr>
            <p:nvPr/>
          </p:nvSpPr>
          <p:spPr bwMode="auto">
            <a:xfrm>
              <a:off x="14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3" name="Oval 252"/>
            <p:cNvSpPr>
              <a:spLocks noChangeArrowheads="1"/>
            </p:cNvSpPr>
            <p:nvPr/>
          </p:nvSpPr>
          <p:spPr bwMode="auto">
            <a:xfrm>
              <a:off x="14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4" name="Line 253"/>
            <p:cNvSpPr>
              <a:spLocks noChangeShapeType="1"/>
            </p:cNvSpPr>
            <p:nvPr/>
          </p:nvSpPr>
          <p:spPr bwMode="auto">
            <a:xfrm>
              <a:off x="2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5" name="Line 254"/>
            <p:cNvSpPr>
              <a:spLocks noChangeShapeType="1"/>
            </p:cNvSpPr>
            <p:nvPr/>
          </p:nvSpPr>
          <p:spPr bwMode="auto">
            <a:xfrm>
              <a:off x="1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" name="Line 255"/>
            <p:cNvSpPr>
              <a:spLocks noChangeShapeType="1"/>
            </p:cNvSpPr>
            <p:nvPr/>
          </p:nvSpPr>
          <p:spPr bwMode="auto">
            <a:xfrm>
              <a:off x="2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" name="Line 256"/>
            <p:cNvSpPr>
              <a:spLocks noChangeShapeType="1"/>
            </p:cNvSpPr>
            <p:nvPr/>
          </p:nvSpPr>
          <p:spPr bwMode="auto">
            <a:xfrm>
              <a:off x="1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8" name="Line 257"/>
            <p:cNvSpPr>
              <a:spLocks noChangeShapeType="1"/>
            </p:cNvSpPr>
            <p:nvPr/>
          </p:nvSpPr>
          <p:spPr bwMode="auto">
            <a:xfrm>
              <a:off x="1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9" name="Line 258"/>
            <p:cNvSpPr>
              <a:spLocks noChangeShapeType="1"/>
            </p:cNvSpPr>
            <p:nvPr/>
          </p:nvSpPr>
          <p:spPr bwMode="auto">
            <a:xfrm>
              <a:off x="1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0" name="Line 259"/>
            <p:cNvSpPr>
              <a:spLocks noChangeShapeType="1"/>
            </p:cNvSpPr>
            <p:nvPr/>
          </p:nvSpPr>
          <p:spPr bwMode="auto">
            <a:xfrm>
              <a:off x="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4516" y="1972"/>
              <a:ext cx="424" cy="760"/>
            </a:xfrm>
            <a:prstGeom prst="ellipse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2" name="Oval 261"/>
            <p:cNvSpPr>
              <a:spLocks noChangeArrowheads="1"/>
            </p:cNvSpPr>
            <p:nvPr/>
          </p:nvSpPr>
          <p:spPr bwMode="auto">
            <a:xfrm>
              <a:off x="4228" y="1972"/>
              <a:ext cx="424" cy="760"/>
            </a:xfrm>
            <a:prstGeom prst="ellipse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3" name="Oval 262"/>
            <p:cNvSpPr>
              <a:spLocks noChangeArrowheads="1"/>
            </p:cNvSpPr>
            <p:nvPr/>
          </p:nvSpPr>
          <p:spPr bwMode="auto">
            <a:xfrm>
              <a:off x="292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4" name="Oval 263"/>
            <p:cNvSpPr>
              <a:spLocks noChangeArrowheads="1"/>
            </p:cNvSpPr>
            <p:nvPr/>
          </p:nvSpPr>
          <p:spPr bwMode="auto">
            <a:xfrm>
              <a:off x="1108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5" name="Oval 264"/>
            <p:cNvSpPr>
              <a:spLocks noChangeArrowheads="1"/>
            </p:cNvSpPr>
            <p:nvPr/>
          </p:nvSpPr>
          <p:spPr bwMode="auto">
            <a:xfrm>
              <a:off x="772" y="2260"/>
              <a:ext cx="280" cy="28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6" name="Oval 265"/>
            <p:cNvSpPr>
              <a:spLocks noChangeArrowheads="1"/>
            </p:cNvSpPr>
            <p:nvPr/>
          </p:nvSpPr>
          <p:spPr bwMode="auto">
            <a:xfrm>
              <a:off x="1732" y="1924"/>
              <a:ext cx="424" cy="32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7" name="Oval 266"/>
            <p:cNvSpPr>
              <a:spLocks noChangeArrowheads="1"/>
            </p:cNvSpPr>
            <p:nvPr/>
          </p:nvSpPr>
          <p:spPr bwMode="auto">
            <a:xfrm>
              <a:off x="2260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423" y="2228"/>
              <a:ext cx="327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E</a:t>
              </a:r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1239" y="2228"/>
              <a:ext cx="30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T</a:t>
              </a: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2391" y="2228"/>
              <a:ext cx="345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C</a:t>
              </a:r>
            </a:p>
          </p:txBody>
        </p:sp>
        <p:sp>
          <p:nvSpPr>
            <p:cNvPr id="274" name="Line 273"/>
            <p:cNvSpPr>
              <a:spLocks noChangeShapeType="1"/>
            </p:cNvSpPr>
            <p:nvPr/>
          </p:nvSpPr>
          <p:spPr bwMode="auto">
            <a:xfrm flipV="1">
              <a:off x="4906" y="1861"/>
              <a:ext cx="159" cy="41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5" name="Line 274"/>
            <p:cNvSpPr>
              <a:spLocks noChangeShapeType="1"/>
            </p:cNvSpPr>
            <p:nvPr/>
          </p:nvSpPr>
          <p:spPr bwMode="auto">
            <a:xfrm flipV="1">
              <a:off x="1296" y="1761"/>
              <a:ext cx="0" cy="14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" name="Line 275"/>
            <p:cNvSpPr>
              <a:spLocks noChangeShapeType="1"/>
            </p:cNvSpPr>
            <p:nvPr/>
          </p:nvSpPr>
          <p:spPr bwMode="auto">
            <a:xfrm flipV="1">
              <a:off x="2448" y="1761"/>
              <a:ext cx="0" cy="14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960" y="2844"/>
              <a:ext cx="637" cy="157"/>
            </a:xfrm>
            <a:custGeom>
              <a:avLst/>
              <a:gdLst>
                <a:gd name="T0" fmla="*/ 0 w 637"/>
                <a:gd name="T1" fmla="*/ 132 h 157"/>
                <a:gd name="T2" fmla="*/ 12 w 637"/>
                <a:gd name="T3" fmla="*/ 96 h 157"/>
                <a:gd name="T4" fmla="*/ 48 w 637"/>
                <a:gd name="T5" fmla="*/ 96 h 157"/>
                <a:gd name="T6" fmla="*/ 84 w 637"/>
                <a:gd name="T7" fmla="*/ 72 h 157"/>
                <a:gd name="T8" fmla="*/ 120 w 637"/>
                <a:gd name="T9" fmla="*/ 48 h 157"/>
                <a:gd name="T10" fmla="*/ 156 w 637"/>
                <a:gd name="T11" fmla="*/ 36 h 157"/>
                <a:gd name="T12" fmla="*/ 192 w 637"/>
                <a:gd name="T13" fmla="*/ 12 h 157"/>
                <a:gd name="T14" fmla="*/ 228 w 637"/>
                <a:gd name="T15" fmla="*/ 0 h 157"/>
                <a:gd name="T16" fmla="*/ 264 w 637"/>
                <a:gd name="T17" fmla="*/ 0 h 157"/>
                <a:gd name="T18" fmla="*/ 300 w 637"/>
                <a:gd name="T19" fmla="*/ 0 h 157"/>
                <a:gd name="T20" fmla="*/ 336 w 637"/>
                <a:gd name="T21" fmla="*/ 0 h 157"/>
                <a:gd name="T22" fmla="*/ 372 w 637"/>
                <a:gd name="T23" fmla="*/ 0 h 157"/>
                <a:gd name="T24" fmla="*/ 408 w 637"/>
                <a:gd name="T25" fmla="*/ 12 h 157"/>
                <a:gd name="T26" fmla="*/ 444 w 637"/>
                <a:gd name="T27" fmla="*/ 24 h 157"/>
                <a:gd name="T28" fmla="*/ 480 w 637"/>
                <a:gd name="T29" fmla="*/ 36 h 157"/>
                <a:gd name="T30" fmla="*/ 516 w 637"/>
                <a:gd name="T31" fmla="*/ 60 h 157"/>
                <a:gd name="T32" fmla="*/ 552 w 637"/>
                <a:gd name="T33" fmla="*/ 72 h 157"/>
                <a:gd name="T34" fmla="*/ 588 w 637"/>
                <a:gd name="T35" fmla="*/ 96 h 157"/>
                <a:gd name="T36" fmla="*/ 624 w 637"/>
                <a:gd name="T37" fmla="*/ 120 h 157"/>
                <a:gd name="T38" fmla="*/ 636 w 637"/>
                <a:gd name="T39" fmla="*/ 15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7"/>
                <a:gd name="T61" fmla="*/ 0 h 157"/>
                <a:gd name="T62" fmla="*/ 637 w 637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7" h="157">
                  <a:moveTo>
                    <a:pt x="0" y="132"/>
                  </a:moveTo>
                  <a:lnTo>
                    <a:pt x="12" y="96"/>
                  </a:lnTo>
                  <a:lnTo>
                    <a:pt x="48" y="96"/>
                  </a:lnTo>
                  <a:lnTo>
                    <a:pt x="84" y="72"/>
                  </a:lnTo>
                  <a:lnTo>
                    <a:pt x="120" y="48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12"/>
                  </a:lnTo>
                  <a:lnTo>
                    <a:pt x="444" y="24"/>
                  </a:lnTo>
                  <a:lnTo>
                    <a:pt x="480" y="36"/>
                  </a:lnTo>
                  <a:lnTo>
                    <a:pt x="516" y="60"/>
                  </a:lnTo>
                  <a:lnTo>
                    <a:pt x="552" y="72"/>
                  </a:lnTo>
                  <a:lnTo>
                    <a:pt x="588" y="96"/>
                  </a:lnTo>
                  <a:lnTo>
                    <a:pt x="624" y="120"/>
                  </a:lnTo>
                  <a:lnTo>
                    <a:pt x="636" y="1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78" name="Rectangle 277"/>
            <p:cNvSpPr>
              <a:spLocks noChangeArrowheads="1"/>
            </p:cNvSpPr>
            <p:nvPr/>
          </p:nvSpPr>
          <p:spPr bwMode="auto">
            <a:xfrm>
              <a:off x="1335" y="3024"/>
              <a:ext cx="45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FAD+</a:t>
              </a:r>
            </a:p>
          </p:txBody>
        </p:sp>
        <p:sp>
          <p:nvSpPr>
            <p:cNvPr id="279" name="Rectangle 278"/>
            <p:cNvSpPr>
              <a:spLocks noChangeArrowheads="1"/>
            </p:cNvSpPr>
            <p:nvPr/>
          </p:nvSpPr>
          <p:spPr bwMode="auto">
            <a:xfrm>
              <a:off x="1959" y="2928"/>
              <a:ext cx="595" cy="4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600" b="1">
                  <a:latin typeface="Arial" charset="0"/>
                  <a:ea typeface="굴림" charset="-127"/>
                </a:rPr>
                <a:t>2H</a:t>
              </a:r>
              <a:r>
                <a:rPr lang="en-US" altLang="ko-KR" sz="1700" b="1" baseline="30000">
                  <a:latin typeface="Arial" charset="0"/>
                  <a:ea typeface="굴림" charset="-127"/>
                </a:rPr>
                <a:t>+ </a:t>
              </a:r>
              <a:r>
                <a:rPr lang="en-US" altLang="ko-KR" sz="1600" b="1">
                  <a:latin typeface="Arial" charset="0"/>
                  <a:ea typeface="굴림" charset="-127"/>
                </a:rPr>
                <a:t>+ </a:t>
              </a:r>
            </a:p>
            <a:p>
              <a:pPr eaLnBrk="0" hangingPunct="0"/>
              <a:r>
                <a:rPr lang="en-US" altLang="ko-KR" sz="2000" b="1">
                  <a:latin typeface="Arial" charset="0"/>
                  <a:ea typeface="굴림" charset="-127"/>
                </a:rPr>
                <a:t>1/2</a:t>
              </a:r>
              <a:r>
                <a:rPr lang="en-US" altLang="ko-KR" sz="2800" b="1">
                  <a:solidFill>
                    <a:srgbClr val="DC0081"/>
                  </a:solidFill>
                  <a:latin typeface="Arial" charset="0"/>
                  <a:ea typeface="굴림" charset="-127"/>
                </a:rPr>
                <a:t>O</a:t>
              </a:r>
              <a:r>
                <a:rPr lang="en-US" altLang="ko-KR" sz="2800" b="1" baseline="-25000">
                  <a:solidFill>
                    <a:srgbClr val="DC0081"/>
                  </a:solidFill>
                  <a:latin typeface="Arial" charset="0"/>
                  <a:ea typeface="굴림" charset="-127"/>
                </a:rPr>
                <a:t>2</a:t>
              </a:r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2160" y="2796"/>
              <a:ext cx="637" cy="157"/>
            </a:xfrm>
            <a:custGeom>
              <a:avLst/>
              <a:gdLst>
                <a:gd name="T0" fmla="*/ 0 w 637"/>
                <a:gd name="T1" fmla="*/ 132 h 157"/>
                <a:gd name="T2" fmla="*/ 12 w 637"/>
                <a:gd name="T3" fmla="*/ 96 h 157"/>
                <a:gd name="T4" fmla="*/ 48 w 637"/>
                <a:gd name="T5" fmla="*/ 96 h 157"/>
                <a:gd name="T6" fmla="*/ 84 w 637"/>
                <a:gd name="T7" fmla="*/ 72 h 157"/>
                <a:gd name="T8" fmla="*/ 120 w 637"/>
                <a:gd name="T9" fmla="*/ 48 h 157"/>
                <a:gd name="T10" fmla="*/ 156 w 637"/>
                <a:gd name="T11" fmla="*/ 36 h 157"/>
                <a:gd name="T12" fmla="*/ 192 w 637"/>
                <a:gd name="T13" fmla="*/ 12 h 157"/>
                <a:gd name="T14" fmla="*/ 228 w 637"/>
                <a:gd name="T15" fmla="*/ 0 h 157"/>
                <a:gd name="T16" fmla="*/ 264 w 637"/>
                <a:gd name="T17" fmla="*/ 0 h 157"/>
                <a:gd name="T18" fmla="*/ 300 w 637"/>
                <a:gd name="T19" fmla="*/ 0 h 157"/>
                <a:gd name="T20" fmla="*/ 336 w 637"/>
                <a:gd name="T21" fmla="*/ 0 h 157"/>
                <a:gd name="T22" fmla="*/ 372 w 637"/>
                <a:gd name="T23" fmla="*/ 0 h 157"/>
                <a:gd name="T24" fmla="*/ 408 w 637"/>
                <a:gd name="T25" fmla="*/ 12 h 157"/>
                <a:gd name="T26" fmla="*/ 444 w 637"/>
                <a:gd name="T27" fmla="*/ 24 h 157"/>
                <a:gd name="T28" fmla="*/ 480 w 637"/>
                <a:gd name="T29" fmla="*/ 36 h 157"/>
                <a:gd name="T30" fmla="*/ 516 w 637"/>
                <a:gd name="T31" fmla="*/ 60 h 157"/>
                <a:gd name="T32" fmla="*/ 552 w 637"/>
                <a:gd name="T33" fmla="*/ 72 h 157"/>
                <a:gd name="T34" fmla="*/ 588 w 637"/>
                <a:gd name="T35" fmla="*/ 96 h 157"/>
                <a:gd name="T36" fmla="*/ 624 w 637"/>
                <a:gd name="T37" fmla="*/ 120 h 157"/>
                <a:gd name="T38" fmla="*/ 636 w 637"/>
                <a:gd name="T39" fmla="*/ 15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7"/>
                <a:gd name="T61" fmla="*/ 0 h 157"/>
                <a:gd name="T62" fmla="*/ 637 w 637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7" h="157">
                  <a:moveTo>
                    <a:pt x="0" y="132"/>
                  </a:moveTo>
                  <a:lnTo>
                    <a:pt x="12" y="96"/>
                  </a:lnTo>
                  <a:lnTo>
                    <a:pt x="48" y="96"/>
                  </a:lnTo>
                  <a:lnTo>
                    <a:pt x="84" y="72"/>
                  </a:lnTo>
                  <a:lnTo>
                    <a:pt x="120" y="48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12"/>
                  </a:lnTo>
                  <a:lnTo>
                    <a:pt x="444" y="24"/>
                  </a:lnTo>
                  <a:lnTo>
                    <a:pt x="480" y="36"/>
                  </a:lnTo>
                  <a:lnTo>
                    <a:pt x="516" y="60"/>
                  </a:lnTo>
                  <a:lnTo>
                    <a:pt x="552" y="72"/>
                  </a:lnTo>
                  <a:lnTo>
                    <a:pt x="588" y="96"/>
                  </a:lnTo>
                  <a:lnTo>
                    <a:pt x="624" y="120"/>
                  </a:lnTo>
                  <a:lnTo>
                    <a:pt x="636" y="1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81" name="Rectangle 280"/>
            <p:cNvSpPr>
              <a:spLocks noChangeArrowheads="1"/>
            </p:cNvSpPr>
            <p:nvPr/>
          </p:nvSpPr>
          <p:spPr bwMode="auto">
            <a:xfrm>
              <a:off x="2583" y="2938"/>
              <a:ext cx="53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800" b="1">
                  <a:solidFill>
                    <a:srgbClr val="00279F"/>
                  </a:solidFill>
                  <a:latin typeface="Arial" charset="0"/>
                  <a:ea typeface="굴림" charset="-127"/>
                </a:rPr>
                <a:t>H</a:t>
              </a:r>
              <a:r>
                <a:rPr lang="en-US" altLang="ko-KR" sz="2800" b="1" baseline="-25000">
                  <a:solidFill>
                    <a:srgbClr val="00279F"/>
                  </a:solidFill>
                  <a:latin typeface="Arial" charset="0"/>
                  <a:ea typeface="굴림" charset="-127"/>
                </a:rPr>
                <a:t>2</a:t>
              </a:r>
              <a:r>
                <a:rPr lang="en-US" altLang="ko-KR" sz="2800" b="1">
                  <a:solidFill>
                    <a:srgbClr val="00279F"/>
                  </a:solidFill>
                  <a:latin typeface="Arial" charset="0"/>
                  <a:ea typeface="굴림" charset="-127"/>
                </a:rPr>
                <a:t>O</a:t>
              </a:r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912" y="2124"/>
              <a:ext cx="1969" cy="841"/>
            </a:xfrm>
            <a:custGeom>
              <a:avLst/>
              <a:gdLst>
                <a:gd name="T0" fmla="*/ 24 w 1969"/>
                <a:gd name="T1" fmla="*/ 720 h 841"/>
                <a:gd name="T2" fmla="*/ 84 w 1969"/>
                <a:gd name="T3" fmla="*/ 660 h 841"/>
                <a:gd name="T4" fmla="*/ 144 w 1969"/>
                <a:gd name="T5" fmla="*/ 612 h 841"/>
                <a:gd name="T6" fmla="*/ 204 w 1969"/>
                <a:gd name="T7" fmla="*/ 552 h 841"/>
                <a:gd name="T8" fmla="*/ 240 w 1969"/>
                <a:gd name="T9" fmla="*/ 480 h 841"/>
                <a:gd name="T10" fmla="*/ 276 w 1969"/>
                <a:gd name="T11" fmla="*/ 408 h 841"/>
                <a:gd name="T12" fmla="*/ 276 w 1969"/>
                <a:gd name="T13" fmla="*/ 336 h 841"/>
                <a:gd name="T14" fmla="*/ 288 w 1969"/>
                <a:gd name="T15" fmla="*/ 264 h 841"/>
                <a:gd name="T16" fmla="*/ 312 w 1969"/>
                <a:gd name="T17" fmla="*/ 192 h 841"/>
                <a:gd name="T18" fmla="*/ 360 w 1969"/>
                <a:gd name="T19" fmla="*/ 120 h 841"/>
                <a:gd name="T20" fmla="*/ 432 w 1969"/>
                <a:gd name="T21" fmla="*/ 72 h 841"/>
                <a:gd name="T22" fmla="*/ 504 w 1969"/>
                <a:gd name="T23" fmla="*/ 24 h 841"/>
                <a:gd name="T24" fmla="*/ 576 w 1969"/>
                <a:gd name="T25" fmla="*/ 12 h 841"/>
                <a:gd name="T26" fmla="*/ 648 w 1969"/>
                <a:gd name="T27" fmla="*/ 12 h 841"/>
                <a:gd name="T28" fmla="*/ 732 w 1969"/>
                <a:gd name="T29" fmla="*/ 12 h 841"/>
                <a:gd name="T30" fmla="*/ 816 w 1969"/>
                <a:gd name="T31" fmla="*/ 0 h 841"/>
                <a:gd name="T32" fmla="*/ 888 w 1969"/>
                <a:gd name="T33" fmla="*/ 0 h 841"/>
                <a:gd name="T34" fmla="*/ 960 w 1969"/>
                <a:gd name="T35" fmla="*/ 0 h 841"/>
                <a:gd name="T36" fmla="*/ 1032 w 1969"/>
                <a:gd name="T37" fmla="*/ 0 h 841"/>
                <a:gd name="T38" fmla="*/ 1104 w 1969"/>
                <a:gd name="T39" fmla="*/ 0 h 841"/>
                <a:gd name="T40" fmla="*/ 1176 w 1969"/>
                <a:gd name="T41" fmla="*/ 36 h 841"/>
                <a:gd name="T42" fmla="*/ 1236 w 1969"/>
                <a:gd name="T43" fmla="*/ 96 h 841"/>
                <a:gd name="T44" fmla="*/ 1296 w 1969"/>
                <a:gd name="T45" fmla="*/ 156 h 841"/>
                <a:gd name="T46" fmla="*/ 1356 w 1969"/>
                <a:gd name="T47" fmla="*/ 216 h 841"/>
                <a:gd name="T48" fmla="*/ 1416 w 1969"/>
                <a:gd name="T49" fmla="*/ 288 h 841"/>
                <a:gd name="T50" fmla="*/ 1476 w 1969"/>
                <a:gd name="T51" fmla="*/ 348 h 841"/>
                <a:gd name="T52" fmla="*/ 1536 w 1969"/>
                <a:gd name="T53" fmla="*/ 408 h 841"/>
                <a:gd name="T54" fmla="*/ 1596 w 1969"/>
                <a:gd name="T55" fmla="*/ 456 h 841"/>
                <a:gd name="T56" fmla="*/ 1656 w 1969"/>
                <a:gd name="T57" fmla="*/ 504 h 841"/>
                <a:gd name="T58" fmla="*/ 1728 w 1969"/>
                <a:gd name="T59" fmla="*/ 564 h 841"/>
                <a:gd name="T60" fmla="*/ 1800 w 1969"/>
                <a:gd name="T61" fmla="*/ 612 h 841"/>
                <a:gd name="T62" fmla="*/ 1860 w 1969"/>
                <a:gd name="T63" fmla="*/ 672 h 841"/>
                <a:gd name="T64" fmla="*/ 1932 w 1969"/>
                <a:gd name="T65" fmla="*/ 744 h 841"/>
                <a:gd name="T66" fmla="*/ 1968 w 1969"/>
                <a:gd name="T67" fmla="*/ 804 h 8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69"/>
                <a:gd name="T103" fmla="*/ 0 h 841"/>
                <a:gd name="T104" fmla="*/ 1969 w 1969"/>
                <a:gd name="T105" fmla="*/ 841 h 8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69" h="841">
                  <a:moveTo>
                    <a:pt x="0" y="756"/>
                  </a:moveTo>
                  <a:lnTo>
                    <a:pt x="24" y="720"/>
                  </a:lnTo>
                  <a:lnTo>
                    <a:pt x="60" y="696"/>
                  </a:lnTo>
                  <a:lnTo>
                    <a:pt x="84" y="660"/>
                  </a:lnTo>
                  <a:lnTo>
                    <a:pt x="120" y="648"/>
                  </a:lnTo>
                  <a:lnTo>
                    <a:pt x="144" y="612"/>
                  </a:lnTo>
                  <a:lnTo>
                    <a:pt x="168" y="576"/>
                  </a:lnTo>
                  <a:lnTo>
                    <a:pt x="204" y="552"/>
                  </a:lnTo>
                  <a:lnTo>
                    <a:pt x="216" y="516"/>
                  </a:lnTo>
                  <a:lnTo>
                    <a:pt x="240" y="480"/>
                  </a:lnTo>
                  <a:lnTo>
                    <a:pt x="264" y="444"/>
                  </a:lnTo>
                  <a:lnTo>
                    <a:pt x="276" y="408"/>
                  </a:lnTo>
                  <a:lnTo>
                    <a:pt x="276" y="372"/>
                  </a:lnTo>
                  <a:lnTo>
                    <a:pt x="276" y="336"/>
                  </a:lnTo>
                  <a:lnTo>
                    <a:pt x="288" y="300"/>
                  </a:lnTo>
                  <a:lnTo>
                    <a:pt x="288" y="264"/>
                  </a:lnTo>
                  <a:lnTo>
                    <a:pt x="300" y="228"/>
                  </a:lnTo>
                  <a:lnTo>
                    <a:pt x="312" y="192"/>
                  </a:lnTo>
                  <a:lnTo>
                    <a:pt x="336" y="156"/>
                  </a:lnTo>
                  <a:lnTo>
                    <a:pt x="360" y="120"/>
                  </a:lnTo>
                  <a:lnTo>
                    <a:pt x="396" y="96"/>
                  </a:lnTo>
                  <a:lnTo>
                    <a:pt x="432" y="72"/>
                  </a:lnTo>
                  <a:lnTo>
                    <a:pt x="468" y="48"/>
                  </a:lnTo>
                  <a:lnTo>
                    <a:pt x="504" y="24"/>
                  </a:lnTo>
                  <a:lnTo>
                    <a:pt x="540" y="24"/>
                  </a:lnTo>
                  <a:lnTo>
                    <a:pt x="576" y="12"/>
                  </a:lnTo>
                  <a:lnTo>
                    <a:pt x="612" y="12"/>
                  </a:lnTo>
                  <a:lnTo>
                    <a:pt x="648" y="12"/>
                  </a:lnTo>
                  <a:lnTo>
                    <a:pt x="696" y="12"/>
                  </a:lnTo>
                  <a:lnTo>
                    <a:pt x="732" y="12"/>
                  </a:lnTo>
                  <a:lnTo>
                    <a:pt x="768" y="12"/>
                  </a:lnTo>
                  <a:lnTo>
                    <a:pt x="816" y="0"/>
                  </a:lnTo>
                  <a:lnTo>
                    <a:pt x="852" y="0"/>
                  </a:lnTo>
                  <a:lnTo>
                    <a:pt x="888" y="0"/>
                  </a:lnTo>
                  <a:lnTo>
                    <a:pt x="924" y="0"/>
                  </a:lnTo>
                  <a:lnTo>
                    <a:pt x="960" y="0"/>
                  </a:lnTo>
                  <a:lnTo>
                    <a:pt x="996" y="0"/>
                  </a:lnTo>
                  <a:lnTo>
                    <a:pt x="1032" y="0"/>
                  </a:lnTo>
                  <a:lnTo>
                    <a:pt x="1068" y="0"/>
                  </a:lnTo>
                  <a:lnTo>
                    <a:pt x="1104" y="0"/>
                  </a:lnTo>
                  <a:lnTo>
                    <a:pt x="1140" y="12"/>
                  </a:lnTo>
                  <a:lnTo>
                    <a:pt x="1176" y="36"/>
                  </a:lnTo>
                  <a:lnTo>
                    <a:pt x="1212" y="60"/>
                  </a:lnTo>
                  <a:lnTo>
                    <a:pt x="1236" y="96"/>
                  </a:lnTo>
                  <a:lnTo>
                    <a:pt x="1272" y="120"/>
                  </a:lnTo>
                  <a:lnTo>
                    <a:pt x="1296" y="156"/>
                  </a:lnTo>
                  <a:lnTo>
                    <a:pt x="1320" y="192"/>
                  </a:lnTo>
                  <a:lnTo>
                    <a:pt x="1356" y="216"/>
                  </a:lnTo>
                  <a:lnTo>
                    <a:pt x="1380" y="252"/>
                  </a:lnTo>
                  <a:lnTo>
                    <a:pt x="1416" y="288"/>
                  </a:lnTo>
                  <a:lnTo>
                    <a:pt x="1440" y="324"/>
                  </a:lnTo>
                  <a:lnTo>
                    <a:pt x="1476" y="348"/>
                  </a:lnTo>
                  <a:lnTo>
                    <a:pt x="1500" y="384"/>
                  </a:lnTo>
                  <a:lnTo>
                    <a:pt x="1536" y="408"/>
                  </a:lnTo>
                  <a:lnTo>
                    <a:pt x="1560" y="444"/>
                  </a:lnTo>
                  <a:lnTo>
                    <a:pt x="1596" y="456"/>
                  </a:lnTo>
                  <a:lnTo>
                    <a:pt x="1620" y="492"/>
                  </a:lnTo>
                  <a:lnTo>
                    <a:pt x="1656" y="504"/>
                  </a:lnTo>
                  <a:lnTo>
                    <a:pt x="1692" y="540"/>
                  </a:lnTo>
                  <a:lnTo>
                    <a:pt x="1728" y="564"/>
                  </a:lnTo>
                  <a:lnTo>
                    <a:pt x="1764" y="588"/>
                  </a:lnTo>
                  <a:lnTo>
                    <a:pt x="1800" y="612"/>
                  </a:lnTo>
                  <a:lnTo>
                    <a:pt x="1824" y="648"/>
                  </a:lnTo>
                  <a:lnTo>
                    <a:pt x="1860" y="672"/>
                  </a:lnTo>
                  <a:lnTo>
                    <a:pt x="1896" y="708"/>
                  </a:lnTo>
                  <a:lnTo>
                    <a:pt x="1932" y="744"/>
                  </a:lnTo>
                  <a:lnTo>
                    <a:pt x="1968" y="768"/>
                  </a:lnTo>
                  <a:lnTo>
                    <a:pt x="1968" y="804"/>
                  </a:lnTo>
                  <a:lnTo>
                    <a:pt x="1968" y="840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85" name="Rectangle 284"/>
            <p:cNvSpPr>
              <a:spLocks noChangeArrowheads="1"/>
            </p:cNvSpPr>
            <p:nvPr/>
          </p:nvSpPr>
          <p:spPr bwMode="auto">
            <a:xfrm>
              <a:off x="2932" y="2116"/>
              <a:ext cx="1096" cy="4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2918" y="2126"/>
              <a:ext cx="1127" cy="4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미토콘드리아</a:t>
              </a:r>
              <a:endPara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  <a:p>
              <a:pPr eaLnBrk="0" hangingPunct="0"/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      내막</a:t>
              </a:r>
              <a:endParaRPr lang="en-US" altLang="ko-KR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289" name="직사각형 288"/>
          <p:cNvSpPr/>
          <p:nvPr/>
        </p:nvSpPr>
        <p:spPr>
          <a:xfrm>
            <a:off x="7686600" y="206084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altLang="ko-KR" dirty="0" smtClean="0">
                <a:solidFill>
                  <a:prstClr val="black"/>
                </a:solidFill>
                <a:latin typeface="HY강B" pitchFamily="18" charset="-127"/>
                <a:ea typeface="HY강B" pitchFamily="18" charset="-127"/>
              </a:rPr>
              <a:t>ATP</a:t>
            </a:r>
          </a:p>
          <a:p>
            <a:pPr lvl="0" eaLnBrk="0" hangingPunct="0"/>
            <a:r>
              <a:rPr lang="ko-KR" altLang="en-US" dirty="0" smtClean="0">
                <a:solidFill>
                  <a:prstClr val="black"/>
                </a:solidFill>
                <a:latin typeface="HY강B" pitchFamily="18" charset="-127"/>
                <a:ea typeface="HY강B" pitchFamily="18" charset="-127"/>
              </a:rPr>
              <a:t>합성효소</a:t>
            </a:r>
            <a:endParaRPr lang="en-US" altLang="ko-KR" dirty="0">
              <a:solidFill>
                <a:prstClr val="black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90" name="직선 화살표 연결선 289"/>
          <p:cNvCxnSpPr/>
          <p:nvPr/>
        </p:nvCxnSpPr>
        <p:spPr>
          <a:xfrm flipH="1">
            <a:off x="3275856" y="1916832"/>
            <a:ext cx="21342" cy="78279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2627784" y="15567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전자운반체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2" name="Rectangle 283"/>
          <p:cNvSpPr>
            <a:spLocks noChangeArrowheads="1"/>
          </p:cNvSpPr>
          <p:nvPr/>
        </p:nvSpPr>
        <p:spPr bwMode="auto">
          <a:xfrm>
            <a:off x="589049" y="820113"/>
            <a:ext cx="209833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막사이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공간</a:t>
            </a:r>
            <a:endParaRPr 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3" name="Rectangle 284"/>
          <p:cNvSpPr>
            <a:spLocks noChangeArrowheads="1"/>
          </p:cNvSpPr>
          <p:nvPr/>
        </p:nvSpPr>
        <p:spPr bwMode="auto">
          <a:xfrm>
            <a:off x="611560" y="6076693"/>
            <a:ext cx="901472" cy="520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기질</a:t>
            </a:r>
            <a:endParaRPr 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4" name="오른쪽 중괄호 293"/>
          <p:cNvSpPr/>
          <p:nvPr/>
        </p:nvSpPr>
        <p:spPr>
          <a:xfrm>
            <a:off x="2411760" y="3645024"/>
            <a:ext cx="360040" cy="2780928"/>
          </a:xfrm>
          <a:prstGeom prst="rightBrace">
            <a:avLst>
              <a:gd name="adj1" fmla="val 8333"/>
              <a:gd name="adj2" fmla="val 50000"/>
            </a:avLst>
          </a:prstGeom>
          <a:ln w="412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TextBox 294"/>
          <p:cNvSpPr txBox="1"/>
          <p:nvPr/>
        </p:nvSpPr>
        <p:spPr>
          <a:xfrm>
            <a:off x="1763688" y="53012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전자전달계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00" name="직선 화살표 연결선 299"/>
          <p:cNvCxnSpPr/>
          <p:nvPr/>
        </p:nvCxnSpPr>
        <p:spPr>
          <a:xfrm>
            <a:off x="539552" y="2420888"/>
            <a:ext cx="576064" cy="64807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179512" y="177281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단백질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복합체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187624" y="4797152"/>
            <a:ext cx="503375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FADH</a:t>
            </a:r>
            <a:r>
              <a:rPr lang="en-US" altLang="ko-KR" sz="2400" baseline="-250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또한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NADH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와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비슷한 과정을 거치는데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</a:p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다른점은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개의 단백질복합체 이용</a:t>
            </a:r>
            <a:r>
              <a:rPr lang="en-US" altLang="ko-KR" sz="2400" baseline="-25000" dirty="0" smtClean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755576" y="1556792"/>
            <a:ext cx="738375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400" baseline="30000" dirty="0" smtClean="0"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농도가 기질보다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막사이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공간에서 더 높아지게 됨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2" grpId="1" animBg="1"/>
      <p:bldP spid="2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직사각형 2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"/>
          <p:cNvGrpSpPr>
            <a:grpSpLocks noGrp="1"/>
          </p:cNvGrpSpPr>
          <p:nvPr>
            <p:ph idx="1"/>
          </p:nvPr>
        </p:nvGrpSpPr>
        <p:grpSpPr bwMode="auto">
          <a:xfrm>
            <a:off x="539750" y="1340768"/>
            <a:ext cx="8147050" cy="3823084"/>
            <a:chOff x="4" y="1104"/>
            <a:chExt cx="5784" cy="259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896" cy="2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altLang="ko-KR" sz="3200">
                  <a:latin typeface="Arial" charset="0"/>
                  <a:ea typeface="굴림" charset="-127"/>
                </a:rPr>
                <a:t> 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12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12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26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26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1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55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55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41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70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56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42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27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13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98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84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0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84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70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9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85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70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56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42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27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13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98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42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28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514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99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85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542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28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14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42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3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2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3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2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2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32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1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40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9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8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8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37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6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357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35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5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5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4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3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2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42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1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41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51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51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50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49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48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48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47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46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357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35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342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55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54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53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53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52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42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42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41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41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40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39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38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38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37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36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48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48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47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46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45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45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4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43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53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53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52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51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51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50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>
              <a:off x="49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55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54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887" y="1522"/>
              <a:ext cx="754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endParaRPr lang="en-US" altLang="ko-KR" sz="18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26" y="1502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557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557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>
              <a:off x="56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55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55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56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4503" y="1527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351" y="2871"/>
              <a:ext cx="73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rgbClr val="00279F"/>
                  </a:solidFill>
                  <a:latin typeface="Arial" charset="0"/>
                  <a:ea typeface="굴림" charset="-127"/>
                </a:rPr>
                <a:t>ADP + </a:t>
              </a: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320" y="2748"/>
              <a:ext cx="637" cy="157"/>
            </a:xfrm>
            <a:custGeom>
              <a:avLst/>
              <a:gdLst>
                <a:gd name="T0" fmla="*/ 0 w 637"/>
                <a:gd name="T1" fmla="*/ 132 h 157"/>
                <a:gd name="T2" fmla="*/ 12 w 637"/>
                <a:gd name="T3" fmla="*/ 96 h 157"/>
                <a:gd name="T4" fmla="*/ 48 w 637"/>
                <a:gd name="T5" fmla="*/ 96 h 157"/>
                <a:gd name="T6" fmla="*/ 84 w 637"/>
                <a:gd name="T7" fmla="*/ 72 h 157"/>
                <a:gd name="T8" fmla="*/ 120 w 637"/>
                <a:gd name="T9" fmla="*/ 48 h 157"/>
                <a:gd name="T10" fmla="*/ 156 w 637"/>
                <a:gd name="T11" fmla="*/ 36 h 157"/>
                <a:gd name="T12" fmla="*/ 192 w 637"/>
                <a:gd name="T13" fmla="*/ 12 h 157"/>
                <a:gd name="T14" fmla="*/ 228 w 637"/>
                <a:gd name="T15" fmla="*/ 0 h 157"/>
                <a:gd name="T16" fmla="*/ 264 w 637"/>
                <a:gd name="T17" fmla="*/ 0 h 157"/>
                <a:gd name="T18" fmla="*/ 300 w 637"/>
                <a:gd name="T19" fmla="*/ 0 h 157"/>
                <a:gd name="T20" fmla="*/ 336 w 637"/>
                <a:gd name="T21" fmla="*/ 0 h 157"/>
                <a:gd name="T22" fmla="*/ 372 w 637"/>
                <a:gd name="T23" fmla="*/ 0 h 157"/>
                <a:gd name="T24" fmla="*/ 408 w 637"/>
                <a:gd name="T25" fmla="*/ 12 h 157"/>
                <a:gd name="T26" fmla="*/ 444 w 637"/>
                <a:gd name="T27" fmla="*/ 24 h 157"/>
                <a:gd name="T28" fmla="*/ 480 w 637"/>
                <a:gd name="T29" fmla="*/ 36 h 157"/>
                <a:gd name="T30" fmla="*/ 516 w 637"/>
                <a:gd name="T31" fmla="*/ 60 h 157"/>
                <a:gd name="T32" fmla="*/ 552 w 637"/>
                <a:gd name="T33" fmla="*/ 72 h 157"/>
                <a:gd name="T34" fmla="*/ 588 w 637"/>
                <a:gd name="T35" fmla="*/ 96 h 157"/>
                <a:gd name="T36" fmla="*/ 624 w 637"/>
                <a:gd name="T37" fmla="*/ 120 h 157"/>
                <a:gd name="T38" fmla="*/ 636 w 637"/>
                <a:gd name="T39" fmla="*/ 15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7"/>
                <a:gd name="T61" fmla="*/ 0 h 157"/>
                <a:gd name="T62" fmla="*/ 637 w 637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7" h="157">
                  <a:moveTo>
                    <a:pt x="0" y="132"/>
                  </a:moveTo>
                  <a:lnTo>
                    <a:pt x="12" y="96"/>
                  </a:lnTo>
                  <a:lnTo>
                    <a:pt x="48" y="96"/>
                  </a:lnTo>
                  <a:lnTo>
                    <a:pt x="84" y="72"/>
                  </a:lnTo>
                  <a:lnTo>
                    <a:pt x="120" y="48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12"/>
                  </a:lnTo>
                  <a:lnTo>
                    <a:pt x="444" y="24"/>
                  </a:lnTo>
                  <a:lnTo>
                    <a:pt x="480" y="36"/>
                  </a:lnTo>
                  <a:lnTo>
                    <a:pt x="516" y="60"/>
                  </a:lnTo>
                  <a:lnTo>
                    <a:pt x="552" y="72"/>
                  </a:lnTo>
                  <a:lnTo>
                    <a:pt x="588" y="96"/>
                  </a:lnTo>
                  <a:lnTo>
                    <a:pt x="624" y="120"/>
                  </a:lnTo>
                  <a:lnTo>
                    <a:pt x="636" y="1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4839" y="2910"/>
              <a:ext cx="626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3200" b="1">
                  <a:solidFill>
                    <a:schemeClr val="hlink"/>
                  </a:solidFill>
                  <a:latin typeface="Arial" charset="0"/>
                  <a:ea typeface="굴림" charset="-127"/>
                </a:rPr>
                <a:t>ATP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4503" y="3039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H</a:t>
              </a:r>
              <a:r>
                <a:rPr lang="en-US" altLang="ko-KR" b="1" baseline="30000">
                  <a:latin typeface="Arial" charset="0"/>
                  <a:ea typeface="굴림" charset="-127"/>
                </a:rPr>
                <a:t>+</a:t>
              </a:r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31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5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>
              <a:off x="5781" y="2489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5781" y="2297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53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53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67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67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82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96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96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82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11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97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82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168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154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39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25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110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>
              <a:off x="125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auto">
            <a:xfrm>
              <a:off x="110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240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226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211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197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182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168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154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>
              <a:off x="139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6" name="Oval 155"/>
            <p:cNvSpPr>
              <a:spLocks noChangeArrowheads="1"/>
            </p:cNvSpPr>
            <p:nvPr/>
          </p:nvSpPr>
          <p:spPr bwMode="auto">
            <a:xfrm>
              <a:off x="2836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692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254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240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226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2836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692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>
              <a:off x="254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4" name="Line 163"/>
            <p:cNvSpPr>
              <a:spLocks noChangeShapeType="1"/>
            </p:cNvSpPr>
            <p:nvPr/>
          </p:nvSpPr>
          <p:spPr bwMode="auto">
            <a:xfrm>
              <a:off x="83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5" name="Line 164"/>
            <p:cNvSpPr>
              <a:spLocks noChangeShapeType="1"/>
            </p:cNvSpPr>
            <p:nvPr/>
          </p:nvSpPr>
          <p:spPr bwMode="auto">
            <a:xfrm>
              <a:off x="7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6" name="Line 165"/>
            <p:cNvSpPr>
              <a:spLocks noChangeShapeType="1"/>
            </p:cNvSpPr>
            <p:nvPr/>
          </p:nvSpPr>
          <p:spPr bwMode="auto">
            <a:xfrm>
              <a:off x="6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>
              <a:off x="7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8" name="Line 167"/>
            <p:cNvSpPr>
              <a:spLocks noChangeShapeType="1"/>
            </p:cNvSpPr>
            <p:nvPr/>
          </p:nvSpPr>
          <p:spPr bwMode="auto">
            <a:xfrm>
              <a:off x="6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9" name="Line 168"/>
            <p:cNvSpPr>
              <a:spLocks noChangeShapeType="1"/>
            </p:cNvSpPr>
            <p:nvPr/>
          </p:nvSpPr>
          <p:spPr bwMode="auto">
            <a:xfrm>
              <a:off x="6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0" name="Line 169"/>
            <p:cNvSpPr>
              <a:spLocks noChangeShapeType="1"/>
            </p:cNvSpPr>
            <p:nvPr/>
          </p:nvSpPr>
          <p:spPr bwMode="auto">
            <a:xfrm>
              <a:off x="6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1" name="Line 170"/>
            <p:cNvSpPr>
              <a:spLocks noChangeShapeType="1"/>
            </p:cNvSpPr>
            <p:nvPr/>
          </p:nvSpPr>
          <p:spPr bwMode="auto">
            <a:xfrm>
              <a:off x="5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2" name="Line 171"/>
            <p:cNvSpPr>
              <a:spLocks noChangeShapeType="1"/>
            </p:cNvSpPr>
            <p:nvPr/>
          </p:nvSpPr>
          <p:spPr bwMode="auto">
            <a:xfrm>
              <a:off x="141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3" name="Line 172"/>
            <p:cNvSpPr>
              <a:spLocks noChangeShapeType="1"/>
            </p:cNvSpPr>
            <p:nvPr/>
          </p:nvSpPr>
          <p:spPr bwMode="auto">
            <a:xfrm>
              <a:off x="13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>
              <a:off x="126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5" name="Line 174"/>
            <p:cNvSpPr>
              <a:spLocks noChangeShapeType="1"/>
            </p:cNvSpPr>
            <p:nvPr/>
          </p:nvSpPr>
          <p:spPr bwMode="auto">
            <a:xfrm>
              <a:off x="12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>
              <a:off x="112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10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98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9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0" name="Line 179"/>
            <p:cNvSpPr>
              <a:spLocks noChangeShapeType="1"/>
            </p:cNvSpPr>
            <p:nvPr/>
          </p:nvSpPr>
          <p:spPr bwMode="auto">
            <a:xfrm>
              <a:off x="198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1" name="Line 180"/>
            <p:cNvSpPr>
              <a:spLocks noChangeShapeType="1"/>
            </p:cNvSpPr>
            <p:nvPr/>
          </p:nvSpPr>
          <p:spPr bwMode="auto">
            <a:xfrm>
              <a:off x="194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2" name="Line 181"/>
            <p:cNvSpPr>
              <a:spLocks noChangeShapeType="1"/>
            </p:cNvSpPr>
            <p:nvPr/>
          </p:nvSpPr>
          <p:spPr bwMode="auto">
            <a:xfrm>
              <a:off x="184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3" name="Line 182"/>
            <p:cNvSpPr>
              <a:spLocks noChangeShapeType="1"/>
            </p:cNvSpPr>
            <p:nvPr/>
          </p:nvSpPr>
          <p:spPr bwMode="auto">
            <a:xfrm>
              <a:off x="17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" name="Line 183"/>
            <p:cNvSpPr>
              <a:spLocks noChangeShapeType="1"/>
            </p:cNvSpPr>
            <p:nvPr/>
          </p:nvSpPr>
          <p:spPr bwMode="auto">
            <a:xfrm>
              <a:off x="17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" name="Line 184"/>
            <p:cNvSpPr>
              <a:spLocks noChangeShapeType="1"/>
            </p:cNvSpPr>
            <p:nvPr/>
          </p:nvSpPr>
          <p:spPr bwMode="auto">
            <a:xfrm>
              <a:off x="16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6" name="Line 185"/>
            <p:cNvSpPr>
              <a:spLocks noChangeShapeType="1"/>
            </p:cNvSpPr>
            <p:nvPr/>
          </p:nvSpPr>
          <p:spPr bwMode="auto">
            <a:xfrm>
              <a:off x="15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7" name="Line 186"/>
            <p:cNvSpPr>
              <a:spLocks noChangeShapeType="1"/>
            </p:cNvSpPr>
            <p:nvPr/>
          </p:nvSpPr>
          <p:spPr bwMode="auto">
            <a:xfrm>
              <a:off x="15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" name="Line 187"/>
            <p:cNvSpPr>
              <a:spLocks noChangeShapeType="1"/>
            </p:cNvSpPr>
            <p:nvPr/>
          </p:nvSpPr>
          <p:spPr bwMode="auto">
            <a:xfrm>
              <a:off x="25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9" name="Line 188"/>
            <p:cNvSpPr>
              <a:spLocks noChangeShapeType="1"/>
            </p:cNvSpPr>
            <p:nvPr/>
          </p:nvSpPr>
          <p:spPr bwMode="auto">
            <a:xfrm>
              <a:off x="25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0" name="Line 189"/>
            <p:cNvSpPr>
              <a:spLocks noChangeShapeType="1"/>
            </p:cNvSpPr>
            <p:nvPr/>
          </p:nvSpPr>
          <p:spPr bwMode="auto">
            <a:xfrm>
              <a:off x="24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1" name="Line 190"/>
            <p:cNvSpPr>
              <a:spLocks noChangeShapeType="1"/>
            </p:cNvSpPr>
            <p:nvPr/>
          </p:nvSpPr>
          <p:spPr bwMode="auto">
            <a:xfrm>
              <a:off x="237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2" name="Line 191"/>
            <p:cNvSpPr>
              <a:spLocks noChangeShapeType="1"/>
            </p:cNvSpPr>
            <p:nvPr/>
          </p:nvSpPr>
          <p:spPr bwMode="auto">
            <a:xfrm>
              <a:off x="227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" name="Line 192"/>
            <p:cNvSpPr>
              <a:spLocks noChangeShapeType="1"/>
            </p:cNvSpPr>
            <p:nvPr/>
          </p:nvSpPr>
          <p:spPr bwMode="auto">
            <a:xfrm>
              <a:off x="222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" name="Line 193"/>
            <p:cNvSpPr>
              <a:spLocks noChangeShapeType="1"/>
            </p:cNvSpPr>
            <p:nvPr/>
          </p:nvSpPr>
          <p:spPr bwMode="auto">
            <a:xfrm>
              <a:off x="213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5" name="Line 194"/>
            <p:cNvSpPr>
              <a:spLocks noChangeShapeType="1"/>
            </p:cNvSpPr>
            <p:nvPr/>
          </p:nvSpPr>
          <p:spPr bwMode="auto">
            <a:xfrm>
              <a:off x="208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6" name="Line 195"/>
            <p:cNvSpPr>
              <a:spLocks noChangeShapeType="1"/>
            </p:cNvSpPr>
            <p:nvPr/>
          </p:nvSpPr>
          <p:spPr bwMode="auto">
            <a:xfrm>
              <a:off x="98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7" name="Line 196"/>
            <p:cNvSpPr>
              <a:spLocks noChangeShapeType="1"/>
            </p:cNvSpPr>
            <p:nvPr/>
          </p:nvSpPr>
          <p:spPr bwMode="auto">
            <a:xfrm>
              <a:off x="9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8" name="Line 197"/>
            <p:cNvSpPr>
              <a:spLocks noChangeShapeType="1"/>
            </p:cNvSpPr>
            <p:nvPr/>
          </p:nvSpPr>
          <p:spPr bwMode="auto">
            <a:xfrm>
              <a:off x="83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9" name="Line 198"/>
            <p:cNvSpPr>
              <a:spLocks noChangeShapeType="1"/>
            </p:cNvSpPr>
            <p:nvPr/>
          </p:nvSpPr>
          <p:spPr bwMode="auto">
            <a:xfrm>
              <a:off x="294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0" name="Line 199"/>
            <p:cNvSpPr>
              <a:spLocks noChangeShapeType="1"/>
            </p:cNvSpPr>
            <p:nvPr/>
          </p:nvSpPr>
          <p:spPr bwMode="auto">
            <a:xfrm>
              <a:off x="285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" name="Line 200"/>
            <p:cNvSpPr>
              <a:spLocks noChangeShapeType="1"/>
            </p:cNvSpPr>
            <p:nvPr/>
          </p:nvSpPr>
          <p:spPr bwMode="auto">
            <a:xfrm>
              <a:off x="28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" name="Line 201"/>
            <p:cNvSpPr>
              <a:spLocks noChangeShapeType="1"/>
            </p:cNvSpPr>
            <p:nvPr/>
          </p:nvSpPr>
          <p:spPr bwMode="auto">
            <a:xfrm>
              <a:off x="2709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" name="Line 202"/>
            <p:cNvSpPr>
              <a:spLocks noChangeShapeType="1"/>
            </p:cNvSpPr>
            <p:nvPr/>
          </p:nvSpPr>
          <p:spPr bwMode="auto">
            <a:xfrm>
              <a:off x="26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" name="Line 203"/>
            <p:cNvSpPr>
              <a:spLocks noChangeShapeType="1"/>
            </p:cNvSpPr>
            <p:nvPr/>
          </p:nvSpPr>
          <p:spPr bwMode="auto">
            <a:xfrm>
              <a:off x="17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" name="Line 204"/>
            <p:cNvSpPr>
              <a:spLocks noChangeShapeType="1"/>
            </p:cNvSpPr>
            <p:nvPr/>
          </p:nvSpPr>
          <p:spPr bwMode="auto">
            <a:xfrm>
              <a:off x="16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" name="Line 205"/>
            <p:cNvSpPr>
              <a:spLocks noChangeShapeType="1"/>
            </p:cNvSpPr>
            <p:nvPr/>
          </p:nvSpPr>
          <p:spPr bwMode="auto">
            <a:xfrm>
              <a:off x="15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" name="Line 206"/>
            <p:cNvSpPr>
              <a:spLocks noChangeShapeType="1"/>
            </p:cNvSpPr>
            <p:nvPr/>
          </p:nvSpPr>
          <p:spPr bwMode="auto">
            <a:xfrm>
              <a:off x="15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" name="Line 207"/>
            <p:cNvSpPr>
              <a:spLocks noChangeShapeType="1"/>
            </p:cNvSpPr>
            <p:nvPr/>
          </p:nvSpPr>
          <p:spPr bwMode="auto">
            <a:xfrm>
              <a:off x="141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9" name="Line 208"/>
            <p:cNvSpPr>
              <a:spLocks noChangeShapeType="1"/>
            </p:cNvSpPr>
            <p:nvPr/>
          </p:nvSpPr>
          <p:spPr bwMode="auto">
            <a:xfrm>
              <a:off x="13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0" name="Line 209"/>
            <p:cNvSpPr>
              <a:spLocks noChangeShapeType="1"/>
            </p:cNvSpPr>
            <p:nvPr/>
          </p:nvSpPr>
          <p:spPr bwMode="auto">
            <a:xfrm>
              <a:off x="126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1" name="Line 210"/>
            <p:cNvSpPr>
              <a:spLocks noChangeShapeType="1"/>
            </p:cNvSpPr>
            <p:nvPr/>
          </p:nvSpPr>
          <p:spPr bwMode="auto">
            <a:xfrm>
              <a:off x="12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" name="Line 211"/>
            <p:cNvSpPr>
              <a:spLocks noChangeShapeType="1"/>
            </p:cNvSpPr>
            <p:nvPr/>
          </p:nvSpPr>
          <p:spPr bwMode="auto">
            <a:xfrm>
              <a:off x="112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" name="Line 212"/>
            <p:cNvSpPr>
              <a:spLocks noChangeShapeType="1"/>
            </p:cNvSpPr>
            <p:nvPr/>
          </p:nvSpPr>
          <p:spPr bwMode="auto">
            <a:xfrm>
              <a:off x="10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" name="Line 213"/>
            <p:cNvSpPr>
              <a:spLocks noChangeShapeType="1"/>
            </p:cNvSpPr>
            <p:nvPr/>
          </p:nvSpPr>
          <p:spPr bwMode="auto">
            <a:xfrm>
              <a:off x="227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" name="Line 214"/>
            <p:cNvSpPr>
              <a:spLocks noChangeShapeType="1"/>
            </p:cNvSpPr>
            <p:nvPr/>
          </p:nvSpPr>
          <p:spPr bwMode="auto">
            <a:xfrm>
              <a:off x="222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" name="Line 215"/>
            <p:cNvSpPr>
              <a:spLocks noChangeShapeType="1"/>
            </p:cNvSpPr>
            <p:nvPr/>
          </p:nvSpPr>
          <p:spPr bwMode="auto">
            <a:xfrm>
              <a:off x="213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" name="Line 216"/>
            <p:cNvSpPr>
              <a:spLocks noChangeShapeType="1"/>
            </p:cNvSpPr>
            <p:nvPr/>
          </p:nvSpPr>
          <p:spPr bwMode="auto">
            <a:xfrm>
              <a:off x="208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8" name="Line 217"/>
            <p:cNvSpPr>
              <a:spLocks noChangeShapeType="1"/>
            </p:cNvSpPr>
            <p:nvPr/>
          </p:nvSpPr>
          <p:spPr bwMode="auto">
            <a:xfrm>
              <a:off x="198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" name="Line 218"/>
            <p:cNvSpPr>
              <a:spLocks noChangeShapeType="1"/>
            </p:cNvSpPr>
            <p:nvPr/>
          </p:nvSpPr>
          <p:spPr bwMode="auto">
            <a:xfrm>
              <a:off x="194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" name="Line 219"/>
            <p:cNvSpPr>
              <a:spLocks noChangeShapeType="1"/>
            </p:cNvSpPr>
            <p:nvPr/>
          </p:nvSpPr>
          <p:spPr bwMode="auto">
            <a:xfrm>
              <a:off x="184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" name="Line 220"/>
            <p:cNvSpPr>
              <a:spLocks noChangeShapeType="1"/>
            </p:cNvSpPr>
            <p:nvPr/>
          </p:nvSpPr>
          <p:spPr bwMode="auto">
            <a:xfrm>
              <a:off x="17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2" name="Line 221"/>
            <p:cNvSpPr>
              <a:spLocks noChangeShapeType="1"/>
            </p:cNvSpPr>
            <p:nvPr/>
          </p:nvSpPr>
          <p:spPr bwMode="auto">
            <a:xfrm>
              <a:off x="28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3" name="Line 222"/>
            <p:cNvSpPr>
              <a:spLocks noChangeShapeType="1"/>
            </p:cNvSpPr>
            <p:nvPr/>
          </p:nvSpPr>
          <p:spPr bwMode="auto">
            <a:xfrm>
              <a:off x="270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4" name="Line 223"/>
            <p:cNvSpPr>
              <a:spLocks noChangeShapeType="1"/>
            </p:cNvSpPr>
            <p:nvPr/>
          </p:nvSpPr>
          <p:spPr bwMode="auto">
            <a:xfrm>
              <a:off x="26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" name="Line 224"/>
            <p:cNvSpPr>
              <a:spLocks noChangeShapeType="1"/>
            </p:cNvSpPr>
            <p:nvPr/>
          </p:nvSpPr>
          <p:spPr bwMode="auto">
            <a:xfrm>
              <a:off x="25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6" name="Line 225"/>
            <p:cNvSpPr>
              <a:spLocks noChangeShapeType="1"/>
            </p:cNvSpPr>
            <p:nvPr/>
          </p:nvSpPr>
          <p:spPr bwMode="auto">
            <a:xfrm>
              <a:off x="25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7" name="Line 226"/>
            <p:cNvSpPr>
              <a:spLocks noChangeShapeType="1"/>
            </p:cNvSpPr>
            <p:nvPr/>
          </p:nvSpPr>
          <p:spPr bwMode="auto">
            <a:xfrm>
              <a:off x="24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" name="Line 227"/>
            <p:cNvSpPr>
              <a:spLocks noChangeShapeType="1"/>
            </p:cNvSpPr>
            <p:nvPr/>
          </p:nvSpPr>
          <p:spPr bwMode="auto">
            <a:xfrm>
              <a:off x="237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9" name="Line 228"/>
            <p:cNvSpPr>
              <a:spLocks noChangeShapeType="1"/>
            </p:cNvSpPr>
            <p:nvPr/>
          </p:nvSpPr>
          <p:spPr bwMode="auto">
            <a:xfrm>
              <a:off x="2949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" name="Line 229"/>
            <p:cNvSpPr>
              <a:spLocks noChangeShapeType="1"/>
            </p:cNvSpPr>
            <p:nvPr/>
          </p:nvSpPr>
          <p:spPr bwMode="auto">
            <a:xfrm>
              <a:off x="285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2980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2980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3" name="Line 232"/>
            <p:cNvSpPr>
              <a:spLocks noChangeShapeType="1"/>
            </p:cNvSpPr>
            <p:nvPr/>
          </p:nvSpPr>
          <p:spPr bwMode="auto">
            <a:xfrm>
              <a:off x="3093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4" name="Line 233"/>
            <p:cNvSpPr>
              <a:spLocks noChangeShapeType="1"/>
            </p:cNvSpPr>
            <p:nvPr/>
          </p:nvSpPr>
          <p:spPr bwMode="auto">
            <a:xfrm>
              <a:off x="299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" name="Line 234"/>
            <p:cNvSpPr>
              <a:spLocks noChangeShapeType="1"/>
            </p:cNvSpPr>
            <p:nvPr/>
          </p:nvSpPr>
          <p:spPr bwMode="auto">
            <a:xfrm>
              <a:off x="299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6" name="Line 235"/>
            <p:cNvSpPr>
              <a:spLocks noChangeShapeType="1"/>
            </p:cNvSpPr>
            <p:nvPr/>
          </p:nvSpPr>
          <p:spPr bwMode="auto">
            <a:xfrm>
              <a:off x="3093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7" name="Line 236"/>
            <p:cNvSpPr>
              <a:spLocks noChangeShapeType="1"/>
            </p:cNvSpPr>
            <p:nvPr/>
          </p:nvSpPr>
          <p:spPr bwMode="auto">
            <a:xfrm>
              <a:off x="2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8" name="Oval 237"/>
            <p:cNvSpPr>
              <a:spLocks noChangeArrowheads="1"/>
            </p:cNvSpPr>
            <p:nvPr/>
          </p:nvSpPr>
          <p:spPr bwMode="auto">
            <a:xfrm>
              <a:off x="24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24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>
              <a:off x="38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>
              <a:off x="38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2" name="Line 241"/>
            <p:cNvSpPr>
              <a:spLocks noChangeShapeType="1"/>
            </p:cNvSpPr>
            <p:nvPr/>
          </p:nvSpPr>
          <p:spPr bwMode="auto">
            <a:xfrm>
              <a:off x="50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3" name="Line 242"/>
            <p:cNvSpPr>
              <a:spLocks noChangeShapeType="1"/>
            </p:cNvSpPr>
            <p:nvPr/>
          </p:nvSpPr>
          <p:spPr bwMode="auto">
            <a:xfrm>
              <a:off x="40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4" name="Line 243"/>
            <p:cNvSpPr>
              <a:spLocks noChangeShapeType="1"/>
            </p:cNvSpPr>
            <p:nvPr/>
          </p:nvSpPr>
          <p:spPr bwMode="auto">
            <a:xfrm>
              <a:off x="50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5" name="Line 244"/>
            <p:cNvSpPr>
              <a:spLocks noChangeShapeType="1"/>
            </p:cNvSpPr>
            <p:nvPr/>
          </p:nvSpPr>
          <p:spPr bwMode="auto">
            <a:xfrm>
              <a:off x="40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" name="Line 245"/>
            <p:cNvSpPr>
              <a:spLocks noChangeShapeType="1"/>
            </p:cNvSpPr>
            <p:nvPr/>
          </p:nvSpPr>
          <p:spPr bwMode="auto">
            <a:xfrm>
              <a:off x="35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7" name="Line 246"/>
            <p:cNvSpPr>
              <a:spLocks noChangeShapeType="1"/>
            </p:cNvSpPr>
            <p:nvPr/>
          </p:nvSpPr>
          <p:spPr bwMode="auto">
            <a:xfrm>
              <a:off x="35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8" name="Line 247"/>
            <p:cNvSpPr>
              <a:spLocks noChangeShapeType="1"/>
            </p:cNvSpPr>
            <p:nvPr/>
          </p:nvSpPr>
          <p:spPr bwMode="auto">
            <a:xfrm>
              <a:off x="2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9" name="Line 248"/>
            <p:cNvSpPr>
              <a:spLocks noChangeShapeType="1"/>
            </p:cNvSpPr>
            <p:nvPr/>
          </p:nvSpPr>
          <p:spPr bwMode="auto">
            <a:xfrm>
              <a:off x="2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4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1" name="Oval 250"/>
            <p:cNvSpPr>
              <a:spLocks noChangeArrowheads="1"/>
            </p:cNvSpPr>
            <p:nvPr/>
          </p:nvSpPr>
          <p:spPr bwMode="auto">
            <a:xfrm>
              <a:off x="4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2" name="Oval 251"/>
            <p:cNvSpPr>
              <a:spLocks noChangeArrowheads="1"/>
            </p:cNvSpPr>
            <p:nvPr/>
          </p:nvSpPr>
          <p:spPr bwMode="auto">
            <a:xfrm>
              <a:off x="148" y="202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3" name="Oval 252"/>
            <p:cNvSpPr>
              <a:spLocks noChangeArrowheads="1"/>
            </p:cNvSpPr>
            <p:nvPr/>
          </p:nvSpPr>
          <p:spPr bwMode="auto">
            <a:xfrm>
              <a:off x="148" y="2500"/>
              <a:ext cx="136" cy="184"/>
            </a:xfrm>
            <a:prstGeom prst="ellipse">
              <a:avLst/>
            </a:prstGeom>
            <a:solidFill>
              <a:srgbClr val="F35B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54" name="Line 253"/>
            <p:cNvSpPr>
              <a:spLocks noChangeShapeType="1"/>
            </p:cNvSpPr>
            <p:nvPr/>
          </p:nvSpPr>
          <p:spPr bwMode="auto">
            <a:xfrm>
              <a:off x="26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5" name="Line 254"/>
            <p:cNvSpPr>
              <a:spLocks noChangeShapeType="1"/>
            </p:cNvSpPr>
            <p:nvPr/>
          </p:nvSpPr>
          <p:spPr bwMode="auto">
            <a:xfrm>
              <a:off x="165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" name="Line 255"/>
            <p:cNvSpPr>
              <a:spLocks noChangeShapeType="1"/>
            </p:cNvSpPr>
            <p:nvPr/>
          </p:nvSpPr>
          <p:spPr bwMode="auto">
            <a:xfrm>
              <a:off x="261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" name="Line 256"/>
            <p:cNvSpPr>
              <a:spLocks noChangeShapeType="1"/>
            </p:cNvSpPr>
            <p:nvPr/>
          </p:nvSpPr>
          <p:spPr bwMode="auto">
            <a:xfrm>
              <a:off x="165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8" name="Line 257"/>
            <p:cNvSpPr>
              <a:spLocks noChangeShapeType="1"/>
            </p:cNvSpPr>
            <p:nvPr/>
          </p:nvSpPr>
          <p:spPr bwMode="auto">
            <a:xfrm>
              <a:off x="117" y="2393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9" name="Line 258"/>
            <p:cNvSpPr>
              <a:spLocks noChangeShapeType="1"/>
            </p:cNvSpPr>
            <p:nvPr/>
          </p:nvSpPr>
          <p:spPr bwMode="auto">
            <a:xfrm>
              <a:off x="117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0" name="Line 259"/>
            <p:cNvSpPr>
              <a:spLocks noChangeShapeType="1"/>
            </p:cNvSpPr>
            <p:nvPr/>
          </p:nvSpPr>
          <p:spPr bwMode="auto">
            <a:xfrm>
              <a:off x="21" y="2201"/>
              <a:ext cx="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4516" y="1972"/>
              <a:ext cx="424" cy="760"/>
            </a:xfrm>
            <a:prstGeom prst="ellipse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2" name="Oval 261"/>
            <p:cNvSpPr>
              <a:spLocks noChangeArrowheads="1"/>
            </p:cNvSpPr>
            <p:nvPr/>
          </p:nvSpPr>
          <p:spPr bwMode="auto">
            <a:xfrm>
              <a:off x="4228" y="1972"/>
              <a:ext cx="424" cy="760"/>
            </a:xfrm>
            <a:prstGeom prst="ellipse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3" name="Oval 262"/>
            <p:cNvSpPr>
              <a:spLocks noChangeArrowheads="1"/>
            </p:cNvSpPr>
            <p:nvPr/>
          </p:nvSpPr>
          <p:spPr bwMode="auto">
            <a:xfrm>
              <a:off x="292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4" name="Oval 263"/>
            <p:cNvSpPr>
              <a:spLocks noChangeArrowheads="1"/>
            </p:cNvSpPr>
            <p:nvPr/>
          </p:nvSpPr>
          <p:spPr bwMode="auto">
            <a:xfrm>
              <a:off x="1108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5" name="Oval 264"/>
            <p:cNvSpPr>
              <a:spLocks noChangeArrowheads="1"/>
            </p:cNvSpPr>
            <p:nvPr/>
          </p:nvSpPr>
          <p:spPr bwMode="auto">
            <a:xfrm>
              <a:off x="772" y="2260"/>
              <a:ext cx="280" cy="28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6" name="Oval 265"/>
            <p:cNvSpPr>
              <a:spLocks noChangeArrowheads="1"/>
            </p:cNvSpPr>
            <p:nvPr/>
          </p:nvSpPr>
          <p:spPr bwMode="auto">
            <a:xfrm>
              <a:off x="1732" y="1924"/>
              <a:ext cx="424" cy="32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7" name="Oval 266"/>
            <p:cNvSpPr>
              <a:spLocks noChangeArrowheads="1"/>
            </p:cNvSpPr>
            <p:nvPr/>
          </p:nvSpPr>
          <p:spPr bwMode="auto">
            <a:xfrm>
              <a:off x="2260" y="1972"/>
              <a:ext cx="424" cy="80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68" name="Line 267"/>
            <p:cNvSpPr>
              <a:spLocks noChangeShapeType="1"/>
            </p:cNvSpPr>
            <p:nvPr/>
          </p:nvSpPr>
          <p:spPr bwMode="auto">
            <a:xfrm>
              <a:off x="4608" y="1857"/>
              <a:ext cx="0" cy="11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9" name="Oval 268"/>
            <p:cNvSpPr>
              <a:spLocks noChangeArrowheads="1"/>
            </p:cNvSpPr>
            <p:nvPr/>
          </p:nvSpPr>
          <p:spPr bwMode="auto">
            <a:xfrm>
              <a:off x="3988" y="2884"/>
              <a:ext cx="280" cy="28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4023" y="2919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b="1">
                  <a:latin typeface="Arial" charset="0"/>
                  <a:ea typeface="굴림" charset="-127"/>
                </a:rPr>
                <a:t>P</a:t>
              </a:r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423" y="2228"/>
              <a:ext cx="327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E</a:t>
              </a:r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1239" y="2228"/>
              <a:ext cx="30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T</a:t>
              </a: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2391" y="2228"/>
              <a:ext cx="345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4000" b="1">
                  <a:latin typeface="Arial" charset="0"/>
                  <a:ea typeface="굴림" charset="-127"/>
                </a:rPr>
                <a:t>C</a:t>
              </a:r>
            </a:p>
          </p:txBody>
        </p:sp>
        <p:sp>
          <p:nvSpPr>
            <p:cNvPr id="274" name="Line 273"/>
            <p:cNvSpPr>
              <a:spLocks noChangeShapeType="1"/>
            </p:cNvSpPr>
            <p:nvPr/>
          </p:nvSpPr>
          <p:spPr bwMode="auto">
            <a:xfrm flipV="1">
              <a:off x="4906" y="1861"/>
              <a:ext cx="159" cy="41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5" name="Rectangle 284"/>
            <p:cNvSpPr>
              <a:spLocks noChangeArrowheads="1"/>
            </p:cNvSpPr>
            <p:nvPr/>
          </p:nvSpPr>
          <p:spPr bwMode="auto">
            <a:xfrm>
              <a:off x="2932" y="2116"/>
              <a:ext cx="1096" cy="4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2918" y="2126"/>
              <a:ext cx="1127" cy="4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미토콘드리아</a:t>
              </a:r>
              <a:endPara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  <a:p>
              <a:pPr eaLnBrk="0" hangingPunct="0"/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      내막</a:t>
              </a:r>
              <a:endParaRPr lang="en-US" altLang="ko-KR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289" name="직사각형 288"/>
          <p:cNvSpPr/>
          <p:nvPr/>
        </p:nvSpPr>
        <p:spPr>
          <a:xfrm>
            <a:off x="7686600" y="206084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altLang="ko-KR" dirty="0" smtClean="0">
                <a:solidFill>
                  <a:prstClr val="black"/>
                </a:solidFill>
                <a:latin typeface="HY강B" pitchFamily="18" charset="-127"/>
                <a:ea typeface="HY강B" pitchFamily="18" charset="-127"/>
              </a:rPr>
              <a:t>ATP</a:t>
            </a:r>
          </a:p>
          <a:p>
            <a:pPr lvl="0" eaLnBrk="0" hangingPunct="0"/>
            <a:r>
              <a:rPr lang="ko-KR" altLang="en-US" dirty="0" smtClean="0">
                <a:solidFill>
                  <a:prstClr val="black"/>
                </a:solidFill>
                <a:latin typeface="HY강B" pitchFamily="18" charset="-127"/>
                <a:ea typeface="HY강B" pitchFamily="18" charset="-127"/>
              </a:rPr>
              <a:t>합성효소</a:t>
            </a:r>
            <a:endParaRPr lang="en-US" altLang="ko-KR" dirty="0">
              <a:solidFill>
                <a:prstClr val="black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90" name="직선 화살표 연결선 289"/>
          <p:cNvCxnSpPr/>
          <p:nvPr/>
        </p:nvCxnSpPr>
        <p:spPr>
          <a:xfrm flipH="1">
            <a:off x="3275856" y="1926124"/>
            <a:ext cx="21342" cy="78279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2627784" y="15567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전자운반체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2" name="Rectangle 283"/>
          <p:cNvSpPr>
            <a:spLocks noChangeArrowheads="1"/>
          </p:cNvSpPr>
          <p:nvPr/>
        </p:nvSpPr>
        <p:spPr bwMode="auto">
          <a:xfrm>
            <a:off x="589049" y="820113"/>
            <a:ext cx="209833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막사이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공간</a:t>
            </a:r>
            <a:endParaRPr 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3" name="Rectangle 284"/>
          <p:cNvSpPr>
            <a:spLocks noChangeArrowheads="1"/>
          </p:cNvSpPr>
          <p:nvPr/>
        </p:nvSpPr>
        <p:spPr bwMode="auto">
          <a:xfrm>
            <a:off x="611560" y="6076693"/>
            <a:ext cx="901472" cy="520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기질</a:t>
            </a:r>
            <a:endParaRPr 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4" name="오른쪽 중괄호 293"/>
          <p:cNvSpPr/>
          <p:nvPr/>
        </p:nvSpPr>
        <p:spPr>
          <a:xfrm>
            <a:off x="2411760" y="2708920"/>
            <a:ext cx="360040" cy="2780928"/>
          </a:xfrm>
          <a:prstGeom prst="rightBrace">
            <a:avLst>
              <a:gd name="adj1" fmla="val 8333"/>
              <a:gd name="adj2" fmla="val 50000"/>
            </a:avLst>
          </a:prstGeom>
          <a:ln w="412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TextBox 294"/>
          <p:cNvSpPr txBox="1"/>
          <p:nvPr/>
        </p:nvSpPr>
        <p:spPr>
          <a:xfrm>
            <a:off x="1763688" y="43651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전자전달계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6" name="오른쪽 중괄호 295"/>
          <p:cNvSpPr/>
          <p:nvPr/>
        </p:nvSpPr>
        <p:spPr>
          <a:xfrm>
            <a:off x="6948264" y="1340768"/>
            <a:ext cx="288032" cy="1296144"/>
          </a:xfrm>
          <a:prstGeom prst="rightBrace">
            <a:avLst>
              <a:gd name="adj1" fmla="val 52537"/>
              <a:gd name="adj2" fmla="val 50000"/>
            </a:avLst>
          </a:prstGeom>
          <a:ln w="41275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TextBox 296"/>
          <p:cNvSpPr txBox="1"/>
          <p:nvPr/>
        </p:nvSpPr>
        <p:spPr>
          <a:xfrm>
            <a:off x="6084168" y="141277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화학삼투작용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99" name="직선 화살표 연결선 298"/>
          <p:cNvCxnSpPr/>
          <p:nvPr/>
        </p:nvCxnSpPr>
        <p:spPr>
          <a:xfrm>
            <a:off x="539552" y="2420888"/>
            <a:ext cx="576064" cy="64807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79512" y="177281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단백질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복합체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4855647" y="260648"/>
            <a:ext cx="428835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2400" baseline="30000" dirty="0" smtClean="0">
                <a:latin typeface="HY강B" pitchFamily="18" charset="-127"/>
                <a:ea typeface="HY강B" pitchFamily="18" charset="-127"/>
              </a:rPr>
              <a:t>+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은 농도차로 인해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합성효소를 통과하여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막사이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공간에서 기질로 확산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318640" y="4653136"/>
            <a:ext cx="48253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H+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은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합성효소를 통과하면서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기질내에서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ADP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에 인산기가 붙어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ATP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생성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4" grpId="1" animBg="1"/>
      <p:bldP spid="3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5.</a:t>
            </a:r>
            <a:r>
              <a:rPr lang="ko-KR" altLang="en-US" dirty="0" err="1" smtClean="0">
                <a:solidFill>
                  <a:srgbClr val="003300"/>
                </a:solidFill>
              </a:rPr>
              <a:t>전자전달계와</a:t>
            </a:r>
            <a:r>
              <a:rPr lang="ko-KR" altLang="en-US" dirty="0" smtClean="0">
                <a:solidFill>
                  <a:srgbClr val="003300"/>
                </a:solidFill>
              </a:rPr>
              <a:t> 화학삼투작용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ko-KR" sz="4000" b="1" dirty="0" smtClean="0">
              <a:latin typeface="HY강B" pitchFamily="18" charset="-127"/>
              <a:ea typeface="HY강B" pitchFamily="18" charset="-127"/>
              <a:hlinkClick r:id="rId4"/>
            </a:endParaRPr>
          </a:p>
          <a:p>
            <a:pPr algn="ctr">
              <a:buNone/>
            </a:pPr>
            <a:endParaRPr lang="en-US" altLang="ko-KR" sz="4000" b="1" dirty="0" smtClean="0">
              <a:latin typeface="HY강B" pitchFamily="18" charset="-127"/>
              <a:ea typeface="HY강B" pitchFamily="18" charset="-127"/>
              <a:hlinkClick r:id="rId4"/>
            </a:endParaRPr>
          </a:p>
        </p:txBody>
      </p:sp>
    </p:spTree>
    <p:controls>
      <p:control spid="38914" name="ShockwaveFlash1" r:id="rId2" imgW="8137639" imgH="439047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유산소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호흡의 결과물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539750" y="1989138"/>
            <a:ext cx="8189361" cy="4535487"/>
            <a:chOff x="39" y="1152"/>
            <a:chExt cx="5613" cy="28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728" y="1152"/>
              <a:ext cx="3877" cy="2401"/>
            </a:xfrm>
            <a:custGeom>
              <a:avLst/>
              <a:gdLst>
                <a:gd name="T0" fmla="*/ 1644 w 3877"/>
                <a:gd name="T1" fmla="*/ 12 h 2401"/>
                <a:gd name="T2" fmla="*/ 1932 w 3877"/>
                <a:gd name="T3" fmla="*/ 36 h 2401"/>
                <a:gd name="T4" fmla="*/ 2220 w 3877"/>
                <a:gd name="T5" fmla="*/ 60 h 2401"/>
                <a:gd name="T6" fmla="*/ 2604 w 3877"/>
                <a:gd name="T7" fmla="*/ 108 h 2401"/>
                <a:gd name="T8" fmla="*/ 2844 w 3877"/>
                <a:gd name="T9" fmla="*/ 144 h 2401"/>
                <a:gd name="T10" fmla="*/ 3180 w 3877"/>
                <a:gd name="T11" fmla="*/ 216 h 2401"/>
                <a:gd name="T12" fmla="*/ 3396 w 3877"/>
                <a:gd name="T13" fmla="*/ 276 h 2401"/>
                <a:gd name="T14" fmla="*/ 3612 w 3877"/>
                <a:gd name="T15" fmla="*/ 396 h 2401"/>
                <a:gd name="T16" fmla="*/ 3696 w 3877"/>
                <a:gd name="T17" fmla="*/ 516 h 2401"/>
                <a:gd name="T18" fmla="*/ 3780 w 3877"/>
                <a:gd name="T19" fmla="*/ 732 h 2401"/>
                <a:gd name="T20" fmla="*/ 3840 w 3877"/>
                <a:gd name="T21" fmla="*/ 948 h 2401"/>
                <a:gd name="T22" fmla="*/ 3864 w 3877"/>
                <a:gd name="T23" fmla="*/ 1188 h 2401"/>
                <a:gd name="T24" fmla="*/ 3876 w 3877"/>
                <a:gd name="T25" fmla="*/ 1392 h 2401"/>
                <a:gd name="T26" fmla="*/ 3876 w 3877"/>
                <a:gd name="T27" fmla="*/ 1680 h 2401"/>
                <a:gd name="T28" fmla="*/ 3864 w 3877"/>
                <a:gd name="T29" fmla="*/ 1944 h 2401"/>
                <a:gd name="T30" fmla="*/ 3828 w 3877"/>
                <a:gd name="T31" fmla="*/ 2076 h 2401"/>
                <a:gd name="T32" fmla="*/ 3696 w 3877"/>
                <a:gd name="T33" fmla="*/ 2244 h 2401"/>
                <a:gd name="T34" fmla="*/ 3504 w 3877"/>
                <a:gd name="T35" fmla="*/ 2292 h 2401"/>
                <a:gd name="T36" fmla="*/ 3252 w 3877"/>
                <a:gd name="T37" fmla="*/ 2340 h 2401"/>
                <a:gd name="T38" fmla="*/ 2964 w 3877"/>
                <a:gd name="T39" fmla="*/ 2352 h 2401"/>
                <a:gd name="T40" fmla="*/ 2724 w 3877"/>
                <a:gd name="T41" fmla="*/ 2364 h 2401"/>
                <a:gd name="T42" fmla="*/ 2532 w 3877"/>
                <a:gd name="T43" fmla="*/ 2388 h 2401"/>
                <a:gd name="T44" fmla="*/ 2316 w 3877"/>
                <a:gd name="T45" fmla="*/ 2400 h 2401"/>
                <a:gd name="T46" fmla="*/ 2100 w 3877"/>
                <a:gd name="T47" fmla="*/ 2400 h 2401"/>
                <a:gd name="T48" fmla="*/ 1944 w 3877"/>
                <a:gd name="T49" fmla="*/ 2400 h 2401"/>
                <a:gd name="T50" fmla="*/ 1716 w 3877"/>
                <a:gd name="T51" fmla="*/ 2400 h 2401"/>
                <a:gd name="T52" fmla="*/ 1500 w 3877"/>
                <a:gd name="T53" fmla="*/ 2400 h 2401"/>
                <a:gd name="T54" fmla="*/ 1284 w 3877"/>
                <a:gd name="T55" fmla="*/ 2400 h 2401"/>
                <a:gd name="T56" fmla="*/ 1044 w 3877"/>
                <a:gd name="T57" fmla="*/ 2400 h 2401"/>
                <a:gd name="T58" fmla="*/ 828 w 3877"/>
                <a:gd name="T59" fmla="*/ 2400 h 2401"/>
                <a:gd name="T60" fmla="*/ 636 w 3877"/>
                <a:gd name="T61" fmla="*/ 2388 h 2401"/>
                <a:gd name="T62" fmla="*/ 516 w 3877"/>
                <a:gd name="T63" fmla="*/ 2364 h 2401"/>
                <a:gd name="T64" fmla="*/ 324 w 3877"/>
                <a:gd name="T65" fmla="*/ 2316 h 2401"/>
                <a:gd name="T66" fmla="*/ 204 w 3877"/>
                <a:gd name="T67" fmla="*/ 2220 h 2401"/>
                <a:gd name="T68" fmla="*/ 132 w 3877"/>
                <a:gd name="T69" fmla="*/ 2004 h 2401"/>
                <a:gd name="T70" fmla="*/ 84 w 3877"/>
                <a:gd name="T71" fmla="*/ 1764 h 2401"/>
                <a:gd name="T72" fmla="*/ 36 w 3877"/>
                <a:gd name="T73" fmla="*/ 1524 h 2401"/>
                <a:gd name="T74" fmla="*/ 12 w 3877"/>
                <a:gd name="T75" fmla="*/ 1308 h 2401"/>
                <a:gd name="T76" fmla="*/ 0 w 3877"/>
                <a:gd name="T77" fmla="*/ 996 h 2401"/>
                <a:gd name="T78" fmla="*/ 0 w 3877"/>
                <a:gd name="T79" fmla="*/ 732 h 2401"/>
                <a:gd name="T80" fmla="*/ 36 w 3877"/>
                <a:gd name="T81" fmla="*/ 516 h 2401"/>
                <a:gd name="T82" fmla="*/ 156 w 3877"/>
                <a:gd name="T83" fmla="*/ 324 h 2401"/>
                <a:gd name="T84" fmla="*/ 300 w 3877"/>
                <a:gd name="T85" fmla="*/ 240 h 2401"/>
                <a:gd name="T86" fmla="*/ 432 w 3877"/>
                <a:gd name="T87" fmla="*/ 144 h 2401"/>
                <a:gd name="T88" fmla="*/ 540 w 3877"/>
                <a:gd name="T89" fmla="*/ 72 h 2401"/>
                <a:gd name="T90" fmla="*/ 660 w 3877"/>
                <a:gd name="T91" fmla="*/ 36 h 2401"/>
                <a:gd name="T92" fmla="*/ 792 w 3877"/>
                <a:gd name="T93" fmla="*/ 24 h 2401"/>
                <a:gd name="T94" fmla="*/ 912 w 3877"/>
                <a:gd name="T95" fmla="*/ 24 h 2401"/>
                <a:gd name="T96" fmla="*/ 1020 w 3877"/>
                <a:gd name="T97" fmla="*/ 24 h 2401"/>
                <a:gd name="T98" fmla="*/ 1140 w 3877"/>
                <a:gd name="T99" fmla="*/ 24 h 2401"/>
                <a:gd name="T100" fmla="*/ 1260 w 3877"/>
                <a:gd name="T101" fmla="*/ 24 h 2401"/>
                <a:gd name="T102" fmla="*/ 1368 w 3877"/>
                <a:gd name="T103" fmla="*/ 24 h 2401"/>
                <a:gd name="T104" fmla="*/ 1476 w 3877"/>
                <a:gd name="T105" fmla="*/ 12 h 2401"/>
                <a:gd name="T106" fmla="*/ 1536 w 3877"/>
                <a:gd name="T107" fmla="*/ 0 h 24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77"/>
                <a:gd name="T163" fmla="*/ 0 h 2401"/>
                <a:gd name="T164" fmla="*/ 3877 w 3877"/>
                <a:gd name="T165" fmla="*/ 2401 h 24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77" h="2401">
                  <a:moveTo>
                    <a:pt x="1536" y="0"/>
                  </a:moveTo>
                  <a:lnTo>
                    <a:pt x="1572" y="12"/>
                  </a:lnTo>
                  <a:lnTo>
                    <a:pt x="1644" y="12"/>
                  </a:lnTo>
                  <a:lnTo>
                    <a:pt x="1740" y="24"/>
                  </a:lnTo>
                  <a:lnTo>
                    <a:pt x="1836" y="24"/>
                  </a:lnTo>
                  <a:lnTo>
                    <a:pt x="1932" y="36"/>
                  </a:lnTo>
                  <a:lnTo>
                    <a:pt x="2028" y="36"/>
                  </a:lnTo>
                  <a:lnTo>
                    <a:pt x="2124" y="48"/>
                  </a:lnTo>
                  <a:lnTo>
                    <a:pt x="2220" y="60"/>
                  </a:lnTo>
                  <a:lnTo>
                    <a:pt x="2364" y="72"/>
                  </a:lnTo>
                  <a:lnTo>
                    <a:pt x="2484" y="84"/>
                  </a:lnTo>
                  <a:lnTo>
                    <a:pt x="2604" y="108"/>
                  </a:lnTo>
                  <a:lnTo>
                    <a:pt x="2676" y="120"/>
                  </a:lnTo>
                  <a:lnTo>
                    <a:pt x="2772" y="132"/>
                  </a:lnTo>
                  <a:lnTo>
                    <a:pt x="2844" y="144"/>
                  </a:lnTo>
                  <a:lnTo>
                    <a:pt x="2964" y="168"/>
                  </a:lnTo>
                  <a:lnTo>
                    <a:pt x="3084" y="192"/>
                  </a:lnTo>
                  <a:lnTo>
                    <a:pt x="3180" y="216"/>
                  </a:lnTo>
                  <a:lnTo>
                    <a:pt x="3276" y="228"/>
                  </a:lnTo>
                  <a:lnTo>
                    <a:pt x="3348" y="252"/>
                  </a:lnTo>
                  <a:lnTo>
                    <a:pt x="3396" y="276"/>
                  </a:lnTo>
                  <a:lnTo>
                    <a:pt x="3468" y="300"/>
                  </a:lnTo>
                  <a:lnTo>
                    <a:pt x="3540" y="372"/>
                  </a:lnTo>
                  <a:lnTo>
                    <a:pt x="3612" y="396"/>
                  </a:lnTo>
                  <a:lnTo>
                    <a:pt x="3648" y="432"/>
                  </a:lnTo>
                  <a:lnTo>
                    <a:pt x="3672" y="468"/>
                  </a:lnTo>
                  <a:lnTo>
                    <a:pt x="3696" y="516"/>
                  </a:lnTo>
                  <a:lnTo>
                    <a:pt x="3720" y="588"/>
                  </a:lnTo>
                  <a:lnTo>
                    <a:pt x="3756" y="684"/>
                  </a:lnTo>
                  <a:lnTo>
                    <a:pt x="3780" y="732"/>
                  </a:lnTo>
                  <a:lnTo>
                    <a:pt x="3804" y="780"/>
                  </a:lnTo>
                  <a:lnTo>
                    <a:pt x="3828" y="876"/>
                  </a:lnTo>
                  <a:lnTo>
                    <a:pt x="3840" y="948"/>
                  </a:lnTo>
                  <a:lnTo>
                    <a:pt x="3852" y="1044"/>
                  </a:lnTo>
                  <a:lnTo>
                    <a:pt x="3852" y="1116"/>
                  </a:lnTo>
                  <a:lnTo>
                    <a:pt x="3864" y="1188"/>
                  </a:lnTo>
                  <a:lnTo>
                    <a:pt x="3864" y="1284"/>
                  </a:lnTo>
                  <a:lnTo>
                    <a:pt x="3876" y="1356"/>
                  </a:lnTo>
                  <a:lnTo>
                    <a:pt x="3876" y="1392"/>
                  </a:lnTo>
                  <a:lnTo>
                    <a:pt x="3876" y="1488"/>
                  </a:lnTo>
                  <a:lnTo>
                    <a:pt x="3876" y="1584"/>
                  </a:lnTo>
                  <a:lnTo>
                    <a:pt x="3876" y="1680"/>
                  </a:lnTo>
                  <a:lnTo>
                    <a:pt x="3876" y="1776"/>
                  </a:lnTo>
                  <a:lnTo>
                    <a:pt x="3876" y="1848"/>
                  </a:lnTo>
                  <a:lnTo>
                    <a:pt x="3864" y="1944"/>
                  </a:lnTo>
                  <a:lnTo>
                    <a:pt x="3852" y="1992"/>
                  </a:lnTo>
                  <a:lnTo>
                    <a:pt x="3852" y="2028"/>
                  </a:lnTo>
                  <a:lnTo>
                    <a:pt x="3828" y="2076"/>
                  </a:lnTo>
                  <a:lnTo>
                    <a:pt x="3792" y="2172"/>
                  </a:lnTo>
                  <a:lnTo>
                    <a:pt x="3744" y="2208"/>
                  </a:lnTo>
                  <a:lnTo>
                    <a:pt x="3696" y="2244"/>
                  </a:lnTo>
                  <a:lnTo>
                    <a:pt x="3648" y="2268"/>
                  </a:lnTo>
                  <a:lnTo>
                    <a:pt x="3576" y="2280"/>
                  </a:lnTo>
                  <a:lnTo>
                    <a:pt x="3504" y="2292"/>
                  </a:lnTo>
                  <a:lnTo>
                    <a:pt x="3384" y="2316"/>
                  </a:lnTo>
                  <a:lnTo>
                    <a:pt x="3348" y="2328"/>
                  </a:lnTo>
                  <a:lnTo>
                    <a:pt x="3252" y="2340"/>
                  </a:lnTo>
                  <a:lnTo>
                    <a:pt x="3156" y="2340"/>
                  </a:lnTo>
                  <a:lnTo>
                    <a:pt x="3060" y="2352"/>
                  </a:lnTo>
                  <a:lnTo>
                    <a:pt x="2964" y="2352"/>
                  </a:lnTo>
                  <a:lnTo>
                    <a:pt x="2892" y="2352"/>
                  </a:lnTo>
                  <a:lnTo>
                    <a:pt x="2796" y="2364"/>
                  </a:lnTo>
                  <a:lnTo>
                    <a:pt x="2724" y="2364"/>
                  </a:lnTo>
                  <a:lnTo>
                    <a:pt x="2652" y="2376"/>
                  </a:lnTo>
                  <a:lnTo>
                    <a:pt x="2580" y="2376"/>
                  </a:lnTo>
                  <a:lnTo>
                    <a:pt x="2532" y="2388"/>
                  </a:lnTo>
                  <a:lnTo>
                    <a:pt x="2460" y="2388"/>
                  </a:lnTo>
                  <a:lnTo>
                    <a:pt x="2364" y="2400"/>
                  </a:lnTo>
                  <a:lnTo>
                    <a:pt x="2316" y="2400"/>
                  </a:lnTo>
                  <a:lnTo>
                    <a:pt x="2244" y="2400"/>
                  </a:lnTo>
                  <a:lnTo>
                    <a:pt x="2172" y="2400"/>
                  </a:lnTo>
                  <a:lnTo>
                    <a:pt x="2100" y="2400"/>
                  </a:lnTo>
                  <a:lnTo>
                    <a:pt x="2028" y="2400"/>
                  </a:lnTo>
                  <a:lnTo>
                    <a:pt x="1980" y="2400"/>
                  </a:lnTo>
                  <a:lnTo>
                    <a:pt x="1944" y="2400"/>
                  </a:lnTo>
                  <a:lnTo>
                    <a:pt x="1860" y="2400"/>
                  </a:lnTo>
                  <a:lnTo>
                    <a:pt x="1812" y="2400"/>
                  </a:lnTo>
                  <a:lnTo>
                    <a:pt x="1716" y="2400"/>
                  </a:lnTo>
                  <a:lnTo>
                    <a:pt x="1668" y="2400"/>
                  </a:lnTo>
                  <a:lnTo>
                    <a:pt x="1572" y="2400"/>
                  </a:lnTo>
                  <a:lnTo>
                    <a:pt x="1500" y="2400"/>
                  </a:lnTo>
                  <a:lnTo>
                    <a:pt x="1428" y="2400"/>
                  </a:lnTo>
                  <a:lnTo>
                    <a:pt x="1356" y="2400"/>
                  </a:lnTo>
                  <a:lnTo>
                    <a:pt x="1284" y="2400"/>
                  </a:lnTo>
                  <a:lnTo>
                    <a:pt x="1212" y="2400"/>
                  </a:lnTo>
                  <a:lnTo>
                    <a:pt x="1140" y="2400"/>
                  </a:lnTo>
                  <a:lnTo>
                    <a:pt x="1044" y="2400"/>
                  </a:lnTo>
                  <a:lnTo>
                    <a:pt x="972" y="2400"/>
                  </a:lnTo>
                  <a:lnTo>
                    <a:pt x="900" y="2400"/>
                  </a:lnTo>
                  <a:lnTo>
                    <a:pt x="828" y="2400"/>
                  </a:lnTo>
                  <a:lnTo>
                    <a:pt x="732" y="2400"/>
                  </a:lnTo>
                  <a:lnTo>
                    <a:pt x="684" y="2400"/>
                  </a:lnTo>
                  <a:lnTo>
                    <a:pt x="636" y="2388"/>
                  </a:lnTo>
                  <a:lnTo>
                    <a:pt x="588" y="2388"/>
                  </a:lnTo>
                  <a:lnTo>
                    <a:pt x="552" y="2376"/>
                  </a:lnTo>
                  <a:lnTo>
                    <a:pt x="516" y="2364"/>
                  </a:lnTo>
                  <a:lnTo>
                    <a:pt x="444" y="2364"/>
                  </a:lnTo>
                  <a:lnTo>
                    <a:pt x="396" y="2328"/>
                  </a:lnTo>
                  <a:lnTo>
                    <a:pt x="324" y="2316"/>
                  </a:lnTo>
                  <a:lnTo>
                    <a:pt x="288" y="2292"/>
                  </a:lnTo>
                  <a:lnTo>
                    <a:pt x="252" y="2268"/>
                  </a:lnTo>
                  <a:lnTo>
                    <a:pt x="204" y="2220"/>
                  </a:lnTo>
                  <a:lnTo>
                    <a:pt x="180" y="2148"/>
                  </a:lnTo>
                  <a:lnTo>
                    <a:pt x="156" y="2076"/>
                  </a:lnTo>
                  <a:lnTo>
                    <a:pt x="132" y="2004"/>
                  </a:lnTo>
                  <a:lnTo>
                    <a:pt x="120" y="1932"/>
                  </a:lnTo>
                  <a:lnTo>
                    <a:pt x="96" y="1860"/>
                  </a:lnTo>
                  <a:lnTo>
                    <a:pt x="84" y="1764"/>
                  </a:lnTo>
                  <a:lnTo>
                    <a:pt x="60" y="1692"/>
                  </a:lnTo>
                  <a:lnTo>
                    <a:pt x="48" y="1620"/>
                  </a:lnTo>
                  <a:lnTo>
                    <a:pt x="36" y="1524"/>
                  </a:lnTo>
                  <a:lnTo>
                    <a:pt x="24" y="1452"/>
                  </a:lnTo>
                  <a:lnTo>
                    <a:pt x="12" y="1404"/>
                  </a:lnTo>
                  <a:lnTo>
                    <a:pt x="12" y="1308"/>
                  </a:lnTo>
                  <a:lnTo>
                    <a:pt x="0" y="1212"/>
                  </a:lnTo>
                  <a:lnTo>
                    <a:pt x="0" y="1116"/>
                  </a:lnTo>
                  <a:lnTo>
                    <a:pt x="0" y="996"/>
                  </a:lnTo>
                  <a:lnTo>
                    <a:pt x="0" y="900"/>
                  </a:lnTo>
                  <a:lnTo>
                    <a:pt x="0" y="804"/>
                  </a:lnTo>
                  <a:lnTo>
                    <a:pt x="0" y="732"/>
                  </a:lnTo>
                  <a:lnTo>
                    <a:pt x="12" y="684"/>
                  </a:lnTo>
                  <a:lnTo>
                    <a:pt x="24" y="588"/>
                  </a:lnTo>
                  <a:lnTo>
                    <a:pt x="36" y="516"/>
                  </a:lnTo>
                  <a:lnTo>
                    <a:pt x="60" y="468"/>
                  </a:lnTo>
                  <a:lnTo>
                    <a:pt x="108" y="372"/>
                  </a:lnTo>
                  <a:lnTo>
                    <a:pt x="156" y="324"/>
                  </a:lnTo>
                  <a:lnTo>
                    <a:pt x="228" y="300"/>
                  </a:lnTo>
                  <a:lnTo>
                    <a:pt x="264" y="264"/>
                  </a:lnTo>
                  <a:lnTo>
                    <a:pt x="300" y="240"/>
                  </a:lnTo>
                  <a:lnTo>
                    <a:pt x="336" y="216"/>
                  </a:lnTo>
                  <a:lnTo>
                    <a:pt x="384" y="180"/>
                  </a:lnTo>
                  <a:lnTo>
                    <a:pt x="432" y="144"/>
                  </a:lnTo>
                  <a:lnTo>
                    <a:pt x="468" y="108"/>
                  </a:lnTo>
                  <a:lnTo>
                    <a:pt x="504" y="96"/>
                  </a:lnTo>
                  <a:lnTo>
                    <a:pt x="540" y="72"/>
                  </a:lnTo>
                  <a:lnTo>
                    <a:pt x="588" y="48"/>
                  </a:lnTo>
                  <a:lnTo>
                    <a:pt x="624" y="36"/>
                  </a:lnTo>
                  <a:lnTo>
                    <a:pt x="660" y="36"/>
                  </a:lnTo>
                  <a:lnTo>
                    <a:pt x="708" y="24"/>
                  </a:lnTo>
                  <a:lnTo>
                    <a:pt x="756" y="24"/>
                  </a:lnTo>
                  <a:lnTo>
                    <a:pt x="792" y="24"/>
                  </a:lnTo>
                  <a:lnTo>
                    <a:pt x="828" y="24"/>
                  </a:lnTo>
                  <a:lnTo>
                    <a:pt x="864" y="24"/>
                  </a:lnTo>
                  <a:lnTo>
                    <a:pt x="912" y="24"/>
                  </a:lnTo>
                  <a:lnTo>
                    <a:pt x="948" y="24"/>
                  </a:lnTo>
                  <a:lnTo>
                    <a:pt x="984" y="24"/>
                  </a:lnTo>
                  <a:lnTo>
                    <a:pt x="1020" y="24"/>
                  </a:lnTo>
                  <a:lnTo>
                    <a:pt x="1056" y="24"/>
                  </a:lnTo>
                  <a:lnTo>
                    <a:pt x="1092" y="24"/>
                  </a:lnTo>
                  <a:lnTo>
                    <a:pt x="1140" y="24"/>
                  </a:lnTo>
                  <a:lnTo>
                    <a:pt x="1188" y="24"/>
                  </a:lnTo>
                  <a:lnTo>
                    <a:pt x="1224" y="24"/>
                  </a:lnTo>
                  <a:lnTo>
                    <a:pt x="1260" y="24"/>
                  </a:lnTo>
                  <a:lnTo>
                    <a:pt x="1296" y="24"/>
                  </a:lnTo>
                  <a:lnTo>
                    <a:pt x="1332" y="24"/>
                  </a:lnTo>
                  <a:lnTo>
                    <a:pt x="1368" y="24"/>
                  </a:lnTo>
                  <a:lnTo>
                    <a:pt x="1404" y="24"/>
                  </a:lnTo>
                  <a:lnTo>
                    <a:pt x="1440" y="24"/>
                  </a:lnTo>
                  <a:lnTo>
                    <a:pt x="1476" y="12"/>
                  </a:lnTo>
                  <a:lnTo>
                    <a:pt x="1512" y="12"/>
                  </a:lnTo>
                  <a:lnTo>
                    <a:pt x="1548" y="12"/>
                  </a:lnTo>
                  <a:lnTo>
                    <a:pt x="1536" y="0"/>
                  </a:lnTo>
                </a:path>
              </a:pathLst>
            </a:custGeom>
            <a:solidFill>
              <a:srgbClr val="BC37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884" y="1380"/>
              <a:ext cx="3553" cy="2017"/>
            </a:xfrm>
            <a:custGeom>
              <a:avLst/>
              <a:gdLst>
                <a:gd name="T0" fmla="*/ 3360 w 3553"/>
                <a:gd name="T1" fmla="*/ 1440 h 2017"/>
                <a:gd name="T2" fmla="*/ 3180 w 3553"/>
                <a:gd name="T3" fmla="*/ 1428 h 2017"/>
                <a:gd name="T4" fmla="*/ 3276 w 3553"/>
                <a:gd name="T5" fmla="*/ 1620 h 2017"/>
                <a:gd name="T6" fmla="*/ 3348 w 3553"/>
                <a:gd name="T7" fmla="*/ 1836 h 2017"/>
                <a:gd name="T8" fmla="*/ 3132 w 3553"/>
                <a:gd name="T9" fmla="*/ 1920 h 2017"/>
                <a:gd name="T10" fmla="*/ 2952 w 3553"/>
                <a:gd name="T11" fmla="*/ 1800 h 2017"/>
                <a:gd name="T12" fmla="*/ 2808 w 3553"/>
                <a:gd name="T13" fmla="*/ 1764 h 2017"/>
                <a:gd name="T14" fmla="*/ 2772 w 3553"/>
                <a:gd name="T15" fmla="*/ 1956 h 2017"/>
                <a:gd name="T16" fmla="*/ 2532 w 3553"/>
                <a:gd name="T17" fmla="*/ 1992 h 2017"/>
                <a:gd name="T18" fmla="*/ 2256 w 3553"/>
                <a:gd name="T19" fmla="*/ 2004 h 2017"/>
                <a:gd name="T20" fmla="*/ 2040 w 3553"/>
                <a:gd name="T21" fmla="*/ 2004 h 2017"/>
                <a:gd name="T22" fmla="*/ 1788 w 3553"/>
                <a:gd name="T23" fmla="*/ 2016 h 2017"/>
                <a:gd name="T24" fmla="*/ 1452 w 3553"/>
                <a:gd name="T25" fmla="*/ 2016 h 2017"/>
                <a:gd name="T26" fmla="*/ 1188 w 3553"/>
                <a:gd name="T27" fmla="*/ 2016 h 2017"/>
                <a:gd name="T28" fmla="*/ 900 w 3553"/>
                <a:gd name="T29" fmla="*/ 1992 h 2017"/>
                <a:gd name="T30" fmla="*/ 636 w 3553"/>
                <a:gd name="T31" fmla="*/ 1944 h 2017"/>
                <a:gd name="T32" fmla="*/ 408 w 3553"/>
                <a:gd name="T33" fmla="*/ 1944 h 2017"/>
                <a:gd name="T34" fmla="*/ 276 w 3553"/>
                <a:gd name="T35" fmla="*/ 1812 h 2017"/>
                <a:gd name="T36" fmla="*/ 432 w 3553"/>
                <a:gd name="T37" fmla="*/ 1644 h 2017"/>
                <a:gd name="T38" fmla="*/ 336 w 3553"/>
                <a:gd name="T39" fmla="*/ 1512 h 2017"/>
                <a:gd name="T40" fmla="*/ 108 w 3553"/>
                <a:gd name="T41" fmla="*/ 1608 h 2017"/>
                <a:gd name="T42" fmla="*/ 108 w 3553"/>
                <a:gd name="T43" fmla="*/ 1416 h 2017"/>
                <a:gd name="T44" fmla="*/ 72 w 3553"/>
                <a:gd name="T45" fmla="*/ 1260 h 2017"/>
                <a:gd name="T46" fmla="*/ 0 w 3553"/>
                <a:gd name="T47" fmla="*/ 1152 h 2017"/>
                <a:gd name="T48" fmla="*/ 12 w 3553"/>
                <a:gd name="T49" fmla="*/ 936 h 2017"/>
                <a:gd name="T50" fmla="*/ 12 w 3553"/>
                <a:gd name="T51" fmla="*/ 720 h 2017"/>
                <a:gd name="T52" fmla="*/ 24 w 3553"/>
                <a:gd name="T53" fmla="*/ 504 h 2017"/>
                <a:gd name="T54" fmla="*/ 12 w 3553"/>
                <a:gd name="T55" fmla="*/ 288 h 2017"/>
                <a:gd name="T56" fmla="*/ 192 w 3553"/>
                <a:gd name="T57" fmla="*/ 168 h 2017"/>
                <a:gd name="T58" fmla="*/ 360 w 3553"/>
                <a:gd name="T59" fmla="*/ 180 h 2017"/>
                <a:gd name="T60" fmla="*/ 480 w 3553"/>
                <a:gd name="T61" fmla="*/ 240 h 2017"/>
                <a:gd name="T62" fmla="*/ 480 w 3553"/>
                <a:gd name="T63" fmla="*/ 48 h 2017"/>
                <a:gd name="T64" fmla="*/ 636 w 3553"/>
                <a:gd name="T65" fmla="*/ 132 h 2017"/>
                <a:gd name="T66" fmla="*/ 768 w 3553"/>
                <a:gd name="T67" fmla="*/ 396 h 2017"/>
                <a:gd name="T68" fmla="*/ 852 w 3553"/>
                <a:gd name="T69" fmla="*/ 240 h 2017"/>
                <a:gd name="T70" fmla="*/ 792 w 3553"/>
                <a:gd name="T71" fmla="*/ 24 h 2017"/>
                <a:gd name="T72" fmla="*/ 972 w 3553"/>
                <a:gd name="T73" fmla="*/ 36 h 2017"/>
                <a:gd name="T74" fmla="*/ 1020 w 3553"/>
                <a:gd name="T75" fmla="*/ 288 h 2017"/>
                <a:gd name="T76" fmla="*/ 1200 w 3553"/>
                <a:gd name="T77" fmla="*/ 288 h 2017"/>
                <a:gd name="T78" fmla="*/ 1164 w 3553"/>
                <a:gd name="T79" fmla="*/ 72 h 2017"/>
                <a:gd name="T80" fmla="*/ 1344 w 3553"/>
                <a:gd name="T81" fmla="*/ 0 h 2017"/>
                <a:gd name="T82" fmla="*/ 1608 w 3553"/>
                <a:gd name="T83" fmla="*/ 12 h 2017"/>
                <a:gd name="T84" fmla="*/ 2004 w 3553"/>
                <a:gd name="T85" fmla="*/ 72 h 2017"/>
                <a:gd name="T86" fmla="*/ 2232 w 3553"/>
                <a:gd name="T87" fmla="*/ 108 h 2017"/>
                <a:gd name="T88" fmla="*/ 2460 w 3553"/>
                <a:gd name="T89" fmla="*/ 156 h 2017"/>
                <a:gd name="T90" fmla="*/ 2688 w 3553"/>
                <a:gd name="T91" fmla="*/ 204 h 2017"/>
                <a:gd name="T92" fmla="*/ 2904 w 3553"/>
                <a:gd name="T93" fmla="*/ 264 h 2017"/>
                <a:gd name="T94" fmla="*/ 3132 w 3553"/>
                <a:gd name="T95" fmla="*/ 384 h 2017"/>
                <a:gd name="T96" fmla="*/ 3096 w 3553"/>
                <a:gd name="T97" fmla="*/ 540 h 2017"/>
                <a:gd name="T98" fmla="*/ 2940 w 3553"/>
                <a:gd name="T99" fmla="*/ 744 h 2017"/>
                <a:gd name="T100" fmla="*/ 3108 w 3553"/>
                <a:gd name="T101" fmla="*/ 720 h 2017"/>
                <a:gd name="T102" fmla="*/ 3312 w 3553"/>
                <a:gd name="T103" fmla="*/ 552 h 2017"/>
                <a:gd name="T104" fmla="*/ 3396 w 3553"/>
                <a:gd name="T105" fmla="*/ 696 h 2017"/>
                <a:gd name="T106" fmla="*/ 3156 w 3553"/>
                <a:gd name="T107" fmla="*/ 852 h 2017"/>
                <a:gd name="T108" fmla="*/ 3276 w 3553"/>
                <a:gd name="T109" fmla="*/ 888 h 2017"/>
                <a:gd name="T110" fmla="*/ 3480 w 3553"/>
                <a:gd name="T111" fmla="*/ 804 h 2017"/>
                <a:gd name="T112" fmla="*/ 3516 w 3553"/>
                <a:gd name="T113" fmla="*/ 1008 h 2017"/>
                <a:gd name="T114" fmla="*/ 3336 w 3553"/>
                <a:gd name="T115" fmla="*/ 1140 h 2017"/>
                <a:gd name="T116" fmla="*/ 3324 w 3553"/>
                <a:gd name="T117" fmla="*/ 1224 h 20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53"/>
                <a:gd name="T178" fmla="*/ 0 h 2017"/>
                <a:gd name="T179" fmla="*/ 3553 w 3553"/>
                <a:gd name="T180" fmla="*/ 2017 h 20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53" h="2017">
                  <a:moveTo>
                    <a:pt x="3396" y="1212"/>
                  </a:moveTo>
                  <a:lnTo>
                    <a:pt x="3420" y="1248"/>
                  </a:lnTo>
                  <a:lnTo>
                    <a:pt x="3408" y="1284"/>
                  </a:lnTo>
                  <a:lnTo>
                    <a:pt x="3384" y="1320"/>
                  </a:lnTo>
                  <a:lnTo>
                    <a:pt x="3372" y="1368"/>
                  </a:lnTo>
                  <a:lnTo>
                    <a:pt x="3360" y="1440"/>
                  </a:lnTo>
                  <a:lnTo>
                    <a:pt x="3348" y="1476"/>
                  </a:lnTo>
                  <a:lnTo>
                    <a:pt x="3312" y="1476"/>
                  </a:lnTo>
                  <a:lnTo>
                    <a:pt x="3288" y="1440"/>
                  </a:lnTo>
                  <a:lnTo>
                    <a:pt x="3252" y="1440"/>
                  </a:lnTo>
                  <a:lnTo>
                    <a:pt x="3216" y="1428"/>
                  </a:lnTo>
                  <a:lnTo>
                    <a:pt x="3180" y="1428"/>
                  </a:lnTo>
                  <a:lnTo>
                    <a:pt x="3144" y="1452"/>
                  </a:lnTo>
                  <a:lnTo>
                    <a:pt x="3144" y="1488"/>
                  </a:lnTo>
                  <a:lnTo>
                    <a:pt x="3168" y="1524"/>
                  </a:lnTo>
                  <a:lnTo>
                    <a:pt x="3204" y="1560"/>
                  </a:lnTo>
                  <a:lnTo>
                    <a:pt x="3240" y="1596"/>
                  </a:lnTo>
                  <a:lnTo>
                    <a:pt x="3276" y="1620"/>
                  </a:lnTo>
                  <a:lnTo>
                    <a:pt x="3312" y="1644"/>
                  </a:lnTo>
                  <a:lnTo>
                    <a:pt x="3348" y="1680"/>
                  </a:lnTo>
                  <a:lnTo>
                    <a:pt x="3372" y="1716"/>
                  </a:lnTo>
                  <a:lnTo>
                    <a:pt x="3384" y="1764"/>
                  </a:lnTo>
                  <a:lnTo>
                    <a:pt x="3384" y="1800"/>
                  </a:lnTo>
                  <a:lnTo>
                    <a:pt x="3348" y="1836"/>
                  </a:lnTo>
                  <a:lnTo>
                    <a:pt x="3312" y="1872"/>
                  </a:lnTo>
                  <a:lnTo>
                    <a:pt x="3276" y="1896"/>
                  </a:lnTo>
                  <a:lnTo>
                    <a:pt x="3240" y="1908"/>
                  </a:lnTo>
                  <a:lnTo>
                    <a:pt x="3204" y="1920"/>
                  </a:lnTo>
                  <a:lnTo>
                    <a:pt x="3168" y="1920"/>
                  </a:lnTo>
                  <a:lnTo>
                    <a:pt x="3132" y="1920"/>
                  </a:lnTo>
                  <a:lnTo>
                    <a:pt x="3096" y="1920"/>
                  </a:lnTo>
                  <a:lnTo>
                    <a:pt x="3060" y="1920"/>
                  </a:lnTo>
                  <a:lnTo>
                    <a:pt x="3024" y="1908"/>
                  </a:lnTo>
                  <a:lnTo>
                    <a:pt x="3000" y="1872"/>
                  </a:lnTo>
                  <a:lnTo>
                    <a:pt x="2976" y="1836"/>
                  </a:lnTo>
                  <a:lnTo>
                    <a:pt x="2952" y="1800"/>
                  </a:lnTo>
                  <a:lnTo>
                    <a:pt x="2940" y="1764"/>
                  </a:lnTo>
                  <a:lnTo>
                    <a:pt x="2916" y="1728"/>
                  </a:lnTo>
                  <a:lnTo>
                    <a:pt x="2880" y="1704"/>
                  </a:lnTo>
                  <a:lnTo>
                    <a:pt x="2844" y="1704"/>
                  </a:lnTo>
                  <a:lnTo>
                    <a:pt x="2808" y="1728"/>
                  </a:lnTo>
                  <a:lnTo>
                    <a:pt x="2808" y="1764"/>
                  </a:lnTo>
                  <a:lnTo>
                    <a:pt x="2808" y="1800"/>
                  </a:lnTo>
                  <a:lnTo>
                    <a:pt x="2808" y="1836"/>
                  </a:lnTo>
                  <a:lnTo>
                    <a:pt x="2808" y="1872"/>
                  </a:lnTo>
                  <a:lnTo>
                    <a:pt x="2808" y="1908"/>
                  </a:lnTo>
                  <a:lnTo>
                    <a:pt x="2808" y="1944"/>
                  </a:lnTo>
                  <a:lnTo>
                    <a:pt x="2772" y="1956"/>
                  </a:lnTo>
                  <a:lnTo>
                    <a:pt x="2736" y="1968"/>
                  </a:lnTo>
                  <a:lnTo>
                    <a:pt x="2700" y="1980"/>
                  </a:lnTo>
                  <a:lnTo>
                    <a:pt x="2664" y="1992"/>
                  </a:lnTo>
                  <a:lnTo>
                    <a:pt x="2616" y="1992"/>
                  </a:lnTo>
                  <a:lnTo>
                    <a:pt x="2568" y="1992"/>
                  </a:lnTo>
                  <a:lnTo>
                    <a:pt x="2532" y="1992"/>
                  </a:lnTo>
                  <a:lnTo>
                    <a:pt x="2436" y="1992"/>
                  </a:lnTo>
                  <a:lnTo>
                    <a:pt x="2400" y="1992"/>
                  </a:lnTo>
                  <a:lnTo>
                    <a:pt x="2364" y="1992"/>
                  </a:lnTo>
                  <a:lnTo>
                    <a:pt x="2328" y="2004"/>
                  </a:lnTo>
                  <a:lnTo>
                    <a:pt x="2292" y="2004"/>
                  </a:lnTo>
                  <a:lnTo>
                    <a:pt x="2256" y="2004"/>
                  </a:lnTo>
                  <a:lnTo>
                    <a:pt x="2220" y="2004"/>
                  </a:lnTo>
                  <a:lnTo>
                    <a:pt x="2184" y="2004"/>
                  </a:lnTo>
                  <a:lnTo>
                    <a:pt x="2148" y="2004"/>
                  </a:lnTo>
                  <a:lnTo>
                    <a:pt x="2112" y="2004"/>
                  </a:lnTo>
                  <a:lnTo>
                    <a:pt x="2076" y="2004"/>
                  </a:lnTo>
                  <a:lnTo>
                    <a:pt x="2040" y="2004"/>
                  </a:lnTo>
                  <a:lnTo>
                    <a:pt x="1992" y="2004"/>
                  </a:lnTo>
                  <a:lnTo>
                    <a:pt x="1956" y="2004"/>
                  </a:lnTo>
                  <a:lnTo>
                    <a:pt x="1920" y="2016"/>
                  </a:lnTo>
                  <a:lnTo>
                    <a:pt x="1884" y="2016"/>
                  </a:lnTo>
                  <a:lnTo>
                    <a:pt x="1836" y="2016"/>
                  </a:lnTo>
                  <a:lnTo>
                    <a:pt x="1788" y="2016"/>
                  </a:lnTo>
                  <a:lnTo>
                    <a:pt x="1692" y="2016"/>
                  </a:lnTo>
                  <a:lnTo>
                    <a:pt x="1656" y="2016"/>
                  </a:lnTo>
                  <a:lnTo>
                    <a:pt x="1608" y="2016"/>
                  </a:lnTo>
                  <a:lnTo>
                    <a:pt x="1560" y="2016"/>
                  </a:lnTo>
                  <a:lnTo>
                    <a:pt x="1524" y="2016"/>
                  </a:lnTo>
                  <a:lnTo>
                    <a:pt x="1452" y="2016"/>
                  </a:lnTo>
                  <a:lnTo>
                    <a:pt x="1416" y="2016"/>
                  </a:lnTo>
                  <a:lnTo>
                    <a:pt x="1380" y="2016"/>
                  </a:lnTo>
                  <a:lnTo>
                    <a:pt x="1344" y="2016"/>
                  </a:lnTo>
                  <a:lnTo>
                    <a:pt x="1308" y="2016"/>
                  </a:lnTo>
                  <a:lnTo>
                    <a:pt x="1272" y="2016"/>
                  </a:lnTo>
                  <a:lnTo>
                    <a:pt x="1188" y="2016"/>
                  </a:lnTo>
                  <a:lnTo>
                    <a:pt x="1116" y="2016"/>
                  </a:lnTo>
                  <a:lnTo>
                    <a:pt x="1044" y="2016"/>
                  </a:lnTo>
                  <a:lnTo>
                    <a:pt x="1008" y="2016"/>
                  </a:lnTo>
                  <a:lnTo>
                    <a:pt x="972" y="2004"/>
                  </a:lnTo>
                  <a:lnTo>
                    <a:pt x="936" y="1992"/>
                  </a:lnTo>
                  <a:lnTo>
                    <a:pt x="900" y="1992"/>
                  </a:lnTo>
                  <a:lnTo>
                    <a:pt x="864" y="1992"/>
                  </a:lnTo>
                  <a:lnTo>
                    <a:pt x="828" y="1980"/>
                  </a:lnTo>
                  <a:lnTo>
                    <a:pt x="792" y="1956"/>
                  </a:lnTo>
                  <a:lnTo>
                    <a:pt x="756" y="1944"/>
                  </a:lnTo>
                  <a:lnTo>
                    <a:pt x="708" y="1944"/>
                  </a:lnTo>
                  <a:lnTo>
                    <a:pt x="636" y="1944"/>
                  </a:lnTo>
                  <a:lnTo>
                    <a:pt x="600" y="1944"/>
                  </a:lnTo>
                  <a:lnTo>
                    <a:pt x="552" y="1944"/>
                  </a:lnTo>
                  <a:lnTo>
                    <a:pt x="516" y="1944"/>
                  </a:lnTo>
                  <a:lnTo>
                    <a:pt x="480" y="1944"/>
                  </a:lnTo>
                  <a:lnTo>
                    <a:pt x="444" y="1944"/>
                  </a:lnTo>
                  <a:lnTo>
                    <a:pt x="408" y="1944"/>
                  </a:lnTo>
                  <a:lnTo>
                    <a:pt x="372" y="1944"/>
                  </a:lnTo>
                  <a:lnTo>
                    <a:pt x="336" y="1944"/>
                  </a:lnTo>
                  <a:lnTo>
                    <a:pt x="300" y="1920"/>
                  </a:lnTo>
                  <a:lnTo>
                    <a:pt x="276" y="1884"/>
                  </a:lnTo>
                  <a:lnTo>
                    <a:pt x="276" y="1848"/>
                  </a:lnTo>
                  <a:lnTo>
                    <a:pt x="276" y="1812"/>
                  </a:lnTo>
                  <a:lnTo>
                    <a:pt x="276" y="1776"/>
                  </a:lnTo>
                  <a:lnTo>
                    <a:pt x="288" y="1740"/>
                  </a:lnTo>
                  <a:lnTo>
                    <a:pt x="324" y="1716"/>
                  </a:lnTo>
                  <a:lnTo>
                    <a:pt x="360" y="1692"/>
                  </a:lnTo>
                  <a:lnTo>
                    <a:pt x="396" y="1668"/>
                  </a:lnTo>
                  <a:lnTo>
                    <a:pt x="432" y="1644"/>
                  </a:lnTo>
                  <a:lnTo>
                    <a:pt x="456" y="1608"/>
                  </a:lnTo>
                  <a:lnTo>
                    <a:pt x="468" y="1572"/>
                  </a:lnTo>
                  <a:lnTo>
                    <a:pt x="444" y="1536"/>
                  </a:lnTo>
                  <a:lnTo>
                    <a:pt x="408" y="1512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36"/>
                  </a:lnTo>
                  <a:lnTo>
                    <a:pt x="264" y="1560"/>
                  </a:lnTo>
                  <a:lnTo>
                    <a:pt x="228" y="1572"/>
                  </a:lnTo>
                  <a:lnTo>
                    <a:pt x="180" y="1596"/>
                  </a:lnTo>
                  <a:lnTo>
                    <a:pt x="144" y="1608"/>
                  </a:lnTo>
                  <a:lnTo>
                    <a:pt x="108" y="1608"/>
                  </a:lnTo>
                  <a:lnTo>
                    <a:pt x="84" y="1572"/>
                  </a:lnTo>
                  <a:lnTo>
                    <a:pt x="72" y="1536"/>
                  </a:lnTo>
                  <a:lnTo>
                    <a:pt x="60" y="1500"/>
                  </a:lnTo>
                  <a:lnTo>
                    <a:pt x="60" y="1464"/>
                  </a:lnTo>
                  <a:lnTo>
                    <a:pt x="72" y="1428"/>
                  </a:lnTo>
                  <a:lnTo>
                    <a:pt x="108" y="1416"/>
                  </a:lnTo>
                  <a:lnTo>
                    <a:pt x="120" y="1380"/>
                  </a:lnTo>
                  <a:lnTo>
                    <a:pt x="144" y="1344"/>
                  </a:lnTo>
                  <a:lnTo>
                    <a:pt x="156" y="1308"/>
                  </a:lnTo>
                  <a:lnTo>
                    <a:pt x="144" y="1272"/>
                  </a:lnTo>
                  <a:lnTo>
                    <a:pt x="108" y="1260"/>
                  </a:lnTo>
                  <a:lnTo>
                    <a:pt x="72" y="1260"/>
                  </a:lnTo>
                  <a:lnTo>
                    <a:pt x="36" y="1296"/>
                  </a:lnTo>
                  <a:lnTo>
                    <a:pt x="0" y="1296"/>
                  </a:lnTo>
                  <a:lnTo>
                    <a:pt x="0" y="1260"/>
                  </a:lnTo>
                  <a:lnTo>
                    <a:pt x="0" y="1224"/>
                  </a:lnTo>
                  <a:lnTo>
                    <a:pt x="0" y="1188"/>
                  </a:lnTo>
                  <a:lnTo>
                    <a:pt x="0" y="1152"/>
                  </a:lnTo>
                  <a:lnTo>
                    <a:pt x="0" y="1116"/>
                  </a:lnTo>
                  <a:lnTo>
                    <a:pt x="12" y="1080"/>
                  </a:lnTo>
                  <a:lnTo>
                    <a:pt x="12" y="1044"/>
                  </a:lnTo>
                  <a:lnTo>
                    <a:pt x="12" y="1008"/>
                  </a:lnTo>
                  <a:lnTo>
                    <a:pt x="12" y="972"/>
                  </a:lnTo>
                  <a:lnTo>
                    <a:pt x="12" y="936"/>
                  </a:lnTo>
                  <a:lnTo>
                    <a:pt x="12" y="900"/>
                  </a:lnTo>
                  <a:lnTo>
                    <a:pt x="12" y="864"/>
                  </a:lnTo>
                  <a:lnTo>
                    <a:pt x="12" y="828"/>
                  </a:lnTo>
                  <a:lnTo>
                    <a:pt x="12" y="792"/>
                  </a:lnTo>
                  <a:lnTo>
                    <a:pt x="12" y="756"/>
                  </a:lnTo>
                  <a:lnTo>
                    <a:pt x="12" y="720"/>
                  </a:lnTo>
                  <a:lnTo>
                    <a:pt x="12" y="684"/>
                  </a:lnTo>
                  <a:lnTo>
                    <a:pt x="24" y="648"/>
                  </a:lnTo>
                  <a:lnTo>
                    <a:pt x="24" y="612"/>
                  </a:lnTo>
                  <a:lnTo>
                    <a:pt x="24" y="576"/>
                  </a:lnTo>
                  <a:lnTo>
                    <a:pt x="24" y="540"/>
                  </a:lnTo>
                  <a:lnTo>
                    <a:pt x="24" y="504"/>
                  </a:lnTo>
                  <a:lnTo>
                    <a:pt x="24" y="468"/>
                  </a:lnTo>
                  <a:lnTo>
                    <a:pt x="24" y="432"/>
                  </a:lnTo>
                  <a:lnTo>
                    <a:pt x="24" y="396"/>
                  </a:lnTo>
                  <a:lnTo>
                    <a:pt x="24" y="360"/>
                  </a:lnTo>
                  <a:lnTo>
                    <a:pt x="12" y="324"/>
                  </a:lnTo>
                  <a:lnTo>
                    <a:pt x="12" y="288"/>
                  </a:lnTo>
                  <a:lnTo>
                    <a:pt x="24" y="252"/>
                  </a:lnTo>
                  <a:lnTo>
                    <a:pt x="60" y="228"/>
                  </a:lnTo>
                  <a:lnTo>
                    <a:pt x="84" y="192"/>
                  </a:lnTo>
                  <a:lnTo>
                    <a:pt x="120" y="180"/>
                  </a:lnTo>
                  <a:lnTo>
                    <a:pt x="156" y="168"/>
                  </a:lnTo>
                  <a:lnTo>
                    <a:pt x="192" y="168"/>
                  </a:lnTo>
                  <a:lnTo>
                    <a:pt x="228" y="156"/>
                  </a:lnTo>
                  <a:lnTo>
                    <a:pt x="264" y="132"/>
                  </a:lnTo>
                  <a:lnTo>
                    <a:pt x="312" y="108"/>
                  </a:lnTo>
                  <a:lnTo>
                    <a:pt x="348" y="108"/>
                  </a:lnTo>
                  <a:lnTo>
                    <a:pt x="348" y="144"/>
                  </a:lnTo>
                  <a:lnTo>
                    <a:pt x="360" y="180"/>
                  </a:lnTo>
                  <a:lnTo>
                    <a:pt x="360" y="216"/>
                  </a:lnTo>
                  <a:lnTo>
                    <a:pt x="372" y="252"/>
                  </a:lnTo>
                  <a:lnTo>
                    <a:pt x="408" y="288"/>
                  </a:lnTo>
                  <a:lnTo>
                    <a:pt x="444" y="300"/>
                  </a:lnTo>
                  <a:lnTo>
                    <a:pt x="480" y="276"/>
                  </a:lnTo>
                  <a:lnTo>
                    <a:pt x="480" y="240"/>
                  </a:lnTo>
                  <a:lnTo>
                    <a:pt x="492" y="204"/>
                  </a:lnTo>
                  <a:lnTo>
                    <a:pt x="492" y="168"/>
                  </a:lnTo>
                  <a:lnTo>
                    <a:pt x="468" y="132"/>
                  </a:lnTo>
                  <a:lnTo>
                    <a:pt x="444" y="96"/>
                  </a:lnTo>
                  <a:lnTo>
                    <a:pt x="444" y="60"/>
                  </a:lnTo>
                  <a:lnTo>
                    <a:pt x="480" y="48"/>
                  </a:lnTo>
                  <a:lnTo>
                    <a:pt x="516" y="36"/>
                  </a:lnTo>
                  <a:lnTo>
                    <a:pt x="552" y="24"/>
                  </a:lnTo>
                  <a:lnTo>
                    <a:pt x="588" y="24"/>
                  </a:lnTo>
                  <a:lnTo>
                    <a:pt x="612" y="60"/>
                  </a:lnTo>
                  <a:lnTo>
                    <a:pt x="624" y="96"/>
                  </a:lnTo>
                  <a:lnTo>
                    <a:pt x="636" y="132"/>
                  </a:lnTo>
                  <a:lnTo>
                    <a:pt x="648" y="180"/>
                  </a:lnTo>
                  <a:lnTo>
                    <a:pt x="660" y="228"/>
                  </a:lnTo>
                  <a:lnTo>
                    <a:pt x="684" y="264"/>
                  </a:lnTo>
                  <a:lnTo>
                    <a:pt x="720" y="312"/>
                  </a:lnTo>
                  <a:lnTo>
                    <a:pt x="744" y="360"/>
                  </a:lnTo>
                  <a:lnTo>
                    <a:pt x="768" y="396"/>
                  </a:lnTo>
                  <a:lnTo>
                    <a:pt x="804" y="408"/>
                  </a:lnTo>
                  <a:lnTo>
                    <a:pt x="840" y="408"/>
                  </a:lnTo>
                  <a:lnTo>
                    <a:pt x="852" y="372"/>
                  </a:lnTo>
                  <a:lnTo>
                    <a:pt x="852" y="336"/>
                  </a:lnTo>
                  <a:lnTo>
                    <a:pt x="852" y="288"/>
                  </a:lnTo>
                  <a:lnTo>
                    <a:pt x="852" y="240"/>
                  </a:lnTo>
                  <a:lnTo>
                    <a:pt x="840" y="204"/>
                  </a:lnTo>
                  <a:lnTo>
                    <a:pt x="828" y="168"/>
                  </a:lnTo>
                  <a:lnTo>
                    <a:pt x="828" y="132"/>
                  </a:lnTo>
                  <a:lnTo>
                    <a:pt x="828" y="96"/>
                  </a:lnTo>
                  <a:lnTo>
                    <a:pt x="804" y="60"/>
                  </a:lnTo>
                  <a:lnTo>
                    <a:pt x="792" y="24"/>
                  </a:lnTo>
                  <a:lnTo>
                    <a:pt x="828" y="0"/>
                  </a:lnTo>
                  <a:lnTo>
                    <a:pt x="864" y="0"/>
                  </a:lnTo>
                  <a:lnTo>
                    <a:pt x="900" y="0"/>
                  </a:lnTo>
                  <a:lnTo>
                    <a:pt x="936" y="0"/>
                  </a:lnTo>
                  <a:lnTo>
                    <a:pt x="972" y="0"/>
                  </a:lnTo>
                  <a:lnTo>
                    <a:pt x="972" y="36"/>
                  </a:lnTo>
                  <a:lnTo>
                    <a:pt x="972" y="72"/>
                  </a:lnTo>
                  <a:lnTo>
                    <a:pt x="972" y="108"/>
                  </a:lnTo>
                  <a:lnTo>
                    <a:pt x="972" y="156"/>
                  </a:lnTo>
                  <a:lnTo>
                    <a:pt x="984" y="192"/>
                  </a:lnTo>
                  <a:lnTo>
                    <a:pt x="1008" y="240"/>
                  </a:lnTo>
                  <a:lnTo>
                    <a:pt x="1020" y="288"/>
                  </a:lnTo>
                  <a:lnTo>
                    <a:pt x="1056" y="324"/>
                  </a:lnTo>
                  <a:lnTo>
                    <a:pt x="1092" y="360"/>
                  </a:lnTo>
                  <a:lnTo>
                    <a:pt x="1128" y="372"/>
                  </a:lnTo>
                  <a:lnTo>
                    <a:pt x="1164" y="372"/>
                  </a:lnTo>
                  <a:lnTo>
                    <a:pt x="1188" y="336"/>
                  </a:lnTo>
                  <a:lnTo>
                    <a:pt x="1200" y="288"/>
                  </a:lnTo>
                  <a:lnTo>
                    <a:pt x="1200" y="252"/>
                  </a:lnTo>
                  <a:lnTo>
                    <a:pt x="1200" y="216"/>
                  </a:lnTo>
                  <a:lnTo>
                    <a:pt x="1200" y="180"/>
                  </a:lnTo>
                  <a:lnTo>
                    <a:pt x="1176" y="144"/>
                  </a:lnTo>
                  <a:lnTo>
                    <a:pt x="1176" y="108"/>
                  </a:lnTo>
                  <a:lnTo>
                    <a:pt x="1164" y="72"/>
                  </a:lnTo>
                  <a:lnTo>
                    <a:pt x="1164" y="36"/>
                  </a:lnTo>
                  <a:lnTo>
                    <a:pt x="1200" y="12"/>
                  </a:lnTo>
                  <a:lnTo>
                    <a:pt x="1236" y="0"/>
                  </a:lnTo>
                  <a:lnTo>
                    <a:pt x="1272" y="0"/>
                  </a:lnTo>
                  <a:lnTo>
                    <a:pt x="1308" y="0"/>
                  </a:lnTo>
                  <a:lnTo>
                    <a:pt x="1344" y="0"/>
                  </a:lnTo>
                  <a:lnTo>
                    <a:pt x="1380" y="0"/>
                  </a:lnTo>
                  <a:lnTo>
                    <a:pt x="1452" y="0"/>
                  </a:lnTo>
                  <a:lnTo>
                    <a:pt x="1488" y="0"/>
                  </a:lnTo>
                  <a:lnTo>
                    <a:pt x="1524" y="0"/>
                  </a:lnTo>
                  <a:lnTo>
                    <a:pt x="1560" y="12"/>
                  </a:lnTo>
                  <a:lnTo>
                    <a:pt x="1608" y="12"/>
                  </a:lnTo>
                  <a:lnTo>
                    <a:pt x="1704" y="24"/>
                  </a:lnTo>
                  <a:lnTo>
                    <a:pt x="1776" y="36"/>
                  </a:lnTo>
                  <a:lnTo>
                    <a:pt x="1848" y="48"/>
                  </a:lnTo>
                  <a:lnTo>
                    <a:pt x="1920" y="48"/>
                  </a:lnTo>
                  <a:lnTo>
                    <a:pt x="1968" y="60"/>
                  </a:lnTo>
                  <a:lnTo>
                    <a:pt x="2004" y="72"/>
                  </a:lnTo>
                  <a:lnTo>
                    <a:pt x="2052" y="72"/>
                  </a:lnTo>
                  <a:lnTo>
                    <a:pt x="2088" y="84"/>
                  </a:lnTo>
                  <a:lnTo>
                    <a:pt x="2124" y="84"/>
                  </a:lnTo>
                  <a:lnTo>
                    <a:pt x="2160" y="96"/>
                  </a:lnTo>
                  <a:lnTo>
                    <a:pt x="2196" y="96"/>
                  </a:lnTo>
                  <a:lnTo>
                    <a:pt x="2232" y="108"/>
                  </a:lnTo>
                  <a:lnTo>
                    <a:pt x="2268" y="108"/>
                  </a:lnTo>
                  <a:lnTo>
                    <a:pt x="2304" y="120"/>
                  </a:lnTo>
                  <a:lnTo>
                    <a:pt x="2352" y="132"/>
                  </a:lnTo>
                  <a:lnTo>
                    <a:pt x="2388" y="144"/>
                  </a:lnTo>
                  <a:lnTo>
                    <a:pt x="2424" y="156"/>
                  </a:lnTo>
                  <a:lnTo>
                    <a:pt x="2460" y="156"/>
                  </a:lnTo>
                  <a:lnTo>
                    <a:pt x="2496" y="168"/>
                  </a:lnTo>
                  <a:lnTo>
                    <a:pt x="2532" y="168"/>
                  </a:lnTo>
                  <a:lnTo>
                    <a:pt x="2580" y="180"/>
                  </a:lnTo>
                  <a:lnTo>
                    <a:pt x="2616" y="192"/>
                  </a:lnTo>
                  <a:lnTo>
                    <a:pt x="2652" y="192"/>
                  </a:lnTo>
                  <a:lnTo>
                    <a:pt x="2688" y="204"/>
                  </a:lnTo>
                  <a:lnTo>
                    <a:pt x="2724" y="204"/>
                  </a:lnTo>
                  <a:lnTo>
                    <a:pt x="2760" y="216"/>
                  </a:lnTo>
                  <a:lnTo>
                    <a:pt x="2796" y="228"/>
                  </a:lnTo>
                  <a:lnTo>
                    <a:pt x="2832" y="240"/>
                  </a:lnTo>
                  <a:lnTo>
                    <a:pt x="2868" y="252"/>
                  </a:lnTo>
                  <a:lnTo>
                    <a:pt x="2904" y="264"/>
                  </a:lnTo>
                  <a:lnTo>
                    <a:pt x="2952" y="276"/>
                  </a:lnTo>
                  <a:lnTo>
                    <a:pt x="2988" y="288"/>
                  </a:lnTo>
                  <a:lnTo>
                    <a:pt x="3024" y="312"/>
                  </a:lnTo>
                  <a:lnTo>
                    <a:pt x="3060" y="336"/>
                  </a:lnTo>
                  <a:lnTo>
                    <a:pt x="3096" y="360"/>
                  </a:lnTo>
                  <a:lnTo>
                    <a:pt x="3132" y="384"/>
                  </a:lnTo>
                  <a:lnTo>
                    <a:pt x="3168" y="408"/>
                  </a:lnTo>
                  <a:lnTo>
                    <a:pt x="3204" y="432"/>
                  </a:lnTo>
                  <a:lnTo>
                    <a:pt x="3216" y="468"/>
                  </a:lnTo>
                  <a:lnTo>
                    <a:pt x="3168" y="504"/>
                  </a:lnTo>
                  <a:lnTo>
                    <a:pt x="3132" y="516"/>
                  </a:lnTo>
                  <a:lnTo>
                    <a:pt x="3096" y="540"/>
                  </a:lnTo>
                  <a:lnTo>
                    <a:pt x="3060" y="564"/>
                  </a:lnTo>
                  <a:lnTo>
                    <a:pt x="3024" y="588"/>
                  </a:lnTo>
                  <a:lnTo>
                    <a:pt x="2988" y="636"/>
                  </a:lnTo>
                  <a:lnTo>
                    <a:pt x="2964" y="672"/>
                  </a:lnTo>
                  <a:lnTo>
                    <a:pt x="2952" y="708"/>
                  </a:lnTo>
                  <a:lnTo>
                    <a:pt x="2940" y="744"/>
                  </a:lnTo>
                  <a:lnTo>
                    <a:pt x="2928" y="780"/>
                  </a:lnTo>
                  <a:lnTo>
                    <a:pt x="2964" y="780"/>
                  </a:lnTo>
                  <a:lnTo>
                    <a:pt x="3000" y="780"/>
                  </a:lnTo>
                  <a:lnTo>
                    <a:pt x="3036" y="768"/>
                  </a:lnTo>
                  <a:lnTo>
                    <a:pt x="3072" y="744"/>
                  </a:lnTo>
                  <a:lnTo>
                    <a:pt x="3108" y="720"/>
                  </a:lnTo>
                  <a:lnTo>
                    <a:pt x="3144" y="684"/>
                  </a:lnTo>
                  <a:lnTo>
                    <a:pt x="3168" y="648"/>
                  </a:lnTo>
                  <a:lnTo>
                    <a:pt x="3204" y="612"/>
                  </a:lnTo>
                  <a:lnTo>
                    <a:pt x="3240" y="576"/>
                  </a:lnTo>
                  <a:lnTo>
                    <a:pt x="3276" y="552"/>
                  </a:lnTo>
                  <a:lnTo>
                    <a:pt x="3312" y="552"/>
                  </a:lnTo>
                  <a:lnTo>
                    <a:pt x="3348" y="552"/>
                  </a:lnTo>
                  <a:lnTo>
                    <a:pt x="3384" y="576"/>
                  </a:lnTo>
                  <a:lnTo>
                    <a:pt x="3420" y="600"/>
                  </a:lnTo>
                  <a:lnTo>
                    <a:pt x="3432" y="636"/>
                  </a:lnTo>
                  <a:lnTo>
                    <a:pt x="3432" y="672"/>
                  </a:lnTo>
                  <a:lnTo>
                    <a:pt x="3396" y="696"/>
                  </a:lnTo>
                  <a:lnTo>
                    <a:pt x="3360" y="708"/>
                  </a:lnTo>
                  <a:lnTo>
                    <a:pt x="3312" y="732"/>
                  </a:lnTo>
                  <a:lnTo>
                    <a:pt x="3276" y="756"/>
                  </a:lnTo>
                  <a:lnTo>
                    <a:pt x="3228" y="792"/>
                  </a:lnTo>
                  <a:lnTo>
                    <a:pt x="3192" y="828"/>
                  </a:lnTo>
                  <a:lnTo>
                    <a:pt x="3156" y="852"/>
                  </a:lnTo>
                  <a:lnTo>
                    <a:pt x="3132" y="888"/>
                  </a:lnTo>
                  <a:lnTo>
                    <a:pt x="3120" y="924"/>
                  </a:lnTo>
                  <a:lnTo>
                    <a:pt x="3156" y="948"/>
                  </a:lnTo>
                  <a:lnTo>
                    <a:pt x="3204" y="936"/>
                  </a:lnTo>
                  <a:lnTo>
                    <a:pt x="3240" y="912"/>
                  </a:lnTo>
                  <a:lnTo>
                    <a:pt x="3276" y="888"/>
                  </a:lnTo>
                  <a:lnTo>
                    <a:pt x="3300" y="852"/>
                  </a:lnTo>
                  <a:lnTo>
                    <a:pt x="3336" y="828"/>
                  </a:lnTo>
                  <a:lnTo>
                    <a:pt x="3372" y="816"/>
                  </a:lnTo>
                  <a:lnTo>
                    <a:pt x="3408" y="816"/>
                  </a:lnTo>
                  <a:lnTo>
                    <a:pt x="3444" y="804"/>
                  </a:lnTo>
                  <a:lnTo>
                    <a:pt x="3480" y="804"/>
                  </a:lnTo>
                  <a:lnTo>
                    <a:pt x="3528" y="828"/>
                  </a:lnTo>
                  <a:lnTo>
                    <a:pt x="3552" y="864"/>
                  </a:lnTo>
                  <a:lnTo>
                    <a:pt x="3552" y="900"/>
                  </a:lnTo>
                  <a:lnTo>
                    <a:pt x="3552" y="936"/>
                  </a:lnTo>
                  <a:lnTo>
                    <a:pt x="3528" y="972"/>
                  </a:lnTo>
                  <a:lnTo>
                    <a:pt x="3516" y="1008"/>
                  </a:lnTo>
                  <a:lnTo>
                    <a:pt x="3504" y="1044"/>
                  </a:lnTo>
                  <a:lnTo>
                    <a:pt x="3480" y="1080"/>
                  </a:lnTo>
                  <a:lnTo>
                    <a:pt x="3456" y="1116"/>
                  </a:lnTo>
                  <a:lnTo>
                    <a:pt x="3420" y="1128"/>
                  </a:lnTo>
                  <a:lnTo>
                    <a:pt x="3384" y="1128"/>
                  </a:lnTo>
                  <a:lnTo>
                    <a:pt x="3336" y="1140"/>
                  </a:lnTo>
                  <a:lnTo>
                    <a:pt x="3288" y="1152"/>
                  </a:lnTo>
                  <a:lnTo>
                    <a:pt x="3252" y="1176"/>
                  </a:lnTo>
                  <a:lnTo>
                    <a:pt x="3216" y="1200"/>
                  </a:lnTo>
                  <a:lnTo>
                    <a:pt x="3252" y="1224"/>
                  </a:lnTo>
                  <a:lnTo>
                    <a:pt x="3288" y="1224"/>
                  </a:lnTo>
                  <a:lnTo>
                    <a:pt x="3324" y="1224"/>
                  </a:lnTo>
                  <a:lnTo>
                    <a:pt x="3360" y="1224"/>
                  </a:lnTo>
                  <a:lnTo>
                    <a:pt x="3396" y="1224"/>
                  </a:lnTo>
                  <a:lnTo>
                    <a:pt x="3396" y="1212"/>
                  </a:lnTo>
                </a:path>
              </a:pathLst>
            </a:custGeom>
            <a:solidFill>
              <a:srgbClr val="F35B1B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35" y="1152"/>
              <a:ext cx="54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1600" b="1" dirty="0" smtClean="0">
                  <a:latin typeface="Arial" charset="0"/>
                  <a:ea typeface="굴림" charset="-127"/>
                </a:rPr>
                <a:t>포도당</a:t>
              </a:r>
              <a:endParaRPr lang="en-US" altLang="ko-KR" sz="16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2" y="1780"/>
              <a:ext cx="760" cy="28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" y="1824"/>
              <a:ext cx="67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1600" b="1" dirty="0" smtClean="0">
                  <a:latin typeface="Arial" charset="0"/>
                  <a:ea typeface="굴림" charset="-127"/>
                </a:rPr>
                <a:t>해당과정</a:t>
              </a:r>
              <a:endParaRPr lang="en-US" altLang="ko-KR" sz="16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6200000" flipH="1">
              <a:off x="220" y="1468"/>
              <a:ext cx="376" cy="136"/>
            </a:xfrm>
            <a:prstGeom prst="rightArrow">
              <a:avLst>
                <a:gd name="adj1" fmla="val 50000"/>
                <a:gd name="adj2" fmla="val 13827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396" y="3652"/>
              <a:ext cx="4100" cy="37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83" y="3716"/>
              <a:ext cx="4185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2ATP      </a:t>
              </a:r>
              <a:r>
                <a:rPr lang="en-US" altLang="ko-KR" sz="2000" b="1" dirty="0" smtClean="0">
                  <a:latin typeface="Arial" charset="0"/>
                  <a:ea typeface="굴림" charset="-127"/>
                </a:rPr>
                <a:t>6ATP   </a:t>
              </a:r>
              <a:r>
                <a:rPr lang="en-US" altLang="ko-KR" sz="2000" b="1" dirty="0" err="1">
                  <a:latin typeface="Arial" charset="0"/>
                  <a:ea typeface="굴림" charset="-127"/>
                </a:rPr>
                <a:t>6ATP</a:t>
              </a:r>
              <a:r>
                <a:rPr lang="en-US" altLang="ko-KR" sz="2000" b="1" dirty="0">
                  <a:latin typeface="Arial" charset="0"/>
                  <a:ea typeface="굴림" charset="-127"/>
                </a:rPr>
                <a:t>    18ATP        4ATP       2ATP</a:t>
              </a: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6" y="2160"/>
              <a:ext cx="1189" cy="1669"/>
            </a:xfrm>
            <a:custGeom>
              <a:avLst/>
              <a:gdLst>
                <a:gd name="T0" fmla="*/ 36 w 1189"/>
                <a:gd name="T1" fmla="*/ 0 h 1669"/>
                <a:gd name="T2" fmla="*/ 12 w 1189"/>
                <a:gd name="T3" fmla="*/ 36 h 1669"/>
                <a:gd name="T4" fmla="*/ 12 w 1189"/>
                <a:gd name="T5" fmla="*/ 84 h 1669"/>
                <a:gd name="T6" fmla="*/ 0 w 1189"/>
                <a:gd name="T7" fmla="*/ 120 h 1669"/>
                <a:gd name="T8" fmla="*/ 0 w 1189"/>
                <a:gd name="T9" fmla="*/ 168 h 1669"/>
                <a:gd name="T10" fmla="*/ 0 w 1189"/>
                <a:gd name="T11" fmla="*/ 204 h 1669"/>
                <a:gd name="T12" fmla="*/ 0 w 1189"/>
                <a:gd name="T13" fmla="*/ 240 h 1669"/>
                <a:gd name="T14" fmla="*/ 0 w 1189"/>
                <a:gd name="T15" fmla="*/ 276 h 1669"/>
                <a:gd name="T16" fmla="*/ 0 w 1189"/>
                <a:gd name="T17" fmla="*/ 312 h 1669"/>
                <a:gd name="T18" fmla="*/ 0 w 1189"/>
                <a:gd name="T19" fmla="*/ 348 h 1669"/>
                <a:gd name="T20" fmla="*/ 0 w 1189"/>
                <a:gd name="T21" fmla="*/ 384 h 1669"/>
                <a:gd name="T22" fmla="*/ 0 w 1189"/>
                <a:gd name="T23" fmla="*/ 432 h 1669"/>
                <a:gd name="T24" fmla="*/ 0 w 1189"/>
                <a:gd name="T25" fmla="*/ 468 h 1669"/>
                <a:gd name="T26" fmla="*/ 0 w 1189"/>
                <a:gd name="T27" fmla="*/ 504 h 1669"/>
                <a:gd name="T28" fmla="*/ 12 w 1189"/>
                <a:gd name="T29" fmla="*/ 540 h 1669"/>
                <a:gd name="T30" fmla="*/ 12 w 1189"/>
                <a:gd name="T31" fmla="*/ 588 h 1669"/>
                <a:gd name="T32" fmla="*/ 24 w 1189"/>
                <a:gd name="T33" fmla="*/ 624 h 1669"/>
                <a:gd name="T34" fmla="*/ 36 w 1189"/>
                <a:gd name="T35" fmla="*/ 660 h 1669"/>
                <a:gd name="T36" fmla="*/ 48 w 1189"/>
                <a:gd name="T37" fmla="*/ 696 h 1669"/>
                <a:gd name="T38" fmla="*/ 60 w 1189"/>
                <a:gd name="T39" fmla="*/ 732 h 1669"/>
                <a:gd name="T40" fmla="*/ 72 w 1189"/>
                <a:gd name="T41" fmla="*/ 768 h 1669"/>
                <a:gd name="T42" fmla="*/ 96 w 1189"/>
                <a:gd name="T43" fmla="*/ 816 h 1669"/>
                <a:gd name="T44" fmla="*/ 120 w 1189"/>
                <a:gd name="T45" fmla="*/ 864 h 1669"/>
                <a:gd name="T46" fmla="*/ 156 w 1189"/>
                <a:gd name="T47" fmla="*/ 912 h 1669"/>
                <a:gd name="T48" fmla="*/ 180 w 1189"/>
                <a:gd name="T49" fmla="*/ 960 h 1669"/>
                <a:gd name="T50" fmla="*/ 204 w 1189"/>
                <a:gd name="T51" fmla="*/ 996 h 1669"/>
                <a:gd name="T52" fmla="*/ 240 w 1189"/>
                <a:gd name="T53" fmla="*/ 1032 h 1669"/>
                <a:gd name="T54" fmla="*/ 276 w 1189"/>
                <a:gd name="T55" fmla="*/ 1080 h 1669"/>
                <a:gd name="T56" fmla="*/ 324 w 1189"/>
                <a:gd name="T57" fmla="*/ 1116 h 1669"/>
                <a:gd name="T58" fmla="*/ 360 w 1189"/>
                <a:gd name="T59" fmla="*/ 1152 h 1669"/>
                <a:gd name="T60" fmla="*/ 408 w 1189"/>
                <a:gd name="T61" fmla="*/ 1188 h 1669"/>
                <a:gd name="T62" fmla="*/ 456 w 1189"/>
                <a:gd name="T63" fmla="*/ 1224 h 1669"/>
                <a:gd name="T64" fmla="*/ 492 w 1189"/>
                <a:gd name="T65" fmla="*/ 1260 h 1669"/>
                <a:gd name="T66" fmla="*/ 528 w 1189"/>
                <a:gd name="T67" fmla="*/ 1284 h 1669"/>
                <a:gd name="T68" fmla="*/ 564 w 1189"/>
                <a:gd name="T69" fmla="*/ 1308 h 1669"/>
                <a:gd name="T70" fmla="*/ 600 w 1189"/>
                <a:gd name="T71" fmla="*/ 1344 h 1669"/>
                <a:gd name="T72" fmla="*/ 636 w 1189"/>
                <a:gd name="T73" fmla="*/ 1356 h 1669"/>
                <a:gd name="T74" fmla="*/ 672 w 1189"/>
                <a:gd name="T75" fmla="*/ 1380 h 1669"/>
                <a:gd name="T76" fmla="*/ 720 w 1189"/>
                <a:gd name="T77" fmla="*/ 1416 h 1669"/>
                <a:gd name="T78" fmla="*/ 756 w 1189"/>
                <a:gd name="T79" fmla="*/ 1440 h 1669"/>
                <a:gd name="T80" fmla="*/ 792 w 1189"/>
                <a:gd name="T81" fmla="*/ 1464 h 1669"/>
                <a:gd name="T82" fmla="*/ 828 w 1189"/>
                <a:gd name="T83" fmla="*/ 1488 h 1669"/>
                <a:gd name="T84" fmla="*/ 876 w 1189"/>
                <a:gd name="T85" fmla="*/ 1512 h 1669"/>
                <a:gd name="T86" fmla="*/ 912 w 1189"/>
                <a:gd name="T87" fmla="*/ 1536 h 1669"/>
                <a:gd name="T88" fmla="*/ 948 w 1189"/>
                <a:gd name="T89" fmla="*/ 1560 h 1669"/>
                <a:gd name="T90" fmla="*/ 996 w 1189"/>
                <a:gd name="T91" fmla="*/ 1584 h 1669"/>
                <a:gd name="T92" fmla="*/ 1032 w 1189"/>
                <a:gd name="T93" fmla="*/ 1596 h 1669"/>
                <a:gd name="T94" fmla="*/ 1080 w 1189"/>
                <a:gd name="T95" fmla="*/ 1620 h 1669"/>
                <a:gd name="T96" fmla="*/ 1116 w 1189"/>
                <a:gd name="T97" fmla="*/ 1644 h 1669"/>
                <a:gd name="T98" fmla="*/ 1152 w 1189"/>
                <a:gd name="T99" fmla="*/ 1656 h 1669"/>
                <a:gd name="T100" fmla="*/ 1188 w 1189"/>
                <a:gd name="T101" fmla="*/ 1668 h 16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9"/>
                <a:gd name="T154" fmla="*/ 0 h 1669"/>
                <a:gd name="T155" fmla="*/ 1189 w 1189"/>
                <a:gd name="T156" fmla="*/ 1669 h 16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9" h="1669">
                  <a:moveTo>
                    <a:pt x="36" y="0"/>
                  </a:moveTo>
                  <a:lnTo>
                    <a:pt x="12" y="36"/>
                  </a:lnTo>
                  <a:lnTo>
                    <a:pt x="12" y="84"/>
                  </a:lnTo>
                  <a:lnTo>
                    <a:pt x="0" y="120"/>
                  </a:lnTo>
                  <a:lnTo>
                    <a:pt x="0" y="168"/>
                  </a:lnTo>
                  <a:lnTo>
                    <a:pt x="0" y="204"/>
                  </a:lnTo>
                  <a:lnTo>
                    <a:pt x="0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0" y="432"/>
                  </a:lnTo>
                  <a:lnTo>
                    <a:pt x="0" y="468"/>
                  </a:lnTo>
                  <a:lnTo>
                    <a:pt x="0" y="504"/>
                  </a:lnTo>
                  <a:lnTo>
                    <a:pt x="12" y="540"/>
                  </a:lnTo>
                  <a:lnTo>
                    <a:pt x="12" y="588"/>
                  </a:lnTo>
                  <a:lnTo>
                    <a:pt x="24" y="624"/>
                  </a:lnTo>
                  <a:lnTo>
                    <a:pt x="36" y="660"/>
                  </a:lnTo>
                  <a:lnTo>
                    <a:pt x="48" y="696"/>
                  </a:lnTo>
                  <a:lnTo>
                    <a:pt x="60" y="732"/>
                  </a:lnTo>
                  <a:lnTo>
                    <a:pt x="72" y="768"/>
                  </a:lnTo>
                  <a:lnTo>
                    <a:pt x="96" y="816"/>
                  </a:lnTo>
                  <a:lnTo>
                    <a:pt x="120" y="864"/>
                  </a:lnTo>
                  <a:lnTo>
                    <a:pt x="156" y="912"/>
                  </a:lnTo>
                  <a:lnTo>
                    <a:pt x="180" y="960"/>
                  </a:lnTo>
                  <a:lnTo>
                    <a:pt x="204" y="996"/>
                  </a:lnTo>
                  <a:lnTo>
                    <a:pt x="240" y="1032"/>
                  </a:lnTo>
                  <a:lnTo>
                    <a:pt x="276" y="1080"/>
                  </a:lnTo>
                  <a:lnTo>
                    <a:pt x="324" y="1116"/>
                  </a:lnTo>
                  <a:lnTo>
                    <a:pt x="360" y="1152"/>
                  </a:lnTo>
                  <a:lnTo>
                    <a:pt x="408" y="1188"/>
                  </a:lnTo>
                  <a:lnTo>
                    <a:pt x="456" y="1224"/>
                  </a:lnTo>
                  <a:lnTo>
                    <a:pt x="492" y="1260"/>
                  </a:lnTo>
                  <a:lnTo>
                    <a:pt x="528" y="1284"/>
                  </a:lnTo>
                  <a:lnTo>
                    <a:pt x="564" y="1308"/>
                  </a:lnTo>
                  <a:lnTo>
                    <a:pt x="600" y="1344"/>
                  </a:lnTo>
                  <a:lnTo>
                    <a:pt x="636" y="1356"/>
                  </a:lnTo>
                  <a:lnTo>
                    <a:pt x="672" y="1380"/>
                  </a:lnTo>
                  <a:lnTo>
                    <a:pt x="720" y="1416"/>
                  </a:lnTo>
                  <a:lnTo>
                    <a:pt x="756" y="1440"/>
                  </a:lnTo>
                  <a:lnTo>
                    <a:pt x="792" y="1464"/>
                  </a:lnTo>
                  <a:lnTo>
                    <a:pt x="828" y="1488"/>
                  </a:lnTo>
                  <a:lnTo>
                    <a:pt x="876" y="1512"/>
                  </a:lnTo>
                  <a:lnTo>
                    <a:pt x="912" y="1536"/>
                  </a:lnTo>
                  <a:lnTo>
                    <a:pt x="948" y="1560"/>
                  </a:lnTo>
                  <a:lnTo>
                    <a:pt x="996" y="1584"/>
                  </a:lnTo>
                  <a:lnTo>
                    <a:pt x="1032" y="1596"/>
                  </a:lnTo>
                  <a:lnTo>
                    <a:pt x="1080" y="1620"/>
                  </a:lnTo>
                  <a:lnTo>
                    <a:pt x="1116" y="1644"/>
                  </a:lnTo>
                  <a:lnTo>
                    <a:pt x="1152" y="1656"/>
                  </a:lnTo>
                  <a:lnTo>
                    <a:pt x="1188" y="1668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9" y="3428"/>
              <a:ext cx="1087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 ATP</a:t>
              </a:r>
              <a:endParaRPr lang="en-US" altLang="ko-KR" b="1" dirty="0">
                <a:latin typeface="Arial" charset="0"/>
                <a:ea typeface="굴림" charset="-127"/>
              </a:endParaRPr>
            </a:p>
            <a:p>
              <a:pPr eaLnBrk="0" hangingPunct="0"/>
              <a:r>
                <a:rPr lang="en-US" altLang="ko-KR" sz="1400" b="1" dirty="0" smtClean="0">
                  <a:latin typeface="Arial" charset="0"/>
                  <a:ea typeface="굴림" charset="-127"/>
                </a:rPr>
                <a:t>(</a:t>
              </a:r>
              <a:r>
                <a:rPr lang="ko-KR" altLang="en-US" sz="1400" b="1" dirty="0" smtClean="0">
                  <a:latin typeface="Arial" charset="0"/>
                  <a:ea typeface="굴림" charset="-127"/>
                </a:rPr>
                <a:t>기질수준인산화</a:t>
              </a:r>
              <a:r>
                <a:rPr lang="en-US" altLang="ko-KR" sz="1400" b="1" dirty="0" smtClean="0">
                  <a:latin typeface="Arial" charset="0"/>
                  <a:ea typeface="굴림" charset="-127"/>
                </a:rPr>
                <a:t>)</a:t>
              </a:r>
              <a:endParaRPr lang="en-US" altLang="ko-KR" sz="14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24" y="2740"/>
              <a:ext cx="708" cy="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46" y="2745"/>
              <a:ext cx="66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2NADH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116" y="2260"/>
              <a:ext cx="736" cy="2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166" y="2246"/>
              <a:ext cx="66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2NADH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076" y="2500"/>
              <a:ext cx="706" cy="24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096" y="2518"/>
              <a:ext cx="66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6NADH</a:t>
              </a: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268" y="1636"/>
              <a:ext cx="808" cy="71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399" y="1796"/>
              <a:ext cx="643" cy="4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2000" b="1" dirty="0" err="1" smtClean="0">
                  <a:latin typeface="Arial" charset="0"/>
                  <a:ea typeface="굴림" charset="-127"/>
                </a:rPr>
                <a:t>크렙스</a:t>
              </a:r>
              <a:endParaRPr lang="en-US" altLang="ko-KR" sz="2000" b="1" dirty="0" smtClean="0">
                <a:latin typeface="Arial" charset="0"/>
                <a:ea typeface="굴림" charset="-127"/>
              </a:endParaRPr>
            </a:p>
            <a:p>
              <a:pPr algn="ctr" eaLnBrk="0" hangingPunct="0"/>
              <a:r>
                <a:rPr lang="ko-KR" altLang="en-US" sz="2000" b="1" dirty="0" smtClean="0">
                  <a:latin typeface="Arial" charset="0"/>
                  <a:ea typeface="굴림" charset="-127"/>
                </a:rPr>
                <a:t>회로</a:t>
              </a:r>
              <a:endParaRPr lang="en-US" altLang="ko-KR" sz="20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844" y="2500"/>
              <a:ext cx="71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831" y="2516"/>
              <a:ext cx="77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2FADH</a:t>
              </a:r>
              <a:r>
                <a:rPr lang="en-US" altLang="ko-KR" sz="1900" b="1" baseline="-25000" dirty="0">
                  <a:latin typeface="Arial" charset="0"/>
                  <a:ea typeface="굴림" charset="-127"/>
                </a:rPr>
                <a:t>2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599" y="2324"/>
              <a:ext cx="1053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2000" b="1" dirty="0">
                  <a:latin typeface="Arial" charset="0"/>
                  <a:ea typeface="굴림" charset="-127"/>
                </a:rPr>
                <a:t>2 ATP</a:t>
              </a:r>
              <a:endParaRPr lang="en-US" altLang="ko-KR" b="1" dirty="0">
                <a:latin typeface="Arial" charset="0"/>
                <a:ea typeface="굴림" charset="-127"/>
              </a:endParaRPr>
            </a:p>
            <a:p>
              <a:pPr eaLnBrk="0" hangingPunct="0"/>
              <a:r>
                <a:rPr lang="en-US" altLang="ko-KR" sz="1400" b="1" dirty="0" smtClean="0">
                  <a:latin typeface="Arial" charset="0"/>
                  <a:ea typeface="굴림" charset="-127"/>
                </a:rPr>
                <a:t>(</a:t>
              </a:r>
              <a:r>
                <a:rPr lang="ko-KR" altLang="en-US" sz="1400" b="1" dirty="0" smtClean="0">
                  <a:latin typeface="Arial" charset="0"/>
                  <a:ea typeface="굴림" charset="-127"/>
                </a:rPr>
                <a:t>기질수준인산화</a:t>
              </a:r>
              <a:r>
                <a:rPr lang="en-US" altLang="ko-KR" sz="1400" b="1" dirty="0" smtClean="0">
                  <a:latin typeface="Arial" charset="0"/>
                  <a:ea typeface="굴림" charset="-127"/>
                </a:rPr>
                <a:t>)</a:t>
              </a:r>
              <a:endParaRPr lang="en-US" altLang="ko-KR" sz="14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868" y="2068"/>
              <a:ext cx="808" cy="280"/>
            </a:xfrm>
            <a:prstGeom prst="rect">
              <a:avLst/>
            </a:prstGeom>
            <a:solidFill>
              <a:srgbClr val="B760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855" y="2098"/>
              <a:ext cx="89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800" b="1" dirty="0">
                  <a:latin typeface="Arial" charset="0"/>
                  <a:ea typeface="굴림" charset="-127"/>
                </a:rPr>
                <a:t>2 </a:t>
              </a:r>
              <a:r>
                <a:rPr lang="ko-KR" altLang="en-US" sz="1800" b="1" dirty="0" err="1" smtClean="0">
                  <a:latin typeface="Arial" charset="0"/>
                  <a:ea typeface="굴림" charset="-127"/>
                </a:rPr>
                <a:t>피루브산</a:t>
              </a:r>
              <a:endParaRPr lang="en-US" altLang="ko-KR" sz="18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24" y="2112"/>
              <a:ext cx="205" cy="109"/>
            </a:xfrm>
            <a:custGeom>
              <a:avLst/>
              <a:gdLst>
                <a:gd name="T0" fmla="*/ 0 w 205"/>
                <a:gd name="T1" fmla="*/ 0 h 109"/>
                <a:gd name="T2" fmla="*/ 24 w 205"/>
                <a:gd name="T3" fmla="*/ 36 h 109"/>
                <a:gd name="T4" fmla="*/ 60 w 205"/>
                <a:gd name="T5" fmla="*/ 60 h 109"/>
                <a:gd name="T6" fmla="*/ 96 w 205"/>
                <a:gd name="T7" fmla="*/ 72 h 109"/>
                <a:gd name="T8" fmla="*/ 132 w 205"/>
                <a:gd name="T9" fmla="*/ 84 h 109"/>
                <a:gd name="T10" fmla="*/ 168 w 205"/>
                <a:gd name="T11" fmla="*/ 96 h 109"/>
                <a:gd name="T12" fmla="*/ 204 w 205"/>
                <a:gd name="T13" fmla="*/ 108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109"/>
                <a:gd name="T23" fmla="*/ 205 w 205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109">
                  <a:moveTo>
                    <a:pt x="0" y="0"/>
                  </a:moveTo>
                  <a:lnTo>
                    <a:pt x="24" y="36"/>
                  </a:lnTo>
                  <a:lnTo>
                    <a:pt x="60" y="60"/>
                  </a:lnTo>
                  <a:lnTo>
                    <a:pt x="96" y="72"/>
                  </a:lnTo>
                  <a:lnTo>
                    <a:pt x="132" y="84"/>
                  </a:lnTo>
                  <a:lnTo>
                    <a:pt x="168" y="96"/>
                  </a:lnTo>
                  <a:lnTo>
                    <a:pt x="204" y="108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972" y="1828"/>
              <a:ext cx="952" cy="28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959" y="1858"/>
              <a:ext cx="10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ko-KR" sz="1800" b="1" dirty="0" smtClean="0">
                  <a:latin typeface="Arial" charset="0"/>
                  <a:ea typeface="굴림" charset="-127"/>
                </a:rPr>
                <a:t>2</a:t>
              </a:r>
              <a:r>
                <a:rPr lang="ko-KR" altLang="en-US" sz="1800" b="1" dirty="0" err="1" smtClean="0">
                  <a:latin typeface="Arial" charset="0"/>
                  <a:ea typeface="굴림" charset="-127"/>
                </a:rPr>
                <a:t>아세틸</a:t>
              </a:r>
              <a:r>
                <a:rPr lang="en-US" altLang="ko-KR" sz="1800" b="1" dirty="0" err="1" smtClean="0">
                  <a:latin typeface="Arial" charset="0"/>
                  <a:ea typeface="굴림" charset="-127"/>
                </a:rPr>
                <a:t>CoA</a:t>
              </a:r>
              <a:endParaRPr lang="en-US" altLang="ko-KR" sz="18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928" y="1968"/>
              <a:ext cx="325" cy="13"/>
            </a:xfrm>
            <a:custGeom>
              <a:avLst/>
              <a:gdLst>
                <a:gd name="T0" fmla="*/ 0 w 325"/>
                <a:gd name="T1" fmla="*/ 0 h 13"/>
                <a:gd name="T2" fmla="*/ 36 w 325"/>
                <a:gd name="T3" fmla="*/ 0 h 13"/>
                <a:gd name="T4" fmla="*/ 72 w 325"/>
                <a:gd name="T5" fmla="*/ 12 h 13"/>
                <a:gd name="T6" fmla="*/ 108 w 325"/>
                <a:gd name="T7" fmla="*/ 12 h 13"/>
                <a:gd name="T8" fmla="*/ 144 w 325"/>
                <a:gd name="T9" fmla="*/ 12 h 13"/>
                <a:gd name="T10" fmla="*/ 180 w 325"/>
                <a:gd name="T11" fmla="*/ 12 h 13"/>
                <a:gd name="T12" fmla="*/ 216 w 325"/>
                <a:gd name="T13" fmla="*/ 12 h 13"/>
                <a:gd name="T14" fmla="*/ 252 w 325"/>
                <a:gd name="T15" fmla="*/ 12 h 13"/>
                <a:gd name="T16" fmla="*/ 288 w 325"/>
                <a:gd name="T17" fmla="*/ 12 h 13"/>
                <a:gd name="T18" fmla="*/ 324 w 325"/>
                <a:gd name="T19" fmla="*/ 1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5"/>
                <a:gd name="T31" fmla="*/ 0 h 13"/>
                <a:gd name="T32" fmla="*/ 325 w 32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" h="13">
                  <a:moveTo>
                    <a:pt x="0" y="0"/>
                  </a:moveTo>
                  <a:lnTo>
                    <a:pt x="36" y="0"/>
                  </a:lnTo>
                  <a:lnTo>
                    <a:pt x="72" y="12"/>
                  </a:lnTo>
                  <a:lnTo>
                    <a:pt x="108" y="12"/>
                  </a:lnTo>
                  <a:lnTo>
                    <a:pt x="144" y="12"/>
                  </a:lnTo>
                  <a:lnTo>
                    <a:pt x="180" y="12"/>
                  </a:lnTo>
                  <a:lnTo>
                    <a:pt x="216" y="12"/>
                  </a:lnTo>
                  <a:lnTo>
                    <a:pt x="252" y="12"/>
                  </a:lnTo>
                  <a:lnTo>
                    <a:pt x="288" y="12"/>
                  </a:lnTo>
                  <a:lnTo>
                    <a:pt x="324" y="1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680" y="2004"/>
              <a:ext cx="277" cy="205"/>
            </a:xfrm>
            <a:custGeom>
              <a:avLst/>
              <a:gdLst>
                <a:gd name="T0" fmla="*/ 0 w 277"/>
                <a:gd name="T1" fmla="*/ 204 h 205"/>
                <a:gd name="T2" fmla="*/ 36 w 277"/>
                <a:gd name="T3" fmla="*/ 192 h 205"/>
                <a:gd name="T4" fmla="*/ 72 w 277"/>
                <a:gd name="T5" fmla="*/ 156 h 205"/>
                <a:gd name="T6" fmla="*/ 108 w 277"/>
                <a:gd name="T7" fmla="*/ 132 h 205"/>
                <a:gd name="T8" fmla="*/ 144 w 277"/>
                <a:gd name="T9" fmla="*/ 108 h 205"/>
                <a:gd name="T10" fmla="*/ 180 w 277"/>
                <a:gd name="T11" fmla="*/ 84 h 205"/>
                <a:gd name="T12" fmla="*/ 216 w 277"/>
                <a:gd name="T13" fmla="*/ 60 h 205"/>
                <a:gd name="T14" fmla="*/ 252 w 277"/>
                <a:gd name="T15" fmla="*/ 36 h 205"/>
                <a:gd name="T16" fmla="*/ 276 w 277"/>
                <a:gd name="T17" fmla="*/ 0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205"/>
                <a:gd name="T29" fmla="*/ 277 w 277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205">
                  <a:moveTo>
                    <a:pt x="0" y="204"/>
                  </a:moveTo>
                  <a:lnTo>
                    <a:pt x="36" y="192"/>
                  </a:lnTo>
                  <a:lnTo>
                    <a:pt x="72" y="156"/>
                  </a:lnTo>
                  <a:lnTo>
                    <a:pt x="108" y="132"/>
                  </a:lnTo>
                  <a:lnTo>
                    <a:pt x="144" y="108"/>
                  </a:lnTo>
                  <a:lnTo>
                    <a:pt x="180" y="84"/>
                  </a:lnTo>
                  <a:lnTo>
                    <a:pt x="216" y="60"/>
                  </a:lnTo>
                  <a:lnTo>
                    <a:pt x="252" y="36"/>
                  </a:lnTo>
                  <a:lnTo>
                    <a:pt x="276" y="0"/>
                  </a:lnTo>
                </a:path>
              </a:pathLst>
            </a:custGeom>
            <a:noFill/>
            <a:ln w="38100" cap="rnd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308" y="2932"/>
              <a:ext cx="2200" cy="520"/>
            </a:xfrm>
            <a:prstGeom prst="rect">
              <a:avLst/>
            </a:prstGeom>
            <a:solidFill>
              <a:srgbClr val="F39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803" y="2971"/>
              <a:ext cx="1160" cy="4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sz="2000" b="1" dirty="0" err="1" smtClean="0">
                  <a:latin typeface="Arial" charset="0"/>
                  <a:ea typeface="굴림" charset="-127"/>
                </a:rPr>
                <a:t>전자전달계와</a:t>
              </a:r>
              <a:endParaRPr lang="en-US" altLang="ko-KR" sz="2000" b="1" dirty="0" smtClean="0">
                <a:latin typeface="Arial" charset="0"/>
                <a:ea typeface="굴림" charset="-127"/>
              </a:endParaRPr>
            </a:p>
            <a:p>
              <a:pPr eaLnBrk="0" hangingPunct="0"/>
              <a:r>
                <a:rPr lang="ko-KR" altLang="en-US" sz="2000" b="1" dirty="0" smtClean="0">
                  <a:latin typeface="Arial" charset="0"/>
                  <a:ea typeface="굴림" charset="-127"/>
                </a:rPr>
                <a:t>화학삼투작용</a:t>
              </a:r>
              <a:endParaRPr lang="en-US" altLang="ko-KR" sz="2000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076" y="1974"/>
              <a:ext cx="685" cy="373"/>
            </a:xfrm>
            <a:custGeom>
              <a:avLst/>
              <a:gdLst>
                <a:gd name="T0" fmla="*/ 0 w 685"/>
                <a:gd name="T1" fmla="*/ 12 h 373"/>
                <a:gd name="T2" fmla="*/ 36 w 685"/>
                <a:gd name="T3" fmla="*/ 0 h 373"/>
                <a:gd name="T4" fmla="*/ 72 w 685"/>
                <a:gd name="T5" fmla="*/ 0 h 373"/>
                <a:gd name="T6" fmla="*/ 108 w 685"/>
                <a:gd name="T7" fmla="*/ 0 h 373"/>
                <a:gd name="T8" fmla="*/ 144 w 685"/>
                <a:gd name="T9" fmla="*/ 0 h 373"/>
                <a:gd name="T10" fmla="*/ 192 w 685"/>
                <a:gd name="T11" fmla="*/ 0 h 373"/>
                <a:gd name="T12" fmla="*/ 228 w 685"/>
                <a:gd name="T13" fmla="*/ 0 h 373"/>
                <a:gd name="T14" fmla="*/ 264 w 685"/>
                <a:gd name="T15" fmla="*/ 0 h 373"/>
                <a:gd name="T16" fmla="*/ 300 w 685"/>
                <a:gd name="T17" fmla="*/ 0 h 373"/>
                <a:gd name="T18" fmla="*/ 336 w 685"/>
                <a:gd name="T19" fmla="*/ 0 h 373"/>
                <a:gd name="T20" fmla="*/ 372 w 685"/>
                <a:gd name="T21" fmla="*/ 0 h 373"/>
                <a:gd name="T22" fmla="*/ 408 w 685"/>
                <a:gd name="T23" fmla="*/ 0 h 373"/>
                <a:gd name="T24" fmla="*/ 444 w 685"/>
                <a:gd name="T25" fmla="*/ 0 h 373"/>
                <a:gd name="T26" fmla="*/ 480 w 685"/>
                <a:gd name="T27" fmla="*/ 0 h 373"/>
                <a:gd name="T28" fmla="*/ 528 w 685"/>
                <a:gd name="T29" fmla="*/ 0 h 373"/>
                <a:gd name="T30" fmla="*/ 564 w 685"/>
                <a:gd name="T31" fmla="*/ 0 h 373"/>
                <a:gd name="T32" fmla="*/ 600 w 685"/>
                <a:gd name="T33" fmla="*/ 24 h 373"/>
                <a:gd name="T34" fmla="*/ 636 w 685"/>
                <a:gd name="T35" fmla="*/ 48 h 373"/>
                <a:gd name="T36" fmla="*/ 660 w 685"/>
                <a:gd name="T37" fmla="*/ 84 h 373"/>
                <a:gd name="T38" fmla="*/ 672 w 685"/>
                <a:gd name="T39" fmla="*/ 120 h 373"/>
                <a:gd name="T40" fmla="*/ 684 w 685"/>
                <a:gd name="T41" fmla="*/ 156 h 373"/>
                <a:gd name="T42" fmla="*/ 684 w 685"/>
                <a:gd name="T43" fmla="*/ 192 h 373"/>
                <a:gd name="T44" fmla="*/ 684 w 685"/>
                <a:gd name="T45" fmla="*/ 228 h 373"/>
                <a:gd name="T46" fmla="*/ 684 w 685"/>
                <a:gd name="T47" fmla="*/ 264 h 373"/>
                <a:gd name="T48" fmla="*/ 684 w 685"/>
                <a:gd name="T49" fmla="*/ 300 h 373"/>
                <a:gd name="T50" fmla="*/ 684 w 685"/>
                <a:gd name="T51" fmla="*/ 336 h 373"/>
                <a:gd name="T52" fmla="*/ 684 w 685"/>
                <a:gd name="T53" fmla="*/ 372 h 3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5"/>
                <a:gd name="T82" fmla="*/ 0 h 373"/>
                <a:gd name="T83" fmla="*/ 685 w 685"/>
                <a:gd name="T84" fmla="*/ 373 h 3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5" h="373">
                  <a:moveTo>
                    <a:pt x="0" y="12"/>
                  </a:moveTo>
                  <a:lnTo>
                    <a:pt x="36" y="0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44" y="0"/>
                  </a:lnTo>
                  <a:lnTo>
                    <a:pt x="192" y="0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0"/>
                  </a:lnTo>
                  <a:lnTo>
                    <a:pt x="444" y="0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64" y="0"/>
                  </a:lnTo>
                  <a:lnTo>
                    <a:pt x="600" y="24"/>
                  </a:lnTo>
                  <a:lnTo>
                    <a:pt x="636" y="48"/>
                  </a:lnTo>
                  <a:lnTo>
                    <a:pt x="660" y="84"/>
                  </a:lnTo>
                  <a:lnTo>
                    <a:pt x="672" y="120"/>
                  </a:lnTo>
                  <a:lnTo>
                    <a:pt x="684" y="156"/>
                  </a:lnTo>
                  <a:lnTo>
                    <a:pt x="684" y="192"/>
                  </a:lnTo>
                  <a:lnTo>
                    <a:pt x="684" y="228"/>
                  </a:lnTo>
                  <a:lnTo>
                    <a:pt x="684" y="264"/>
                  </a:lnTo>
                  <a:lnTo>
                    <a:pt x="684" y="300"/>
                  </a:lnTo>
                  <a:lnTo>
                    <a:pt x="684" y="336"/>
                  </a:lnTo>
                  <a:lnTo>
                    <a:pt x="684" y="37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881" y="2865"/>
              <a:ext cx="127" cy="847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1432" y="2926"/>
              <a:ext cx="936" cy="354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H="1">
              <a:off x="2273" y="3345"/>
              <a:ext cx="159" cy="319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400" y="2496"/>
              <a:ext cx="304" cy="1216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3439" y="2745"/>
              <a:ext cx="0" cy="255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3456" y="3408"/>
              <a:ext cx="0" cy="304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456" y="2304"/>
              <a:ext cx="0" cy="224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3984" y="2208"/>
              <a:ext cx="144" cy="336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224" y="2769"/>
              <a:ext cx="0" cy="943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465" y="2097"/>
              <a:ext cx="511" cy="607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903" y="1287"/>
              <a:ext cx="59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b="1" dirty="0" smtClean="0">
                  <a:latin typeface="Arial" charset="0"/>
                  <a:ea typeface="굴림" charset="-127"/>
                </a:rPr>
                <a:t>세포질</a:t>
              </a:r>
              <a:endParaRPr lang="en-US" altLang="ko-KR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071" y="1623"/>
              <a:ext cx="105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ko-KR" altLang="en-US" b="1" dirty="0" smtClean="0">
                  <a:latin typeface="Arial" charset="0"/>
                  <a:ea typeface="굴림" charset="-127"/>
                </a:rPr>
                <a:t>미토콘드리아</a:t>
              </a:r>
              <a:endParaRPr lang="en-US" altLang="ko-KR" b="1" dirty="0">
                <a:latin typeface="Arial" charset="0"/>
                <a:ea typeface="굴림" charset="-127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713" y="2241"/>
              <a:ext cx="367" cy="31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6.</a:t>
            </a:r>
            <a:r>
              <a:rPr lang="ko-KR" altLang="en-US" dirty="0" smtClean="0">
                <a:solidFill>
                  <a:srgbClr val="003300"/>
                </a:solidFill>
              </a:rPr>
              <a:t>무산소호흡</a:t>
            </a:r>
            <a:r>
              <a:rPr lang="en-US" altLang="ko-KR" dirty="0" smtClean="0">
                <a:solidFill>
                  <a:srgbClr val="003300"/>
                </a:solidFill>
              </a:rPr>
              <a:t>(</a:t>
            </a:r>
            <a:r>
              <a:rPr lang="en-US" altLang="ko-KR" sz="3600" dirty="0" smtClean="0">
                <a:solidFill>
                  <a:srgbClr val="003300"/>
                </a:solidFill>
              </a:rPr>
              <a:t>energy efficiency)</a:t>
            </a:r>
            <a:endParaRPr lang="ko-KR" altLang="en-US" sz="3600" dirty="0">
              <a:solidFill>
                <a:srgbClr val="0033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발효의 정의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미생물이 자신이 가지고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있는 효소를 이용해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    유기물을 분해시키는 과정 </a:t>
            </a:r>
          </a:p>
          <a:p>
            <a:pPr marL="514350" indent="-514350"/>
            <a:endParaRPr lang="en-US" altLang="ko-KR" dirty="0" smtClean="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/>
          <a:srcRect l="47278" t="10023" r="32164" b="38816"/>
          <a:stretch>
            <a:fillRect/>
          </a:stretch>
        </p:blipFill>
        <p:spPr>
          <a:xfrm>
            <a:off x="5508104" y="2132856"/>
            <a:ext cx="288032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6.</a:t>
            </a:r>
            <a:r>
              <a:rPr lang="ko-KR" altLang="en-US" dirty="0" smtClean="0">
                <a:solidFill>
                  <a:srgbClr val="003300"/>
                </a:solidFill>
              </a:rPr>
              <a:t>무산소호흡</a:t>
            </a:r>
            <a:endParaRPr lang="ko-KR" altLang="en-US" dirty="0">
              <a:solidFill>
                <a:srgbClr val="0033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604448" cy="4536504"/>
          </a:xfrm>
        </p:spPr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젖산발효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포도당이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피루브산으로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분해되고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피루브산이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환원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되어 젖산이 만들어지는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과정</a:t>
            </a:r>
          </a:p>
          <a:p>
            <a:pPr marL="514350" indent="-514350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2" cstate="print"/>
          <a:srcRect l="69480" t="53045" r="2561" b="13235"/>
          <a:stretch>
            <a:fillRect/>
          </a:stretch>
        </p:blipFill>
        <p:spPr>
          <a:xfrm>
            <a:off x="5508104" y="2204864"/>
            <a:ext cx="2880320" cy="4032448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580112" y="5877272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jpg"/>
          <p:cNvPicPr>
            <a:picLocks noChangeAspect="1"/>
          </p:cNvPicPr>
          <p:nvPr/>
        </p:nvPicPr>
        <p:blipFill>
          <a:blip r:embed="rId2" cstate="print"/>
          <a:srcRect l="2089" t="6667" r="2035" b="6667"/>
          <a:stretch>
            <a:fillRect/>
          </a:stretch>
        </p:blipFill>
        <p:spPr>
          <a:xfrm>
            <a:off x="857224" y="4377060"/>
            <a:ext cx="7500990" cy="148075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14752"/>
            <a:ext cx="3857652" cy="7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857892"/>
            <a:ext cx="38576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1.</a:t>
            </a:r>
            <a:r>
              <a:rPr lang="ko-KR" altLang="en-US" dirty="0" smtClean="0">
                <a:solidFill>
                  <a:srgbClr val="003300"/>
                </a:solidFill>
              </a:rPr>
              <a:t>세포호흡</a:t>
            </a:r>
            <a:r>
              <a:rPr lang="en-US" altLang="ko-KR" sz="3200" dirty="0" smtClean="0">
                <a:solidFill>
                  <a:srgbClr val="003300"/>
                </a:solidFill>
              </a:rPr>
              <a:t>(cellular respiration)</a:t>
            </a:r>
            <a:endParaRPr lang="ko-KR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087" y="1988840"/>
            <a:ext cx="7816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정의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유기화합물을 분해하여 에너지를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얻는 과정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marL="0" lvl="7">
              <a:buFont typeface="Arial" pitchFamily="34" charset="0"/>
              <a:buChar char="•"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반응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산화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환원반응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6.</a:t>
            </a:r>
            <a:r>
              <a:rPr lang="ko-KR" altLang="en-US" dirty="0" smtClean="0">
                <a:solidFill>
                  <a:srgbClr val="003300"/>
                </a:solidFill>
              </a:rPr>
              <a:t>무산소호흡</a:t>
            </a:r>
            <a:endParaRPr lang="ko-KR" altLang="en-US" dirty="0">
              <a:solidFill>
                <a:srgbClr val="0033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352928" cy="4536504"/>
          </a:xfrm>
        </p:spPr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알코올발효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포도당이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피루브산으로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분해된 뒤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에탄올으로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전환되는 과정</a:t>
            </a:r>
          </a:p>
          <a:p>
            <a:pPr marL="514350" indent="-514350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2" cstate="print"/>
          <a:srcRect l="69480" t="10023" r="3383" b="50443"/>
          <a:stretch>
            <a:fillRect/>
          </a:stretch>
        </p:blipFill>
        <p:spPr>
          <a:xfrm>
            <a:off x="5508104" y="2132856"/>
            <a:ext cx="288032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3300"/>
                </a:solidFill>
              </a:rPr>
              <a:t>참고자료</a:t>
            </a:r>
            <a:endParaRPr lang="ko-KR" altLang="en-US" dirty="0">
              <a:solidFill>
                <a:srgbClr val="0033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604448" cy="453650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책 자료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George B. Johnson(2011)“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생명의 이해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” </a:t>
            </a:r>
            <a:r>
              <a:rPr lang="ko-KR" altLang="en-US" sz="2300" dirty="0" err="1" smtClean="0">
                <a:latin typeface="HY강B" pitchFamily="18" charset="-127"/>
                <a:ea typeface="HY강B" pitchFamily="18" charset="-127"/>
              </a:rPr>
              <a:t>교보문고</a:t>
            </a:r>
            <a:r>
              <a:rPr lang="ko-KR" altLang="en-US" sz="2300" dirty="0" smtClean="0"/>
              <a:t> 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② 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Neil. Campbell 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외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인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(2010) “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생명과학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개념과 현상의 이해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)”</a:t>
            </a:r>
          </a:p>
          <a:p>
            <a:pPr>
              <a:buClr>
                <a:srgbClr val="009900"/>
              </a:buClr>
              <a:buNone/>
            </a:pP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300" dirty="0" err="1" smtClean="0">
                <a:latin typeface="HY강B" pitchFamily="18" charset="-127"/>
                <a:ea typeface="HY강B" pitchFamily="18" charset="-127"/>
              </a:rPr>
              <a:t>바이오사이언스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③ </a:t>
            </a:r>
            <a:r>
              <a:rPr lang="en-US" altLang="ko-KR" sz="2300" dirty="0" err="1" smtClean="0">
                <a:latin typeface="HY강B" pitchFamily="18" charset="-127"/>
                <a:ea typeface="HY강B" pitchFamily="18" charset="-127"/>
              </a:rPr>
              <a:t>Riki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 Lewis 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외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인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(2009) “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생명과학 길라잡이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”</a:t>
            </a:r>
            <a:r>
              <a:rPr lang="ko-KR" altLang="en-US" sz="2300" dirty="0" err="1" smtClean="0">
                <a:latin typeface="HY강B" pitchFamily="18" charset="-127"/>
                <a:ea typeface="HY강B" pitchFamily="18" charset="-127"/>
              </a:rPr>
              <a:t>라이프사이언스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chemeClr val="tx1"/>
              </a:buClr>
            </a:pPr>
            <a:r>
              <a:rPr lang="en-US" altLang="ko-KR" sz="3500" dirty="0" smtClean="0">
                <a:latin typeface="HY강B" pitchFamily="18" charset="-127"/>
                <a:ea typeface="HY강B" pitchFamily="18" charset="-127"/>
              </a:rPr>
              <a:t>PPT</a:t>
            </a: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자료</a:t>
            </a:r>
            <a:endParaRPr lang="en-US" altLang="ko-KR" sz="35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① </a:t>
            </a:r>
            <a:r>
              <a:rPr lang="en-US" altLang="ko-KR" sz="2400" dirty="0" err="1" smtClean="0">
                <a:latin typeface="HY강B" pitchFamily="18" charset="-127"/>
                <a:ea typeface="HY강B" pitchFamily="18" charset="-127"/>
              </a:rPr>
              <a:t>pwpt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biology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  <a:hlinkClick r:id="rId2"/>
              </a:rPr>
              <a:t>http://www.google.co.kr/url?q=http://www.biologyjunction.com/pwpt_biology.htm&amp;sa=U&amp;ei=NGDUTvyxIayziQf3o5n0Dg&amp;ved=0CBYQFjAA&amp;usg=AFQjCNHDFe5O9BFqi6MClH2bkgPDO0-LSw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②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장 에너지의 성질과 세포의 에너지 획득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라이프사이언스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chemeClr val="tx1"/>
              </a:buClr>
            </a:pPr>
            <a:r>
              <a:rPr lang="ko-KR" altLang="en-US" sz="3500" dirty="0" smtClean="0">
                <a:latin typeface="HY강B" pitchFamily="18" charset="-127"/>
                <a:ea typeface="HY강B" pitchFamily="18" charset="-127"/>
              </a:rPr>
              <a:t>인터넷 자료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②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http://cafe.daum.net/gene1996/7tA/129?docid=</a:t>
            </a:r>
          </a:p>
          <a:p>
            <a:pPr>
              <a:buClr>
                <a:srgbClr val="009900"/>
              </a:buCl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   DpQ7tA12920010805221353</a:t>
            </a:r>
          </a:p>
          <a:p>
            <a:pPr>
              <a:buClr>
                <a:srgbClr val="009900"/>
              </a:buClr>
              <a:buNone/>
            </a:pP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Font typeface="Wingdings" pitchFamily="2" charset="2"/>
              <a:buChar char="v"/>
            </a:pP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Clr>
                <a:srgbClr val="009900"/>
              </a:buClr>
              <a:buNone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871566" y="3030545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8000" dirty="0" smtClean="0">
                <a:latin typeface="휴먼둥근헤드라인" pitchFamily="18" charset="-127"/>
                <a:ea typeface="휴먼둥근헤드라인" pitchFamily="18" charset="-127"/>
              </a:rPr>
              <a:t>감사합니다</a:t>
            </a:r>
            <a:r>
              <a:rPr lang="en-US" altLang="ko-KR" sz="8000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8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8087" y="1988840"/>
            <a:ext cx="711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ATP :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세포들이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에너지를 저장해두는 수단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3045590"/>
            <a:ext cx="813690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/>
          <p:nvPr/>
        </p:nvSpPr>
        <p:spPr>
          <a:xfrm>
            <a:off x="2123728" y="3333622"/>
            <a:ext cx="792088" cy="648072"/>
          </a:xfrm>
          <a:prstGeom prst="hexagon">
            <a:avLst/>
          </a:prstGeom>
          <a:solidFill>
            <a:srgbClr val="00B05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정오각형 10"/>
          <p:cNvSpPr/>
          <p:nvPr/>
        </p:nvSpPr>
        <p:spPr>
          <a:xfrm>
            <a:off x="2771800" y="3261614"/>
            <a:ext cx="792088" cy="720080"/>
          </a:xfrm>
          <a:prstGeom prst="pentagon">
            <a:avLst/>
          </a:prstGeom>
          <a:solidFill>
            <a:srgbClr val="00B050"/>
          </a:solidFill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75856" y="4053702"/>
            <a:ext cx="288032" cy="432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정오각형 12"/>
          <p:cNvSpPr/>
          <p:nvPr/>
        </p:nvSpPr>
        <p:spPr>
          <a:xfrm>
            <a:off x="3563888" y="4197718"/>
            <a:ext cx="720080" cy="720080"/>
          </a:xfrm>
          <a:prstGeom prst="pentagon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4283968" y="4485750"/>
            <a:ext cx="4320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16016" y="426972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212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364088" y="426972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212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12160" y="426972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212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148064" y="4485750"/>
            <a:ext cx="216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5796136" y="4485750"/>
            <a:ext cx="216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왼쪽 중괄호 19"/>
          <p:cNvSpPr/>
          <p:nvPr/>
        </p:nvSpPr>
        <p:spPr>
          <a:xfrm>
            <a:off x="2915816" y="4269726"/>
            <a:ext cx="432048" cy="2088232"/>
          </a:xfrm>
          <a:prstGeom prst="leftBrace">
            <a:avLst>
              <a:gd name="adj1" fmla="val 39457"/>
              <a:gd name="adj2" fmla="val 50000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 중괄호 20"/>
          <p:cNvSpPr/>
          <p:nvPr/>
        </p:nvSpPr>
        <p:spPr>
          <a:xfrm>
            <a:off x="5364088" y="4485750"/>
            <a:ext cx="432048" cy="1584176"/>
          </a:xfrm>
          <a:prstGeom prst="leftBrace">
            <a:avLst>
              <a:gd name="adj1" fmla="val 39457"/>
              <a:gd name="adj2" fmla="val 50000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483768" y="57098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아데노신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570988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인산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(ATP)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34776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아데닌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43417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리보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err="1" smtClean="0">
                <a:solidFill>
                  <a:schemeClr val="bg1"/>
                </a:solidFill>
              </a:rPr>
              <a:t>오스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2500306"/>
            <a:ext cx="44149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구조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아데노신 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인산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(ATP)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1.</a:t>
            </a:r>
            <a:r>
              <a:rPr lang="ko-KR" altLang="en-US" dirty="0" smtClean="0">
                <a:solidFill>
                  <a:srgbClr val="003300"/>
                </a:solidFill>
              </a:rPr>
              <a:t>세포호흡</a:t>
            </a:r>
            <a:r>
              <a:rPr lang="en-US" altLang="ko-KR" sz="3200" dirty="0" smtClean="0">
                <a:solidFill>
                  <a:srgbClr val="003300"/>
                </a:solidFill>
              </a:rPr>
              <a:t>(cellular respiration)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8087" y="198884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ATP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3045590"/>
            <a:ext cx="813690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/>
          <p:nvPr/>
        </p:nvSpPr>
        <p:spPr>
          <a:xfrm>
            <a:off x="2123728" y="3333622"/>
            <a:ext cx="792088" cy="648072"/>
          </a:xfrm>
          <a:prstGeom prst="hexagon">
            <a:avLst/>
          </a:prstGeom>
          <a:solidFill>
            <a:srgbClr val="00B05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정오각형 10"/>
          <p:cNvSpPr/>
          <p:nvPr/>
        </p:nvSpPr>
        <p:spPr>
          <a:xfrm>
            <a:off x="2771800" y="3261614"/>
            <a:ext cx="792088" cy="720080"/>
          </a:xfrm>
          <a:prstGeom prst="pentagon">
            <a:avLst/>
          </a:prstGeom>
          <a:solidFill>
            <a:srgbClr val="00B050"/>
          </a:solidFill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75856" y="4053702"/>
            <a:ext cx="288032" cy="432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정오각형 12"/>
          <p:cNvSpPr/>
          <p:nvPr/>
        </p:nvSpPr>
        <p:spPr>
          <a:xfrm>
            <a:off x="3563888" y="4197718"/>
            <a:ext cx="720080" cy="720080"/>
          </a:xfrm>
          <a:prstGeom prst="pentagon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4283968" y="4485750"/>
            <a:ext cx="4320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16016" y="426972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212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364088" y="426972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212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12160" y="426972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212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148064" y="4485750"/>
            <a:ext cx="216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5796136" y="4485750"/>
            <a:ext cx="21602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왼쪽 중괄호 19"/>
          <p:cNvSpPr/>
          <p:nvPr/>
        </p:nvSpPr>
        <p:spPr>
          <a:xfrm>
            <a:off x="2915816" y="4269726"/>
            <a:ext cx="432048" cy="2088232"/>
          </a:xfrm>
          <a:prstGeom prst="leftBrace">
            <a:avLst>
              <a:gd name="adj1" fmla="val 39457"/>
              <a:gd name="adj2" fmla="val 50000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 중괄호 20"/>
          <p:cNvSpPr/>
          <p:nvPr/>
        </p:nvSpPr>
        <p:spPr>
          <a:xfrm>
            <a:off x="5364088" y="4485750"/>
            <a:ext cx="432048" cy="1584176"/>
          </a:xfrm>
          <a:prstGeom prst="leftBrace">
            <a:avLst>
              <a:gd name="adj1" fmla="val 39457"/>
              <a:gd name="adj2" fmla="val 50000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483768" y="57098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아데노신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570988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인산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(ATP)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34776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아데닌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43417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리보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err="1" smtClean="0">
                <a:solidFill>
                  <a:schemeClr val="bg1"/>
                </a:solidFill>
              </a:rPr>
              <a:t>오스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1.</a:t>
            </a:r>
            <a:r>
              <a:rPr lang="ko-KR" altLang="en-US" dirty="0" smtClean="0">
                <a:solidFill>
                  <a:srgbClr val="003300"/>
                </a:solidFill>
              </a:rPr>
              <a:t>세포호흡</a:t>
            </a:r>
            <a:r>
              <a:rPr lang="en-US" altLang="ko-KR" sz="3200" dirty="0" smtClean="0">
                <a:solidFill>
                  <a:srgbClr val="003300"/>
                </a:solidFill>
              </a:rPr>
              <a:t>(cellular respiration)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1538" y="2500306"/>
            <a:ext cx="2278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재순환 과정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827584" y="3046160"/>
            <a:ext cx="813690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117730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35"/>
          <p:cNvGrpSpPr/>
          <p:nvPr/>
        </p:nvGrpSpPr>
        <p:grpSpPr>
          <a:xfrm>
            <a:off x="755576" y="3693662"/>
            <a:ext cx="1415772" cy="1469777"/>
            <a:chOff x="755576" y="4005064"/>
            <a:chExt cx="1415772" cy="1469777"/>
          </a:xfrm>
        </p:grpSpPr>
        <p:grpSp>
          <p:nvGrpSpPr>
            <p:cNvPr id="4" name="그룹 34"/>
            <p:cNvGrpSpPr/>
            <p:nvPr/>
          </p:nvGrpSpPr>
          <p:grpSpPr>
            <a:xfrm>
              <a:off x="899592" y="4005064"/>
              <a:ext cx="1080120" cy="470647"/>
              <a:chOff x="899592" y="4005064"/>
              <a:chExt cx="1080120" cy="470647"/>
            </a:xfrm>
          </p:grpSpPr>
          <p:cxnSp>
            <p:nvCxnSpPr>
              <p:cNvPr id="15" name="직선 화살표 연결선 14"/>
              <p:cNvCxnSpPr/>
              <p:nvPr/>
            </p:nvCxnSpPr>
            <p:spPr>
              <a:xfrm>
                <a:off x="899592" y="4005064"/>
                <a:ext cx="108012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자유형 31"/>
              <p:cNvSpPr/>
              <p:nvPr/>
            </p:nvSpPr>
            <p:spPr>
              <a:xfrm>
                <a:off x="899592" y="4005064"/>
                <a:ext cx="793376" cy="470647"/>
              </a:xfrm>
              <a:custGeom>
                <a:avLst/>
                <a:gdLst>
                  <a:gd name="connsiteX0" fmla="*/ 0 w 793376"/>
                  <a:gd name="connsiteY0" fmla="*/ 470647 h 470647"/>
                  <a:gd name="connsiteX1" fmla="*/ 215153 w 793376"/>
                  <a:gd name="connsiteY1" fmla="*/ 268941 h 470647"/>
                  <a:gd name="connsiteX2" fmla="*/ 537882 w 793376"/>
                  <a:gd name="connsiteY2" fmla="*/ 80682 h 470647"/>
                  <a:gd name="connsiteX3" fmla="*/ 658906 w 793376"/>
                  <a:gd name="connsiteY3" fmla="*/ 26894 h 470647"/>
                  <a:gd name="connsiteX4" fmla="*/ 793376 w 793376"/>
                  <a:gd name="connsiteY4" fmla="*/ 0 h 470647"/>
                  <a:gd name="connsiteX5" fmla="*/ 793376 w 793376"/>
                  <a:gd name="connsiteY5" fmla="*/ 0 h 47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376" h="470647">
                    <a:moveTo>
                      <a:pt x="0" y="470647"/>
                    </a:moveTo>
                    <a:cubicBezTo>
                      <a:pt x="62753" y="402291"/>
                      <a:pt x="125506" y="333935"/>
                      <a:pt x="215153" y="268941"/>
                    </a:cubicBezTo>
                    <a:cubicBezTo>
                      <a:pt x="304800" y="203947"/>
                      <a:pt x="463923" y="121023"/>
                      <a:pt x="537882" y="80682"/>
                    </a:cubicBezTo>
                    <a:cubicBezTo>
                      <a:pt x="611841" y="40341"/>
                      <a:pt x="616324" y="40341"/>
                      <a:pt x="658906" y="26894"/>
                    </a:cubicBezTo>
                    <a:cubicBezTo>
                      <a:pt x="701488" y="13447"/>
                      <a:pt x="793376" y="0"/>
                      <a:pt x="793376" y="0"/>
                    </a:cubicBezTo>
                    <a:lnTo>
                      <a:pt x="793376" y="0"/>
                    </a:lnTo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타원 32"/>
            <p:cNvSpPr/>
            <p:nvPr/>
          </p:nvSpPr>
          <p:spPr>
            <a:xfrm>
              <a:off x="899592" y="4509120"/>
              <a:ext cx="936104" cy="432048"/>
            </a:xfrm>
            <a:prstGeom prst="ellipse">
              <a:avLst/>
            </a:prstGeom>
            <a:solidFill>
              <a:schemeClr val="accent1"/>
            </a:solidFill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H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2</a:t>
              </a:r>
              <a:r>
                <a:rPr lang="en-US" altLang="ko-KR" sz="20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0</a:t>
              </a:r>
              <a:endParaRPr lang="ko-KR" altLang="en-US" sz="20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5576" y="501317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itchFamily="18" charset="-127"/>
                  <a:ea typeface="HY강B" pitchFamily="18" charset="-127"/>
                </a:rPr>
                <a:t>가수분해</a:t>
              </a:r>
              <a:endParaRPr lang="ko-KR" altLang="en-US" sz="24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2240" y="340563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인산화반응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덧셈 기호 33"/>
          <p:cNvSpPr/>
          <p:nvPr/>
        </p:nvSpPr>
        <p:spPr>
          <a:xfrm>
            <a:off x="5868144" y="4341734"/>
            <a:ext cx="288032" cy="288032"/>
          </a:xfrm>
          <a:prstGeom prst="mathPlus">
            <a:avLst/>
          </a:prstGeom>
          <a:solidFill>
            <a:schemeClr val="tx1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8"/>
          <p:cNvGrpSpPr/>
          <p:nvPr/>
        </p:nvGrpSpPr>
        <p:grpSpPr>
          <a:xfrm>
            <a:off x="7143768" y="4117730"/>
            <a:ext cx="1296144" cy="1080120"/>
            <a:chOff x="7092280" y="4365104"/>
            <a:chExt cx="1296144" cy="108012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4365104"/>
              <a:ext cx="129614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7308304" y="472514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latin typeface="HY강B" pitchFamily="18" charset="-127"/>
                  <a:ea typeface="HY강B" pitchFamily="18" charset="-127"/>
                </a:rPr>
                <a:t>에너지</a:t>
              </a:r>
              <a:endParaRPr lang="ko-KR" altLang="en-US" b="1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1" name="오른쪽 화살표 30"/>
          <p:cNvSpPr/>
          <p:nvPr/>
        </p:nvSpPr>
        <p:spPr>
          <a:xfrm>
            <a:off x="6804248" y="4413742"/>
            <a:ext cx="288032" cy="216024"/>
          </a:xfrm>
          <a:prstGeom prst="rightArrow">
            <a:avLst/>
          </a:prstGeom>
          <a:solidFill>
            <a:schemeClr val="tx2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1"/>
          <p:cNvGrpSpPr/>
          <p:nvPr/>
        </p:nvGrpSpPr>
        <p:grpSpPr>
          <a:xfrm>
            <a:off x="2123728" y="3261614"/>
            <a:ext cx="4536504" cy="3096344"/>
            <a:chOff x="2123728" y="3573016"/>
            <a:chExt cx="4536504" cy="3096344"/>
          </a:xfrm>
        </p:grpSpPr>
        <p:grpSp>
          <p:nvGrpSpPr>
            <p:cNvPr id="7" name="그룹 37"/>
            <p:cNvGrpSpPr/>
            <p:nvPr/>
          </p:nvGrpSpPr>
          <p:grpSpPr>
            <a:xfrm>
              <a:off x="2123728" y="3573016"/>
              <a:ext cx="4536504" cy="3096344"/>
              <a:chOff x="2123728" y="3573016"/>
              <a:chExt cx="4536504" cy="3096344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5148064" y="4797152"/>
                <a:ext cx="216024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그룹 36"/>
              <p:cNvGrpSpPr/>
              <p:nvPr/>
            </p:nvGrpSpPr>
            <p:grpSpPr>
              <a:xfrm>
                <a:off x="2123728" y="3573016"/>
                <a:ext cx="4536504" cy="3096344"/>
                <a:chOff x="2123728" y="3573016"/>
                <a:chExt cx="4536504" cy="3096344"/>
              </a:xfrm>
            </p:grpSpPr>
            <p:sp>
              <p:nvSpPr>
                <p:cNvPr id="8" name="육각형 7"/>
                <p:cNvSpPr/>
                <p:nvPr/>
              </p:nvSpPr>
              <p:spPr>
                <a:xfrm>
                  <a:off x="2123728" y="3645024"/>
                  <a:ext cx="792088" cy="648072"/>
                </a:xfrm>
                <a:prstGeom prst="hexagon">
                  <a:avLst/>
                </a:prstGeom>
                <a:solidFill>
                  <a:srgbClr val="00B050"/>
                </a:solidFill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0" name="정오각형 9"/>
                <p:cNvSpPr/>
                <p:nvPr/>
              </p:nvSpPr>
              <p:spPr>
                <a:xfrm>
                  <a:off x="2771800" y="3573016"/>
                  <a:ext cx="792088" cy="720080"/>
                </a:xfrm>
                <a:prstGeom prst="pentagon">
                  <a:avLst/>
                </a:prstGeom>
                <a:solidFill>
                  <a:srgbClr val="00B050"/>
                </a:solidFill>
                <a:scene3d>
                  <a:camera prst="orthographicFront">
                    <a:rot lat="0" lon="0" rev="20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cxnSp>
              <p:nvCxnSpPr>
                <p:cNvPr id="12" name="직선 연결선 11"/>
                <p:cNvCxnSpPr/>
                <p:nvPr/>
              </p:nvCxnSpPr>
              <p:spPr>
                <a:xfrm>
                  <a:off x="3275856" y="4365104"/>
                  <a:ext cx="288032" cy="432048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정오각형 20"/>
                <p:cNvSpPr/>
                <p:nvPr/>
              </p:nvSpPr>
              <p:spPr>
                <a:xfrm>
                  <a:off x="3563888" y="4509120"/>
                  <a:ext cx="720080" cy="720080"/>
                </a:xfrm>
                <a:prstGeom prst="pentagon">
                  <a:avLst/>
                </a:prstGeom>
                <a:solidFill>
                  <a:srgbClr val="7030A0"/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4" name="직선 연결선 23"/>
                <p:cNvCxnSpPr/>
                <p:nvPr/>
              </p:nvCxnSpPr>
              <p:spPr>
                <a:xfrm>
                  <a:off x="4283968" y="4797152"/>
                  <a:ext cx="432048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타원 24"/>
                <p:cNvSpPr/>
                <p:nvPr/>
              </p:nvSpPr>
              <p:spPr>
                <a:xfrm>
                  <a:off x="4716016" y="4581128"/>
                  <a:ext cx="43204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21299999" rev="3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tx1"/>
                      </a:solidFill>
                      <a:latin typeface="HY강B" pitchFamily="18" charset="-127"/>
                      <a:ea typeface="HY강B" pitchFamily="18" charset="-127"/>
                    </a:rPr>
                    <a:t>p</a:t>
                  </a:r>
                  <a:endParaRPr lang="ko-KR" altLang="en-US" dirty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26" name="타원 25"/>
                <p:cNvSpPr/>
                <p:nvPr/>
              </p:nvSpPr>
              <p:spPr>
                <a:xfrm>
                  <a:off x="5364088" y="4581128"/>
                  <a:ext cx="43204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21299999" rev="3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tx1"/>
                      </a:solidFill>
                      <a:latin typeface="HY강B" pitchFamily="18" charset="-127"/>
                      <a:ea typeface="HY강B" pitchFamily="18" charset="-127"/>
                    </a:rPr>
                    <a:t>p</a:t>
                  </a:r>
                  <a:endParaRPr lang="ko-KR" altLang="en-US" dirty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27" name="타원 26"/>
                <p:cNvSpPr/>
                <p:nvPr/>
              </p:nvSpPr>
              <p:spPr>
                <a:xfrm>
                  <a:off x="6228184" y="4581128"/>
                  <a:ext cx="43204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21299999" rev="3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chemeClr val="tx1"/>
                      </a:solidFill>
                      <a:latin typeface="HY강B" pitchFamily="18" charset="-127"/>
                      <a:ea typeface="HY강B" pitchFamily="18" charset="-127"/>
                    </a:rPr>
                    <a:t>p</a:t>
                  </a:r>
                  <a:endParaRPr lang="ko-KR" altLang="en-US" dirty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41" name="왼쪽 중괄호 40"/>
                <p:cNvSpPr/>
                <p:nvPr/>
              </p:nvSpPr>
              <p:spPr>
                <a:xfrm>
                  <a:off x="2915816" y="4581128"/>
                  <a:ext cx="432048" cy="2088232"/>
                </a:xfrm>
                <a:prstGeom prst="leftBrace">
                  <a:avLst>
                    <a:gd name="adj1" fmla="val 39457"/>
                    <a:gd name="adj2" fmla="val 50000"/>
                  </a:avLst>
                </a:prstGeom>
                <a:ln w="25400">
                  <a:solidFill>
                    <a:schemeClr val="tx1"/>
                  </a:solidFill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411760" y="6021288"/>
                  <a:ext cx="14157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2400" dirty="0" smtClean="0">
                      <a:latin typeface="HY강B" pitchFamily="18" charset="-127"/>
                      <a:ea typeface="HY강B" pitchFamily="18" charset="-127"/>
                    </a:rPr>
                    <a:t>아데노신</a:t>
                  </a:r>
                  <a:endParaRPr lang="ko-KR" altLang="en-US" sz="2400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43" name="왼쪽 중괄호 42"/>
                <p:cNvSpPr/>
                <p:nvPr/>
              </p:nvSpPr>
              <p:spPr>
                <a:xfrm>
                  <a:off x="5076056" y="5085184"/>
                  <a:ext cx="432048" cy="1080120"/>
                </a:xfrm>
                <a:prstGeom prst="leftBrace">
                  <a:avLst>
                    <a:gd name="adj1" fmla="val 39457"/>
                    <a:gd name="adj2" fmla="val 50000"/>
                  </a:avLst>
                </a:prstGeom>
                <a:ln w="25400">
                  <a:solidFill>
                    <a:schemeClr val="tx1"/>
                  </a:solidFill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644008" y="6021288"/>
                  <a:ext cx="16514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dirty="0" smtClean="0">
                      <a:latin typeface="HY강B" pitchFamily="18" charset="-127"/>
                      <a:ea typeface="HY강B" pitchFamily="18" charset="-127"/>
                    </a:rPr>
                    <a:t>2</a:t>
                  </a:r>
                  <a:r>
                    <a:rPr lang="ko-KR" altLang="en-US" sz="2400" dirty="0" smtClean="0">
                      <a:latin typeface="HY강B" pitchFamily="18" charset="-127"/>
                      <a:ea typeface="HY강B" pitchFamily="18" charset="-127"/>
                    </a:rPr>
                    <a:t>인산</a:t>
                  </a:r>
                  <a:r>
                    <a:rPr lang="en-US" altLang="ko-KR" sz="2400" dirty="0" smtClean="0">
                      <a:latin typeface="HY강B" pitchFamily="18" charset="-127"/>
                      <a:ea typeface="HY강B" pitchFamily="18" charset="-127"/>
                    </a:rPr>
                    <a:t>(ADP)</a:t>
                  </a:r>
                  <a:endParaRPr lang="ko-KR" altLang="en-US" sz="2400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339752" y="37890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err="1" smtClean="0">
                  <a:solidFill>
                    <a:schemeClr val="bg1"/>
                  </a:solidFill>
                </a:rPr>
                <a:t>아데닌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63888" y="465313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err="1" smtClean="0">
                  <a:solidFill>
                    <a:schemeClr val="bg1"/>
                  </a:solidFill>
                </a:rPr>
                <a:t>리보</a:t>
              </a:r>
              <a:endParaRPr lang="en-US" altLang="ko-KR" b="1" dirty="0" smtClean="0">
                <a:solidFill>
                  <a:schemeClr val="bg1"/>
                </a:solidFill>
              </a:endParaRPr>
            </a:p>
            <a:p>
              <a:r>
                <a:rPr lang="ko-KR" altLang="en-US" b="1" dirty="0" err="1" smtClean="0">
                  <a:solidFill>
                    <a:schemeClr val="bg1"/>
                  </a:solidFill>
                </a:rPr>
                <a:t>오스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8087" y="198884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ATP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1538" y="2500306"/>
            <a:ext cx="2278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재순환 과정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22413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1.</a:t>
            </a:r>
            <a:r>
              <a:rPr lang="ko-KR" altLang="en-US" dirty="0" smtClean="0">
                <a:solidFill>
                  <a:srgbClr val="003300"/>
                </a:solidFill>
              </a:rPr>
              <a:t>세포호흡</a:t>
            </a:r>
            <a:r>
              <a:rPr lang="en-US" altLang="ko-KR" sz="3200" dirty="0" smtClean="0">
                <a:solidFill>
                  <a:srgbClr val="003300"/>
                </a:solidFill>
              </a:rPr>
              <a:t>(cellular respiration)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3300"/>
                </a:solidFill>
              </a:rPr>
              <a:t>1.</a:t>
            </a:r>
            <a:r>
              <a:rPr lang="ko-KR" altLang="en-US" dirty="0" smtClean="0">
                <a:solidFill>
                  <a:srgbClr val="003300"/>
                </a:solidFill>
              </a:rPr>
              <a:t>세포호흡</a:t>
            </a:r>
            <a:r>
              <a:rPr lang="en-US" altLang="ko-KR" sz="3200" dirty="0" smtClean="0">
                <a:solidFill>
                  <a:srgbClr val="003300"/>
                </a:solidFill>
              </a:rPr>
              <a:t>(cellular respiration)</a:t>
            </a:r>
            <a:endParaRPr lang="ko-KR" altLang="en-US" sz="3200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508" t="3845" r="29333" b="6178"/>
          <a:stretch>
            <a:fillRect/>
          </a:stretch>
        </p:blipFill>
        <p:spPr>
          <a:xfrm>
            <a:off x="5500694" y="2143116"/>
            <a:ext cx="3286148" cy="4286280"/>
          </a:xfrm>
          <a:noFill/>
        </p:spPr>
      </p:pic>
      <p:sp>
        <p:nvSpPr>
          <p:cNvPr id="8" name="내용 개체 틀 4"/>
          <p:cNvSpPr txBox="1">
            <a:spLocks/>
          </p:cNvSpPr>
          <p:nvPr/>
        </p:nvSpPr>
        <p:spPr>
          <a:xfrm>
            <a:off x="642910" y="2285992"/>
            <a:ext cx="5000660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세포호흡의 과정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해당과정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- 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크렙스회로</a:t>
            </a: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전자전달계와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화학 삼투작용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ko-KR" altLang="en-US" sz="4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004862" y="2285992"/>
            <a:ext cx="3781452" cy="3768733"/>
          </a:xfrm>
        </p:spPr>
        <p:txBody>
          <a:bodyPr>
            <a:normAutofit/>
          </a:bodyPr>
          <a:lstStyle/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당을 분해하는 과정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세포질에서 일어난다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생명체가 산소 없이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유일하게 에너지를 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얻을 수 있는 방법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" name="Picture 4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94" t="2471" r="69930" b="34496"/>
          <a:stretch>
            <a:fillRect/>
          </a:stretch>
        </p:blipFill>
        <p:spPr>
          <a:xfrm>
            <a:off x="5000628" y="2285992"/>
            <a:ext cx="2571768" cy="392909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sz="half" idx="1"/>
          </p:nvPr>
        </p:nvSpPr>
        <p:spPr>
          <a:xfrm>
            <a:off x="1043608" y="2276872"/>
            <a:ext cx="4038600" cy="4137323"/>
          </a:xfrm>
        </p:spPr>
        <p:txBody>
          <a:bodyPr>
            <a:normAutofit/>
          </a:bodyPr>
          <a:lstStyle/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모든 생물은 해당과정을 통해 에너지를 얻는다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해당과정 이후는 생물의 종류에 따라 다르다</a:t>
            </a:r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310B-3FF9-4FCA-8788-C1CEB646A28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1" name="Picture 4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3560" y="2276872"/>
            <a:ext cx="3708920" cy="3456384"/>
          </a:xfrm>
          <a:noFill/>
        </p:spPr>
      </p:pic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2.</a:t>
            </a:r>
            <a:r>
              <a:rPr lang="ko-KR" altLang="en-US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해당과정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en-US" altLang="ko-KR" sz="4000" dirty="0" err="1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glycolysis</a:t>
            </a:r>
            <a:r>
              <a:rPr lang="en-US" altLang="ko-KR" sz="4000" dirty="0" smtClean="0">
                <a:solidFill>
                  <a:srgbClr val="003300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ko-KR" altLang="en-US" sz="4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scene3d>
          <a:camera prst="orthographicFront">
            <a:rot lat="0" lon="21299999" rev="300000"/>
          </a:camera>
          <a:lightRig rig="threePt" dir="t"/>
        </a:scene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1023</Words>
  <Application>Microsoft Office PowerPoint</Application>
  <PresentationFormat>화면 슬라이드 쇼(4:3)</PresentationFormat>
  <Paragraphs>351</Paragraphs>
  <Slides>32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세포호흡 (세포의 에너지 생성)</vt:lpstr>
      <vt:lpstr>      목   차</vt:lpstr>
      <vt:lpstr>1.세포호흡(cellular respiration)</vt:lpstr>
      <vt:lpstr>1.세포호흡(cellular respiration)</vt:lpstr>
      <vt:lpstr>1.세포호흡(cellular respiration)</vt:lpstr>
      <vt:lpstr>1.세포호흡(cellular respiration)</vt:lpstr>
      <vt:lpstr>1.세포호흡(cellular respiration)</vt:lpstr>
      <vt:lpstr>2.해당과정(glycolysis)</vt:lpstr>
      <vt:lpstr>2.해당과정(glycolysis)</vt:lpstr>
      <vt:lpstr>2.해당과정(glycolysis)</vt:lpstr>
      <vt:lpstr>2.해당과정(glycolysis)</vt:lpstr>
      <vt:lpstr>2.해당과정(glycolysis)</vt:lpstr>
      <vt:lpstr>2.해당과정(glycolysis)</vt:lpstr>
      <vt:lpstr>2.해당과정(glycolysis)</vt:lpstr>
      <vt:lpstr>2.해당과정(glycolysis)</vt:lpstr>
      <vt:lpstr>3.크렙스회로 전 단계(Grooming Phase)</vt:lpstr>
      <vt:lpstr>3.크렙스회로 전 단계(Grooming Phase)</vt:lpstr>
      <vt:lpstr>4.크렙스회로(Krebs Cycle)</vt:lpstr>
      <vt:lpstr>3.크렙스회로</vt:lpstr>
      <vt:lpstr>3.크렙스회로</vt:lpstr>
      <vt:lpstr>총 생성물질</vt:lpstr>
      <vt:lpstr>5.전자전달계와 화학삼투작용</vt:lpstr>
      <vt:lpstr>슬라이드 23</vt:lpstr>
      <vt:lpstr>슬라이드 24</vt:lpstr>
      <vt:lpstr>슬라이드 25</vt:lpstr>
      <vt:lpstr>5.전자전달계와 화학삼투작용</vt:lpstr>
      <vt:lpstr>유산소 호흡의 결과물</vt:lpstr>
      <vt:lpstr>6.무산소호흡(energy efficiency)</vt:lpstr>
      <vt:lpstr>6.무산소호흡</vt:lpstr>
      <vt:lpstr>6.무산소호흡</vt:lpstr>
      <vt:lpstr>참고자료</vt:lpstr>
      <vt:lpstr>감사합니다.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XPuser</dc:creator>
  <cp:lastModifiedBy>D.E</cp:lastModifiedBy>
  <cp:revision>455</cp:revision>
  <dcterms:created xsi:type="dcterms:W3CDTF">2006-01-02T13:57:02Z</dcterms:created>
  <dcterms:modified xsi:type="dcterms:W3CDTF">2011-12-01T15:22:53Z</dcterms:modified>
</cp:coreProperties>
</file>