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8"/>
  </p:notesMasterIdLst>
  <p:sldIdLst>
    <p:sldId id="310" r:id="rId2"/>
    <p:sldId id="279" r:id="rId3"/>
    <p:sldId id="281" r:id="rId4"/>
    <p:sldId id="282" r:id="rId5"/>
    <p:sldId id="284" r:id="rId6"/>
    <p:sldId id="285" r:id="rId7"/>
    <p:sldId id="286" r:id="rId8"/>
    <p:sldId id="287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9" r:id="rId21"/>
    <p:sldId id="303" r:id="rId22"/>
    <p:sldId id="304" r:id="rId23"/>
    <p:sldId id="305" r:id="rId24"/>
    <p:sldId id="306" r:id="rId25"/>
    <p:sldId id="307" r:id="rId26"/>
    <p:sldId id="308" r:id="rId2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3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B5BAF-941F-480C-9CCD-17EB805C3E29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769C8-8ABC-4D9C-A04E-EF38EE05CA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6A9CC0-2B07-40D7-8B2F-6CD178ACB45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B7213C-3CF1-458C-85A7-08B6134E816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6CABE8-7A83-4FD6-9705-49CEB8A105D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ED7207-6715-4896-8B31-0F84362ABB7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079BD4-611F-4963-9879-E579E1F6B3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DB25F7-596B-4107-84CE-25928A26242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8CB3D-45F4-4DF8-AB96-ABD272565CE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BDB9E-2884-4CAA-9763-BEF7DCC84D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D2075B-8D46-4898-A763-32B7889F932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CC54E4-F3D9-4826-965F-BAB7E755BEA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585EAB-7499-41EA-96AC-AA616A1A007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9F37535-88CE-4F61-8BE9-94AF00CEFC2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jpeg"/><Relationship Id="rId7" Type="http://schemas.openxmlformats.org/officeDocument/2006/relationships/hyperlink" Target="http://images.google.de/imgres?imgurl=http://ecocomplex.rutgers.edu/photo_gallery/facilities/landfill/Picture4.jpg&amp;imgrefurl=http://ecocomplex.rutgers.edu/research_facilities_landfill.php&amp;h=598&amp;w=800&amp;sz=82&amp;tbnid=kmHcjOzHpYUErM:&amp;tbnh=106&amp;tbnw=142&amp;hl=de&amp;start=19&amp;prev=/images?q=picture+of+Landfill&amp;svnum=10&amp;hl=de&amp;lr=&amp;sa=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1 </a:t>
            </a:r>
            <a:r>
              <a:rPr lang="ko-KR" altLang="en-US" b="1" dirty="0" smtClean="0"/>
              <a:t>편 숲과 인간</a:t>
            </a:r>
            <a:endParaRPr lang="en-US" altLang="ko-KR" b="1" dirty="0" smtClean="0"/>
          </a:p>
          <a:p>
            <a:r>
              <a:rPr lang="ko-KR" altLang="en-US" sz="2800" dirty="0" smtClean="0">
                <a:effectLst/>
              </a:rPr>
              <a:t>제 </a:t>
            </a:r>
            <a:r>
              <a:rPr lang="en-US" altLang="ko-KR" sz="2800" dirty="0" smtClean="0">
                <a:effectLst/>
              </a:rPr>
              <a:t>2</a:t>
            </a:r>
            <a:r>
              <a:rPr lang="ko-KR" altLang="en-US" sz="2800" dirty="0" smtClean="0">
                <a:effectLst/>
              </a:rPr>
              <a:t>장 지구환경 보전</a:t>
            </a:r>
            <a:endParaRPr lang="ko-KR" altLang="en-US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effectLst/>
              </a:rPr>
              <a:t>청정개발 체제 </a:t>
            </a:r>
            <a:r>
              <a:rPr lang="en-US" altLang="ko-KR" sz="4000" b="1" dirty="0" smtClean="0">
                <a:effectLst/>
              </a:rPr>
              <a:t>(CDM)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41560" y="4130676"/>
            <a:ext cx="4738345" cy="1377951"/>
            <a:chOff x="1519" y="2648"/>
            <a:chExt cx="2683" cy="868"/>
          </a:xfrm>
        </p:grpSpPr>
        <p:sp>
          <p:nvSpPr>
            <p:cNvPr id="142345" name="Oval 9"/>
            <p:cNvSpPr>
              <a:spLocks noChangeArrowheads="1"/>
            </p:cNvSpPr>
            <p:nvPr/>
          </p:nvSpPr>
          <p:spPr bwMode="auto">
            <a:xfrm>
              <a:off x="1519" y="2648"/>
              <a:ext cx="868" cy="827"/>
            </a:xfrm>
            <a:prstGeom prst="ellipse">
              <a:avLst/>
            </a:prstGeom>
            <a:solidFill>
              <a:srgbClr val="FFCC99">
                <a:alpha val="50000"/>
              </a:srgbClr>
            </a:soli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2000">
                  <a:latin typeface="HY견고딕" pitchFamily="18" charset="-127"/>
                  <a:ea typeface="HY견고딕" pitchFamily="18" charset="-127"/>
                </a:rPr>
                <a:t>선진국</a:t>
              </a:r>
            </a:p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2000">
                  <a:latin typeface="HY견고딕" pitchFamily="18" charset="-127"/>
                  <a:ea typeface="HY견고딕" pitchFamily="18" charset="-127"/>
                </a:rPr>
                <a:t>A</a:t>
              </a:r>
            </a:p>
          </p:txBody>
        </p:sp>
        <p:sp>
          <p:nvSpPr>
            <p:cNvPr id="142346" name="Oval 10"/>
            <p:cNvSpPr>
              <a:spLocks noChangeArrowheads="1"/>
            </p:cNvSpPr>
            <p:nvPr/>
          </p:nvSpPr>
          <p:spPr bwMode="auto">
            <a:xfrm>
              <a:off x="3334" y="2648"/>
              <a:ext cx="868" cy="827"/>
            </a:xfrm>
            <a:prstGeom prst="ellipse">
              <a:avLst/>
            </a:prstGeom>
            <a:solidFill>
              <a:srgbClr val="99CCFF">
                <a:alpha val="50000"/>
              </a:srgbClr>
            </a:soli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2000">
                  <a:latin typeface="HY견고딕" pitchFamily="18" charset="-127"/>
                  <a:ea typeface="HY견고딕" pitchFamily="18" charset="-127"/>
                </a:rPr>
                <a:t>개도국</a:t>
              </a:r>
            </a:p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2000">
                  <a:latin typeface="HY견고딕" pitchFamily="18" charset="-127"/>
                  <a:ea typeface="HY견고딕" pitchFamily="18" charset="-127"/>
                </a:rPr>
                <a:t>B</a:t>
              </a:r>
            </a:p>
          </p:txBody>
        </p:sp>
        <p:sp>
          <p:nvSpPr>
            <p:cNvPr id="142347" name="Line 11"/>
            <p:cNvSpPr>
              <a:spLocks noChangeShapeType="1"/>
            </p:cNvSpPr>
            <p:nvPr/>
          </p:nvSpPr>
          <p:spPr bwMode="auto">
            <a:xfrm>
              <a:off x="2692" y="2966"/>
              <a:ext cx="415" cy="0"/>
            </a:xfrm>
            <a:prstGeom prst="line">
              <a:avLst/>
            </a:prstGeom>
            <a:noFill/>
            <a:ln w="63500">
              <a:solidFill>
                <a:srgbClr val="3399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142348" name="Line 12"/>
            <p:cNvSpPr>
              <a:spLocks noChangeShapeType="1"/>
            </p:cNvSpPr>
            <p:nvPr/>
          </p:nvSpPr>
          <p:spPr bwMode="auto">
            <a:xfrm flipH="1">
              <a:off x="2653" y="3147"/>
              <a:ext cx="414" cy="0"/>
            </a:xfrm>
            <a:prstGeom prst="line">
              <a:avLst/>
            </a:prstGeom>
            <a:noFill/>
            <a:ln w="63500">
              <a:solidFill>
                <a:srgbClr val="3399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142349" name="Text Box 13"/>
            <p:cNvSpPr txBox="1">
              <a:spLocks noChangeArrowheads="1"/>
            </p:cNvSpPr>
            <p:nvPr/>
          </p:nvSpPr>
          <p:spPr bwMode="auto">
            <a:xfrm>
              <a:off x="2479" y="2739"/>
              <a:ext cx="7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b="1" dirty="0"/>
                <a:t>기술 </a:t>
              </a:r>
              <a:r>
                <a:rPr kumimoji="1" lang="en-US" altLang="ko-KR" b="1" dirty="0"/>
                <a:t>/ </a:t>
              </a:r>
              <a:r>
                <a:rPr kumimoji="1" lang="ko-KR" altLang="en-US" b="1" dirty="0"/>
                <a:t>재정</a:t>
              </a:r>
            </a:p>
          </p:txBody>
        </p:sp>
        <p:sp>
          <p:nvSpPr>
            <p:cNvPr id="142350" name="Text Box 14"/>
            <p:cNvSpPr txBox="1">
              <a:spLocks noChangeArrowheads="1"/>
            </p:cNvSpPr>
            <p:nvPr/>
          </p:nvSpPr>
          <p:spPr bwMode="auto">
            <a:xfrm>
              <a:off x="2375" y="3283"/>
              <a:ext cx="100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b="1" dirty="0" err="1" smtClean="0">
                  <a:latin typeface="+mj-lt"/>
                </a:rPr>
                <a:t>감축량</a:t>
              </a:r>
              <a:endParaRPr kumimoji="1" lang="ko-KR" altLang="en-US" b="1" dirty="0">
                <a:latin typeface="+mj-lt"/>
              </a:endParaRPr>
            </a:p>
          </p:txBody>
        </p:sp>
      </p:grpSp>
      <p:sp>
        <p:nvSpPr>
          <p:cNvPr id="142351" name="AutoShape 15"/>
          <p:cNvSpPr>
            <a:spLocks noChangeArrowheads="1"/>
          </p:cNvSpPr>
          <p:nvPr/>
        </p:nvSpPr>
        <p:spPr bwMode="gray">
          <a:xfrm>
            <a:off x="642910" y="1916112"/>
            <a:ext cx="7929618" cy="1870078"/>
          </a:xfrm>
          <a:prstGeom prst="roundRect">
            <a:avLst>
              <a:gd name="adj" fmla="val 3968"/>
            </a:avLst>
          </a:prstGeom>
          <a:noFill/>
          <a:ln w="88900" algn="ctr">
            <a:noFill/>
            <a:round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ko-KR" altLang="en-US" b="1" dirty="0"/>
              <a:t>선진국</a:t>
            </a:r>
            <a:r>
              <a:rPr lang="en-US" altLang="ko-KR" b="1" dirty="0"/>
              <a:t>(</a:t>
            </a:r>
            <a:r>
              <a:rPr lang="ko-KR" altLang="en-US" b="1" dirty="0"/>
              <a:t>부속서 </a:t>
            </a:r>
            <a:r>
              <a:rPr lang="en-US" altLang="ko-KR" b="1" dirty="0"/>
              <a:t>I </a:t>
            </a:r>
            <a:r>
              <a:rPr lang="ko-KR" altLang="en-US" b="1" dirty="0"/>
              <a:t>국가</a:t>
            </a:r>
            <a:r>
              <a:rPr lang="en-US" altLang="ko-KR" b="1" dirty="0"/>
              <a:t>)</a:t>
            </a:r>
            <a:r>
              <a:rPr lang="ko-KR" altLang="en-US" b="1" dirty="0"/>
              <a:t>이 개발도상국</a:t>
            </a:r>
            <a:r>
              <a:rPr lang="en-US" altLang="ko-KR" b="1" dirty="0"/>
              <a:t>(</a:t>
            </a:r>
            <a:r>
              <a:rPr lang="ko-KR" altLang="en-US" b="1" dirty="0" err="1"/>
              <a:t>비부속서</a:t>
            </a:r>
            <a:r>
              <a:rPr lang="ko-KR" altLang="en-US" b="1" dirty="0"/>
              <a:t> </a:t>
            </a:r>
            <a:r>
              <a:rPr lang="en-US" altLang="ko-KR" b="1" dirty="0"/>
              <a:t>I </a:t>
            </a:r>
            <a:r>
              <a:rPr lang="ko-KR" altLang="en-US" b="1" dirty="0"/>
              <a:t>국가</a:t>
            </a:r>
            <a:r>
              <a:rPr lang="en-US" altLang="ko-KR" b="1" dirty="0"/>
              <a:t>)</a:t>
            </a:r>
            <a:r>
              <a:rPr lang="ko-KR" altLang="en-US" b="1" dirty="0"/>
              <a:t>에서 온실가스 </a:t>
            </a:r>
            <a:r>
              <a:rPr lang="ko-KR" altLang="en-US" b="1" dirty="0" smtClean="0"/>
              <a:t>감축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ko-KR" altLang="en-US" b="1" dirty="0" smtClean="0"/>
              <a:t>사업을 수행하여 </a:t>
            </a:r>
            <a:r>
              <a:rPr lang="ko-KR" altLang="en-US" b="1" dirty="0"/>
              <a:t>달성한 실적의 일부를 선진국의 </a:t>
            </a:r>
            <a:r>
              <a:rPr lang="ko-KR" altLang="en-US" b="1" dirty="0" err="1"/>
              <a:t>감축량으로</a:t>
            </a:r>
            <a:r>
              <a:rPr lang="ko-KR" altLang="en-US" b="1" dirty="0"/>
              <a:t> 허용하는 </a:t>
            </a:r>
            <a:r>
              <a:rPr lang="ko-KR" altLang="en-US" b="1" dirty="0" smtClean="0"/>
              <a:t>것으로</a:t>
            </a:r>
            <a:r>
              <a:rPr lang="en-US" altLang="ko-KR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b="1" dirty="0" smtClean="0"/>
              <a:t>CDM</a:t>
            </a:r>
            <a:r>
              <a:rPr lang="ko-KR" altLang="en-US" b="1" dirty="0"/>
              <a:t>을 통하여 </a:t>
            </a:r>
            <a:r>
              <a:rPr lang="ko-KR" altLang="en-US" b="1" dirty="0" smtClean="0"/>
              <a:t>선진국은 </a:t>
            </a:r>
            <a:r>
              <a:rPr lang="ko-KR" altLang="en-US" b="1" dirty="0"/>
              <a:t>온실가스 감축량을 얻고</a:t>
            </a:r>
            <a:r>
              <a:rPr lang="en-US" altLang="ko-KR" b="1" dirty="0"/>
              <a:t>, </a:t>
            </a:r>
            <a:r>
              <a:rPr lang="ko-KR" altLang="en-US" b="1" dirty="0"/>
              <a:t>개발도상국은 </a:t>
            </a:r>
            <a:r>
              <a:rPr lang="ko-KR" altLang="en-US" b="1" dirty="0" smtClean="0"/>
              <a:t>선진국으로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ko-KR" altLang="en-US" b="1" dirty="0" err="1" smtClean="0"/>
              <a:t>부터</a:t>
            </a:r>
            <a:r>
              <a:rPr lang="ko-KR" altLang="en-US" b="1" dirty="0" smtClean="0"/>
              <a:t> </a:t>
            </a:r>
            <a:r>
              <a:rPr lang="ko-KR" altLang="en-US" b="1" dirty="0"/>
              <a:t>기술과 재정을 </a:t>
            </a:r>
            <a:r>
              <a:rPr lang="ko-KR" altLang="en-US" b="1" dirty="0" smtClean="0"/>
              <a:t>얻을 </a:t>
            </a:r>
            <a:r>
              <a:rPr lang="ko-KR" altLang="en-US" b="1" dirty="0"/>
              <a:t>것으로 기대됨 </a:t>
            </a:r>
            <a:r>
              <a:rPr lang="en-US" altLang="ko-KR" b="1" dirty="0"/>
              <a:t>(</a:t>
            </a:r>
            <a:r>
              <a:rPr lang="ko-KR" altLang="en-US" b="1" dirty="0" err="1"/>
              <a:t>교토의정서</a:t>
            </a:r>
            <a:r>
              <a:rPr lang="ko-KR" altLang="en-US" b="1" dirty="0"/>
              <a:t> </a:t>
            </a:r>
            <a:r>
              <a:rPr lang="en-US" altLang="ko-KR" b="1" dirty="0"/>
              <a:t>12</a:t>
            </a:r>
            <a:r>
              <a:rPr lang="ko-KR" altLang="en-US" b="1" dirty="0"/>
              <a:t>조</a:t>
            </a:r>
            <a:r>
              <a:rPr lang="en-US" altLang="ko-KR" b="1" dirty="0"/>
              <a:t>)</a:t>
            </a:r>
          </a:p>
          <a:p>
            <a:pPr>
              <a:lnSpc>
                <a:spcPct val="120000"/>
              </a:lnSpc>
            </a:pPr>
            <a:endParaRPr lang="ko-KR" altLang="en-US" sz="1600" b="1" dirty="0">
              <a:latin typeface="HY견명조" pitchFamily="18" charset="-127"/>
              <a:ea typeface="HY견명조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en-US" altLang="ko-KR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CDM </a:t>
            </a:r>
            <a:r>
              <a:rPr lang="ko-KR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사업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28596" y="1196974"/>
            <a:ext cx="8286807" cy="3160719"/>
          </a:xfrm>
        </p:spPr>
        <p:txBody>
          <a:bodyPr>
            <a:normAutofit/>
          </a:bodyPr>
          <a:lstStyle/>
          <a:p>
            <a:pPr>
              <a:lnSpc>
                <a:spcPct val="135000"/>
              </a:lnSpc>
            </a:pPr>
            <a:r>
              <a:rPr lang="en-US" altLang="ko-KR" sz="2000" b="1" dirty="0" smtClean="0">
                <a:effectLst/>
                <a:latin typeface="+mj-lt"/>
                <a:ea typeface="굴림" pitchFamily="50" charset="-127"/>
              </a:rPr>
              <a:t>CDM</a:t>
            </a:r>
            <a:r>
              <a:rPr lang="ko-KR" altLang="en-US" sz="2000" b="1" dirty="0" smtClean="0">
                <a:effectLst/>
                <a:latin typeface="+mj-lt"/>
                <a:ea typeface="굴림" pitchFamily="50" charset="-127"/>
              </a:rPr>
              <a:t>으로 등록 가능한 사업</a:t>
            </a:r>
          </a:p>
          <a:p>
            <a:pPr>
              <a:lnSpc>
                <a:spcPct val="135000"/>
              </a:lnSpc>
              <a:buFont typeface="Arial" pitchFamily="34" charset="0"/>
              <a:buNone/>
            </a:pP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   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- </a:t>
            </a: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최종 소비 및 공급  측면에서 에너지 효율 개선</a:t>
            </a:r>
          </a:p>
          <a:p>
            <a:pPr>
              <a:lnSpc>
                <a:spcPct val="135000"/>
              </a:lnSpc>
              <a:buFont typeface="Arial" pitchFamily="34" charset="0"/>
              <a:buNone/>
            </a:pP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   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- </a:t>
            </a:r>
            <a:r>
              <a:rPr lang="ko-KR" altLang="en-US" sz="1800" dirty="0" err="1" smtClean="0">
                <a:effectLst/>
                <a:latin typeface="+mj-lt"/>
                <a:ea typeface="굴림" pitchFamily="50" charset="-127"/>
              </a:rPr>
              <a:t>재생가능한</a:t>
            </a: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 에너지</a:t>
            </a:r>
          </a:p>
          <a:p>
            <a:pPr>
              <a:lnSpc>
                <a:spcPct val="135000"/>
              </a:lnSpc>
              <a:buFont typeface="Arial" pitchFamily="34" charset="0"/>
              <a:buNone/>
            </a:pP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   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- </a:t>
            </a: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연료 전환</a:t>
            </a:r>
          </a:p>
          <a:p>
            <a:pPr>
              <a:lnSpc>
                <a:spcPct val="135000"/>
              </a:lnSpc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   - </a:t>
            </a: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농업 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(</a:t>
            </a: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메탄과 아산화질소의 배출 감축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)</a:t>
            </a:r>
          </a:p>
          <a:p>
            <a:pPr>
              <a:lnSpc>
                <a:spcPct val="135000"/>
              </a:lnSpc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   - </a:t>
            </a: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산업공정 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(</a:t>
            </a: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시멘트 생산과정의 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CO</a:t>
            </a:r>
            <a:r>
              <a:rPr lang="en-US" altLang="ko-KR" sz="1800" baseline="-25000" dirty="0" smtClean="0">
                <a:effectLst/>
                <a:latin typeface="+mj-lt"/>
                <a:ea typeface="굴림" pitchFamily="50" charset="-127"/>
              </a:rPr>
              <a:t>2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, HFCs, PFCs, SF</a:t>
            </a:r>
            <a:r>
              <a:rPr lang="en-US" altLang="ko-KR" sz="1800" baseline="-25000" dirty="0" smtClean="0">
                <a:effectLst/>
                <a:latin typeface="+mj-lt"/>
                <a:ea typeface="굴림" pitchFamily="50" charset="-127"/>
              </a:rPr>
              <a:t>6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)</a:t>
            </a:r>
          </a:p>
          <a:p>
            <a:pPr>
              <a:lnSpc>
                <a:spcPct val="135000"/>
              </a:lnSpc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   - </a:t>
            </a: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산림 및 토지 이용 프로젝트 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(</a:t>
            </a: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조림과 </a:t>
            </a:r>
            <a:r>
              <a:rPr lang="ko-KR" altLang="en-US" sz="1800" dirty="0" err="1" smtClean="0">
                <a:effectLst/>
                <a:latin typeface="+mj-lt"/>
                <a:ea typeface="굴림" pitchFamily="50" charset="-127"/>
              </a:rPr>
              <a:t>재조림</a:t>
            </a: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 경우만 가능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)</a:t>
            </a:r>
          </a:p>
        </p:txBody>
      </p:sp>
      <p:sp>
        <p:nvSpPr>
          <p:cNvPr id="155652" name="TextBox 3"/>
          <p:cNvSpPr txBox="1">
            <a:spLocks noChangeArrowheads="1"/>
          </p:cNvSpPr>
          <p:nvPr/>
        </p:nvSpPr>
        <p:spPr bwMode="auto">
          <a:xfrm>
            <a:off x="231775" y="6483350"/>
            <a:ext cx="5286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latinLnBrk="1" hangingPunct="1"/>
            <a:r>
              <a:rPr lang="en-US" altLang="ko-KR" sz="1200">
                <a:latin typeface="Tahoma" pitchFamily="34" charset="0"/>
                <a:ea typeface="맑은 고딕" pitchFamily="50" charset="-127"/>
              </a:rPr>
              <a:t>Reference : CDM Information and Guidebook Second edition. 2004. UNEP</a:t>
            </a:r>
            <a:endParaRPr lang="ko-KR" altLang="en-US" sz="1200">
              <a:latin typeface="Tahoma" pitchFamily="34" charset="0"/>
              <a:ea typeface="맑은 고딕" pitchFamily="50" charset="-127"/>
            </a:endParaRP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79388" y="4437063"/>
            <a:ext cx="8856662" cy="1871662"/>
            <a:chOff x="113" y="1253"/>
            <a:chExt cx="5579" cy="1179"/>
          </a:xfrm>
        </p:grpSpPr>
        <p:pic>
          <p:nvPicPr>
            <p:cNvPr id="155654" name="Picture 4" descr="Enercon E 11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4" y="1298"/>
              <a:ext cx="862" cy="11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55655" name="Picture 5" descr="1416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56" y="1298"/>
              <a:ext cx="817" cy="11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55656" name="Picture 6" descr="0406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63" y="1298"/>
              <a:ext cx="1134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5657" name="Text Box 7"/>
            <p:cNvSpPr txBox="1">
              <a:spLocks noChangeArrowheads="1"/>
            </p:cNvSpPr>
            <p:nvPr/>
          </p:nvSpPr>
          <p:spPr bwMode="auto">
            <a:xfrm>
              <a:off x="113" y="1344"/>
              <a:ext cx="19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ko-KR" altLang="de-DE" b="1">
                  <a:solidFill>
                    <a:srgbClr val="FF0066"/>
                  </a:solidFill>
                  <a:latin typeface="Arial" pitchFamily="34" charset="0"/>
                </a:rPr>
                <a:t>신재생에너지사업</a:t>
              </a:r>
            </a:p>
          </p:txBody>
        </p:sp>
        <p:sp>
          <p:nvSpPr>
            <p:cNvPr id="155658" name="Text Box 8"/>
            <p:cNvSpPr txBox="1">
              <a:spLocks noChangeArrowheads="1"/>
            </p:cNvSpPr>
            <p:nvPr/>
          </p:nvSpPr>
          <p:spPr bwMode="auto">
            <a:xfrm>
              <a:off x="2063" y="1298"/>
              <a:ext cx="108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ko-KR" altLang="de-DE" sz="1600" b="1">
                  <a:solidFill>
                    <a:srgbClr val="FFFF66"/>
                  </a:solidFill>
                  <a:latin typeface="Arial" pitchFamily="34" charset="0"/>
                </a:rPr>
                <a:t>에너지효율향상사업</a:t>
              </a:r>
            </a:p>
          </p:txBody>
        </p: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243" y="1253"/>
              <a:ext cx="1180" cy="1179"/>
              <a:chOff x="3878" y="1434"/>
              <a:chExt cx="1620" cy="1066"/>
            </a:xfrm>
          </p:grpSpPr>
          <p:pic>
            <p:nvPicPr>
              <p:cNvPr id="155660" name="Picture 10" descr="plantag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878" y="1480"/>
                <a:ext cx="1620" cy="10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55661" name="Picture 11" descr="blind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578" y="2060"/>
                <a:ext cx="36" cy="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5662" name="Text Box 12"/>
              <p:cNvSpPr txBox="1">
                <a:spLocks noChangeArrowheads="1"/>
              </p:cNvSpPr>
              <p:nvPr/>
            </p:nvSpPr>
            <p:spPr bwMode="auto">
              <a:xfrm>
                <a:off x="4014" y="1434"/>
                <a:ext cx="1089" cy="5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ko-KR" altLang="de-DE" b="1">
                    <a:solidFill>
                      <a:schemeClr val="hlink"/>
                    </a:solidFill>
                    <a:latin typeface="Arial" pitchFamily="34" charset="0"/>
                  </a:rPr>
                  <a:t>조림 및 재조림 사업</a:t>
                </a: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4286" y="1298"/>
              <a:ext cx="1406" cy="1134"/>
              <a:chOff x="204" y="2659"/>
              <a:chExt cx="1406" cy="998"/>
            </a:xfrm>
          </p:grpSpPr>
          <p:pic>
            <p:nvPicPr>
              <p:cNvPr id="155664" name="Picture 14" descr="Picture4">
                <a:hlinkClick r:id="rId7"/>
              </p:cNvPr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385" y="2659"/>
                <a:ext cx="1044" cy="9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155665" name="Text Box 15"/>
              <p:cNvSpPr txBox="1">
                <a:spLocks noChangeArrowheads="1"/>
              </p:cNvSpPr>
              <p:nvPr/>
            </p:nvSpPr>
            <p:spPr bwMode="auto">
              <a:xfrm>
                <a:off x="204" y="2704"/>
                <a:ext cx="1406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de-DE" altLang="ko-KR" b="1">
                    <a:solidFill>
                      <a:srgbClr val="008000"/>
                    </a:solidFill>
                    <a:latin typeface="Arial" pitchFamily="34" charset="0"/>
                  </a:rPr>
                  <a:t>LFG </a:t>
                </a:r>
                <a:r>
                  <a:rPr lang="ko-KR" altLang="de-DE" b="1">
                    <a:solidFill>
                      <a:srgbClr val="008000"/>
                    </a:solidFill>
                    <a:latin typeface="Arial" pitchFamily="34" charset="0"/>
                  </a:rPr>
                  <a:t>활용사업</a:t>
                </a: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en-US" altLang="ko-KR" sz="4000" smtClean="0">
                <a:ea typeface="굴림" pitchFamily="50" charset="-127"/>
              </a:rPr>
              <a:t>CDM</a:t>
            </a:r>
            <a:r>
              <a:rPr lang="ko-KR" altLang="en-US" sz="4000" smtClean="0">
                <a:ea typeface="굴림" pitchFamily="50" charset="-127"/>
              </a:rPr>
              <a:t>의 기대편익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396875" y="1152525"/>
            <a:ext cx="8496300" cy="527685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buFont typeface="Wingdings" pitchFamily="2" charset="2"/>
              <a:buChar char="l"/>
            </a:pPr>
            <a:r>
              <a:rPr lang="ko-KR" altLang="en-US" sz="2000" b="1" dirty="0" smtClean="0">
                <a:effectLst/>
                <a:latin typeface="굴림" pitchFamily="50" charset="-127"/>
                <a:ea typeface="굴림" pitchFamily="50" charset="-127"/>
              </a:rPr>
              <a:t>선진국의 편익</a:t>
            </a:r>
            <a:endParaRPr lang="en-US" altLang="ko-KR" sz="2000" b="1" dirty="0" smtClean="0">
              <a:effectLst/>
              <a:latin typeface="굴림" pitchFamily="50" charset="-127"/>
              <a:ea typeface="굴림" pitchFamily="50" charset="-127"/>
            </a:endParaRPr>
          </a:p>
          <a:p>
            <a:pPr lvl="1">
              <a:lnSpc>
                <a:spcPct val="125000"/>
              </a:lnSpc>
              <a:buFontTx/>
              <a:buNone/>
            </a:pPr>
            <a:r>
              <a:rPr lang="en-US" altLang="ko-KR" sz="1800" dirty="0" smtClean="0">
                <a:effectLst/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1800" dirty="0" smtClean="0">
                <a:effectLst/>
                <a:latin typeface="굴림" pitchFamily="50" charset="-127"/>
                <a:ea typeface="굴림" pitchFamily="50" charset="-127"/>
              </a:rPr>
              <a:t>저렴한 비용으로 온실가스 배출 감축 가능</a:t>
            </a:r>
          </a:p>
          <a:p>
            <a:pPr lvl="1">
              <a:lnSpc>
                <a:spcPct val="125000"/>
              </a:lnSpc>
              <a:buNone/>
            </a:pPr>
            <a:r>
              <a:rPr lang="en-US" altLang="ko-KR" sz="1800" dirty="0" smtClean="0">
                <a:effectLst/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1800" dirty="0" smtClean="0">
                <a:effectLst/>
                <a:latin typeface="굴림" pitchFamily="50" charset="-127"/>
                <a:ea typeface="굴림" pitchFamily="50" charset="-127"/>
              </a:rPr>
              <a:t>개도국에 대한 시장 개척의 기회 </a:t>
            </a:r>
          </a:p>
          <a:p>
            <a:pPr lvl="1">
              <a:lnSpc>
                <a:spcPct val="125000"/>
              </a:lnSpc>
              <a:buFontTx/>
              <a:buChar char="-"/>
            </a:pPr>
            <a:endParaRPr lang="en-US" altLang="ko-KR" sz="2000" b="1" dirty="0" smtClean="0">
              <a:effectLst/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25000"/>
              </a:lnSpc>
              <a:buFont typeface="Wingdings" pitchFamily="2" charset="2"/>
              <a:buChar char="l"/>
            </a:pPr>
            <a:r>
              <a:rPr lang="ko-KR" altLang="en-US" sz="2000" b="1" dirty="0" smtClean="0">
                <a:effectLst/>
                <a:latin typeface="굴림" pitchFamily="50" charset="-127"/>
                <a:ea typeface="굴림" pitchFamily="50" charset="-127"/>
              </a:rPr>
              <a:t>개도국의 편익</a:t>
            </a:r>
            <a:r>
              <a:rPr lang="en-US" altLang="ko-KR" sz="2000" b="1" dirty="0" smtClean="0">
                <a:effectLst/>
                <a:latin typeface="굴림" pitchFamily="50" charset="-127"/>
                <a:ea typeface="굴림" pitchFamily="50" charset="-127"/>
              </a:rPr>
              <a:t> </a:t>
            </a:r>
          </a:p>
          <a:p>
            <a:pPr lvl="1">
              <a:lnSpc>
                <a:spcPct val="125000"/>
              </a:lnSpc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1800" dirty="0" smtClean="0">
                <a:effectLst/>
                <a:latin typeface="굴림" pitchFamily="50" charset="-127"/>
                <a:ea typeface="굴림" pitchFamily="50" charset="-127"/>
              </a:rPr>
              <a:t>선진국의 자본 및 경영기법 유치</a:t>
            </a:r>
          </a:p>
          <a:p>
            <a:pPr lvl="1">
              <a:lnSpc>
                <a:spcPct val="125000"/>
              </a:lnSpc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1800" dirty="0" smtClean="0">
                <a:effectLst/>
                <a:latin typeface="굴림" pitchFamily="50" charset="-127"/>
                <a:ea typeface="굴림" pitchFamily="50" charset="-127"/>
              </a:rPr>
              <a:t>저탄소형 경제로의 진입에 기여</a:t>
            </a:r>
            <a:r>
              <a:rPr lang="en-US" altLang="ko-KR" sz="1800" dirty="0" smtClean="0">
                <a:effectLst/>
                <a:latin typeface="굴림" pitchFamily="50" charset="-127"/>
                <a:ea typeface="굴림" pitchFamily="50" charset="-127"/>
              </a:rPr>
              <a:t>: EE, RE</a:t>
            </a:r>
          </a:p>
          <a:p>
            <a:pPr lvl="1">
              <a:lnSpc>
                <a:spcPct val="125000"/>
              </a:lnSpc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1800" dirty="0" smtClean="0">
                <a:effectLst/>
                <a:latin typeface="굴림" pitchFamily="50" charset="-127"/>
                <a:ea typeface="굴림" pitchFamily="50" charset="-127"/>
              </a:rPr>
              <a:t>민간과 공공의 협력 체제 강화</a:t>
            </a:r>
          </a:p>
          <a:p>
            <a:pPr lvl="1">
              <a:lnSpc>
                <a:spcPct val="125000"/>
              </a:lnSpc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1800" dirty="0" smtClean="0">
                <a:effectLst/>
                <a:latin typeface="굴림" pitchFamily="50" charset="-127"/>
                <a:ea typeface="굴림" pitchFamily="50" charset="-127"/>
              </a:rPr>
              <a:t>환경친화적 기술 이전 촉진</a:t>
            </a:r>
          </a:p>
          <a:p>
            <a:pPr lvl="1">
              <a:lnSpc>
                <a:spcPct val="125000"/>
              </a:lnSpc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1800" dirty="0" err="1" smtClean="0">
                <a:effectLst/>
                <a:latin typeface="굴림" pitchFamily="50" charset="-127"/>
                <a:ea typeface="굴림" pitchFamily="50" charset="-127"/>
              </a:rPr>
              <a:t>지속가능한</a:t>
            </a:r>
            <a:r>
              <a:rPr lang="ko-KR" altLang="en-US" sz="1800" dirty="0" smtClean="0">
                <a:effectLst/>
                <a:latin typeface="굴림" pitchFamily="50" charset="-127"/>
                <a:ea typeface="굴림" pitchFamily="50" charset="-127"/>
              </a:rPr>
              <a:t> 발전을 위한 프로젝트의 우선 순위 강화</a:t>
            </a:r>
          </a:p>
          <a:p>
            <a:pPr lvl="1">
              <a:lnSpc>
                <a:spcPct val="125000"/>
              </a:lnSpc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1800" dirty="0" smtClean="0">
                <a:effectLst/>
                <a:latin typeface="굴림" pitchFamily="50" charset="-127"/>
                <a:ea typeface="굴림" pitchFamily="50" charset="-127"/>
              </a:rPr>
              <a:t>소득 및 고용 창출</a:t>
            </a:r>
          </a:p>
          <a:p>
            <a:pPr lvl="1">
              <a:lnSpc>
                <a:spcPct val="125000"/>
              </a:lnSpc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1800" dirty="0" smtClean="0">
                <a:effectLst/>
                <a:latin typeface="굴림" pitchFamily="50" charset="-127"/>
                <a:ea typeface="굴림" pitchFamily="50" charset="-127"/>
              </a:rPr>
              <a:t>지역 환경 개선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en-US" altLang="ko-KR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CDM </a:t>
            </a:r>
            <a:r>
              <a:rPr lang="ko-KR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대상 사업</a:t>
            </a:r>
          </a:p>
        </p:txBody>
      </p:sp>
      <p:sp>
        <p:nvSpPr>
          <p:cNvPr id="157699" name="TextBox 3"/>
          <p:cNvSpPr txBox="1">
            <a:spLocks noChangeArrowheads="1"/>
          </p:cNvSpPr>
          <p:nvPr/>
        </p:nvSpPr>
        <p:spPr bwMode="auto">
          <a:xfrm>
            <a:off x="231775" y="6483350"/>
            <a:ext cx="5286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latinLnBrk="1" hangingPunct="1"/>
            <a:r>
              <a:rPr lang="en-US" altLang="ko-KR" sz="1200">
                <a:latin typeface="Tahoma" pitchFamily="34" charset="0"/>
                <a:ea typeface="맑은 고딕" pitchFamily="50" charset="-127"/>
              </a:rPr>
              <a:t>Reference : CDM Information and Guidebook Second edition. 2004. UNEP</a:t>
            </a:r>
            <a:endParaRPr lang="ko-KR" altLang="en-US" sz="1200">
              <a:latin typeface="Tahoma" pitchFamily="34" charset="0"/>
              <a:ea typeface="맑은 고딕" pitchFamily="50" charset="-127"/>
            </a:endParaRPr>
          </a:p>
        </p:txBody>
      </p:sp>
      <p:graphicFrame>
        <p:nvGraphicFramePr>
          <p:cNvPr id="157700" name="Group 4"/>
          <p:cNvGraphicFramePr>
            <a:graphicFrameLocks noGrp="1"/>
          </p:cNvGraphicFramePr>
          <p:nvPr/>
        </p:nvGraphicFramePr>
        <p:xfrm>
          <a:off x="608013" y="1084263"/>
          <a:ext cx="7929562" cy="5291328"/>
        </p:xfrm>
        <a:graphic>
          <a:graphicData uri="http://schemas.openxmlformats.org/drawingml/2006/table">
            <a:tbl>
              <a:tblPr/>
              <a:tblGrid>
                <a:gridCol w="1660525"/>
                <a:gridCol w="1439862"/>
                <a:gridCol w="1666875"/>
                <a:gridCol w="3162300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온실가스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GWP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주요 배출원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대상 사업장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예측 배출량</a:t>
                      </a: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CO</a:t>
                      </a:r>
                      <a:r>
                        <a:rPr kumimoji="0" lang="en-US" altLang="ko-KR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2</a:t>
                      </a:r>
                      <a:r>
                        <a:rPr kumimoji="0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톤</a:t>
                      </a: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0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년 </a:t>
                      </a: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CO</a:t>
                      </a:r>
                      <a:r>
                        <a:rPr kumimoji="0" lang="en-US" altLang="ko-K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이산화탄소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연료사용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산업공정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가장 광범위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…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연료전환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CH</a:t>
                      </a:r>
                      <a:r>
                        <a:rPr kumimoji="0" lang="en-US" altLang="ko-K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메탄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폐기물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농업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축산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매립지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하수처리장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축산폐기물 처리장 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N</a:t>
                      </a:r>
                      <a:r>
                        <a:rPr kumimoji="0" lang="en-US" altLang="ko-K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2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O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아산화질소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310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산업공정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비료사용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로디아 온산공장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휴켐스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동부한농화학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한화화학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한국카프로락탐 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(11,300,000)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HFCs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수소불화탄소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140~11,700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반도체 세정용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냉매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발포제 사용시 배출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울산화학 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(1,400,000)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PFCs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과불화탄소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6,500~9,200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반도체 에칭공정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삼성전자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매그너칩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하이닉스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동부일렉트로닉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페어찰드코리아 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(4,250,000)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SF</a:t>
                      </a:r>
                      <a:r>
                        <a:rPr kumimoji="0" lang="en-US" altLang="ko-K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육불화황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23,900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절연용 충진제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LCD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모니터 제조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발전사 변전설비 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(20,000,000)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삼성전자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LG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필립스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, BOE </a:t>
                      </a: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하이디스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굴림" pitchFamily="50" charset="-127"/>
                        </a:rPr>
                        <a:t>(5,382,041)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제목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altLang="ko-KR" sz="4000" b="1" dirty="0" smtClean="0">
                <a:effectLst/>
              </a:rPr>
              <a:t>CERs</a:t>
            </a:r>
            <a:r>
              <a:rPr lang="ko-KR" altLang="en-US" sz="4000" b="1" dirty="0" smtClean="0">
                <a:effectLst/>
              </a:rPr>
              <a:t> </a:t>
            </a:r>
            <a:r>
              <a:rPr lang="en-US" altLang="ko-KR" sz="4000" b="1" dirty="0" smtClean="0">
                <a:effectLst/>
              </a:rPr>
              <a:t>(</a:t>
            </a:r>
            <a:r>
              <a:rPr lang="ko-KR" altLang="en-US" sz="4000" b="1" dirty="0" err="1" smtClean="0">
                <a:effectLst/>
              </a:rPr>
              <a:t>탄소배출권</a:t>
            </a:r>
            <a:r>
              <a:rPr lang="en-US" altLang="ko-KR" sz="4000" b="1" dirty="0" smtClean="0">
                <a:effectLst/>
              </a:rPr>
              <a:t>)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57200" y="1357298"/>
            <a:ext cx="8229600" cy="4776802"/>
          </a:xfrm>
        </p:spPr>
        <p:txBody>
          <a:bodyPr>
            <a:noAutofit/>
          </a:bodyPr>
          <a:lstStyle/>
          <a:p>
            <a:pPr marL="0" indent="0">
              <a:lnSpc>
                <a:spcPct val="125000"/>
              </a:lnSpc>
              <a:spcBef>
                <a:spcPct val="30000"/>
              </a:spcBef>
            </a:pPr>
            <a:r>
              <a:rPr lang="en-US" altLang="ko-KR" sz="2000" b="1" dirty="0" smtClean="0">
                <a:effectLst/>
                <a:ea typeface="굴림" pitchFamily="50" charset="-127"/>
              </a:rPr>
              <a:t> </a:t>
            </a:r>
            <a:r>
              <a:rPr lang="ko-KR" altLang="en-US" sz="2000" b="1" dirty="0" smtClean="0">
                <a:effectLst/>
                <a:ea typeface="굴림" pitchFamily="50" charset="-127"/>
              </a:rPr>
              <a:t>거래방식 </a:t>
            </a:r>
          </a:p>
          <a:p>
            <a:pPr marL="539750" lvl="1" indent="-269875">
              <a:lnSpc>
                <a:spcPct val="125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1800" dirty="0" smtClean="0">
                <a:ea typeface="굴림" pitchFamily="50" charset="-127"/>
              </a:rPr>
              <a:t>- </a:t>
            </a:r>
            <a:r>
              <a:rPr lang="ko-KR" altLang="en-US" sz="1800" dirty="0" smtClean="0">
                <a:ea typeface="굴림" pitchFamily="50" charset="-127"/>
              </a:rPr>
              <a:t>대부분 선물의 형태로 거래</a:t>
            </a:r>
            <a:endParaRPr lang="en-US" altLang="ko-KR" sz="1800" dirty="0" smtClean="0">
              <a:ea typeface="굴림" pitchFamily="50" charset="-127"/>
            </a:endParaRPr>
          </a:p>
          <a:p>
            <a:pPr marL="539750" lvl="1" indent="-269875">
              <a:lnSpc>
                <a:spcPct val="125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1800" dirty="0" smtClean="0">
                <a:ea typeface="굴림" pitchFamily="50" charset="-127"/>
              </a:rPr>
              <a:t>- </a:t>
            </a:r>
            <a:r>
              <a:rPr lang="ko-KR" altLang="en-US" sz="1800" dirty="0" smtClean="0">
                <a:ea typeface="굴림" pitchFamily="50" charset="-127"/>
              </a:rPr>
              <a:t>선물 거래되는 </a:t>
            </a:r>
            <a:r>
              <a:rPr lang="en-US" altLang="ko-KR" sz="1800" u="sng" dirty="0" smtClean="0">
                <a:ea typeface="굴림" pitchFamily="50" charset="-127"/>
              </a:rPr>
              <a:t>CERs</a:t>
            </a:r>
            <a:r>
              <a:rPr lang="ko-KR" altLang="en-US" sz="1800" u="sng" dirty="0" smtClean="0">
                <a:ea typeface="굴림" pitchFamily="50" charset="-127"/>
              </a:rPr>
              <a:t>은 리스크의 정도에</a:t>
            </a:r>
            <a:r>
              <a:rPr lang="ko-KR" altLang="en-US" sz="1800" dirty="0" smtClean="0">
                <a:ea typeface="굴림" pitchFamily="50" charset="-127"/>
              </a:rPr>
              <a:t> 따라 가격에 차이</a:t>
            </a:r>
          </a:p>
          <a:p>
            <a:pPr marL="539750" lvl="1" indent="-269875">
              <a:lnSpc>
                <a:spcPct val="125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1800" dirty="0" smtClean="0">
                <a:ea typeface="굴림" pitchFamily="50" charset="-127"/>
              </a:rPr>
              <a:t>- </a:t>
            </a:r>
            <a:r>
              <a:rPr lang="ko-KR" altLang="en-US" sz="1800" dirty="0" smtClean="0">
                <a:ea typeface="굴림" pitchFamily="50" charset="-127"/>
              </a:rPr>
              <a:t>장기계약 또는 소량의 </a:t>
            </a:r>
            <a:r>
              <a:rPr lang="en-US" altLang="ko-KR" sz="1800" dirty="0" smtClean="0">
                <a:ea typeface="굴림" pitchFamily="50" charset="-127"/>
              </a:rPr>
              <a:t>CERs</a:t>
            </a:r>
            <a:r>
              <a:rPr lang="ko-KR" altLang="en-US" sz="1800" dirty="0" smtClean="0">
                <a:ea typeface="굴림" pitchFamily="50" charset="-127"/>
              </a:rPr>
              <a:t>이 거래될 경우 가격은 낮게 책정</a:t>
            </a:r>
            <a:endParaRPr lang="en-US" altLang="ko-KR" sz="1800" dirty="0" smtClean="0">
              <a:ea typeface="굴림" pitchFamily="50" charset="-127"/>
            </a:endParaRPr>
          </a:p>
          <a:p>
            <a:pPr marL="539750" lvl="1" indent="-269875">
              <a:lnSpc>
                <a:spcPct val="125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1800" dirty="0" smtClean="0">
                <a:ea typeface="굴림" pitchFamily="50" charset="-127"/>
              </a:rPr>
              <a:t>- </a:t>
            </a:r>
            <a:r>
              <a:rPr lang="ko-KR" altLang="en-US" sz="1800" dirty="0" smtClean="0">
                <a:ea typeface="굴림" pitchFamily="50" charset="-127"/>
              </a:rPr>
              <a:t>현재 </a:t>
            </a:r>
            <a:r>
              <a:rPr lang="en-US" altLang="ko-KR" sz="1800" dirty="0" smtClean="0"/>
              <a:t>CER</a:t>
            </a:r>
            <a:r>
              <a:rPr lang="ko-KR" altLang="en-US" sz="1800" dirty="0" smtClean="0"/>
              <a:t>가격은 계약 조건과 </a:t>
            </a:r>
            <a:r>
              <a:rPr lang="ko-KR" altLang="en-US" sz="1800" dirty="0" err="1" smtClean="0"/>
              <a:t>사업진행정도에</a:t>
            </a:r>
            <a:r>
              <a:rPr lang="ko-KR" altLang="en-US" sz="1800" dirty="0" smtClean="0"/>
              <a:t> 따라서 다르며, 대략 6-15유로</a:t>
            </a:r>
            <a:endParaRPr lang="en-US" altLang="ko-KR" sz="1800" dirty="0" smtClean="0"/>
          </a:p>
          <a:p>
            <a:pPr marL="539750" lvl="1" indent="-269875">
              <a:lnSpc>
                <a:spcPct val="125000"/>
              </a:lnSpc>
              <a:spcBef>
                <a:spcPct val="30000"/>
              </a:spcBef>
              <a:buFont typeface="Arial" pitchFamily="34" charset="0"/>
              <a:buNone/>
            </a:pPr>
            <a:endParaRPr lang="en-US" altLang="ko-KR" sz="2000" dirty="0" smtClean="0"/>
          </a:p>
          <a:p>
            <a:pPr marL="0" indent="0">
              <a:lnSpc>
                <a:spcPct val="125000"/>
              </a:lnSpc>
              <a:spcBef>
                <a:spcPct val="30000"/>
              </a:spcBef>
            </a:pPr>
            <a:r>
              <a:rPr lang="ko-KR" altLang="en-US" sz="2000" b="1" dirty="0" smtClean="0">
                <a:effectLst/>
                <a:ea typeface="굴림" pitchFamily="50" charset="-127"/>
              </a:rPr>
              <a:t> 시장현황</a:t>
            </a:r>
          </a:p>
          <a:p>
            <a:pPr marL="0" indent="0">
              <a:lnSpc>
                <a:spcPct val="125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2000" dirty="0" smtClean="0">
                <a:ea typeface="굴림" pitchFamily="50" charset="-127"/>
              </a:rPr>
              <a:t>  </a:t>
            </a:r>
            <a:r>
              <a:rPr lang="en-US" altLang="ko-KR" sz="1800" dirty="0" smtClean="0">
                <a:ea typeface="굴림" pitchFamily="50" charset="-127"/>
              </a:rPr>
              <a:t>- </a:t>
            </a:r>
            <a:r>
              <a:rPr lang="ko-KR" altLang="en-US" sz="1800" dirty="0" smtClean="0">
                <a:ea typeface="굴림" pitchFamily="50" charset="-127"/>
              </a:rPr>
              <a:t>현재 </a:t>
            </a:r>
            <a:r>
              <a:rPr lang="en-US" altLang="ko-KR" sz="1800" dirty="0" smtClean="0">
                <a:ea typeface="굴림" pitchFamily="50" charset="-127"/>
              </a:rPr>
              <a:t>CERs</a:t>
            </a:r>
            <a:r>
              <a:rPr lang="ko-KR" altLang="en-US" sz="1800" dirty="0" smtClean="0">
                <a:ea typeface="굴림" pitchFamily="50" charset="-127"/>
              </a:rPr>
              <a:t>의 판매 및 구입을 위한 하나의 통일된 시장이 없음</a:t>
            </a:r>
            <a:r>
              <a:rPr lang="en-US" altLang="ko-KR" sz="1800" dirty="0" smtClean="0">
                <a:ea typeface="굴림" pitchFamily="50" charset="-127"/>
              </a:rPr>
              <a:t>.</a:t>
            </a:r>
          </a:p>
          <a:p>
            <a:pPr marL="0" indent="0">
              <a:lnSpc>
                <a:spcPct val="125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1800" dirty="0" smtClean="0">
                <a:ea typeface="굴림" pitchFamily="50" charset="-127"/>
              </a:rPr>
              <a:t>  - </a:t>
            </a:r>
            <a:r>
              <a:rPr lang="ko-KR" altLang="en-US" sz="1800" dirty="0" smtClean="0">
                <a:ea typeface="굴림" pitchFamily="50" charset="-127"/>
              </a:rPr>
              <a:t>대부분 </a:t>
            </a:r>
            <a:r>
              <a:rPr lang="en-US" altLang="ko-KR" sz="1800" dirty="0" smtClean="0">
                <a:ea typeface="굴림" pitchFamily="50" charset="-127"/>
              </a:rPr>
              <a:t>CERs</a:t>
            </a:r>
            <a:r>
              <a:rPr lang="ko-KR" altLang="en-US" sz="1800" dirty="0" smtClean="0">
                <a:ea typeface="굴림" pitchFamily="50" charset="-127"/>
              </a:rPr>
              <a:t>은 </a:t>
            </a:r>
            <a:r>
              <a:rPr lang="ko-KR" altLang="en-US" sz="1800" u="sng" dirty="0" smtClean="0">
                <a:ea typeface="굴림" pitchFamily="50" charset="-127"/>
              </a:rPr>
              <a:t>중계업자나 관련 기금 신청</a:t>
            </a:r>
            <a:r>
              <a:rPr lang="ko-KR" altLang="en-US" sz="1800" dirty="0" smtClean="0">
                <a:ea typeface="굴림" pitchFamily="50" charset="-127"/>
              </a:rPr>
              <a:t>을 통해 매매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제목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o-KR" altLang="en-US" sz="4000" smtClean="0"/>
              <a:t>국제 </a:t>
            </a:r>
            <a:r>
              <a:rPr lang="en-US" altLang="ko-KR" sz="4000" smtClean="0"/>
              <a:t>CERs </a:t>
            </a:r>
            <a:r>
              <a:rPr lang="ko-KR" altLang="en-US" sz="4000" smtClean="0"/>
              <a:t>가격 동향</a:t>
            </a:r>
          </a:p>
        </p:txBody>
      </p:sp>
      <p:pic>
        <p:nvPicPr>
          <p:cNvPr id="149507" name="내용 개체 틀 3" descr="EUA trend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rcRect t="7797"/>
          <a:stretch>
            <a:fillRect/>
          </a:stretch>
        </p:blipFill>
        <p:spPr>
          <a:xfrm>
            <a:off x="4284663" y="1557338"/>
            <a:ext cx="4437062" cy="4173537"/>
          </a:xfrm>
        </p:spPr>
      </p:pic>
      <p:sp>
        <p:nvSpPr>
          <p:cNvPr id="149508" name="TextBox 4"/>
          <p:cNvSpPr txBox="1">
            <a:spLocks noChangeArrowheads="1"/>
          </p:cNvSpPr>
          <p:nvPr/>
        </p:nvSpPr>
        <p:spPr bwMode="auto">
          <a:xfrm>
            <a:off x="6372225" y="5726113"/>
            <a:ext cx="2376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latinLnBrk="1" hangingPunct="1"/>
            <a:r>
              <a:rPr lang="en-US" altLang="ko-KR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출처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: Point Carbon)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9509" name="직사각형 5"/>
          <p:cNvSpPr>
            <a:spLocks noChangeArrowheads="1"/>
          </p:cNvSpPr>
          <p:nvPr/>
        </p:nvSpPr>
        <p:spPr bwMode="auto">
          <a:xfrm>
            <a:off x="395288" y="1557338"/>
            <a:ext cx="3889375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9875" indent="-269875" eaLnBrk="1" latinLnBrk="1" hangingPunct="1">
              <a:buFont typeface="Wingdings" pitchFamily="2" charset="2"/>
              <a:buChar char="l"/>
            </a:pP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탄소배출 권 시장의 가격기준</a:t>
            </a:r>
          </a:p>
          <a:p>
            <a:pPr marL="269875" indent="-269875" eaLnBrk="1" latinLnBrk="1" hangingPunct="1"/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- EUAs</a:t>
            </a:r>
          </a:p>
          <a:p>
            <a:pPr marL="269875" indent="-269875" eaLnBrk="1" latinLnBrk="1" hangingPunct="1"/>
            <a:endParaRPr lang="en-US" altLang="ko-K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269875" indent="-269875" eaLnBrk="1" latinLnBrk="1" hangingPunct="1">
              <a:buFont typeface="Wingdings" pitchFamily="2" charset="2"/>
              <a:buChar char="l"/>
            </a:pP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2006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년 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월 </a:t>
            </a:r>
          </a:p>
          <a:p>
            <a:pPr marL="269875" indent="-269875" eaLnBrk="1" latinLnBrk="1" hangingPunct="1"/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- 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톤당 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31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유로까지 상승</a:t>
            </a:r>
          </a:p>
          <a:p>
            <a:pPr marL="269875" indent="-269875" eaLnBrk="1" latinLnBrk="1" hangingPunct="1"/>
            <a:endParaRPr lang="ko-KR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269875" indent="-269875" eaLnBrk="1" latinLnBrk="1" hangingPunct="1">
              <a:buFont typeface="Wingdings" pitchFamily="2" charset="2"/>
              <a:buChar char="l"/>
            </a:pP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2006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년 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월</a:t>
            </a:r>
          </a:p>
          <a:p>
            <a:pPr marL="269875" indent="-269875" eaLnBrk="1" latinLnBrk="1" hangingPunct="1"/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- 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가격 급락 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일부 국가의 </a:t>
            </a:r>
            <a:r>
              <a:rPr lang="ko-KR" alt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감축량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초과 달성으로 기인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</a:p>
          <a:p>
            <a:pPr marL="269875" indent="-269875" eaLnBrk="1" latinLnBrk="1" hangingPunct="1"/>
            <a:endParaRPr lang="en-US" altLang="ko-K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269875" indent="-269875" eaLnBrk="1" latinLnBrk="1" hangingPunct="1">
              <a:buFont typeface="Wingdings" pitchFamily="2" charset="2"/>
              <a:buChar char="l"/>
            </a:pP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급락 이후 회복세를 보이고 있으며 계속 상승할 것으로 예상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제목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altLang="ko-KR" sz="4000" b="1" dirty="0" smtClean="0"/>
              <a:t>CDM</a:t>
            </a:r>
            <a:r>
              <a:rPr lang="ko-KR" altLang="en-US" sz="4000" b="1" dirty="0" smtClean="0"/>
              <a:t>사업 추진 현황</a:t>
            </a:r>
          </a:p>
        </p:txBody>
      </p:sp>
      <p:sp>
        <p:nvSpPr>
          <p:cNvPr id="3" name="내용 개체 틀 2"/>
          <p:cNvSpPr>
            <a:spLocks/>
          </p:cNvSpPr>
          <p:nvPr/>
        </p:nvSpPr>
        <p:spPr bwMode="auto">
          <a:xfrm>
            <a:off x="900113" y="1268413"/>
            <a:ext cx="7416800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latin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l"/>
            </a:pP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CDM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사업은 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684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건이 등록 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(2007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 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월 기준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342900" indent="-342900" eaLnBrk="1" latinLnBrk="1" hangingPunct="1">
              <a:lnSpc>
                <a:spcPct val="120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등록된 사업으로부터 연간 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740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만 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 발행될 것으로 예측</a:t>
            </a:r>
          </a:p>
          <a:p>
            <a:pPr marL="342900" indent="-342900" eaLnBrk="1" latinLnBrk="1" hangingPunct="1">
              <a:lnSpc>
                <a:spcPct val="120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중국에서 발행되는 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 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41.2%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를 차지하고 있으며 생산설비에 대한 투자가 집중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342900" indent="-342900" eaLnBrk="1" latinLnBrk="1" hangingPunct="1">
              <a:lnSpc>
                <a:spcPct val="120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등록건수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인도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(35%),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브라질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(15%),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멕시코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(12%),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중국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(11%)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순</a:t>
            </a:r>
          </a:p>
          <a:p>
            <a:pPr marL="342900" indent="-342900" eaLnBrk="1" latinLnBrk="1" hangingPunct="1">
              <a:lnSpc>
                <a:spcPct val="120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국내에는 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건이 등록 </a:t>
            </a:r>
          </a:p>
          <a:p>
            <a:pPr marL="342900" indent="-342900" eaLnBrk="1" latinLnBrk="1" hangingPunct="1">
              <a:lnSpc>
                <a:spcPct val="120000"/>
              </a:lnSpc>
              <a:spcBef>
                <a:spcPct val="30000"/>
              </a:spcBef>
              <a:buFont typeface="Arial" pitchFamily="34" charset="0"/>
              <a:buNone/>
            </a:pPr>
            <a:endParaRPr lang="en-US" altLang="ko-K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eaLnBrk="1" latin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l"/>
            </a:pP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전세계적으로 약 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2,000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건의 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CDM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사업이 추진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일본정부의 </a:t>
            </a:r>
            <a:r>
              <a: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CDM </a:t>
            </a:r>
            <a:r>
              <a:rPr lang="ko-KR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사업 현황</a:t>
            </a:r>
            <a:endParaRPr lang="en-US" altLang="ko-K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571472" y="1152525"/>
            <a:ext cx="8001056" cy="5084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ko-KR" altLang="en-US" sz="2000" b="1" dirty="0" smtClean="0"/>
              <a:t>정부차원에서도 대규모 </a:t>
            </a:r>
            <a:r>
              <a:rPr lang="ko-KR" altLang="en-US" sz="2000" b="1" dirty="0" err="1" smtClean="0"/>
              <a:t>배출권</a:t>
            </a:r>
            <a:r>
              <a:rPr lang="ko-KR" altLang="en-US" sz="2000" b="1" dirty="0" smtClean="0"/>
              <a:t> 확보 사업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일본 정부는 카자흐스탄 정부와 </a:t>
            </a:r>
            <a:r>
              <a:rPr lang="en-US" altLang="ko-KR" sz="1800" dirty="0" smtClean="0"/>
              <a:t>2008~2012</a:t>
            </a:r>
            <a:r>
              <a:rPr lang="ko-KR" altLang="en-US" sz="1800" dirty="0" smtClean="0"/>
              <a:t>년 매년 </a:t>
            </a:r>
            <a:r>
              <a:rPr lang="en-US" altLang="ko-KR" sz="1800" dirty="0" smtClean="0"/>
              <a:t>6</a:t>
            </a:r>
            <a:r>
              <a:rPr lang="ko-KR" altLang="en-US" sz="1800" dirty="0" smtClean="0"/>
              <a:t>만</a:t>
            </a:r>
            <a:r>
              <a:rPr lang="en-US" altLang="ko-KR" sz="1800" dirty="0" smtClean="0"/>
              <a:t>2000 </a:t>
            </a:r>
            <a:r>
              <a:rPr lang="ko-KR" altLang="en-US" sz="1800" dirty="0" smtClean="0"/>
              <a:t>톤의 이산화탄소 </a:t>
            </a:r>
            <a:r>
              <a:rPr lang="ko-KR" altLang="en-US" sz="1800" dirty="0" err="1" smtClean="0"/>
              <a:t>배출권</a:t>
            </a:r>
            <a:r>
              <a:rPr lang="ko-KR" altLang="en-US" sz="1800" dirty="0" smtClean="0"/>
              <a:t> 확보</a:t>
            </a:r>
            <a:endParaRPr lang="en-US" altLang="ko-KR" sz="1800" dirty="0" smtClean="0"/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정부 산하기관인 </a:t>
            </a:r>
            <a:r>
              <a:rPr lang="en-US" altLang="ko-KR" sz="1800" dirty="0" smtClean="0"/>
              <a:t>'</a:t>
            </a:r>
            <a:r>
              <a:rPr lang="ko-KR" altLang="en-US" sz="1800" dirty="0" smtClean="0"/>
              <a:t>신 에너지산업기술 종합개발기구</a:t>
            </a:r>
            <a:r>
              <a:rPr lang="en-US" altLang="ko-KR" sz="1800" dirty="0" smtClean="0"/>
              <a:t>'</a:t>
            </a:r>
            <a:r>
              <a:rPr lang="ko-KR" altLang="en-US" sz="1800" dirty="0" smtClean="0"/>
              <a:t>가 서부 카자흐스탄의 화력 발전소를 개수해 주고 줄어드는 이산화탄소 량을 전량 일본의 삭감량으로 전환 하는 계약</a:t>
            </a:r>
          </a:p>
          <a:p>
            <a:pPr>
              <a:lnSpc>
                <a:spcPct val="150000"/>
              </a:lnSpc>
            </a:pPr>
            <a:endParaRPr lang="en-US" altLang="ko-KR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ko-KR" altLang="en-US" sz="2000" b="1" dirty="0" smtClean="0"/>
              <a:t>조림사업</a:t>
            </a:r>
            <a:r>
              <a:rPr lang="ko-KR" altLang="en-US" sz="2000" dirty="0" smtClean="0"/>
              <a:t> 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일본의 이산화탄소 배출량의 </a:t>
            </a:r>
            <a:r>
              <a:rPr lang="en-US" altLang="ko-KR" sz="1800" dirty="0" smtClean="0"/>
              <a:t>3.9%</a:t>
            </a:r>
            <a:r>
              <a:rPr lang="ko-KR" altLang="en-US" sz="1800" dirty="0" smtClean="0"/>
              <a:t>를 흡수할 수 있는 을 해외에서 시행</a:t>
            </a:r>
            <a:endParaRPr lang="en-US" altLang="ko-KR" sz="1800" dirty="0" smtClean="0"/>
          </a:p>
        </p:txBody>
      </p:sp>
      <p:sp>
        <p:nvSpPr>
          <p:cNvPr id="179204" name="TextBox 3"/>
          <p:cNvSpPr txBox="1">
            <a:spLocks noChangeArrowheads="1"/>
          </p:cNvSpPr>
          <p:nvPr/>
        </p:nvSpPr>
        <p:spPr bwMode="auto">
          <a:xfrm>
            <a:off x="231775" y="6483350"/>
            <a:ext cx="5286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latinLnBrk="1" hangingPunct="1"/>
            <a:r>
              <a:rPr lang="en-US" altLang="ko-KR" sz="1200">
                <a:latin typeface="Tahoma" pitchFamily="34" charset="0"/>
                <a:ea typeface="맑은 고딕" pitchFamily="50" charset="-127"/>
              </a:rPr>
              <a:t>Reference : CDM Information and Guidebook Second edition. 2004. UNEP</a:t>
            </a:r>
            <a:endParaRPr lang="ko-KR" altLang="en-US" sz="1200">
              <a:latin typeface="Tahoma" pitchFamily="34" charset="0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sz="3600" b="1" dirty="0" smtClean="0">
                <a:effectLst/>
              </a:rPr>
              <a:t>일본 업체의 </a:t>
            </a:r>
            <a:r>
              <a:rPr lang="en-US" altLang="ko-KR" sz="3600" b="1" dirty="0" smtClean="0">
                <a:effectLst/>
              </a:rPr>
              <a:t>CDM</a:t>
            </a:r>
            <a:r>
              <a:rPr lang="ko-KR" altLang="en-US" sz="3600" b="1" dirty="0" smtClean="0">
                <a:effectLst/>
              </a:rPr>
              <a:t>사업 현황</a:t>
            </a:r>
            <a:endParaRPr lang="en-US" altLang="ko-KR" sz="3600" b="1" dirty="0" smtClean="0">
              <a:effectLst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28596" y="1152525"/>
            <a:ext cx="8286808" cy="52768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ct val="15000"/>
              </a:spcBef>
              <a:buFont typeface="Wingdings" pitchFamily="2" charset="2"/>
              <a:buChar char="l"/>
            </a:pPr>
            <a:r>
              <a:rPr lang="en-US" altLang="ko-KR" sz="2000" b="1" dirty="0" smtClean="0"/>
              <a:t>2003</a:t>
            </a:r>
            <a:r>
              <a:rPr lang="ko-KR" altLang="en-US" sz="2000" b="1" dirty="0" smtClean="0"/>
              <a:t>년 도쿄전력 </a:t>
            </a:r>
            <a:r>
              <a:rPr lang="en-US" altLang="ko-KR" sz="2000" b="1" dirty="0" smtClean="0"/>
              <a:t>6</a:t>
            </a:r>
            <a:r>
              <a:rPr lang="ko-KR" altLang="en-US" sz="2000" b="1" dirty="0" smtClean="0"/>
              <a:t>개사</a:t>
            </a:r>
          </a:p>
          <a:p>
            <a:pPr>
              <a:lnSpc>
                <a:spcPct val="110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칠레의 소형 수력발전 사업을 지원</a:t>
            </a:r>
          </a:p>
          <a:p>
            <a:pPr>
              <a:lnSpc>
                <a:spcPct val="110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세계 최초로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만ｔ의 이산화탄소 </a:t>
            </a:r>
            <a:r>
              <a:rPr lang="ko-KR" altLang="en-US" sz="1800" dirty="0" err="1" smtClean="0"/>
              <a:t>배출권을</a:t>
            </a:r>
            <a:r>
              <a:rPr lang="ko-KR" altLang="en-US" sz="1800" dirty="0" smtClean="0"/>
              <a:t> 확보</a:t>
            </a:r>
          </a:p>
          <a:p>
            <a:pPr>
              <a:lnSpc>
                <a:spcPct val="110000"/>
              </a:lnSpc>
              <a:spcBef>
                <a:spcPct val="15000"/>
              </a:spcBef>
              <a:buFont typeface="Wingdings" pitchFamily="2" charset="2"/>
              <a:buNone/>
            </a:pPr>
            <a:endParaRPr lang="en-US" altLang="ko-KR" sz="1800" dirty="0" smtClean="0"/>
          </a:p>
          <a:p>
            <a:pPr>
              <a:lnSpc>
                <a:spcPct val="110000"/>
              </a:lnSpc>
              <a:spcBef>
                <a:spcPct val="15000"/>
              </a:spcBef>
              <a:buFont typeface="Wingdings" pitchFamily="2" charset="2"/>
              <a:buChar char="l"/>
            </a:pPr>
            <a:r>
              <a:rPr lang="ko-KR" altLang="en-US" sz="2000" b="1" dirty="0" err="1" smtClean="0"/>
              <a:t>스미토모상사</a:t>
            </a:r>
            <a:endParaRPr lang="ko-KR" altLang="en-US" sz="2000" b="1" dirty="0" smtClean="0"/>
          </a:p>
          <a:p>
            <a:pPr>
              <a:lnSpc>
                <a:spcPct val="110000"/>
              </a:lnSpc>
              <a:spcBef>
                <a:spcPct val="15000"/>
              </a:spcBef>
              <a:buFont typeface="Arial" pitchFamily="34" charset="0"/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영국 기업 등과 함께 인도에서 프레온가스를 회수해 파괴하는 사업 </a:t>
            </a:r>
            <a:r>
              <a:rPr lang="en-US" altLang="ko-KR" sz="1800" dirty="0" smtClean="0"/>
              <a:t>(338</a:t>
            </a:r>
            <a:r>
              <a:rPr lang="ko-KR" altLang="en-US" sz="1800" dirty="0" smtClean="0"/>
              <a:t>만 톤의 배출권 확보</a:t>
            </a:r>
            <a:r>
              <a:rPr lang="en-US" altLang="ko-KR" sz="1800" dirty="0" smtClean="0"/>
              <a:t>)</a:t>
            </a:r>
          </a:p>
          <a:p>
            <a:pPr>
              <a:lnSpc>
                <a:spcPct val="110000"/>
              </a:lnSpc>
              <a:spcBef>
                <a:spcPct val="15000"/>
              </a:spcBef>
              <a:buFont typeface="Arial" pitchFamily="34" charset="0"/>
              <a:buNone/>
            </a:pPr>
            <a:endParaRPr lang="en-US" altLang="ko-KR" sz="2000" dirty="0" smtClean="0"/>
          </a:p>
          <a:p>
            <a:pPr>
              <a:lnSpc>
                <a:spcPct val="110000"/>
              </a:lnSpc>
              <a:spcBef>
                <a:spcPct val="15000"/>
              </a:spcBef>
              <a:buFont typeface="Wingdings" pitchFamily="2" charset="2"/>
              <a:buChar char="l"/>
            </a:pPr>
            <a:r>
              <a:rPr lang="ko-KR" altLang="en-US" sz="2000" b="1" dirty="0" smtClean="0"/>
              <a:t>도쿄전력</a:t>
            </a:r>
          </a:p>
          <a:p>
            <a:pPr>
              <a:lnSpc>
                <a:spcPct val="110000"/>
              </a:lnSpc>
              <a:spcBef>
                <a:spcPct val="15000"/>
              </a:spcBef>
              <a:buFont typeface="Arial" pitchFamily="34" charset="0"/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전남지역에 풍력발전소를 짓기로 하고 최근 실사 완료</a:t>
            </a:r>
            <a:endParaRPr lang="en-US" altLang="ko-KR" sz="1800" dirty="0" smtClean="0"/>
          </a:p>
          <a:p>
            <a:pPr>
              <a:lnSpc>
                <a:spcPct val="110000"/>
              </a:lnSpc>
              <a:spcBef>
                <a:spcPct val="15000"/>
              </a:spcBef>
              <a:buFont typeface="Arial" pitchFamily="34" charset="0"/>
              <a:buNone/>
            </a:pPr>
            <a:endParaRPr lang="en-US" altLang="ko-KR" sz="2000" dirty="0" smtClean="0"/>
          </a:p>
          <a:p>
            <a:pPr>
              <a:lnSpc>
                <a:spcPct val="110000"/>
              </a:lnSpc>
              <a:spcBef>
                <a:spcPct val="15000"/>
              </a:spcBef>
              <a:buFont typeface="Wingdings" pitchFamily="2" charset="2"/>
              <a:buChar char="l"/>
            </a:pPr>
            <a:r>
              <a:rPr lang="ko-KR" altLang="en-US" sz="2000" b="1" dirty="0" err="1" smtClean="0"/>
              <a:t>이네오스케미컬</a:t>
            </a:r>
            <a:endParaRPr lang="ko-KR" altLang="en-US" sz="2000" b="1" dirty="0" smtClean="0"/>
          </a:p>
          <a:p>
            <a:pPr>
              <a:lnSpc>
                <a:spcPct val="110000"/>
              </a:lnSpc>
              <a:spcBef>
                <a:spcPct val="15000"/>
              </a:spcBef>
              <a:buFont typeface="Arial" pitchFamily="34" charset="0"/>
              <a:buNone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울산화학의 설비 개선 사업 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이 연간 </a:t>
            </a:r>
            <a:r>
              <a:rPr lang="en-US" altLang="ko-KR" sz="1800" dirty="0" smtClean="0"/>
              <a:t>140</a:t>
            </a:r>
            <a:r>
              <a:rPr lang="ko-KR" altLang="en-US" sz="1800" dirty="0" smtClean="0"/>
              <a:t>만 톤의 탄소배출권 확보</a:t>
            </a:r>
            <a:r>
              <a:rPr lang="en-US" altLang="ko-KR" sz="1800" dirty="0" smtClean="0"/>
              <a:t>)</a:t>
            </a:r>
          </a:p>
        </p:txBody>
      </p:sp>
      <p:sp>
        <p:nvSpPr>
          <p:cNvPr id="178180" name="TextBox 3"/>
          <p:cNvSpPr txBox="1">
            <a:spLocks noChangeArrowheads="1"/>
          </p:cNvSpPr>
          <p:nvPr/>
        </p:nvSpPr>
        <p:spPr bwMode="auto">
          <a:xfrm>
            <a:off x="231775" y="6483350"/>
            <a:ext cx="5286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latinLnBrk="1" hangingPunct="1"/>
            <a:r>
              <a:rPr lang="en-US" altLang="ko-KR" sz="1200" dirty="0">
                <a:latin typeface="Tahoma" pitchFamily="34" charset="0"/>
                <a:ea typeface="맑은 고딕" pitchFamily="50" charset="-127"/>
              </a:rPr>
              <a:t>Reference : CDM Information and Guidebook Second edition. 2004. UNEP</a:t>
            </a:r>
            <a:endParaRPr lang="ko-KR" altLang="en-US" sz="1200" dirty="0">
              <a:latin typeface="Tahoma" pitchFamily="34" charset="0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국외업체 </a:t>
            </a:r>
            <a:r>
              <a:rPr lang="en-US" altLang="ko-KR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CDM</a:t>
            </a:r>
            <a:r>
              <a:rPr lang="ko-KR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사업 추진 현황 </a:t>
            </a:r>
          </a:p>
        </p:txBody>
      </p:sp>
      <p:graphicFrame>
        <p:nvGraphicFramePr>
          <p:cNvPr id="177155" name="Group 3"/>
          <p:cNvGraphicFramePr>
            <a:graphicFrameLocks noGrp="1"/>
          </p:cNvGraphicFramePr>
          <p:nvPr/>
        </p:nvGraphicFramePr>
        <p:xfrm>
          <a:off x="395288" y="1519238"/>
          <a:ext cx="8353425" cy="4187952"/>
        </p:xfrm>
        <a:graphic>
          <a:graphicData uri="http://schemas.openxmlformats.org/drawingml/2006/table">
            <a:tbl>
              <a:tblPr/>
              <a:tblGrid>
                <a:gridCol w="1184275"/>
                <a:gridCol w="3779837"/>
                <a:gridCol w="3389313"/>
              </a:tblGrid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기업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목표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실적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도요타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2010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년까지 매출액원단위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2001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대비 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20% 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감축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생산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2003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19.5% 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감축달성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4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듀폰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2010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년까지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1990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대비 온실가스 배출량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65% 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감축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설비 및 공정개선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재생에너지활용 등을 통해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2003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현재 배출량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72% 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감축달성과 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30% 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생산성 향상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BP</a:t>
                      </a:r>
                      <a:endParaRPr kumimoji="0" lang="ko-KR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2010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년까지 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1990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대비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10%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배출량을 감축하고 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(1997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설정목표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 2012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년의 온실가스배출량을 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2001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수준으로 동결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컴프레서개선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자동차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대체연료사용 등을 통해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차 목표를 달성했으며 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차 목표 진행 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지구환경 보존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678893" cy="5472113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개요</a:t>
            </a:r>
            <a:r>
              <a:rPr lang="en-US" altLang="ko-KR" sz="2000" dirty="0" smtClean="0">
                <a:latin typeface="+mj-lt"/>
              </a:rPr>
              <a:t> 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급격한 산업화와 대량 </a:t>
            </a:r>
            <a:r>
              <a:rPr lang="ko-KR" altLang="en-US" sz="1800" dirty="0" err="1" smtClean="0">
                <a:latin typeface="+mj-lt"/>
              </a:rPr>
              <a:t>소비형</a:t>
            </a:r>
            <a:r>
              <a:rPr lang="ko-KR" altLang="en-US" sz="1800" dirty="0" smtClean="0">
                <a:latin typeface="+mj-lt"/>
              </a:rPr>
              <a:t> 에너지 산업으로부터 배출되는 이산화탄소 발생량 증가는 지구온난화 현상을 가속화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- 1972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: UNEP (United Nations Environment Program)</a:t>
            </a:r>
            <a:r>
              <a:rPr lang="ko-KR" altLang="en-US" sz="1800" dirty="0" smtClean="0">
                <a:latin typeface="+mj-lt"/>
              </a:rPr>
              <a:t>를 창설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- 1992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err="1" smtClean="0">
                <a:latin typeface="+mj-lt"/>
              </a:rPr>
              <a:t>리우선언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- 1995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체약국 회의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- 1997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err="1" smtClean="0">
                <a:latin typeface="+mj-lt"/>
              </a:rPr>
              <a:t>교토의정서</a:t>
            </a:r>
            <a:r>
              <a:rPr lang="ko-KR" altLang="en-US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기후변화협약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온실가스 배출감소 기준</a:t>
            </a:r>
            <a:r>
              <a:rPr lang="en-US" altLang="ko-KR" sz="1800" dirty="0" smtClean="0">
                <a:latin typeface="+mj-lt"/>
              </a:rPr>
              <a:t>)</a:t>
            </a:r>
            <a:r>
              <a:rPr lang="ko-KR" altLang="en-US" sz="1800" dirty="0" smtClean="0">
                <a:latin typeface="+mj-lt"/>
              </a:rPr>
              <a:t> 결정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공동이행제도 </a:t>
            </a:r>
            <a:r>
              <a:rPr lang="en-US" altLang="ko-KR" sz="1800" dirty="0" smtClean="0">
                <a:latin typeface="+mj-lt"/>
              </a:rPr>
              <a:t>(JI), </a:t>
            </a:r>
            <a:r>
              <a:rPr lang="ko-KR" altLang="en-US" sz="1800" dirty="0" smtClean="0">
                <a:latin typeface="+mj-lt"/>
              </a:rPr>
              <a:t>청정개발체제 </a:t>
            </a:r>
            <a:r>
              <a:rPr lang="en-US" altLang="ko-KR" sz="1800" dirty="0" smtClean="0">
                <a:latin typeface="+mj-lt"/>
              </a:rPr>
              <a:t>(CDM), </a:t>
            </a:r>
            <a:r>
              <a:rPr lang="ko-KR" altLang="en-US" sz="1800" dirty="0" err="1" smtClean="0">
                <a:latin typeface="+mj-lt"/>
              </a:rPr>
              <a:t>배출권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거래제도 </a:t>
            </a:r>
            <a:r>
              <a:rPr lang="en-US" altLang="ko-KR" sz="1800" dirty="0" smtClean="0">
                <a:latin typeface="+mj-lt"/>
              </a:rPr>
              <a:t>(ET)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- 2005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err="1" smtClean="0">
                <a:latin typeface="+mj-lt"/>
              </a:rPr>
              <a:t>교토의정서</a:t>
            </a:r>
            <a:r>
              <a:rPr lang="ko-KR" altLang="en-US" sz="1800" dirty="0" smtClean="0">
                <a:latin typeface="+mj-lt"/>
              </a:rPr>
              <a:t> 정식 발효 </a:t>
            </a:r>
            <a:r>
              <a:rPr lang="en-US" altLang="ko-KR" sz="1800" dirty="0" smtClean="0">
                <a:latin typeface="+mj-lt"/>
              </a:rPr>
              <a:t>– </a:t>
            </a:r>
            <a:r>
              <a:rPr lang="ko-KR" altLang="en-US" sz="1800" dirty="0" smtClean="0">
                <a:latin typeface="+mj-lt"/>
              </a:rPr>
              <a:t>러시아의 비준으로 발효</a:t>
            </a:r>
            <a:r>
              <a:rPr lang="en-US" altLang="ko-KR" sz="1800" dirty="0" smtClean="0">
                <a:latin typeface="+mj-lt"/>
              </a:rPr>
              <a:t>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ko-KR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기타 개도국의 </a:t>
            </a:r>
            <a:r>
              <a:rPr lang="en-US" altLang="ko-KR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CDM </a:t>
            </a:r>
            <a:r>
              <a:rPr lang="ko-KR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사업 사례</a:t>
            </a:r>
            <a:endParaRPr lang="en-US" altLang="ko-KR" sz="3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0228" name="TextBox 3"/>
          <p:cNvSpPr txBox="1">
            <a:spLocks noChangeArrowheads="1"/>
          </p:cNvSpPr>
          <p:nvPr/>
        </p:nvSpPr>
        <p:spPr bwMode="auto">
          <a:xfrm>
            <a:off x="428596" y="5643578"/>
            <a:ext cx="5286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latinLnBrk="1" hangingPunct="1"/>
            <a:r>
              <a:rPr lang="en-US" altLang="ko-KR" sz="1200" dirty="0">
                <a:latin typeface="Tahoma" pitchFamily="34" charset="0"/>
                <a:ea typeface="맑은 고딕" pitchFamily="50" charset="-127"/>
              </a:rPr>
              <a:t>Reference : CDM Information and Guidebook Second edition. 2004. UNEP</a:t>
            </a:r>
            <a:endParaRPr lang="ko-KR" altLang="en-US" sz="1200" dirty="0">
              <a:latin typeface="Tahoma" pitchFamily="34" charset="0"/>
              <a:ea typeface="맑은 고딕" pitchFamily="50" charset="-127"/>
            </a:endParaRPr>
          </a:p>
        </p:txBody>
      </p:sp>
      <p:graphicFrame>
        <p:nvGraphicFramePr>
          <p:cNvPr id="180270" name="Group 46"/>
          <p:cNvGraphicFramePr>
            <a:graphicFrameLocks noGrp="1"/>
          </p:cNvGraphicFramePr>
          <p:nvPr>
            <p:ph type="tbl" idx="4294967295"/>
          </p:nvPr>
        </p:nvGraphicFramePr>
        <p:xfrm>
          <a:off x="457200" y="1600200"/>
          <a:ext cx="8229600" cy="3817687"/>
        </p:xfrm>
        <a:graphic>
          <a:graphicData uri="http://schemas.openxmlformats.org/drawingml/2006/table">
            <a:tbl>
              <a:tblPr/>
              <a:tblGrid>
                <a:gridCol w="2674938"/>
                <a:gridCol w="5554662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국가명</a:t>
                      </a:r>
                      <a:endParaRPr kumimoji="0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베트남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산업용 보일러의 에너지 효율 향상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중국 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허난성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샹치우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화력발전소의 열병합발전소 건설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온두라스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폐기물 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목재 또는 농업 폐기물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을 이용하여 전력과 열 생산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모리타니아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소형 풍력 발전기를 이용한 농촌 전력화 사업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남아프리카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태양열을 이용한 주거용 급탕시설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칠레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수력발전소 건설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브라질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철강산업을 위한 </a:t>
                      </a: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지속가능한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연료용 목재 및 목탄 생산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effectLst/>
              </a:rPr>
              <a:t>국내 </a:t>
            </a:r>
            <a:r>
              <a:rPr lang="en-US" altLang="ko-KR" sz="4000" b="1" dirty="0" smtClean="0">
                <a:effectLst/>
              </a:rPr>
              <a:t>CDM</a:t>
            </a:r>
            <a:r>
              <a:rPr lang="ko-KR" altLang="en-US" sz="4000" b="1" dirty="0" smtClean="0">
                <a:effectLst/>
              </a:rPr>
              <a:t>사업 현황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541338" y="1152525"/>
            <a:ext cx="8207375" cy="5276850"/>
          </a:xfrm>
        </p:spPr>
        <p:txBody>
          <a:bodyPr>
            <a:normAutofit/>
          </a:bodyPr>
          <a:lstStyle/>
          <a:p>
            <a:pPr latinLnBrk="0">
              <a:lnSpc>
                <a:spcPct val="12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l"/>
            </a:pPr>
            <a:r>
              <a:rPr lang="ko-KR" altLang="en-US" sz="2000" b="1" dirty="0" smtClean="0"/>
              <a:t>현재 8건이 공식적으로 </a:t>
            </a:r>
            <a:r>
              <a:rPr lang="en-US" altLang="ko-KR" sz="2000" b="1" dirty="0" smtClean="0"/>
              <a:t>CDM </a:t>
            </a:r>
            <a:r>
              <a:rPr lang="ko-KR" altLang="en-US" sz="2000" b="1" dirty="0" smtClean="0"/>
              <a:t>사업으로 등록 되었으며</a:t>
            </a:r>
            <a:r>
              <a:rPr lang="en-US" altLang="ko-KR" sz="2000" b="1" dirty="0" smtClean="0"/>
              <a:t>, 10</a:t>
            </a:r>
            <a:r>
              <a:rPr lang="ko-KR" altLang="en-US" sz="2000" b="1" dirty="0" smtClean="0"/>
              <a:t>여건이 등록을 추진 중</a:t>
            </a:r>
          </a:p>
          <a:p>
            <a:pPr latinLnBrk="0">
              <a:lnSpc>
                <a:spcPct val="12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l"/>
            </a:pPr>
            <a:endParaRPr lang="en-US" altLang="ko-KR" sz="2000" b="1" dirty="0" smtClean="0"/>
          </a:p>
          <a:p>
            <a:pPr latinLnBrk="0">
              <a:lnSpc>
                <a:spcPct val="12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l"/>
            </a:pPr>
            <a:r>
              <a:rPr lang="ko-KR" altLang="en-US" sz="2000" b="1" dirty="0" smtClean="0"/>
              <a:t>울산화학의 </a:t>
            </a:r>
            <a:r>
              <a:rPr lang="en-US" altLang="ko-KR" sz="2000" b="1" dirty="0" smtClean="0"/>
              <a:t>HFC23 </a:t>
            </a:r>
            <a:r>
              <a:rPr lang="ko-KR" altLang="en-US" sz="2000" b="1" dirty="0" smtClean="0"/>
              <a:t>소각 사업은 매년 </a:t>
            </a:r>
            <a:r>
              <a:rPr lang="en-US" altLang="ko-KR" sz="2000" b="1" dirty="0" smtClean="0"/>
              <a:t>140</a:t>
            </a:r>
            <a:r>
              <a:rPr lang="ko-KR" altLang="en-US" sz="2000" b="1" dirty="0" smtClean="0"/>
              <a:t>만 톤의 </a:t>
            </a:r>
            <a:r>
              <a:rPr lang="en-US" altLang="ko-KR" sz="2000" b="1" dirty="0" smtClean="0"/>
              <a:t>CER</a:t>
            </a:r>
            <a:r>
              <a:rPr lang="ko-KR" altLang="en-US" sz="2000" b="1" dirty="0" smtClean="0"/>
              <a:t>을 발생시키는 것으로 기대</a:t>
            </a:r>
            <a:r>
              <a:rPr lang="en-US" altLang="ko-KR" sz="2000" dirty="0" smtClean="0"/>
              <a:t> 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1800" dirty="0" smtClean="0">
                <a:ea typeface="굴림" pitchFamily="50" charset="-127"/>
              </a:rPr>
              <a:t>  - </a:t>
            </a:r>
            <a:r>
              <a:rPr lang="ko-KR" altLang="en-US" sz="1800" dirty="0" smtClean="0"/>
              <a:t>현재까지 </a:t>
            </a:r>
            <a:r>
              <a:rPr lang="en-US" altLang="ko-KR" sz="1800" dirty="0" smtClean="0"/>
              <a:t>CER </a:t>
            </a:r>
            <a:r>
              <a:rPr lang="ko-KR" altLang="en-US" sz="1800" dirty="0" smtClean="0"/>
              <a:t>판매로 </a:t>
            </a:r>
            <a:r>
              <a:rPr lang="en-US" altLang="ko-KR" sz="1800" dirty="0" smtClean="0"/>
              <a:t>300</a:t>
            </a:r>
            <a:r>
              <a:rPr lang="ko-KR" altLang="en-US" sz="1800" dirty="0" err="1" smtClean="0"/>
              <a:t>억원의</a:t>
            </a:r>
            <a:r>
              <a:rPr lang="ko-KR" altLang="en-US" sz="1800" dirty="0" smtClean="0"/>
              <a:t> 수입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</a:pPr>
            <a:endParaRPr lang="en-US" altLang="ko-KR" sz="2000" dirty="0" smtClean="0"/>
          </a:p>
          <a:p>
            <a:pPr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l"/>
            </a:pPr>
            <a:r>
              <a:rPr lang="ko-KR" altLang="en-US" sz="2000" b="1" dirty="0" smtClean="0"/>
              <a:t>프랑스 </a:t>
            </a:r>
            <a:r>
              <a:rPr lang="ko-KR" altLang="en-US" sz="2000" b="1" dirty="0" err="1" smtClean="0"/>
              <a:t>로디아</a:t>
            </a:r>
            <a:r>
              <a:rPr lang="ko-KR" altLang="en-US" sz="2000" b="1" dirty="0" smtClean="0"/>
              <a:t> </a:t>
            </a:r>
            <a:r>
              <a:rPr lang="ko-KR" altLang="en-US" sz="2000" b="1" dirty="0" err="1" smtClean="0"/>
              <a:t>폴리아마이드사의</a:t>
            </a:r>
            <a:r>
              <a:rPr lang="ko-KR" altLang="en-US" sz="2000" b="1" dirty="0" smtClean="0"/>
              <a:t> </a:t>
            </a:r>
            <a:r>
              <a:rPr lang="ko-KR" altLang="en-US" sz="2000" b="1" dirty="0" err="1" smtClean="0"/>
              <a:t>온산공장에서</a:t>
            </a:r>
            <a:r>
              <a:rPr lang="ko-KR" altLang="en-US" sz="2000" b="1" dirty="0" smtClean="0"/>
              <a:t> 진행 중인 </a:t>
            </a:r>
            <a:r>
              <a:rPr lang="en-US" altLang="ko-KR" sz="2000" b="1" dirty="0" smtClean="0"/>
              <a:t>N</a:t>
            </a:r>
            <a:r>
              <a:rPr lang="en-US" altLang="ko-KR" sz="2000" b="1" baseline="-25000" dirty="0" smtClean="0"/>
              <a:t>2</a:t>
            </a:r>
            <a:r>
              <a:rPr lang="en-US" altLang="ko-KR" sz="2000" b="1" dirty="0" smtClean="0"/>
              <a:t>O </a:t>
            </a:r>
            <a:r>
              <a:rPr lang="ko-KR" altLang="en-US" sz="2000" b="1" dirty="0" smtClean="0"/>
              <a:t>열분해 사업은 연간 </a:t>
            </a:r>
            <a:r>
              <a:rPr lang="en-US" altLang="ko-KR" sz="2000" b="1" dirty="0" smtClean="0"/>
              <a:t>915</a:t>
            </a:r>
            <a:r>
              <a:rPr lang="ko-KR" altLang="en-US" sz="2000" b="1" dirty="0" err="1" smtClean="0"/>
              <a:t>만톤의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CER </a:t>
            </a:r>
            <a:r>
              <a:rPr lang="ko-KR" altLang="en-US" sz="2000" b="1" dirty="0" smtClean="0"/>
              <a:t>발생 예상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err="1" smtClean="0"/>
              <a:t>온산공장</a:t>
            </a:r>
            <a:r>
              <a:rPr lang="ko-KR" altLang="en-US" sz="1800" dirty="0" smtClean="0"/>
              <a:t> 프로젝트의 </a:t>
            </a:r>
            <a:r>
              <a:rPr lang="en-US" altLang="ko-KR" sz="1800" dirty="0" smtClean="0"/>
              <a:t>CDM </a:t>
            </a:r>
            <a:r>
              <a:rPr lang="ko-KR" altLang="en-US" sz="1800" dirty="0" smtClean="0"/>
              <a:t>사업 등록 후 주가가 </a:t>
            </a:r>
            <a:r>
              <a:rPr lang="en-US" altLang="ko-KR" sz="1800" dirty="0" smtClean="0"/>
              <a:t>30% </a:t>
            </a:r>
            <a:r>
              <a:rPr lang="ko-KR" altLang="en-US" sz="1800" dirty="0" smtClean="0"/>
              <a:t>상승하였고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브라질 공장 </a:t>
            </a:r>
            <a:r>
              <a:rPr lang="en-US" altLang="ko-KR" sz="1800" dirty="0" smtClean="0"/>
              <a:t>CDM </a:t>
            </a:r>
            <a:r>
              <a:rPr lang="ko-KR" altLang="en-US" sz="1800" dirty="0" smtClean="0"/>
              <a:t>등록 후 추가로 </a:t>
            </a:r>
            <a:r>
              <a:rPr lang="en-US" altLang="ko-KR" sz="1800" dirty="0" smtClean="0"/>
              <a:t>5% </a:t>
            </a:r>
            <a:r>
              <a:rPr lang="ko-KR" altLang="en-US" sz="1800" dirty="0" smtClean="0"/>
              <a:t>상승</a:t>
            </a:r>
          </a:p>
        </p:txBody>
      </p:sp>
      <p:sp>
        <p:nvSpPr>
          <p:cNvPr id="167940" name="TextBox 3"/>
          <p:cNvSpPr txBox="1">
            <a:spLocks noChangeArrowheads="1"/>
          </p:cNvSpPr>
          <p:nvPr/>
        </p:nvSpPr>
        <p:spPr bwMode="auto">
          <a:xfrm>
            <a:off x="231775" y="6483350"/>
            <a:ext cx="5286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latinLnBrk="1" hangingPunct="1"/>
            <a:r>
              <a:rPr lang="en-US" altLang="ko-KR" sz="1200">
                <a:latin typeface="Tahoma" pitchFamily="34" charset="0"/>
                <a:ea typeface="맑은 고딕" pitchFamily="50" charset="-127"/>
              </a:rPr>
              <a:t>Reference : CDM Information and Guidebook Second edition. 2004. UNEP</a:t>
            </a:r>
            <a:endParaRPr lang="ko-KR" altLang="en-US" sz="1200">
              <a:latin typeface="Tahoma" pitchFamily="34" charset="0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en-US" altLang="ko-KR" sz="4000" smtClean="0"/>
              <a:t> </a:t>
            </a:r>
            <a:r>
              <a:rPr lang="ko-KR" altLang="en-US" sz="4000" smtClean="0"/>
              <a:t>국내 </a:t>
            </a:r>
            <a:r>
              <a:rPr lang="en-US" altLang="ko-KR" sz="4000" smtClean="0"/>
              <a:t>CDM</a:t>
            </a:r>
            <a:r>
              <a:rPr lang="ko-KR" altLang="en-US" sz="4000" smtClean="0"/>
              <a:t>사업 등록 현황</a:t>
            </a:r>
          </a:p>
        </p:txBody>
      </p:sp>
      <p:sp>
        <p:nvSpPr>
          <p:cNvPr id="168964" name="TextBox 3"/>
          <p:cNvSpPr txBox="1">
            <a:spLocks noChangeArrowheads="1"/>
          </p:cNvSpPr>
          <p:nvPr/>
        </p:nvSpPr>
        <p:spPr bwMode="auto">
          <a:xfrm>
            <a:off x="231775" y="6483350"/>
            <a:ext cx="5286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latinLnBrk="1" hangingPunct="1"/>
            <a:r>
              <a:rPr lang="en-US" altLang="ko-KR" sz="1200">
                <a:latin typeface="Tahoma" pitchFamily="34" charset="0"/>
                <a:ea typeface="맑은 고딕" pitchFamily="50" charset="-127"/>
              </a:rPr>
              <a:t>Reference : CDM Information and Guidebook Second edition. 2004. UNEP</a:t>
            </a:r>
            <a:endParaRPr lang="ko-KR" altLang="en-US" sz="1200">
              <a:latin typeface="Tahoma" pitchFamily="34" charset="0"/>
              <a:ea typeface="맑은 고딕" pitchFamily="50" charset="-127"/>
            </a:endParaRPr>
          </a:p>
        </p:txBody>
      </p:sp>
      <p:graphicFrame>
        <p:nvGraphicFramePr>
          <p:cNvPr id="169233" name="Group 273"/>
          <p:cNvGraphicFramePr>
            <a:graphicFrameLocks noGrp="1"/>
          </p:cNvGraphicFramePr>
          <p:nvPr/>
        </p:nvGraphicFramePr>
        <p:xfrm>
          <a:off x="466725" y="1484313"/>
          <a:ext cx="8208963" cy="4705035"/>
        </p:xfrm>
        <a:graphic>
          <a:graphicData uri="http://schemas.openxmlformats.org/drawingml/2006/table">
            <a:tbl>
              <a:tblPr/>
              <a:tblGrid>
                <a:gridCol w="1008063"/>
                <a:gridCol w="2952750"/>
                <a:gridCol w="1079500"/>
                <a:gridCol w="1655762"/>
                <a:gridCol w="1512888"/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등록일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사업명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투자국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예상감축량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휴먼명조,한컴돋움"/>
                        </a:rPr>
                        <a:t>(tCO2/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휴먼명조,한컴돋움"/>
                        </a:rPr>
                        <a:t>년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휴먼명조,한컴돋움"/>
                        </a:rPr>
                        <a:t>)</a:t>
                      </a:r>
                      <a:endParaRPr kumimoji="0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단 계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05. 3.24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울산 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HFC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감축사업</a:t>
                      </a:r>
                      <a:endParaRPr kumimoji="0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일  본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1,400,000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UN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등록완료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05.11.27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온산 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N</a:t>
                      </a:r>
                      <a:r>
                        <a:rPr kumimoji="0" lang="en-US" altLang="ko-KR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2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O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감축사업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프랑스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9,150,000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UN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등록완료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06. 3.20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강원 풍력 사업</a:t>
                      </a:r>
                      <a:endParaRPr kumimoji="0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일  본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149,536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UN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등록완료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06 .6. 2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영덕 풍력 사업</a:t>
                      </a:r>
                      <a:endParaRPr kumimoji="0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일  본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60,071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UN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등록완료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06. 6.16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시화 조력 사업</a:t>
                      </a:r>
                      <a:endParaRPr kumimoji="0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단독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310,593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UN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등록완료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06. 8.21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동해 태양광 사업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단독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560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UN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등록완료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06.10. 6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endParaRPr kumimoji="0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수자원공사 소수력 사업</a:t>
                      </a:r>
                      <a:endParaRPr kumimoji="0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단독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9,689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UN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등록완료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07.1.22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휴켐스 화학내 3개 질산공장의 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tail gas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중 촉매를 활용한 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N</a:t>
                      </a:r>
                      <a:r>
                        <a:rPr kumimoji="0" lang="en-US" altLang="ko-KR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2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O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감축사업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단독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1,268,310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UN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등록완료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합 계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12,348,759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한컴바탕" pitchFamily="18" charset="2"/>
                        </a:rPr>
                        <a:t> 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en-US" altLang="ko-KR" smtClean="0"/>
              <a:t> </a:t>
            </a:r>
            <a:r>
              <a:rPr lang="ko-KR" altLang="en-US" smtClean="0"/>
              <a:t>국내 </a:t>
            </a:r>
            <a:r>
              <a:rPr lang="en-US" altLang="ko-KR" smtClean="0"/>
              <a:t>CDM</a:t>
            </a:r>
            <a:r>
              <a:rPr lang="ko-KR" altLang="en-US" smtClean="0"/>
              <a:t>사업 현황</a:t>
            </a:r>
          </a:p>
        </p:txBody>
      </p:sp>
      <p:sp>
        <p:nvSpPr>
          <p:cNvPr id="169987" name="TextBox 3"/>
          <p:cNvSpPr txBox="1">
            <a:spLocks noChangeArrowheads="1"/>
          </p:cNvSpPr>
          <p:nvPr/>
        </p:nvSpPr>
        <p:spPr bwMode="auto">
          <a:xfrm>
            <a:off x="231775" y="6483350"/>
            <a:ext cx="5286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latinLnBrk="1" hangingPunct="1"/>
            <a:r>
              <a:rPr lang="en-US" altLang="ko-KR" sz="1200">
                <a:latin typeface="Tahoma" pitchFamily="34" charset="0"/>
                <a:ea typeface="맑은 고딕" pitchFamily="50" charset="-127"/>
              </a:rPr>
              <a:t>Reference : CDM Information and Guidebook Second edition. 2004. UNEP</a:t>
            </a:r>
            <a:endParaRPr lang="ko-KR" altLang="en-US" sz="1200">
              <a:latin typeface="Tahoma" pitchFamily="34" charset="0"/>
              <a:ea typeface="맑은 고딕" pitchFamily="50" charset="-127"/>
            </a:endParaRPr>
          </a:p>
        </p:txBody>
      </p:sp>
      <p:pic>
        <p:nvPicPr>
          <p:cNvPr id="1700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357298"/>
            <a:ext cx="774544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ko-KR" smtClean="0"/>
              <a:t> </a:t>
            </a:r>
            <a:r>
              <a:rPr lang="ko-KR" altLang="en-US" smtClean="0"/>
              <a:t>국내 </a:t>
            </a:r>
            <a:r>
              <a:rPr lang="en-US" altLang="ko-KR" smtClean="0"/>
              <a:t>CDM</a:t>
            </a:r>
            <a:r>
              <a:rPr lang="ko-KR" altLang="en-US" smtClean="0"/>
              <a:t>사업 성공 사례</a:t>
            </a:r>
            <a:endParaRPr lang="en-US" altLang="ko-KR" smtClean="0"/>
          </a:p>
        </p:txBody>
      </p:sp>
      <p:graphicFrame>
        <p:nvGraphicFramePr>
          <p:cNvPr id="174161" name="Group 81"/>
          <p:cNvGraphicFramePr>
            <a:graphicFrameLocks noGrp="1"/>
          </p:cNvGraphicFramePr>
          <p:nvPr>
            <p:ph type="tbl" idx="4294967295"/>
          </p:nvPr>
        </p:nvGraphicFramePr>
        <p:xfrm>
          <a:off x="457200" y="1600200"/>
          <a:ext cx="8228013" cy="4410075"/>
        </p:xfrm>
        <a:graphic>
          <a:graphicData uri="http://schemas.openxmlformats.org/drawingml/2006/table">
            <a:tbl>
              <a:tblPr/>
              <a:tblGrid>
                <a:gridCol w="2530475"/>
                <a:gridCol w="1511300"/>
                <a:gridCol w="1511300"/>
                <a:gridCol w="2674938"/>
              </a:tblGrid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ko-K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후성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휴켐스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비고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감축대상 온실가스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HFC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N</a:t>
                      </a:r>
                      <a:r>
                        <a:rPr kumimoji="0" lang="en-US" altLang="ko-K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HFC 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유해성이 높음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예상 감축량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(CO2 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환산 톤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1,400,000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1,268,310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실제 인증규모는 다를 수 있음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지분율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~ 2012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초기 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~ 2028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이후 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16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40%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20%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울산화학 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HFC 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열분해사업 </a:t>
                      </a:r>
                      <a:r>
                        <a:rPr kumimoji="0" lang="ko-KR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지분율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: </a:t>
                      </a:r>
                      <a:r>
                        <a:rPr kumimoji="0" lang="ko-KR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후성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(40%), UPC (10%), INEO3 Flour Japan (60%)</a:t>
                      </a:r>
                      <a:endParaRPr kumimoji="0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배당 유입액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~ 2012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초기 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~ 2028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이후 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16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</a:t>
                      </a: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84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억원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84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억원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42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억원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190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억원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 Euro/Ton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원화 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16,000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원 기준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21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 총 유입액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1,764</a:t>
                      </a:r>
                      <a:r>
                        <a:rPr kumimoji="0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억원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3,250</a:t>
                      </a:r>
                      <a:r>
                        <a:rPr kumimoji="0" lang="ko-KR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억원</a:t>
                      </a:r>
                      <a:endParaRPr kumimoji="0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62" name="Text Box 82"/>
          <p:cNvSpPr txBox="1">
            <a:spLocks noChangeArrowheads="1"/>
          </p:cNvSpPr>
          <p:nvPr/>
        </p:nvSpPr>
        <p:spPr bwMode="auto">
          <a:xfrm>
            <a:off x="468313" y="6021388"/>
            <a:ext cx="626586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/>
              <a:t>자료</a:t>
            </a:r>
            <a:r>
              <a:rPr lang="en-US" altLang="ko-KR"/>
              <a:t>: </a:t>
            </a:r>
            <a:r>
              <a:rPr lang="ko-KR" altLang="en-US"/>
              <a:t>대신증권 추정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smtClean="0"/>
              <a:t>주가 변화추이 </a:t>
            </a: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1187450" y="1196975"/>
            <a:ext cx="6769100" cy="20510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b="1"/>
              <a:t> </a:t>
            </a:r>
            <a:r>
              <a:rPr lang="ko-KR" altLang="en-US" sz="2400" b="1"/>
              <a:t>후성 </a:t>
            </a:r>
            <a:r>
              <a:rPr lang="en-US" altLang="ko-KR" sz="2400" b="1"/>
              <a:t>(</a:t>
            </a:r>
            <a:r>
              <a:rPr lang="ko-KR" altLang="en-US" sz="2400" b="1"/>
              <a:t>인적 분할 이전 퍼스텍</a:t>
            </a:r>
            <a:r>
              <a:rPr lang="en-US" altLang="ko-KR" sz="2400" b="1"/>
              <a:t>)</a:t>
            </a:r>
          </a:p>
          <a:p>
            <a:r>
              <a:rPr lang="en-US" altLang="ko-KR" sz="2000"/>
              <a:t> - 12</a:t>
            </a:r>
            <a:r>
              <a:rPr lang="ko-KR" altLang="en-US" sz="2000"/>
              <a:t>억원 투자</a:t>
            </a:r>
            <a:r>
              <a:rPr lang="en-US" altLang="ko-KR" sz="2000"/>
              <a:t>,</a:t>
            </a:r>
            <a:r>
              <a:rPr lang="ko-KR" altLang="en-US" sz="2000"/>
              <a:t> </a:t>
            </a:r>
            <a:endParaRPr lang="en-US" altLang="ko-KR" sz="2000"/>
          </a:p>
          <a:p>
            <a:r>
              <a:rPr lang="en-US" altLang="ko-KR" sz="2000"/>
              <a:t> - 2006</a:t>
            </a:r>
            <a:r>
              <a:rPr lang="ko-KR" altLang="en-US" sz="2000"/>
              <a:t>년에 </a:t>
            </a:r>
            <a:r>
              <a:rPr lang="en-US" altLang="ko-KR" sz="2000"/>
              <a:t>80</a:t>
            </a:r>
            <a:r>
              <a:rPr lang="ko-KR" altLang="en-US" sz="2000"/>
              <a:t>억원 이상의 배당금 수익</a:t>
            </a:r>
            <a:endParaRPr lang="en-US" altLang="ko-KR" sz="2000"/>
          </a:p>
          <a:p>
            <a:r>
              <a:rPr lang="en-US" altLang="ko-KR" sz="2000"/>
              <a:t> - 2007</a:t>
            </a:r>
            <a:r>
              <a:rPr lang="ko-KR" altLang="en-US" sz="2000"/>
              <a:t>년 </a:t>
            </a:r>
            <a:r>
              <a:rPr lang="en-US" altLang="ko-KR" sz="2000"/>
              <a:t>1</a:t>
            </a:r>
            <a:r>
              <a:rPr lang="ko-KR" altLang="en-US" sz="2000"/>
              <a:t>분기 중에도 </a:t>
            </a:r>
            <a:r>
              <a:rPr lang="en-US" altLang="ko-KR" sz="2000"/>
              <a:t>16</a:t>
            </a:r>
            <a:r>
              <a:rPr lang="ko-KR" altLang="en-US" sz="2000"/>
              <a:t>억원의 배당금 수익 실현</a:t>
            </a:r>
          </a:p>
          <a:p>
            <a:endParaRPr lang="en-US" altLang="ko-KR" sz="2000"/>
          </a:p>
          <a:p>
            <a:pPr>
              <a:buFont typeface="Wingdings" pitchFamily="2" charset="2"/>
              <a:buChar char="l"/>
            </a:pPr>
            <a:r>
              <a:rPr lang="en-US" altLang="ko-KR" sz="2400"/>
              <a:t> </a:t>
            </a:r>
            <a:r>
              <a:rPr lang="ko-KR" altLang="en-US" sz="2400" b="1"/>
              <a:t>휴켐스</a:t>
            </a:r>
            <a:r>
              <a:rPr lang="ko-KR" altLang="en-US" sz="2400"/>
              <a:t>도 성공적으로 </a:t>
            </a:r>
            <a:r>
              <a:rPr lang="en-US" altLang="ko-KR" sz="2400"/>
              <a:t>CDM </a:t>
            </a:r>
            <a:r>
              <a:rPr lang="ko-KR" altLang="en-US" sz="2400"/>
              <a:t>사업에 진입</a:t>
            </a:r>
            <a:endParaRPr lang="en-US" altLang="ko-KR" sz="2400"/>
          </a:p>
        </p:txBody>
      </p:sp>
      <p:graphicFrame>
        <p:nvGraphicFramePr>
          <p:cNvPr id="173062" name="Object 6"/>
          <p:cNvGraphicFramePr>
            <a:graphicFrameLocks noChangeAspect="1"/>
          </p:cNvGraphicFramePr>
          <p:nvPr/>
        </p:nvGraphicFramePr>
        <p:xfrm>
          <a:off x="1258888" y="3357563"/>
          <a:ext cx="6697662" cy="2951162"/>
        </p:xfrm>
        <a:graphic>
          <a:graphicData uri="http://schemas.openxmlformats.org/presentationml/2006/ole">
            <p:oleObj spid="_x0000_s1026" name="비트맵 이미지" r:id="rId3" imgW="4153480" imgH="2180952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en-US" altLang="ko-KR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2012</a:t>
            </a:r>
            <a:r>
              <a:rPr lang="ko-KR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년 이후 </a:t>
            </a:r>
            <a:r>
              <a:rPr lang="en-US" altLang="ko-KR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CDM </a:t>
            </a:r>
            <a:r>
              <a:rPr lang="ko-KR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전망</a:t>
            </a:r>
            <a:r>
              <a:rPr lang="ko-KR" altLang="en-US" sz="36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541338" y="1285859"/>
            <a:ext cx="8207375" cy="5143515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ct val="30000"/>
              </a:spcBef>
              <a:buFont typeface="Wingdings" pitchFamily="2" charset="2"/>
              <a:buChar char="l"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선진국과 개도국의 공동 사업</a:t>
            </a:r>
          </a:p>
          <a:p>
            <a:pPr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2000" dirty="0" smtClean="0">
                <a:latin typeface="굴림" pitchFamily="50" charset="-127"/>
                <a:ea typeface="굴림" pitchFamily="50" charset="-127"/>
              </a:rPr>
              <a:t>  - 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개도국의 </a:t>
            </a:r>
            <a:r>
              <a:rPr lang="ko-KR" altLang="en-US" sz="2000" dirty="0" err="1" smtClean="0">
                <a:latin typeface="굴림" pitchFamily="50" charset="-127"/>
                <a:ea typeface="굴림" pitchFamily="50" charset="-127"/>
              </a:rPr>
              <a:t>지속가능한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 발전에 기여</a:t>
            </a:r>
          </a:p>
          <a:p>
            <a:pPr>
              <a:lnSpc>
                <a:spcPct val="130000"/>
              </a:lnSpc>
              <a:spcBef>
                <a:spcPct val="30000"/>
              </a:spcBef>
              <a:buFont typeface="Wingdings" pitchFamily="2" charset="2"/>
              <a:buChar char="l"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현재로선 개도국이 온실가스 저감 사업에 참여하는 유일한 메커니즘</a:t>
            </a:r>
          </a:p>
          <a:p>
            <a:pPr>
              <a:lnSpc>
                <a:spcPct val="130000"/>
              </a:lnSpc>
              <a:spcBef>
                <a:spcPct val="30000"/>
              </a:spcBef>
              <a:buFont typeface="Wingdings" pitchFamily="2" charset="2"/>
              <a:buChar char="l"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시장 메커니즘을 이용</a:t>
            </a:r>
          </a:p>
          <a:p>
            <a:pPr>
              <a:lnSpc>
                <a:spcPct val="130000"/>
              </a:lnSpc>
              <a:spcBef>
                <a:spcPct val="30000"/>
              </a:spcBef>
              <a:buFont typeface="Wingdings" pitchFamily="2" charset="2"/>
              <a:buChar char="l"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CDM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 사업의 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CER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 인정기간이 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2012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년 이후까지 지속</a:t>
            </a:r>
          </a:p>
          <a:p>
            <a:pPr>
              <a:lnSpc>
                <a:spcPct val="130000"/>
              </a:lnSpc>
              <a:spcBef>
                <a:spcPct val="30000"/>
              </a:spcBef>
              <a:buFont typeface="Wingdings" pitchFamily="2" charset="2"/>
              <a:buChar char="l"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이미 막대한 시간과 비용을 투입 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(2006. 10. 14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현재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>
            <a:normAutofit/>
          </a:bodyPr>
          <a:lstStyle/>
          <a:p>
            <a:r>
              <a:rPr lang="ko-KR" altLang="en-US" b="1" dirty="0" smtClean="0">
                <a:effectLst/>
              </a:rPr>
              <a:t>기후변화협약</a:t>
            </a:r>
          </a:p>
        </p:txBody>
      </p:sp>
      <p:sp>
        <p:nvSpPr>
          <p:cNvPr id="13107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142984"/>
            <a:ext cx="8291513" cy="5310204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ko-KR" altLang="en-US" sz="2000" b="1" dirty="0" smtClean="0">
                <a:latin typeface="+mj-lt"/>
              </a:rPr>
              <a:t>목적</a:t>
            </a:r>
            <a:r>
              <a:rPr lang="ko-KR" altLang="en-US" sz="2000" dirty="0" smtClean="0">
                <a:latin typeface="+mj-lt"/>
              </a:rPr>
              <a:t> </a:t>
            </a:r>
          </a:p>
          <a:p>
            <a:pPr>
              <a:spcBef>
                <a:spcPct val="30000"/>
              </a:spcBef>
              <a:buFont typeface="Arial" pitchFamily="34" charset="0"/>
              <a:buNone/>
            </a:pPr>
            <a:r>
              <a:rPr lang="ko-KR" altLang="en-US" sz="1800" b="1" dirty="0" smtClean="0">
                <a:latin typeface="+mj-lt"/>
              </a:rPr>
              <a:t>  </a:t>
            </a:r>
            <a:r>
              <a:rPr lang="en-US" altLang="ko-KR" sz="1800" b="1" dirty="0" smtClean="0">
                <a:latin typeface="+mj-lt"/>
              </a:rPr>
              <a:t>- </a:t>
            </a:r>
            <a:r>
              <a:rPr lang="ko-KR" altLang="en-US" sz="1800" b="1" dirty="0" smtClean="0">
                <a:latin typeface="+mj-lt"/>
              </a:rPr>
              <a:t>인류의 활동에 의해 발생되는 위험하고 인위적인 영향이 기후시스템에 미치지 않도록 </a:t>
            </a:r>
            <a:r>
              <a:rPr lang="ko-KR" altLang="en-US" sz="1800" b="1" u="sng" dirty="0" smtClean="0">
                <a:latin typeface="+mj-lt"/>
              </a:rPr>
              <a:t>대기 중 온실가스의 농도를 안정화</a:t>
            </a:r>
            <a:r>
              <a:rPr lang="ko-KR" altLang="en-US" sz="1800" b="1" dirty="0" smtClean="0">
                <a:latin typeface="+mj-lt"/>
              </a:rPr>
              <a:t> 시키는 것</a:t>
            </a:r>
          </a:p>
          <a:p>
            <a:pPr>
              <a:spcBef>
                <a:spcPct val="30000"/>
              </a:spcBef>
              <a:buFont typeface="Arial" pitchFamily="34" charset="0"/>
              <a:buNone/>
            </a:pPr>
            <a:endParaRPr lang="ko-KR" altLang="en-US" sz="1800" b="1" dirty="0" smtClean="0">
              <a:latin typeface="+mj-lt"/>
            </a:endParaRPr>
          </a:p>
          <a:p>
            <a:pPr>
              <a:spcBef>
                <a:spcPct val="30000"/>
              </a:spcBef>
            </a:pPr>
            <a:r>
              <a:rPr lang="ko-KR" altLang="en-US" sz="2000" b="1" dirty="0" smtClean="0">
                <a:latin typeface="+mj-lt"/>
              </a:rPr>
              <a:t>의의</a:t>
            </a:r>
          </a:p>
          <a:p>
            <a:pPr>
              <a:spcBef>
                <a:spcPct val="30000"/>
              </a:spcBef>
              <a:buNone/>
            </a:pPr>
            <a:r>
              <a:rPr lang="en-US" altLang="ko-KR" sz="1800" b="1" dirty="0" smtClean="0"/>
              <a:t>  - </a:t>
            </a:r>
            <a:r>
              <a:rPr lang="ko-KR" altLang="en-US" sz="1800" b="1" dirty="0" smtClean="0"/>
              <a:t>선진국을 중심으로 배출량 감축에 대해 국제적으로 구속력이 있는 최초의 법적 규범 확보</a:t>
            </a:r>
          </a:p>
          <a:p>
            <a:pPr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1800" b="1" dirty="0" smtClean="0"/>
              <a:t>  - </a:t>
            </a:r>
            <a:r>
              <a:rPr lang="ko-KR" altLang="en-US" sz="1800" b="1" dirty="0" err="1" smtClean="0"/>
              <a:t>배출권</a:t>
            </a:r>
            <a:r>
              <a:rPr lang="ko-KR" altLang="en-US" sz="1800" b="1" dirty="0" smtClean="0"/>
              <a:t> 거래와 같은 시장원리에 입각한 새로운 온실가스 감축수단의 도입을 통해 온실가스를 상품으로 거래할 수 있도록 규정</a:t>
            </a:r>
            <a:r>
              <a:rPr lang="ko-KR" alt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ko-KR" sz="18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30000"/>
              </a:spcBef>
              <a:buFont typeface="Arial" pitchFamily="34" charset="0"/>
              <a:buNone/>
            </a:pPr>
            <a:endParaRPr lang="en-US" altLang="ko-KR" sz="18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30000"/>
              </a:spcBef>
            </a:pPr>
            <a:r>
              <a:rPr lang="ko-KR" altLang="en-US" sz="2000" b="1" dirty="0" smtClean="0">
                <a:effectLst/>
              </a:rPr>
              <a:t>주요내용</a:t>
            </a:r>
            <a:r>
              <a:rPr lang="ko-KR" alt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 - </a:t>
            </a:r>
            <a:r>
              <a:rPr lang="ko-KR" altLang="en-US" sz="1800" b="1" dirty="0" smtClean="0">
                <a:latin typeface="+mj-lt"/>
              </a:rPr>
              <a:t>선진국</a:t>
            </a:r>
            <a:r>
              <a:rPr lang="en-US" altLang="ko-KR" sz="1800" b="1" dirty="0" smtClean="0">
                <a:latin typeface="+mj-lt"/>
              </a:rPr>
              <a:t>(Annex I)</a:t>
            </a:r>
            <a:r>
              <a:rPr lang="ko-KR" altLang="en-US" sz="1800" b="1" dirty="0" smtClean="0">
                <a:latin typeface="+mj-lt"/>
              </a:rPr>
              <a:t>의 구속력 있는 감축 목표 설정 </a:t>
            </a:r>
            <a:r>
              <a:rPr lang="en-US" altLang="ko-KR" sz="1800" b="1" dirty="0" smtClean="0">
                <a:latin typeface="+mj-lt"/>
              </a:rPr>
              <a:t>(</a:t>
            </a:r>
            <a:r>
              <a:rPr lang="ko-KR" altLang="en-US" sz="1800" b="1" dirty="0" smtClean="0">
                <a:latin typeface="+mj-lt"/>
              </a:rPr>
              <a:t>제 </a:t>
            </a:r>
            <a:r>
              <a:rPr lang="en-US" altLang="ko-KR" sz="1800" b="1" dirty="0" smtClean="0">
                <a:latin typeface="+mj-lt"/>
              </a:rPr>
              <a:t>3</a:t>
            </a:r>
            <a:r>
              <a:rPr lang="ko-KR" altLang="en-US" sz="1800" b="1" dirty="0" smtClean="0">
                <a:latin typeface="+mj-lt"/>
              </a:rPr>
              <a:t>조</a:t>
            </a:r>
            <a:r>
              <a:rPr lang="en-US" altLang="ko-KR" sz="1800" b="1" dirty="0" smtClean="0">
                <a:latin typeface="+mj-lt"/>
              </a:rPr>
              <a:t>)</a:t>
            </a:r>
          </a:p>
          <a:p>
            <a:pPr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1800" b="1" dirty="0" smtClean="0">
                <a:latin typeface="+mj-lt"/>
              </a:rPr>
              <a:t>  - </a:t>
            </a:r>
            <a:r>
              <a:rPr lang="ko-KR" altLang="en-US" sz="1800" b="1" dirty="0" smtClean="0">
                <a:latin typeface="+mj-lt"/>
              </a:rPr>
              <a:t>공동이행</a:t>
            </a:r>
            <a:r>
              <a:rPr lang="en-US" altLang="ko-KR" sz="1800" b="1" dirty="0" smtClean="0">
                <a:latin typeface="+mj-lt"/>
              </a:rPr>
              <a:t>, </a:t>
            </a:r>
            <a:r>
              <a:rPr lang="ko-KR" altLang="en-US" sz="1800" b="1" dirty="0" smtClean="0">
                <a:latin typeface="+mj-lt"/>
              </a:rPr>
              <a:t>청정개발체제</a:t>
            </a:r>
            <a:r>
              <a:rPr lang="en-US" altLang="ko-KR" sz="1800" b="1" dirty="0" smtClean="0">
                <a:latin typeface="+mj-lt"/>
              </a:rPr>
              <a:t>, </a:t>
            </a:r>
            <a:r>
              <a:rPr lang="ko-KR" altLang="en-US" sz="1800" b="1" dirty="0" err="1" smtClean="0">
                <a:latin typeface="+mj-lt"/>
              </a:rPr>
              <a:t>배출권거래제</a:t>
            </a:r>
            <a:r>
              <a:rPr lang="ko-KR" altLang="en-US" sz="1800" b="1" dirty="0" smtClean="0">
                <a:latin typeface="+mj-lt"/>
              </a:rPr>
              <a:t> 등 시장원리에 입각한 새로운 온실가스 감축 수단의 도입 </a:t>
            </a:r>
            <a:r>
              <a:rPr lang="en-US" altLang="ko-KR" sz="1800" b="1" dirty="0" smtClean="0">
                <a:latin typeface="+mj-lt"/>
              </a:rPr>
              <a:t>(</a:t>
            </a:r>
            <a:r>
              <a:rPr lang="ko-KR" altLang="en-US" sz="1800" b="1" dirty="0" smtClean="0">
                <a:latin typeface="+mj-lt"/>
              </a:rPr>
              <a:t>제 </a:t>
            </a:r>
            <a:r>
              <a:rPr lang="en-US" altLang="ko-KR" sz="1800" b="1" dirty="0" smtClean="0">
                <a:latin typeface="+mj-lt"/>
              </a:rPr>
              <a:t>6</a:t>
            </a:r>
            <a:r>
              <a:rPr lang="ko-KR" altLang="en-US" sz="1800" b="1" dirty="0" smtClean="0">
                <a:latin typeface="+mj-lt"/>
              </a:rPr>
              <a:t>조</a:t>
            </a:r>
            <a:r>
              <a:rPr lang="en-US" altLang="ko-KR" sz="1800" b="1" dirty="0" smtClean="0">
                <a:latin typeface="+mj-lt"/>
              </a:rPr>
              <a:t>, 12</a:t>
            </a:r>
            <a:r>
              <a:rPr lang="ko-KR" altLang="en-US" sz="1800" b="1" dirty="0" smtClean="0">
                <a:latin typeface="+mj-lt"/>
              </a:rPr>
              <a:t>조</a:t>
            </a:r>
            <a:r>
              <a:rPr lang="en-US" altLang="ko-KR" sz="1800" b="1" dirty="0" smtClean="0">
                <a:latin typeface="+mj-lt"/>
              </a:rPr>
              <a:t>, 17</a:t>
            </a:r>
            <a:r>
              <a:rPr lang="ko-KR" altLang="en-US" sz="1800" b="1" dirty="0" smtClean="0">
                <a:latin typeface="+mj-lt"/>
              </a:rPr>
              <a:t>조</a:t>
            </a:r>
            <a:r>
              <a:rPr lang="en-US" altLang="ko-KR" sz="1800" b="1" dirty="0" smtClean="0">
                <a:latin typeface="+mj-lt"/>
              </a:rPr>
              <a:t>)</a:t>
            </a:r>
          </a:p>
          <a:p>
            <a:pPr eaLnBrk="0" latinLnBrk="0" hangingPunct="0">
              <a:spcBef>
                <a:spcPct val="30000"/>
              </a:spcBef>
              <a:buFontTx/>
              <a:buNone/>
            </a:pPr>
            <a:r>
              <a:rPr lang="en-US" altLang="ko-KR" sz="1800" b="1" dirty="0" smtClean="0">
                <a:latin typeface="+mj-lt"/>
              </a:rPr>
              <a:t>  - </a:t>
            </a:r>
            <a:r>
              <a:rPr lang="ko-KR" altLang="en-US" sz="1800" b="1" dirty="0" smtClean="0">
                <a:latin typeface="+mj-lt"/>
              </a:rPr>
              <a:t>국가간 연합을 통한 공동 감축목표 달성 허용 </a:t>
            </a:r>
            <a:r>
              <a:rPr lang="en-US" altLang="ko-KR" sz="1800" b="1" dirty="0" smtClean="0">
                <a:latin typeface="+mj-lt"/>
              </a:rPr>
              <a:t>(</a:t>
            </a:r>
            <a:r>
              <a:rPr lang="ko-KR" altLang="en-US" sz="1800" b="1" dirty="0" smtClean="0">
                <a:latin typeface="+mj-lt"/>
              </a:rPr>
              <a:t>제 </a:t>
            </a:r>
            <a:r>
              <a:rPr lang="en-US" altLang="ko-KR" sz="1800" b="1" dirty="0" smtClean="0">
                <a:latin typeface="+mj-lt"/>
              </a:rPr>
              <a:t>4</a:t>
            </a:r>
            <a:r>
              <a:rPr lang="ko-KR" altLang="en-US" sz="1800" b="1" dirty="0" smtClean="0">
                <a:latin typeface="+mj-lt"/>
              </a:rPr>
              <a:t>조</a:t>
            </a:r>
            <a:r>
              <a:rPr lang="en-US" altLang="ko-KR" sz="1800" b="1" dirty="0" smtClean="0">
                <a:latin typeface="+mj-lt"/>
              </a:rPr>
              <a:t>)</a:t>
            </a:r>
            <a:endParaRPr lang="en-US" altLang="ko-KR" sz="1800" b="1" dirty="0" smtClean="0">
              <a:solidFill>
                <a:srgbClr val="5F5F5F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ko-KR" alt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effectLst/>
              </a:rPr>
              <a:t>온실가스배출 세부사항 </a:t>
            </a:r>
          </a:p>
        </p:txBody>
      </p:sp>
      <p:graphicFrame>
        <p:nvGraphicFramePr>
          <p:cNvPr id="137258" name="Group 42"/>
          <p:cNvGraphicFramePr>
            <a:graphicFrameLocks noGrp="1"/>
          </p:cNvGraphicFramePr>
          <p:nvPr/>
        </p:nvGraphicFramePr>
        <p:xfrm>
          <a:off x="827088" y="1484313"/>
          <a:ext cx="7775575" cy="4263074"/>
        </p:xfrm>
        <a:graphic>
          <a:graphicData uri="http://schemas.openxmlformats.org/drawingml/2006/table">
            <a:tbl>
              <a:tblPr/>
              <a:tblGrid>
                <a:gridCol w="2197100"/>
                <a:gridCol w="5578475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구    분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내                       용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대상 국가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38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개국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협약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Annex I 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국가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40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개국 중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’97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년 당시 협약에 가입하지 않은 터키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kumimoji="0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벨라루스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 제외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목표 연도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2008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년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~ 2012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년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감축 목표율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1990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년 배출량 대비 평균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5.2% 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감축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각국의 경제적 여건에 따라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-8 ~ +10% 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까지 차별화 된 감축량 규정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감축대상 온실가스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CO</a:t>
                      </a:r>
                      <a:r>
                        <a:rPr kumimoji="0" lang="en-US" altLang="ko-KR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, CH</a:t>
                      </a:r>
                      <a:r>
                        <a:rPr kumimoji="0" lang="en-US" altLang="ko-KR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, N</a:t>
                      </a:r>
                      <a:r>
                        <a:rPr kumimoji="0" lang="en-US" altLang="ko-KR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O, HFC</a:t>
                      </a:r>
                      <a:r>
                        <a:rPr kumimoji="0" lang="en-US" altLang="ko-KR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S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, PFC</a:t>
                      </a:r>
                      <a:r>
                        <a:rPr kumimoji="0" lang="en-US" altLang="ko-KR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S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, SF</a:t>
                      </a:r>
                      <a:r>
                        <a:rPr kumimoji="0" lang="en-US" altLang="ko-KR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 6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종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온실가스 배출원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에너지 연소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산업공정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kumimoji="0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농축업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폐기물 등으로 구분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감축 도입 수단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교토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 메커니즘 도입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7257" name="Text Box 41"/>
          <p:cNvSpPr txBox="1">
            <a:spLocks noChangeArrowheads="1"/>
          </p:cNvSpPr>
          <p:nvPr/>
        </p:nvSpPr>
        <p:spPr bwMode="gray">
          <a:xfrm>
            <a:off x="5651500" y="5788025"/>
            <a:ext cx="3052763" cy="304800"/>
          </a:xfrm>
          <a:prstGeom prst="rect">
            <a:avLst/>
          </a:prstGeom>
          <a:noFill/>
          <a:ln w="889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ko-KR" sz="1400" b="1" dirty="0">
                <a:latin typeface="돋움" pitchFamily="50" charset="-127"/>
                <a:ea typeface="돋움" pitchFamily="50" charset="-127"/>
              </a:rPr>
              <a:t>( </a:t>
            </a:r>
            <a:r>
              <a:rPr lang="ko-KR" altLang="en-US" sz="1400" b="1" dirty="0">
                <a:latin typeface="돋움" pitchFamily="50" charset="-127"/>
                <a:ea typeface="돋움" pitchFamily="50" charset="-127"/>
              </a:rPr>
              <a:t>출처 </a:t>
            </a:r>
            <a:r>
              <a:rPr lang="en-US" altLang="ko-KR" sz="1400" b="1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400" b="1" dirty="0">
                <a:latin typeface="돋움" pitchFamily="50" charset="-127"/>
                <a:ea typeface="돋움" pitchFamily="50" charset="-127"/>
              </a:rPr>
              <a:t>에너지관리공단 </a:t>
            </a:r>
            <a:r>
              <a:rPr lang="ko-KR" altLang="en-US" sz="1400" b="1" dirty="0" err="1">
                <a:latin typeface="돋움" pitchFamily="50" charset="-127"/>
                <a:ea typeface="돋움" pitchFamily="50" charset="-127"/>
              </a:rPr>
              <a:t>기후대책실</a:t>
            </a:r>
            <a:r>
              <a:rPr lang="en-US" altLang="ko-KR" sz="1400" b="1" dirty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대륙별 온실가스 감축 의무 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116013" y="1628775"/>
            <a:ext cx="7127875" cy="4495800"/>
            <a:chOff x="2235" y="1104"/>
            <a:chExt cx="3407" cy="2129"/>
          </a:xfrm>
        </p:grpSpPr>
        <p:sp>
          <p:nvSpPr>
            <p:cNvPr id="136197" name="Rectangle 3"/>
            <p:cNvSpPr>
              <a:spLocks noChangeArrowheads="1"/>
            </p:cNvSpPr>
            <p:nvPr/>
          </p:nvSpPr>
          <p:spPr bwMode="auto">
            <a:xfrm>
              <a:off x="2235" y="1104"/>
              <a:ext cx="3407" cy="2129"/>
            </a:xfrm>
            <a:prstGeom prst="rect">
              <a:avLst/>
            </a:prstGeom>
            <a:gradFill rotWithShape="0">
              <a:gsLst>
                <a:gs pos="0">
                  <a:srgbClr val="6182A2"/>
                </a:gs>
                <a:gs pos="50000">
                  <a:srgbClr val="99CCFF"/>
                </a:gs>
                <a:gs pos="100000">
                  <a:srgbClr val="6182A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endParaRPr lang="ko-KR" altLang="en-US" sz="2400">
                <a:latin typeface="Arial" pitchFamily="34" charset="0"/>
              </a:endParaRPr>
            </a:p>
          </p:txBody>
        </p:sp>
        <p:sp>
          <p:nvSpPr>
            <p:cNvPr id="136198" name="Freeform 4"/>
            <p:cNvSpPr>
              <a:spLocks/>
            </p:cNvSpPr>
            <p:nvPr/>
          </p:nvSpPr>
          <p:spPr bwMode="auto">
            <a:xfrm>
              <a:off x="3044" y="2350"/>
              <a:ext cx="404" cy="860"/>
            </a:xfrm>
            <a:custGeom>
              <a:avLst/>
              <a:gdLst>
                <a:gd name="T0" fmla="*/ 0 w 505"/>
                <a:gd name="T1" fmla="*/ 143 h 855"/>
                <a:gd name="T2" fmla="*/ 24 w 505"/>
                <a:gd name="T3" fmla="*/ 256 h 855"/>
                <a:gd name="T4" fmla="*/ 66 w 505"/>
                <a:gd name="T5" fmla="*/ 301 h 855"/>
                <a:gd name="T6" fmla="*/ 100 w 505"/>
                <a:gd name="T7" fmla="*/ 345 h 855"/>
                <a:gd name="T8" fmla="*/ 115 w 505"/>
                <a:gd name="T9" fmla="*/ 430 h 855"/>
                <a:gd name="T10" fmla="*/ 97 w 505"/>
                <a:gd name="T11" fmla="*/ 535 h 855"/>
                <a:gd name="T12" fmla="*/ 90 w 505"/>
                <a:gd name="T13" fmla="*/ 615 h 855"/>
                <a:gd name="T14" fmla="*/ 84 w 505"/>
                <a:gd name="T15" fmla="*/ 682 h 855"/>
                <a:gd name="T16" fmla="*/ 69 w 505"/>
                <a:gd name="T17" fmla="*/ 734 h 855"/>
                <a:gd name="T18" fmla="*/ 79 w 505"/>
                <a:gd name="T19" fmla="*/ 789 h 855"/>
                <a:gd name="T20" fmla="*/ 115 w 505"/>
                <a:gd name="T21" fmla="*/ 846 h 855"/>
                <a:gd name="T22" fmla="*/ 139 w 505"/>
                <a:gd name="T23" fmla="*/ 854 h 855"/>
                <a:gd name="T24" fmla="*/ 163 w 505"/>
                <a:gd name="T25" fmla="*/ 855 h 855"/>
                <a:gd name="T26" fmla="*/ 174 w 505"/>
                <a:gd name="T27" fmla="*/ 846 h 855"/>
                <a:gd name="T28" fmla="*/ 158 w 505"/>
                <a:gd name="T29" fmla="*/ 830 h 855"/>
                <a:gd name="T30" fmla="*/ 144 w 505"/>
                <a:gd name="T31" fmla="*/ 789 h 855"/>
                <a:gd name="T32" fmla="*/ 160 w 505"/>
                <a:gd name="T33" fmla="*/ 728 h 855"/>
                <a:gd name="T34" fmla="*/ 197 w 505"/>
                <a:gd name="T35" fmla="*/ 692 h 855"/>
                <a:gd name="T36" fmla="*/ 218 w 505"/>
                <a:gd name="T37" fmla="*/ 642 h 855"/>
                <a:gd name="T38" fmla="*/ 247 w 505"/>
                <a:gd name="T39" fmla="*/ 618 h 855"/>
                <a:gd name="T40" fmla="*/ 278 w 505"/>
                <a:gd name="T41" fmla="*/ 590 h 855"/>
                <a:gd name="T42" fmla="*/ 302 w 505"/>
                <a:gd name="T43" fmla="*/ 560 h 855"/>
                <a:gd name="T44" fmla="*/ 325 w 505"/>
                <a:gd name="T45" fmla="*/ 529 h 855"/>
                <a:gd name="T46" fmla="*/ 340 w 505"/>
                <a:gd name="T47" fmla="*/ 503 h 855"/>
                <a:gd name="T48" fmla="*/ 348 w 505"/>
                <a:gd name="T49" fmla="*/ 471 h 855"/>
                <a:gd name="T50" fmla="*/ 357 w 505"/>
                <a:gd name="T51" fmla="*/ 448 h 855"/>
                <a:gd name="T52" fmla="*/ 385 w 505"/>
                <a:gd name="T53" fmla="*/ 443 h 855"/>
                <a:gd name="T54" fmla="*/ 417 w 505"/>
                <a:gd name="T55" fmla="*/ 430 h 855"/>
                <a:gd name="T56" fmla="*/ 447 w 505"/>
                <a:gd name="T57" fmla="*/ 421 h 855"/>
                <a:gd name="T58" fmla="*/ 466 w 505"/>
                <a:gd name="T59" fmla="*/ 390 h 855"/>
                <a:gd name="T60" fmla="*/ 489 w 505"/>
                <a:gd name="T61" fmla="*/ 324 h 855"/>
                <a:gd name="T62" fmla="*/ 500 w 505"/>
                <a:gd name="T63" fmla="*/ 274 h 855"/>
                <a:gd name="T64" fmla="*/ 503 w 505"/>
                <a:gd name="T65" fmla="*/ 232 h 855"/>
                <a:gd name="T66" fmla="*/ 489 w 505"/>
                <a:gd name="T67" fmla="*/ 206 h 855"/>
                <a:gd name="T68" fmla="*/ 466 w 505"/>
                <a:gd name="T69" fmla="*/ 198 h 855"/>
                <a:gd name="T70" fmla="*/ 447 w 505"/>
                <a:gd name="T71" fmla="*/ 185 h 855"/>
                <a:gd name="T72" fmla="*/ 432 w 505"/>
                <a:gd name="T73" fmla="*/ 162 h 855"/>
                <a:gd name="T74" fmla="*/ 411 w 505"/>
                <a:gd name="T75" fmla="*/ 156 h 855"/>
                <a:gd name="T76" fmla="*/ 390 w 505"/>
                <a:gd name="T77" fmla="*/ 156 h 855"/>
                <a:gd name="T78" fmla="*/ 370 w 505"/>
                <a:gd name="T79" fmla="*/ 148 h 855"/>
                <a:gd name="T80" fmla="*/ 346 w 505"/>
                <a:gd name="T81" fmla="*/ 112 h 855"/>
                <a:gd name="T82" fmla="*/ 320 w 505"/>
                <a:gd name="T83" fmla="*/ 83 h 855"/>
                <a:gd name="T84" fmla="*/ 276 w 505"/>
                <a:gd name="T85" fmla="*/ 54 h 855"/>
                <a:gd name="T86" fmla="*/ 218 w 505"/>
                <a:gd name="T87" fmla="*/ 28 h 855"/>
                <a:gd name="T88" fmla="*/ 171 w 505"/>
                <a:gd name="T89" fmla="*/ 21 h 855"/>
                <a:gd name="T90" fmla="*/ 139 w 505"/>
                <a:gd name="T91" fmla="*/ 18 h 855"/>
                <a:gd name="T92" fmla="*/ 121 w 505"/>
                <a:gd name="T93" fmla="*/ 18 h 855"/>
                <a:gd name="T94" fmla="*/ 102 w 505"/>
                <a:gd name="T95" fmla="*/ 10 h 855"/>
                <a:gd name="T96" fmla="*/ 84 w 505"/>
                <a:gd name="T97" fmla="*/ 0 h 855"/>
                <a:gd name="T98" fmla="*/ 63 w 505"/>
                <a:gd name="T99" fmla="*/ 13 h 855"/>
                <a:gd name="T100" fmla="*/ 40 w 505"/>
                <a:gd name="T101" fmla="*/ 38 h 855"/>
                <a:gd name="T102" fmla="*/ 22 w 505"/>
                <a:gd name="T103" fmla="*/ 49 h 85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05"/>
                <a:gd name="T157" fmla="*/ 0 h 855"/>
                <a:gd name="T158" fmla="*/ 505 w 505"/>
                <a:gd name="T159" fmla="*/ 855 h 85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05" h="855">
                  <a:moveTo>
                    <a:pt x="16" y="55"/>
                  </a:moveTo>
                  <a:lnTo>
                    <a:pt x="6" y="93"/>
                  </a:lnTo>
                  <a:lnTo>
                    <a:pt x="0" y="143"/>
                  </a:lnTo>
                  <a:lnTo>
                    <a:pt x="1" y="196"/>
                  </a:lnTo>
                  <a:lnTo>
                    <a:pt x="12" y="240"/>
                  </a:lnTo>
                  <a:lnTo>
                    <a:pt x="24" y="256"/>
                  </a:lnTo>
                  <a:lnTo>
                    <a:pt x="37" y="272"/>
                  </a:lnTo>
                  <a:lnTo>
                    <a:pt x="51" y="286"/>
                  </a:lnTo>
                  <a:lnTo>
                    <a:pt x="66" y="301"/>
                  </a:lnTo>
                  <a:lnTo>
                    <a:pt x="79" y="316"/>
                  </a:lnTo>
                  <a:lnTo>
                    <a:pt x="92" y="330"/>
                  </a:lnTo>
                  <a:lnTo>
                    <a:pt x="100" y="345"/>
                  </a:lnTo>
                  <a:lnTo>
                    <a:pt x="106" y="361"/>
                  </a:lnTo>
                  <a:lnTo>
                    <a:pt x="113" y="393"/>
                  </a:lnTo>
                  <a:lnTo>
                    <a:pt x="115" y="430"/>
                  </a:lnTo>
                  <a:lnTo>
                    <a:pt x="111" y="469"/>
                  </a:lnTo>
                  <a:lnTo>
                    <a:pt x="103" y="510"/>
                  </a:lnTo>
                  <a:lnTo>
                    <a:pt x="97" y="535"/>
                  </a:lnTo>
                  <a:lnTo>
                    <a:pt x="93" y="561"/>
                  </a:lnTo>
                  <a:lnTo>
                    <a:pt x="92" y="589"/>
                  </a:lnTo>
                  <a:lnTo>
                    <a:pt x="90" y="615"/>
                  </a:lnTo>
                  <a:lnTo>
                    <a:pt x="89" y="639"/>
                  </a:lnTo>
                  <a:lnTo>
                    <a:pt x="87" y="661"/>
                  </a:lnTo>
                  <a:lnTo>
                    <a:pt x="84" y="682"/>
                  </a:lnTo>
                  <a:lnTo>
                    <a:pt x="81" y="699"/>
                  </a:lnTo>
                  <a:lnTo>
                    <a:pt x="74" y="715"/>
                  </a:lnTo>
                  <a:lnTo>
                    <a:pt x="69" y="734"/>
                  </a:lnTo>
                  <a:lnTo>
                    <a:pt x="66" y="752"/>
                  </a:lnTo>
                  <a:lnTo>
                    <a:pt x="71" y="770"/>
                  </a:lnTo>
                  <a:lnTo>
                    <a:pt x="79" y="789"/>
                  </a:lnTo>
                  <a:lnTo>
                    <a:pt x="90" y="812"/>
                  </a:lnTo>
                  <a:lnTo>
                    <a:pt x="102" y="833"/>
                  </a:lnTo>
                  <a:lnTo>
                    <a:pt x="115" y="846"/>
                  </a:lnTo>
                  <a:lnTo>
                    <a:pt x="123" y="849"/>
                  </a:lnTo>
                  <a:lnTo>
                    <a:pt x="131" y="851"/>
                  </a:lnTo>
                  <a:lnTo>
                    <a:pt x="139" y="854"/>
                  </a:lnTo>
                  <a:lnTo>
                    <a:pt x="147" y="854"/>
                  </a:lnTo>
                  <a:lnTo>
                    <a:pt x="157" y="855"/>
                  </a:lnTo>
                  <a:lnTo>
                    <a:pt x="163" y="855"/>
                  </a:lnTo>
                  <a:lnTo>
                    <a:pt x="170" y="854"/>
                  </a:lnTo>
                  <a:lnTo>
                    <a:pt x="174" y="852"/>
                  </a:lnTo>
                  <a:lnTo>
                    <a:pt x="174" y="846"/>
                  </a:lnTo>
                  <a:lnTo>
                    <a:pt x="170" y="842"/>
                  </a:lnTo>
                  <a:lnTo>
                    <a:pt x="165" y="838"/>
                  </a:lnTo>
                  <a:lnTo>
                    <a:pt x="158" y="830"/>
                  </a:lnTo>
                  <a:lnTo>
                    <a:pt x="152" y="820"/>
                  </a:lnTo>
                  <a:lnTo>
                    <a:pt x="147" y="807"/>
                  </a:lnTo>
                  <a:lnTo>
                    <a:pt x="144" y="789"/>
                  </a:lnTo>
                  <a:lnTo>
                    <a:pt x="145" y="765"/>
                  </a:lnTo>
                  <a:lnTo>
                    <a:pt x="152" y="742"/>
                  </a:lnTo>
                  <a:lnTo>
                    <a:pt x="160" y="728"/>
                  </a:lnTo>
                  <a:lnTo>
                    <a:pt x="171" y="716"/>
                  </a:lnTo>
                  <a:lnTo>
                    <a:pt x="184" y="705"/>
                  </a:lnTo>
                  <a:lnTo>
                    <a:pt x="197" y="692"/>
                  </a:lnTo>
                  <a:lnTo>
                    <a:pt x="205" y="676"/>
                  </a:lnTo>
                  <a:lnTo>
                    <a:pt x="212" y="658"/>
                  </a:lnTo>
                  <a:lnTo>
                    <a:pt x="218" y="642"/>
                  </a:lnTo>
                  <a:lnTo>
                    <a:pt x="226" y="629"/>
                  </a:lnTo>
                  <a:lnTo>
                    <a:pt x="236" y="623"/>
                  </a:lnTo>
                  <a:lnTo>
                    <a:pt x="247" y="618"/>
                  </a:lnTo>
                  <a:lnTo>
                    <a:pt x="259" y="611"/>
                  </a:lnTo>
                  <a:lnTo>
                    <a:pt x="268" y="603"/>
                  </a:lnTo>
                  <a:lnTo>
                    <a:pt x="278" y="590"/>
                  </a:lnTo>
                  <a:lnTo>
                    <a:pt x="286" y="579"/>
                  </a:lnTo>
                  <a:lnTo>
                    <a:pt x="294" y="569"/>
                  </a:lnTo>
                  <a:lnTo>
                    <a:pt x="302" y="560"/>
                  </a:lnTo>
                  <a:lnTo>
                    <a:pt x="311" y="550"/>
                  </a:lnTo>
                  <a:lnTo>
                    <a:pt x="317" y="540"/>
                  </a:lnTo>
                  <a:lnTo>
                    <a:pt x="325" y="529"/>
                  </a:lnTo>
                  <a:lnTo>
                    <a:pt x="332" y="519"/>
                  </a:lnTo>
                  <a:lnTo>
                    <a:pt x="335" y="511"/>
                  </a:lnTo>
                  <a:lnTo>
                    <a:pt x="340" y="503"/>
                  </a:lnTo>
                  <a:lnTo>
                    <a:pt x="346" y="495"/>
                  </a:lnTo>
                  <a:lnTo>
                    <a:pt x="349" y="484"/>
                  </a:lnTo>
                  <a:lnTo>
                    <a:pt x="348" y="471"/>
                  </a:lnTo>
                  <a:lnTo>
                    <a:pt x="346" y="459"/>
                  </a:lnTo>
                  <a:lnTo>
                    <a:pt x="349" y="451"/>
                  </a:lnTo>
                  <a:lnTo>
                    <a:pt x="357" y="448"/>
                  </a:lnTo>
                  <a:lnTo>
                    <a:pt x="367" y="446"/>
                  </a:lnTo>
                  <a:lnTo>
                    <a:pt x="375" y="446"/>
                  </a:lnTo>
                  <a:lnTo>
                    <a:pt x="385" y="443"/>
                  </a:lnTo>
                  <a:lnTo>
                    <a:pt x="395" y="440"/>
                  </a:lnTo>
                  <a:lnTo>
                    <a:pt x="406" y="435"/>
                  </a:lnTo>
                  <a:lnTo>
                    <a:pt x="417" y="430"/>
                  </a:lnTo>
                  <a:lnTo>
                    <a:pt x="429" y="429"/>
                  </a:lnTo>
                  <a:lnTo>
                    <a:pt x="438" y="427"/>
                  </a:lnTo>
                  <a:lnTo>
                    <a:pt x="447" y="421"/>
                  </a:lnTo>
                  <a:lnTo>
                    <a:pt x="453" y="413"/>
                  </a:lnTo>
                  <a:lnTo>
                    <a:pt x="460" y="404"/>
                  </a:lnTo>
                  <a:lnTo>
                    <a:pt x="466" y="390"/>
                  </a:lnTo>
                  <a:lnTo>
                    <a:pt x="474" y="367"/>
                  </a:lnTo>
                  <a:lnTo>
                    <a:pt x="482" y="343"/>
                  </a:lnTo>
                  <a:lnTo>
                    <a:pt x="489" y="324"/>
                  </a:lnTo>
                  <a:lnTo>
                    <a:pt x="492" y="308"/>
                  </a:lnTo>
                  <a:lnTo>
                    <a:pt x="497" y="290"/>
                  </a:lnTo>
                  <a:lnTo>
                    <a:pt x="500" y="274"/>
                  </a:lnTo>
                  <a:lnTo>
                    <a:pt x="503" y="261"/>
                  </a:lnTo>
                  <a:lnTo>
                    <a:pt x="505" y="248"/>
                  </a:lnTo>
                  <a:lnTo>
                    <a:pt x="503" y="232"/>
                  </a:lnTo>
                  <a:lnTo>
                    <a:pt x="498" y="215"/>
                  </a:lnTo>
                  <a:lnTo>
                    <a:pt x="494" y="207"/>
                  </a:lnTo>
                  <a:lnTo>
                    <a:pt x="489" y="206"/>
                  </a:lnTo>
                  <a:lnTo>
                    <a:pt x="482" y="202"/>
                  </a:lnTo>
                  <a:lnTo>
                    <a:pt x="474" y="201"/>
                  </a:lnTo>
                  <a:lnTo>
                    <a:pt x="466" y="198"/>
                  </a:lnTo>
                  <a:lnTo>
                    <a:pt x="460" y="194"/>
                  </a:lnTo>
                  <a:lnTo>
                    <a:pt x="451" y="190"/>
                  </a:lnTo>
                  <a:lnTo>
                    <a:pt x="447" y="185"/>
                  </a:lnTo>
                  <a:lnTo>
                    <a:pt x="443" y="180"/>
                  </a:lnTo>
                  <a:lnTo>
                    <a:pt x="438" y="170"/>
                  </a:lnTo>
                  <a:lnTo>
                    <a:pt x="432" y="162"/>
                  </a:lnTo>
                  <a:lnTo>
                    <a:pt x="424" y="157"/>
                  </a:lnTo>
                  <a:lnTo>
                    <a:pt x="416" y="156"/>
                  </a:lnTo>
                  <a:lnTo>
                    <a:pt x="411" y="156"/>
                  </a:lnTo>
                  <a:lnTo>
                    <a:pt x="404" y="156"/>
                  </a:lnTo>
                  <a:lnTo>
                    <a:pt x="398" y="156"/>
                  </a:lnTo>
                  <a:lnTo>
                    <a:pt x="390" y="156"/>
                  </a:lnTo>
                  <a:lnTo>
                    <a:pt x="382" y="154"/>
                  </a:lnTo>
                  <a:lnTo>
                    <a:pt x="375" y="151"/>
                  </a:lnTo>
                  <a:lnTo>
                    <a:pt x="370" y="148"/>
                  </a:lnTo>
                  <a:lnTo>
                    <a:pt x="366" y="143"/>
                  </a:lnTo>
                  <a:lnTo>
                    <a:pt x="357" y="130"/>
                  </a:lnTo>
                  <a:lnTo>
                    <a:pt x="346" y="112"/>
                  </a:lnTo>
                  <a:lnTo>
                    <a:pt x="336" y="97"/>
                  </a:lnTo>
                  <a:lnTo>
                    <a:pt x="327" y="88"/>
                  </a:lnTo>
                  <a:lnTo>
                    <a:pt x="320" y="83"/>
                  </a:lnTo>
                  <a:lnTo>
                    <a:pt x="309" y="75"/>
                  </a:lnTo>
                  <a:lnTo>
                    <a:pt x="294" y="65"/>
                  </a:lnTo>
                  <a:lnTo>
                    <a:pt x="276" y="54"/>
                  </a:lnTo>
                  <a:lnTo>
                    <a:pt x="257" y="44"/>
                  </a:lnTo>
                  <a:lnTo>
                    <a:pt x="238" y="34"/>
                  </a:lnTo>
                  <a:lnTo>
                    <a:pt x="218" y="28"/>
                  </a:lnTo>
                  <a:lnTo>
                    <a:pt x="200" y="25"/>
                  </a:lnTo>
                  <a:lnTo>
                    <a:pt x="184" y="23"/>
                  </a:lnTo>
                  <a:lnTo>
                    <a:pt x="171" y="21"/>
                  </a:lnTo>
                  <a:lnTo>
                    <a:pt x="158" y="20"/>
                  </a:lnTo>
                  <a:lnTo>
                    <a:pt x="149" y="18"/>
                  </a:lnTo>
                  <a:lnTo>
                    <a:pt x="139" y="18"/>
                  </a:lnTo>
                  <a:lnTo>
                    <a:pt x="131" y="17"/>
                  </a:lnTo>
                  <a:lnTo>
                    <a:pt x="126" y="17"/>
                  </a:lnTo>
                  <a:lnTo>
                    <a:pt x="121" y="18"/>
                  </a:lnTo>
                  <a:lnTo>
                    <a:pt x="115" y="18"/>
                  </a:lnTo>
                  <a:lnTo>
                    <a:pt x="108" y="15"/>
                  </a:lnTo>
                  <a:lnTo>
                    <a:pt x="102" y="10"/>
                  </a:lnTo>
                  <a:lnTo>
                    <a:pt x="97" y="5"/>
                  </a:lnTo>
                  <a:lnTo>
                    <a:pt x="90" y="2"/>
                  </a:lnTo>
                  <a:lnTo>
                    <a:pt x="84" y="0"/>
                  </a:lnTo>
                  <a:lnTo>
                    <a:pt x="76" y="4"/>
                  </a:lnTo>
                  <a:lnTo>
                    <a:pt x="69" y="7"/>
                  </a:lnTo>
                  <a:lnTo>
                    <a:pt x="63" y="13"/>
                  </a:lnTo>
                  <a:lnTo>
                    <a:pt x="55" y="23"/>
                  </a:lnTo>
                  <a:lnTo>
                    <a:pt x="48" y="31"/>
                  </a:lnTo>
                  <a:lnTo>
                    <a:pt x="40" y="38"/>
                  </a:lnTo>
                  <a:lnTo>
                    <a:pt x="37" y="39"/>
                  </a:lnTo>
                  <a:lnTo>
                    <a:pt x="30" y="42"/>
                  </a:lnTo>
                  <a:lnTo>
                    <a:pt x="22" y="49"/>
                  </a:lnTo>
                  <a:lnTo>
                    <a:pt x="16" y="5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199" name="Freeform 5"/>
            <p:cNvSpPr>
              <a:spLocks/>
            </p:cNvSpPr>
            <p:nvPr/>
          </p:nvSpPr>
          <p:spPr bwMode="auto">
            <a:xfrm>
              <a:off x="2259" y="1445"/>
              <a:ext cx="1024" cy="961"/>
            </a:xfrm>
            <a:custGeom>
              <a:avLst/>
              <a:gdLst>
                <a:gd name="T0" fmla="*/ 867 w 1280"/>
                <a:gd name="T1" fmla="*/ 711 h 956"/>
                <a:gd name="T2" fmla="*/ 807 w 1280"/>
                <a:gd name="T3" fmla="*/ 735 h 956"/>
                <a:gd name="T4" fmla="*/ 841 w 1280"/>
                <a:gd name="T5" fmla="*/ 822 h 956"/>
                <a:gd name="T6" fmla="*/ 894 w 1280"/>
                <a:gd name="T7" fmla="*/ 800 h 956"/>
                <a:gd name="T8" fmla="*/ 915 w 1280"/>
                <a:gd name="T9" fmla="*/ 853 h 956"/>
                <a:gd name="T10" fmla="*/ 964 w 1280"/>
                <a:gd name="T11" fmla="*/ 926 h 956"/>
                <a:gd name="T12" fmla="*/ 1014 w 1280"/>
                <a:gd name="T13" fmla="*/ 940 h 956"/>
                <a:gd name="T14" fmla="*/ 978 w 1280"/>
                <a:gd name="T15" fmla="*/ 955 h 956"/>
                <a:gd name="T16" fmla="*/ 923 w 1280"/>
                <a:gd name="T17" fmla="*/ 929 h 956"/>
                <a:gd name="T18" fmla="*/ 865 w 1280"/>
                <a:gd name="T19" fmla="*/ 880 h 956"/>
                <a:gd name="T20" fmla="*/ 786 w 1280"/>
                <a:gd name="T21" fmla="*/ 850 h 956"/>
                <a:gd name="T22" fmla="*/ 726 w 1280"/>
                <a:gd name="T23" fmla="*/ 798 h 956"/>
                <a:gd name="T24" fmla="*/ 662 w 1280"/>
                <a:gd name="T25" fmla="*/ 759 h 956"/>
                <a:gd name="T26" fmla="*/ 580 w 1280"/>
                <a:gd name="T27" fmla="*/ 688 h 956"/>
                <a:gd name="T28" fmla="*/ 541 w 1280"/>
                <a:gd name="T29" fmla="*/ 607 h 956"/>
                <a:gd name="T30" fmla="*/ 502 w 1280"/>
                <a:gd name="T31" fmla="*/ 502 h 956"/>
                <a:gd name="T32" fmla="*/ 483 w 1280"/>
                <a:gd name="T33" fmla="*/ 381 h 956"/>
                <a:gd name="T34" fmla="*/ 420 w 1280"/>
                <a:gd name="T35" fmla="*/ 305 h 956"/>
                <a:gd name="T36" fmla="*/ 355 w 1280"/>
                <a:gd name="T37" fmla="*/ 287 h 956"/>
                <a:gd name="T38" fmla="*/ 290 w 1280"/>
                <a:gd name="T39" fmla="*/ 266 h 956"/>
                <a:gd name="T40" fmla="*/ 227 w 1280"/>
                <a:gd name="T41" fmla="*/ 249 h 956"/>
                <a:gd name="T42" fmla="*/ 147 w 1280"/>
                <a:gd name="T43" fmla="*/ 271 h 956"/>
                <a:gd name="T44" fmla="*/ 76 w 1280"/>
                <a:gd name="T45" fmla="*/ 287 h 956"/>
                <a:gd name="T46" fmla="*/ 55 w 1280"/>
                <a:gd name="T47" fmla="*/ 181 h 956"/>
                <a:gd name="T48" fmla="*/ 5 w 1280"/>
                <a:gd name="T49" fmla="*/ 132 h 956"/>
                <a:gd name="T50" fmla="*/ 86 w 1280"/>
                <a:gd name="T51" fmla="*/ 48 h 956"/>
                <a:gd name="T52" fmla="*/ 235 w 1280"/>
                <a:gd name="T53" fmla="*/ 58 h 956"/>
                <a:gd name="T54" fmla="*/ 314 w 1280"/>
                <a:gd name="T55" fmla="*/ 76 h 956"/>
                <a:gd name="T56" fmla="*/ 426 w 1280"/>
                <a:gd name="T57" fmla="*/ 79 h 956"/>
                <a:gd name="T58" fmla="*/ 518 w 1280"/>
                <a:gd name="T59" fmla="*/ 84 h 956"/>
                <a:gd name="T60" fmla="*/ 607 w 1280"/>
                <a:gd name="T61" fmla="*/ 105 h 956"/>
                <a:gd name="T62" fmla="*/ 724 w 1280"/>
                <a:gd name="T63" fmla="*/ 113 h 956"/>
                <a:gd name="T64" fmla="*/ 836 w 1280"/>
                <a:gd name="T65" fmla="*/ 77 h 956"/>
                <a:gd name="T66" fmla="*/ 820 w 1280"/>
                <a:gd name="T67" fmla="*/ 13 h 956"/>
                <a:gd name="T68" fmla="*/ 878 w 1280"/>
                <a:gd name="T69" fmla="*/ 37 h 956"/>
                <a:gd name="T70" fmla="*/ 939 w 1280"/>
                <a:gd name="T71" fmla="*/ 76 h 956"/>
                <a:gd name="T72" fmla="*/ 999 w 1280"/>
                <a:gd name="T73" fmla="*/ 97 h 956"/>
                <a:gd name="T74" fmla="*/ 954 w 1280"/>
                <a:gd name="T75" fmla="*/ 122 h 956"/>
                <a:gd name="T76" fmla="*/ 865 w 1280"/>
                <a:gd name="T77" fmla="*/ 184 h 956"/>
                <a:gd name="T78" fmla="*/ 873 w 1280"/>
                <a:gd name="T79" fmla="*/ 305 h 956"/>
                <a:gd name="T80" fmla="*/ 946 w 1280"/>
                <a:gd name="T81" fmla="*/ 326 h 956"/>
                <a:gd name="T82" fmla="*/ 990 w 1280"/>
                <a:gd name="T83" fmla="*/ 358 h 956"/>
                <a:gd name="T84" fmla="*/ 1024 w 1280"/>
                <a:gd name="T85" fmla="*/ 295 h 956"/>
                <a:gd name="T86" fmla="*/ 1019 w 1280"/>
                <a:gd name="T87" fmla="*/ 227 h 956"/>
                <a:gd name="T88" fmla="*/ 1093 w 1280"/>
                <a:gd name="T89" fmla="*/ 231 h 956"/>
                <a:gd name="T90" fmla="*/ 1153 w 1280"/>
                <a:gd name="T91" fmla="*/ 247 h 956"/>
                <a:gd name="T92" fmla="*/ 1212 w 1280"/>
                <a:gd name="T93" fmla="*/ 284 h 956"/>
                <a:gd name="T94" fmla="*/ 1262 w 1280"/>
                <a:gd name="T95" fmla="*/ 337 h 956"/>
                <a:gd name="T96" fmla="*/ 1247 w 1280"/>
                <a:gd name="T97" fmla="*/ 389 h 956"/>
                <a:gd name="T98" fmla="*/ 1202 w 1280"/>
                <a:gd name="T99" fmla="*/ 431 h 956"/>
                <a:gd name="T100" fmla="*/ 1132 w 1280"/>
                <a:gd name="T101" fmla="*/ 502 h 956"/>
                <a:gd name="T102" fmla="*/ 1079 w 1280"/>
                <a:gd name="T103" fmla="*/ 554 h 956"/>
                <a:gd name="T104" fmla="*/ 1053 w 1280"/>
                <a:gd name="T105" fmla="*/ 617 h 956"/>
                <a:gd name="T106" fmla="*/ 1014 w 1280"/>
                <a:gd name="T107" fmla="*/ 656 h 956"/>
                <a:gd name="T108" fmla="*/ 986 w 1280"/>
                <a:gd name="T109" fmla="*/ 737 h 956"/>
                <a:gd name="T110" fmla="*/ 944 w 1280"/>
                <a:gd name="T111" fmla="*/ 693 h 95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280"/>
                <a:gd name="T169" fmla="*/ 0 h 956"/>
                <a:gd name="T170" fmla="*/ 1280 w 1280"/>
                <a:gd name="T171" fmla="*/ 956 h 95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280" h="956">
                  <a:moveTo>
                    <a:pt x="935" y="695"/>
                  </a:moveTo>
                  <a:lnTo>
                    <a:pt x="923" y="696"/>
                  </a:lnTo>
                  <a:lnTo>
                    <a:pt x="914" y="691"/>
                  </a:lnTo>
                  <a:lnTo>
                    <a:pt x="904" y="688"/>
                  </a:lnTo>
                  <a:lnTo>
                    <a:pt x="892" y="693"/>
                  </a:lnTo>
                  <a:lnTo>
                    <a:pt x="881" y="703"/>
                  </a:lnTo>
                  <a:lnTo>
                    <a:pt x="875" y="707"/>
                  </a:lnTo>
                  <a:lnTo>
                    <a:pt x="867" y="711"/>
                  </a:lnTo>
                  <a:lnTo>
                    <a:pt x="857" y="712"/>
                  </a:lnTo>
                  <a:lnTo>
                    <a:pt x="850" y="712"/>
                  </a:lnTo>
                  <a:lnTo>
                    <a:pt x="842" y="712"/>
                  </a:lnTo>
                  <a:lnTo>
                    <a:pt x="834" y="712"/>
                  </a:lnTo>
                  <a:lnTo>
                    <a:pt x="826" y="712"/>
                  </a:lnTo>
                  <a:lnTo>
                    <a:pt x="820" y="717"/>
                  </a:lnTo>
                  <a:lnTo>
                    <a:pt x="813" y="724"/>
                  </a:lnTo>
                  <a:lnTo>
                    <a:pt x="807" y="735"/>
                  </a:lnTo>
                  <a:lnTo>
                    <a:pt x="803" y="751"/>
                  </a:lnTo>
                  <a:lnTo>
                    <a:pt x="802" y="769"/>
                  </a:lnTo>
                  <a:lnTo>
                    <a:pt x="803" y="783"/>
                  </a:lnTo>
                  <a:lnTo>
                    <a:pt x="810" y="795"/>
                  </a:lnTo>
                  <a:lnTo>
                    <a:pt x="816" y="804"/>
                  </a:lnTo>
                  <a:lnTo>
                    <a:pt x="824" y="813"/>
                  </a:lnTo>
                  <a:lnTo>
                    <a:pt x="833" y="819"/>
                  </a:lnTo>
                  <a:lnTo>
                    <a:pt x="841" y="822"/>
                  </a:lnTo>
                  <a:lnTo>
                    <a:pt x="847" y="825"/>
                  </a:lnTo>
                  <a:lnTo>
                    <a:pt x="854" y="825"/>
                  </a:lnTo>
                  <a:lnTo>
                    <a:pt x="860" y="824"/>
                  </a:lnTo>
                  <a:lnTo>
                    <a:pt x="867" y="821"/>
                  </a:lnTo>
                  <a:lnTo>
                    <a:pt x="875" y="816"/>
                  </a:lnTo>
                  <a:lnTo>
                    <a:pt x="881" y="811"/>
                  </a:lnTo>
                  <a:lnTo>
                    <a:pt x="888" y="804"/>
                  </a:lnTo>
                  <a:lnTo>
                    <a:pt x="894" y="800"/>
                  </a:lnTo>
                  <a:lnTo>
                    <a:pt x="901" y="793"/>
                  </a:lnTo>
                  <a:lnTo>
                    <a:pt x="910" y="792"/>
                  </a:lnTo>
                  <a:lnTo>
                    <a:pt x="915" y="803"/>
                  </a:lnTo>
                  <a:lnTo>
                    <a:pt x="915" y="819"/>
                  </a:lnTo>
                  <a:lnTo>
                    <a:pt x="910" y="834"/>
                  </a:lnTo>
                  <a:lnTo>
                    <a:pt x="905" y="843"/>
                  </a:lnTo>
                  <a:lnTo>
                    <a:pt x="909" y="848"/>
                  </a:lnTo>
                  <a:lnTo>
                    <a:pt x="915" y="853"/>
                  </a:lnTo>
                  <a:lnTo>
                    <a:pt x="925" y="855"/>
                  </a:lnTo>
                  <a:lnTo>
                    <a:pt x="935" y="858"/>
                  </a:lnTo>
                  <a:lnTo>
                    <a:pt x="944" y="864"/>
                  </a:lnTo>
                  <a:lnTo>
                    <a:pt x="954" y="876"/>
                  </a:lnTo>
                  <a:lnTo>
                    <a:pt x="959" y="892"/>
                  </a:lnTo>
                  <a:lnTo>
                    <a:pt x="960" y="906"/>
                  </a:lnTo>
                  <a:lnTo>
                    <a:pt x="962" y="916"/>
                  </a:lnTo>
                  <a:lnTo>
                    <a:pt x="964" y="926"/>
                  </a:lnTo>
                  <a:lnTo>
                    <a:pt x="969" y="932"/>
                  </a:lnTo>
                  <a:lnTo>
                    <a:pt x="975" y="935"/>
                  </a:lnTo>
                  <a:lnTo>
                    <a:pt x="985" y="939"/>
                  </a:lnTo>
                  <a:lnTo>
                    <a:pt x="994" y="940"/>
                  </a:lnTo>
                  <a:lnTo>
                    <a:pt x="1003" y="942"/>
                  </a:lnTo>
                  <a:lnTo>
                    <a:pt x="1009" y="942"/>
                  </a:lnTo>
                  <a:lnTo>
                    <a:pt x="1012" y="940"/>
                  </a:lnTo>
                  <a:lnTo>
                    <a:pt x="1014" y="940"/>
                  </a:lnTo>
                  <a:lnTo>
                    <a:pt x="1014" y="942"/>
                  </a:lnTo>
                  <a:lnTo>
                    <a:pt x="1012" y="945"/>
                  </a:lnTo>
                  <a:lnTo>
                    <a:pt x="1009" y="950"/>
                  </a:lnTo>
                  <a:lnTo>
                    <a:pt x="1004" y="955"/>
                  </a:lnTo>
                  <a:lnTo>
                    <a:pt x="998" y="956"/>
                  </a:lnTo>
                  <a:lnTo>
                    <a:pt x="993" y="956"/>
                  </a:lnTo>
                  <a:lnTo>
                    <a:pt x="985" y="955"/>
                  </a:lnTo>
                  <a:lnTo>
                    <a:pt x="978" y="955"/>
                  </a:lnTo>
                  <a:lnTo>
                    <a:pt x="970" y="952"/>
                  </a:lnTo>
                  <a:lnTo>
                    <a:pt x="962" y="950"/>
                  </a:lnTo>
                  <a:lnTo>
                    <a:pt x="954" y="948"/>
                  </a:lnTo>
                  <a:lnTo>
                    <a:pt x="949" y="945"/>
                  </a:lnTo>
                  <a:lnTo>
                    <a:pt x="946" y="943"/>
                  </a:lnTo>
                  <a:lnTo>
                    <a:pt x="941" y="940"/>
                  </a:lnTo>
                  <a:lnTo>
                    <a:pt x="933" y="935"/>
                  </a:lnTo>
                  <a:lnTo>
                    <a:pt x="923" y="929"/>
                  </a:lnTo>
                  <a:lnTo>
                    <a:pt x="912" y="921"/>
                  </a:lnTo>
                  <a:lnTo>
                    <a:pt x="902" y="913"/>
                  </a:lnTo>
                  <a:lnTo>
                    <a:pt x="896" y="906"/>
                  </a:lnTo>
                  <a:lnTo>
                    <a:pt x="891" y="900"/>
                  </a:lnTo>
                  <a:lnTo>
                    <a:pt x="886" y="895"/>
                  </a:lnTo>
                  <a:lnTo>
                    <a:pt x="881" y="890"/>
                  </a:lnTo>
                  <a:lnTo>
                    <a:pt x="875" y="885"/>
                  </a:lnTo>
                  <a:lnTo>
                    <a:pt x="865" y="880"/>
                  </a:lnTo>
                  <a:lnTo>
                    <a:pt x="852" y="876"/>
                  </a:lnTo>
                  <a:lnTo>
                    <a:pt x="842" y="872"/>
                  </a:lnTo>
                  <a:lnTo>
                    <a:pt x="831" y="867"/>
                  </a:lnTo>
                  <a:lnTo>
                    <a:pt x="821" y="864"/>
                  </a:lnTo>
                  <a:lnTo>
                    <a:pt x="811" y="859"/>
                  </a:lnTo>
                  <a:lnTo>
                    <a:pt x="802" y="856"/>
                  </a:lnTo>
                  <a:lnTo>
                    <a:pt x="794" y="853"/>
                  </a:lnTo>
                  <a:lnTo>
                    <a:pt x="786" y="850"/>
                  </a:lnTo>
                  <a:lnTo>
                    <a:pt x="777" y="846"/>
                  </a:lnTo>
                  <a:lnTo>
                    <a:pt x="769" y="843"/>
                  </a:lnTo>
                  <a:lnTo>
                    <a:pt x="761" y="837"/>
                  </a:lnTo>
                  <a:lnTo>
                    <a:pt x="753" y="829"/>
                  </a:lnTo>
                  <a:lnTo>
                    <a:pt x="745" y="821"/>
                  </a:lnTo>
                  <a:lnTo>
                    <a:pt x="739" y="813"/>
                  </a:lnTo>
                  <a:lnTo>
                    <a:pt x="732" y="804"/>
                  </a:lnTo>
                  <a:lnTo>
                    <a:pt x="726" y="798"/>
                  </a:lnTo>
                  <a:lnTo>
                    <a:pt x="722" y="795"/>
                  </a:lnTo>
                  <a:lnTo>
                    <a:pt x="716" y="788"/>
                  </a:lnTo>
                  <a:lnTo>
                    <a:pt x="708" y="779"/>
                  </a:lnTo>
                  <a:lnTo>
                    <a:pt x="700" y="771"/>
                  </a:lnTo>
                  <a:lnTo>
                    <a:pt x="688" y="766"/>
                  </a:lnTo>
                  <a:lnTo>
                    <a:pt x="680" y="764"/>
                  </a:lnTo>
                  <a:lnTo>
                    <a:pt x="672" y="762"/>
                  </a:lnTo>
                  <a:lnTo>
                    <a:pt x="662" y="759"/>
                  </a:lnTo>
                  <a:lnTo>
                    <a:pt x="653" y="756"/>
                  </a:lnTo>
                  <a:lnTo>
                    <a:pt x="643" y="751"/>
                  </a:lnTo>
                  <a:lnTo>
                    <a:pt x="633" y="745"/>
                  </a:lnTo>
                  <a:lnTo>
                    <a:pt x="625" y="740"/>
                  </a:lnTo>
                  <a:lnTo>
                    <a:pt x="617" y="732"/>
                  </a:lnTo>
                  <a:lnTo>
                    <a:pt x="603" y="717"/>
                  </a:lnTo>
                  <a:lnTo>
                    <a:pt x="590" y="703"/>
                  </a:lnTo>
                  <a:lnTo>
                    <a:pt x="580" y="688"/>
                  </a:lnTo>
                  <a:lnTo>
                    <a:pt x="575" y="675"/>
                  </a:lnTo>
                  <a:lnTo>
                    <a:pt x="570" y="662"/>
                  </a:lnTo>
                  <a:lnTo>
                    <a:pt x="567" y="649"/>
                  </a:lnTo>
                  <a:lnTo>
                    <a:pt x="562" y="636"/>
                  </a:lnTo>
                  <a:lnTo>
                    <a:pt x="557" y="625"/>
                  </a:lnTo>
                  <a:lnTo>
                    <a:pt x="554" y="620"/>
                  </a:lnTo>
                  <a:lnTo>
                    <a:pt x="549" y="614"/>
                  </a:lnTo>
                  <a:lnTo>
                    <a:pt x="541" y="607"/>
                  </a:lnTo>
                  <a:lnTo>
                    <a:pt x="533" y="599"/>
                  </a:lnTo>
                  <a:lnTo>
                    <a:pt x="525" y="593"/>
                  </a:lnTo>
                  <a:lnTo>
                    <a:pt x="515" y="583"/>
                  </a:lnTo>
                  <a:lnTo>
                    <a:pt x="509" y="575"/>
                  </a:lnTo>
                  <a:lnTo>
                    <a:pt x="502" y="565"/>
                  </a:lnTo>
                  <a:lnTo>
                    <a:pt x="497" y="544"/>
                  </a:lnTo>
                  <a:lnTo>
                    <a:pt x="497" y="522"/>
                  </a:lnTo>
                  <a:lnTo>
                    <a:pt x="502" y="502"/>
                  </a:lnTo>
                  <a:lnTo>
                    <a:pt x="507" y="489"/>
                  </a:lnTo>
                  <a:lnTo>
                    <a:pt x="509" y="475"/>
                  </a:lnTo>
                  <a:lnTo>
                    <a:pt x="509" y="455"/>
                  </a:lnTo>
                  <a:lnTo>
                    <a:pt x="507" y="433"/>
                  </a:lnTo>
                  <a:lnTo>
                    <a:pt x="502" y="412"/>
                  </a:lnTo>
                  <a:lnTo>
                    <a:pt x="496" y="397"/>
                  </a:lnTo>
                  <a:lnTo>
                    <a:pt x="491" y="387"/>
                  </a:lnTo>
                  <a:lnTo>
                    <a:pt x="483" y="381"/>
                  </a:lnTo>
                  <a:lnTo>
                    <a:pt x="471" y="373"/>
                  </a:lnTo>
                  <a:lnTo>
                    <a:pt x="462" y="363"/>
                  </a:lnTo>
                  <a:lnTo>
                    <a:pt x="455" y="354"/>
                  </a:lnTo>
                  <a:lnTo>
                    <a:pt x="450" y="344"/>
                  </a:lnTo>
                  <a:lnTo>
                    <a:pt x="447" y="331"/>
                  </a:lnTo>
                  <a:lnTo>
                    <a:pt x="441" y="320"/>
                  </a:lnTo>
                  <a:lnTo>
                    <a:pt x="431" y="310"/>
                  </a:lnTo>
                  <a:lnTo>
                    <a:pt x="420" y="305"/>
                  </a:lnTo>
                  <a:lnTo>
                    <a:pt x="408" y="305"/>
                  </a:lnTo>
                  <a:lnTo>
                    <a:pt x="403" y="307"/>
                  </a:lnTo>
                  <a:lnTo>
                    <a:pt x="395" y="305"/>
                  </a:lnTo>
                  <a:lnTo>
                    <a:pt x="389" y="303"/>
                  </a:lnTo>
                  <a:lnTo>
                    <a:pt x="381" y="299"/>
                  </a:lnTo>
                  <a:lnTo>
                    <a:pt x="371" y="295"/>
                  </a:lnTo>
                  <a:lnTo>
                    <a:pt x="363" y="292"/>
                  </a:lnTo>
                  <a:lnTo>
                    <a:pt x="355" y="287"/>
                  </a:lnTo>
                  <a:lnTo>
                    <a:pt x="348" y="284"/>
                  </a:lnTo>
                  <a:lnTo>
                    <a:pt x="337" y="279"/>
                  </a:lnTo>
                  <a:lnTo>
                    <a:pt x="329" y="274"/>
                  </a:lnTo>
                  <a:lnTo>
                    <a:pt x="321" y="270"/>
                  </a:lnTo>
                  <a:lnTo>
                    <a:pt x="309" y="266"/>
                  </a:lnTo>
                  <a:lnTo>
                    <a:pt x="303" y="266"/>
                  </a:lnTo>
                  <a:lnTo>
                    <a:pt x="296" y="265"/>
                  </a:lnTo>
                  <a:lnTo>
                    <a:pt x="290" y="266"/>
                  </a:lnTo>
                  <a:lnTo>
                    <a:pt x="282" y="266"/>
                  </a:lnTo>
                  <a:lnTo>
                    <a:pt x="274" y="266"/>
                  </a:lnTo>
                  <a:lnTo>
                    <a:pt x="266" y="265"/>
                  </a:lnTo>
                  <a:lnTo>
                    <a:pt x="258" y="261"/>
                  </a:lnTo>
                  <a:lnTo>
                    <a:pt x="249" y="258"/>
                  </a:lnTo>
                  <a:lnTo>
                    <a:pt x="241" y="253"/>
                  </a:lnTo>
                  <a:lnTo>
                    <a:pt x="235" y="250"/>
                  </a:lnTo>
                  <a:lnTo>
                    <a:pt x="227" y="249"/>
                  </a:lnTo>
                  <a:lnTo>
                    <a:pt x="219" y="247"/>
                  </a:lnTo>
                  <a:lnTo>
                    <a:pt x="211" y="247"/>
                  </a:lnTo>
                  <a:lnTo>
                    <a:pt x="201" y="247"/>
                  </a:lnTo>
                  <a:lnTo>
                    <a:pt x="190" y="249"/>
                  </a:lnTo>
                  <a:lnTo>
                    <a:pt x="178" y="250"/>
                  </a:lnTo>
                  <a:lnTo>
                    <a:pt x="167" y="253"/>
                  </a:lnTo>
                  <a:lnTo>
                    <a:pt x="156" y="261"/>
                  </a:lnTo>
                  <a:lnTo>
                    <a:pt x="147" y="271"/>
                  </a:lnTo>
                  <a:lnTo>
                    <a:pt x="138" y="281"/>
                  </a:lnTo>
                  <a:lnTo>
                    <a:pt x="130" y="291"/>
                  </a:lnTo>
                  <a:lnTo>
                    <a:pt x="120" y="299"/>
                  </a:lnTo>
                  <a:lnTo>
                    <a:pt x="110" y="305"/>
                  </a:lnTo>
                  <a:lnTo>
                    <a:pt x="99" y="305"/>
                  </a:lnTo>
                  <a:lnTo>
                    <a:pt x="88" y="300"/>
                  </a:lnTo>
                  <a:lnTo>
                    <a:pt x="81" y="294"/>
                  </a:lnTo>
                  <a:lnTo>
                    <a:pt x="76" y="287"/>
                  </a:lnTo>
                  <a:lnTo>
                    <a:pt x="66" y="279"/>
                  </a:lnTo>
                  <a:lnTo>
                    <a:pt x="57" y="270"/>
                  </a:lnTo>
                  <a:lnTo>
                    <a:pt x="52" y="253"/>
                  </a:lnTo>
                  <a:lnTo>
                    <a:pt x="52" y="232"/>
                  </a:lnTo>
                  <a:lnTo>
                    <a:pt x="58" y="208"/>
                  </a:lnTo>
                  <a:lnTo>
                    <a:pt x="62" y="195"/>
                  </a:lnTo>
                  <a:lnTo>
                    <a:pt x="60" y="185"/>
                  </a:lnTo>
                  <a:lnTo>
                    <a:pt x="55" y="181"/>
                  </a:lnTo>
                  <a:lnTo>
                    <a:pt x="47" y="177"/>
                  </a:lnTo>
                  <a:lnTo>
                    <a:pt x="39" y="176"/>
                  </a:lnTo>
                  <a:lnTo>
                    <a:pt x="28" y="173"/>
                  </a:lnTo>
                  <a:lnTo>
                    <a:pt x="16" y="169"/>
                  </a:lnTo>
                  <a:lnTo>
                    <a:pt x="7" y="164"/>
                  </a:lnTo>
                  <a:lnTo>
                    <a:pt x="0" y="156"/>
                  </a:lnTo>
                  <a:lnTo>
                    <a:pt x="0" y="145"/>
                  </a:lnTo>
                  <a:lnTo>
                    <a:pt x="5" y="132"/>
                  </a:lnTo>
                  <a:lnTo>
                    <a:pt x="13" y="118"/>
                  </a:lnTo>
                  <a:lnTo>
                    <a:pt x="24" y="105"/>
                  </a:lnTo>
                  <a:lnTo>
                    <a:pt x="36" y="90"/>
                  </a:lnTo>
                  <a:lnTo>
                    <a:pt x="47" y="79"/>
                  </a:lnTo>
                  <a:lnTo>
                    <a:pt x="58" y="71"/>
                  </a:lnTo>
                  <a:lnTo>
                    <a:pt x="68" y="64"/>
                  </a:lnTo>
                  <a:lnTo>
                    <a:pt x="76" y="56"/>
                  </a:lnTo>
                  <a:lnTo>
                    <a:pt x="86" y="48"/>
                  </a:lnTo>
                  <a:lnTo>
                    <a:pt x="97" y="42"/>
                  </a:lnTo>
                  <a:lnTo>
                    <a:pt x="113" y="37"/>
                  </a:lnTo>
                  <a:lnTo>
                    <a:pt x="134" y="34"/>
                  </a:lnTo>
                  <a:lnTo>
                    <a:pt x="160" y="34"/>
                  </a:lnTo>
                  <a:lnTo>
                    <a:pt x="194" y="37"/>
                  </a:lnTo>
                  <a:lnTo>
                    <a:pt x="211" y="46"/>
                  </a:lnTo>
                  <a:lnTo>
                    <a:pt x="224" y="53"/>
                  </a:lnTo>
                  <a:lnTo>
                    <a:pt x="235" y="58"/>
                  </a:lnTo>
                  <a:lnTo>
                    <a:pt x="245" y="61"/>
                  </a:lnTo>
                  <a:lnTo>
                    <a:pt x="253" y="63"/>
                  </a:lnTo>
                  <a:lnTo>
                    <a:pt x="261" y="66"/>
                  </a:lnTo>
                  <a:lnTo>
                    <a:pt x="269" y="67"/>
                  </a:lnTo>
                  <a:lnTo>
                    <a:pt x="275" y="69"/>
                  </a:lnTo>
                  <a:lnTo>
                    <a:pt x="285" y="72"/>
                  </a:lnTo>
                  <a:lnTo>
                    <a:pt x="298" y="74"/>
                  </a:lnTo>
                  <a:lnTo>
                    <a:pt x="314" y="76"/>
                  </a:lnTo>
                  <a:lnTo>
                    <a:pt x="332" y="79"/>
                  </a:lnTo>
                  <a:lnTo>
                    <a:pt x="348" y="80"/>
                  </a:lnTo>
                  <a:lnTo>
                    <a:pt x="364" y="80"/>
                  </a:lnTo>
                  <a:lnTo>
                    <a:pt x="379" y="80"/>
                  </a:lnTo>
                  <a:lnTo>
                    <a:pt x="389" y="80"/>
                  </a:lnTo>
                  <a:lnTo>
                    <a:pt x="398" y="79"/>
                  </a:lnTo>
                  <a:lnTo>
                    <a:pt x="411" y="79"/>
                  </a:lnTo>
                  <a:lnTo>
                    <a:pt x="426" y="79"/>
                  </a:lnTo>
                  <a:lnTo>
                    <a:pt x="442" y="79"/>
                  </a:lnTo>
                  <a:lnTo>
                    <a:pt x="458" y="79"/>
                  </a:lnTo>
                  <a:lnTo>
                    <a:pt x="473" y="80"/>
                  </a:lnTo>
                  <a:lnTo>
                    <a:pt x="486" y="80"/>
                  </a:lnTo>
                  <a:lnTo>
                    <a:pt x="494" y="80"/>
                  </a:lnTo>
                  <a:lnTo>
                    <a:pt x="501" y="80"/>
                  </a:lnTo>
                  <a:lnTo>
                    <a:pt x="509" y="82"/>
                  </a:lnTo>
                  <a:lnTo>
                    <a:pt x="518" y="84"/>
                  </a:lnTo>
                  <a:lnTo>
                    <a:pt x="528" y="85"/>
                  </a:lnTo>
                  <a:lnTo>
                    <a:pt x="538" y="87"/>
                  </a:lnTo>
                  <a:lnTo>
                    <a:pt x="547" y="90"/>
                  </a:lnTo>
                  <a:lnTo>
                    <a:pt x="557" y="92"/>
                  </a:lnTo>
                  <a:lnTo>
                    <a:pt x="565" y="95"/>
                  </a:lnTo>
                  <a:lnTo>
                    <a:pt x="577" y="98"/>
                  </a:lnTo>
                  <a:lnTo>
                    <a:pt x="590" y="101"/>
                  </a:lnTo>
                  <a:lnTo>
                    <a:pt x="607" y="105"/>
                  </a:lnTo>
                  <a:lnTo>
                    <a:pt x="625" y="106"/>
                  </a:lnTo>
                  <a:lnTo>
                    <a:pt x="643" y="110"/>
                  </a:lnTo>
                  <a:lnTo>
                    <a:pt x="659" y="113"/>
                  </a:lnTo>
                  <a:lnTo>
                    <a:pt x="674" y="114"/>
                  </a:lnTo>
                  <a:lnTo>
                    <a:pt x="684" y="114"/>
                  </a:lnTo>
                  <a:lnTo>
                    <a:pt x="693" y="114"/>
                  </a:lnTo>
                  <a:lnTo>
                    <a:pt x="708" y="114"/>
                  </a:lnTo>
                  <a:lnTo>
                    <a:pt x="724" y="113"/>
                  </a:lnTo>
                  <a:lnTo>
                    <a:pt x="743" y="111"/>
                  </a:lnTo>
                  <a:lnTo>
                    <a:pt x="761" y="110"/>
                  </a:lnTo>
                  <a:lnTo>
                    <a:pt x="779" y="106"/>
                  </a:lnTo>
                  <a:lnTo>
                    <a:pt x="794" y="103"/>
                  </a:lnTo>
                  <a:lnTo>
                    <a:pt x="807" y="98"/>
                  </a:lnTo>
                  <a:lnTo>
                    <a:pt x="823" y="90"/>
                  </a:lnTo>
                  <a:lnTo>
                    <a:pt x="833" y="84"/>
                  </a:lnTo>
                  <a:lnTo>
                    <a:pt x="836" y="77"/>
                  </a:lnTo>
                  <a:lnTo>
                    <a:pt x="837" y="71"/>
                  </a:lnTo>
                  <a:lnTo>
                    <a:pt x="834" y="64"/>
                  </a:lnTo>
                  <a:lnTo>
                    <a:pt x="826" y="55"/>
                  </a:lnTo>
                  <a:lnTo>
                    <a:pt x="818" y="46"/>
                  </a:lnTo>
                  <a:lnTo>
                    <a:pt x="811" y="40"/>
                  </a:lnTo>
                  <a:lnTo>
                    <a:pt x="810" y="32"/>
                  </a:lnTo>
                  <a:lnTo>
                    <a:pt x="813" y="22"/>
                  </a:lnTo>
                  <a:lnTo>
                    <a:pt x="820" y="13"/>
                  </a:lnTo>
                  <a:lnTo>
                    <a:pt x="826" y="3"/>
                  </a:lnTo>
                  <a:lnTo>
                    <a:pt x="836" y="0"/>
                  </a:lnTo>
                  <a:lnTo>
                    <a:pt x="845" y="1"/>
                  </a:lnTo>
                  <a:lnTo>
                    <a:pt x="858" y="6"/>
                  </a:lnTo>
                  <a:lnTo>
                    <a:pt x="870" y="11"/>
                  </a:lnTo>
                  <a:lnTo>
                    <a:pt x="876" y="17"/>
                  </a:lnTo>
                  <a:lnTo>
                    <a:pt x="878" y="27"/>
                  </a:lnTo>
                  <a:lnTo>
                    <a:pt x="878" y="37"/>
                  </a:lnTo>
                  <a:lnTo>
                    <a:pt x="878" y="45"/>
                  </a:lnTo>
                  <a:lnTo>
                    <a:pt x="881" y="53"/>
                  </a:lnTo>
                  <a:lnTo>
                    <a:pt x="889" y="64"/>
                  </a:lnTo>
                  <a:lnTo>
                    <a:pt x="901" y="71"/>
                  </a:lnTo>
                  <a:lnTo>
                    <a:pt x="915" y="74"/>
                  </a:lnTo>
                  <a:lnTo>
                    <a:pt x="923" y="74"/>
                  </a:lnTo>
                  <a:lnTo>
                    <a:pt x="931" y="74"/>
                  </a:lnTo>
                  <a:lnTo>
                    <a:pt x="939" y="76"/>
                  </a:lnTo>
                  <a:lnTo>
                    <a:pt x="948" y="77"/>
                  </a:lnTo>
                  <a:lnTo>
                    <a:pt x="956" y="80"/>
                  </a:lnTo>
                  <a:lnTo>
                    <a:pt x="964" y="82"/>
                  </a:lnTo>
                  <a:lnTo>
                    <a:pt x="972" y="84"/>
                  </a:lnTo>
                  <a:lnTo>
                    <a:pt x="980" y="85"/>
                  </a:lnTo>
                  <a:lnTo>
                    <a:pt x="993" y="87"/>
                  </a:lnTo>
                  <a:lnTo>
                    <a:pt x="999" y="90"/>
                  </a:lnTo>
                  <a:lnTo>
                    <a:pt x="999" y="97"/>
                  </a:lnTo>
                  <a:lnTo>
                    <a:pt x="998" y="105"/>
                  </a:lnTo>
                  <a:lnTo>
                    <a:pt x="994" y="110"/>
                  </a:lnTo>
                  <a:lnTo>
                    <a:pt x="991" y="114"/>
                  </a:lnTo>
                  <a:lnTo>
                    <a:pt x="985" y="118"/>
                  </a:lnTo>
                  <a:lnTo>
                    <a:pt x="978" y="119"/>
                  </a:lnTo>
                  <a:lnTo>
                    <a:pt x="970" y="121"/>
                  </a:lnTo>
                  <a:lnTo>
                    <a:pt x="962" y="122"/>
                  </a:lnTo>
                  <a:lnTo>
                    <a:pt x="954" y="122"/>
                  </a:lnTo>
                  <a:lnTo>
                    <a:pt x="946" y="124"/>
                  </a:lnTo>
                  <a:lnTo>
                    <a:pt x="931" y="129"/>
                  </a:lnTo>
                  <a:lnTo>
                    <a:pt x="920" y="134"/>
                  </a:lnTo>
                  <a:lnTo>
                    <a:pt x="909" y="142"/>
                  </a:lnTo>
                  <a:lnTo>
                    <a:pt x="899" y="150"/>
                  </a:lnTo>
                  <a:lnTo>
                    <a:pt x="889" y="160"/>
                  </a:lnTo>
                  <a:lnTo>
                    <a:pt x="878" y="171"/>
                  </a:lnTo>
                  <a:lnTo>
                    <a:pt x="865" y="184"/>
                  </a:lnTo>
                  <a:lnTo>
                    <a:pt x="854" y="202"/>
                  </a:lnTo>
                  <a:lnTo>
                    <a:pt x="847" y="224"/>
                  </a:lnTo>
                  <a:lnTo>
                    <a:pt x="847" y="253"/>
                  </a:lnTo>
                  <a:lnTo>
                    <a:pt x="850" y="279"/>
                  </a:lnTo>
                  <a:lnTo>
                    <a:pt x="854" y="297"/>
                  </a:lnTo>
                  <a:lnTo>
                    <a:pt x="858" y="305"/>
                  </a:lnTo>
                  <a:lnTo>
                    <a:pt x="865" y="307"/>
                  </a:lnTo>
                  <a:lnTo>
                    <a:pt x="873" y="305"/>
                  </a:lnTo>
                  <a:lnTo>
                    <a:pt x="881" y="305"/>
                  </a:lnTo>
                  <a:lnTo>
                    <a:pt x="891" y="307"/>
                  </a:lnTo>
                  <a:lnTo>
                    <a:pt x="902" y="308"/>
                  </a:lnTo>
                  <a:lnTo>
                    <a:pt x="912" y="313"/>
                  </a:lnTo>
                  <a:lnTo>
                    <a:pt x="922" y="318"/>
                  </a:lnTo>
                  <a:lnTo>
                    <a:pt x="931" y="321"/>
                  </a:lnTo>
                  <a:lnTo>
                    <a:pt x="939" y="324"/>
                  </a:lnTo>
                  <a:lnTo>
                    <a:pt x="946" y="326"/>
                  </a:lnTo>
                  <a:lnTo>
                    <a:pt x="954" y="326"/>
                  </a:lnTo>
                  <a:lnTo>
                    <a:pt x="962" y="326"/>
                  </a:lnTo>
                  <a:lnTo>
                    <a:pt x="969" y="329"/>
                  </a:lnTo>
                  <a:lnTo>
                    <a:pt x="973" y="334"/>
                  </a:lnTo>
                  <a:lnTo>
                    <a:pt x="975" y="342"/>
                  </a:lnTo>
                  <a:lnTo>
                    <a:pt x="978" y="350"/>
                  </a:lnTo>
                  <a:lnTo>
                    <a:pt x="983" y="355"/>
                  </a:lnTo>
                  <a:lnTo>
                    <a:pt x="990" y="358"/>
                  </a:lnTo>
                  <a:lnTo>
                    <a:pt x="998" y="360"/>
                  </a:lnTo>
                  <a:lnTo>
                    <a:pt x="1003" y="355"/>
                  </a:lnTo>
                  <a:lnTo>
                    <a:pt x="1004" y="342"/>
                  </a:lnTo>
                  <a:lnTo>
                    <a:pt x="1004" y="328"/>
                  </a:lnTo>
                  <a:lnTo>
                    <a:pt x="1001" y="313"/>
                  </a:lnTo>
                  <a:lnTo>
                    <a:pt x="1003" y="305"/>
                  </a:lnTo>
                  <a:lnTo>
                    <a:pt x="1011" y="299"/>
                  </a:lnTo>
                  <a:lnTo>
                    <a:pt x="1024" y="295"/>
                  </a:lnTo>
                  <a:lnTo>
                    <a:pt x="1035" y="291"/>
                  </a:lnTo>
                  <a:lnTo>
                    <a:pt x="1043" y="284"/>
                  </a:lnTo>
                  <a:lnTo>
                    <a:pt x="1041" y="273"/>
                  </a:lnTo>
                  <a:lnTo>
                    <a:pt x="1037" y="263"/>
                  </a:lnTo>
                  <a:lnTo>
                    <a:pt x="1027" y="255"/>
                  </a:lnTo>
                  <a:lnTo>
                    <a:pt x="1020" y="247"/>
                  </a:lnTo>
                  <a:lnTo>
                    <a:pt x="1017" y="237"/>
                  </a:lnTo>
                  <a:lnTo>
                    <a:pt x="1019" y="227"/>
                  </a:lnTo>
                  <a:lnTo>
                    <a:pt x="1022" y="216"/>
                  </a:lnTo>
                  <a:lnTo>
                    <a:pt x="1032" y="208"/>
                  </a:lnTo>
                  <a:lnTo>
                    <a:pt x="1045" y="205"/>
                  </a:lnTo>
                  <a:lnTo>
                    <a:pt x="1059" y="208"/>
                  </a:lnTo>
                  <a:lnTo>
                    <a:pt x="1067" y="215"/>
                  </a:lnTo>
                  <a:lnTo>
                    <a:pt x="1074" y="221"/>
                  </a:lnTo>
                  <a:lnTo>
                    <a:pt x="1084" y="227"/>
                  </a:lnTo>
                  <a:lnTo>
                    <a:pt x="1093" y="231"/>
                  </a:lnTo>
                  <a:lnTo>
                    <a:pt x="1101" y="236"/>
                  </a:lnTo>
                  <a:lnTo>
                    <a:pt x="1108" y="240"/>
                  </a:lnTo>
                  <a:lnTo>
                    <a:pt x="1114" y="247"/>
                  </a:lnTo>
                  <a:lnTo>
                    <a:pt x="1121" y="255"/>
                  </a:lnTo>
                  <a:lnTo>
                    <a:pt x="1127" y="261"/>
                  </a:lnTo>
                  <a:lnTo>
                    <a:pt x="1135" y="263"/>
                  </a:lnTo>
                  <a:lnTo>
                    <a:pt x="1143" y="257"/>
                  </a:lnTo>
                  <a:lnTo>
                    <a:pt x="1153" y="247"/>
                  </a:lnTo>
                  <a:lnTo>
                    <a:pt x="1160" y="237"/>
                  </a:lnTo>
                  <a:lnTo>
                    <a:pt x="1166" y="232"/>
                  </a:lnTo>
                  <a:lnTo>
                    <a:pt x="1178" y="236"/>
                  </a:lnTo>
                  <a:lnTo>
                    <a:pt x="1187" y="244"/>
                  </a:lnTo>
                  <a:lnTo>
                    <a:pt x="1194" y="257"/>
                  </a:lnTo>
                  <a:lnTo>
                    <a:pt x="1199" y="266"/>
                  </a:lnTo>
                  <a:lnTo>
                    <a:pt x="1205" y="276"/>
                  </a:lnTo>
                  <a:lnTo>
                    <a:pt x="1212" y="284"/>
                  </a:lnTo>
                  <a:lnTo>
                    <a:pt x="1221" y="295"/>
                  </a:lnTo>
                  <a:lnTo>
                    <a:pt x="1231" y="307"/>
                  </a:lnTo>
                  <a:lnTo>
                    <a:pt x="1236" y="315"/>
                  </a:lnTo>
                  <a:lnTo>
                    <a:pt x="1239" y="323"/>
                  </a:lnTo>
                  <a:lnTo>
                    <a:pt x="1241" y="331"/>
                  </a:lnTo>
                  <a:lnTo>
                    <a:pt x="1244" y="337"/>
                  </a:lnTo>
                  <a:lnTo>
                    <a:pt x="1252" y="339"/>
                  </a:lnTo>
                  <a:lnTo>
                    <a:pt x="1262" y="337"/>
                  </a:lnTo>
                  <a:lnTo>
                    <a:pt x="1270" y="336"/>
                  </a:lnTo>
                  <a:lnTo>
                    <a:pt x="1276" y="337"/>
                  </a:lnTo>
                  <a:lnTo>
                    <a:pt x="1280" y="344"/>
                  </a:lnTo>
                  <a:lnTo>
                    <a:pt x="1278" y="357"/>
                  </a:lnTo>
                  <a:lnTo>
                    <a:pt x="1273" y="371"/>
                  </a:lnTo>
                  <a:lnTo>
                    <a:pt x="1265" y="383"/>
                  </a:lnTo>
                  <a:lnTo>
                    <a:pt x="1257" y="387"/>
                  </a:lnTo>
                  <a:lnTo>
                    <a:pt x="1247" y="389"/>
                  </a:lnTo>
                  <a:lnTo>
                    <a:pt x="1236" y="391"/>
                  </a:lnTo>
                  <a:lnTo>
                    <a:pt x="1226" y="392"/>
                  </a:lnTo>
                  <a:lnTo>
                    <a:pt x="1218" y="394"/>
                  </a:lnTo>
                  <a:lnTo>
                    <a:pt x="1210" y="396"/>
                  </a:lnTo>
                  <a:lnTo>
                    <a:pt x="1203" y="399"/>
                  </a:lnTo>
                  <a:lnTo>
                    <a:pt x="1200" y="407"/>
                  </a:lnTo>
                  <a:lnTo>
                    <a:pt x="1200" y="418"/>
                  </a:lnTo>
                  <a:lnTo>
                    <a:pt x="1202" y="431"/>
                  </a:lnTo>
                  <a:lnTo>
                    <a:pt x="1203" y="444"/>
                  </a:lnTo>
                  <a:lnTo>
                    <a:pt x="1200" y="455"/>
                  </a:lnTo>
                  <a:lnTo>
                    <a:pt x="1189" y="467"/>
                  </a:lnTo>
                  <a:lnTo>
                    <a:pt x="1174" y="475"/>
                  </a:lnTo>
                  <a:lnTo>
                    <a:pt x="1161" y="480"/>
                  </a:lnTo>
                  <a:lnTo>
                    <a:pt x="1152" y="484"/>
                  </a:lnTo>
                  <a:lnTo>
                    <a:pt x="1142" y="493"/>
                  </a:lnTo>
                  <a:lnTo>
                    <a:pt x="1132" y="502"/>
                  </a:lnTo>
                  <a:lnTo>
                    <a:pt x="1127" y="514"/>
                  </a:lnTo>
                  <a:lnTo>
                    <a:pt x="1122" y="523"/>
                  </a:lnTo>
                  <a:lnTo>
                    <a:pt x="1118" y="531"/>
                  </a:lnTo>
                  <a:lnTo>
                    <a:pt x="1109" y="536"/>
                  </a:lnTo>
                  <a:lnTo>
                    <a:pt x="1101" y="544"/>
                  </a:lnTo>
                  <a:lnTo>
                    <a:pt x="1093" y="551"/>
                  </a:lnTo>
                  <a:lnTo>
                    <a:pt x="1087" y="552"/>
                  </a:lnTo>
                  <a:lnTo>
                    <a:pt x="1079" y="554"/>
                  </a:lnTo>
                  <a:lnTo>
                    <a:pt x="1069" y="559"/>
                  </a:lnTo>
                  <a:lnTo>
                    <a:pt x="1063" y="565"/>
                  </a:lnTo>
                  <a:lnTo>
                    <a:pt x="1063" y="572"/>
                  </a:lnTo>
                  <a:lnTo>
                    <a:pt x="1063" y="578"/>
                  </a:lnTo>
                  <a:lnTo>
                    <a:pt x="1061" y="586"/>
                  </a:lnTo>
                  <a:lnTo>
                    <a:pt x="1058" y="596"/>
                  </a:lnTo>
                  <a:lnTo>
                    <a:pt x="1056" y="606"/>
                  </a:lnTo>
                  <a:lnTo>
                    <a:pt x="1053" y="617"/>
                  </a:lnTo>
                  <a:lnTo>
                    <a:pt x="1048" y="627"/>
                  </a:lnTo>
                  <a:lnTo>
                    <a:pt x="1045" y="635"/>
                  </a:lnTo>
                  <a:lnTo>
                    <a:pt x="1045" y="641"/>
                  </a:lnTo>
                  <a:lnTo>
                    <a:pt x="1043" y="646"/>
                  </a:lnTo>
                  <a:lnTo>
                    <a:pt x="1035" y="648"/>
                  </a:lnTo>
                  <a:lnTo>
                    <a:pt x="1025" y="649"/>
                  </a:lnTo>
                  <a:lnTo>
                    <a:pt x="1019" y="651"/>
                  </a:lnTo>
                  <a:lnTo>
                    <a:pt x="1014" y="656"/>
                  </a:lnTo>
                  <a:lnTo>
                    <a:pt x="1009" y="667"/>
                  </a:lnTo>
                  <a:lnTo>
                    <a:pt x="1011" y="688"/>
                  </a:lnTo>
                  <a:lnTo>
                    <a:pt x="1016" y="714"/>
                  </a:lnTo>
                  <a:lnTo>
                    <a:pt x="1017" y="738"/>
                  </a:lnTo>
                  <a:lnTo>
                    <a:pt x="1009" y="748"/>
                  </a:lnTo>
                  <a:lnTo>
                    <a:pt x="999" y="746"/>
                  </a:lnTo>
                  <a:lnTo>
                    <a:pt x="991" y="743"/>
                  </a:lnTo>
                  <a:lnTo>
                    <a:pt x="986" y="737"/>
                  </a:lnTo>
                  <a:lnTo>
                    <a:pt x="982" y="729"/>
                  </a:lnTo>
                  <a:lnTo>
                    <a:pt x="977" y="719"/>
                  </a:lnTo>
                  <a:lnTo>
                    <a:pt x="973" y="707"/>
                  </a:lnTo>
                  <a:lnTo>
                    <a:pt x="970" y="698"/>
                  </a:lnTo>
                  <a:lnTo>
                    <a:pt x="969" y="695"/>
                  </a:lnTo>
                  <a:lnTo>
                    <a:pt x="965" y="695"/>
                  </a:lnTo>
                  <a:lnTo>
                    <a:pt x="956" y="693"/>
                  </a:lnTo>
                  <a:lnTo>
                    <a:pt x="944" y="693"/>
                  </a:lnTo>
                  <a:lnTo>
                    <a:pt x="935" y="6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00" name="Freeform 6"/>
            <p:cNvSpPr>
              <a:spLocks/>
            </p:cNvSpPr>
            <p:nvPr/>
          </p:nvSpPr>
          <p:spPr bwMode="auto">
            <a:xfrm>
              <a:off x="2993" y="1407"/>
              <a:ext cx="249" cy="244"/>
            </a:xfrm>
            <a:custGeom>
              <a:avLst/>
              <a:gdLst>
                <a:gd name="T0" fmla="*/ 21 w 311"/>
                <a:gd name="T1" fmla="*/ 3 h 244"/>
                <a:gd name="T2" fmla="*/ 38 w 311"/>
                <a:gd name="T3" fmla="*/ 0 h 244"/>
                <a:gd name="T4" fmla="*/ 54 w 311"/>
                <a:gd name="T5" fmla="*/ 1 h 244"/>
                <a:gd name="T6" fmla="*/ 70 w 311"/>
                <a:gd name="T7" fmla="*/ 5 h 244"/>
                <a:gd name="T8" fmla="*/ 89 w 311"/>
                <a:gd name="T9" fmla="*/ 11 h 244"/>
                <a:gd name="T10" fmla="*/ 111 w 311"/>
                <a:gd name="T11" fmla="*/ 18 h 244"/>
                <a:gd name="T12" fmla="*/ 132 w 311"/>
                <a:gd name="T13" fmla="*/ 26 h 244"/>
                <a:gd name="T14" fmla="*/ 151 w 311"/>
                <a:gd name="T15" fmla="*/ 32 h 244"/>
                <a:gd name="T16" fmla="*/ 166 w 311"/>
                <a:gd name="T17" fmla="*/ 35 h 244"/>
                <a:gd name="T18" fmla="*/ 188 w 311"/>
                <a:gd name="T19" fmla="*/ 42 h 244"/>
                <a:gd name="T20" fmla="*/ 214 w 311"/>
                <a:gd name="T21" fmla="*/ 53 h 244"/>
                <a:gd name="T22" fmla="*/ 237 w 311"/>
                <a:gd name="T23" fmla="*/ 66 h 244"/>
                <a:gd name="T24" fmla="*/ 256 w 311"/>
                <a:gd name="T25" fmla="*/ 90 h 244"/>
                <a:gd name="T26" fmla="*/ 274 w 311"/>
                <a:gd name="T27" fmla="*/ 136 h 244"/>
                <a:gd name="T28" fmla="*/ 290 w 311"/>
                <a:gd name="T29" fmla="*/ 153 h 244"/>
                <a:gd name="T30" fmla="*/ 300 w 311"/>
                <a:gd name="T31" fmla="*/ 178 h 244"/>
                <a:gd name="T32" fmla="*/ 302 w 311"/>
                <a:gd name="T33" fmla="*/ 202 h 244"/>
                <a:gd name="T34" fmla="*/ 308 w 311"/>
                <a:gd name="T35" fmla="*/ 220 h 244"/>
                <a:gd name="T36" fmla="*/ 310 w 311"/>
                <a:gd name="T37" fmla="*/ 233 h 244"/>
                <a:gd name="T38" fmla="*/ 295 w 311"/>
                <a:gd name="T39" fmla="*/ 241 h 244"/>
                <a:gd name="T40" fmla="*/ 272 w 311"/>
                <a:gd name="T41" fmla="*/ 244 h 244"/>
                <a:gd name="T42" fmla="*/ 250 w 311"/>
                <a:gd name="T43" fmla="*/ 237 h 244"/>
                <a:gd name="T44" fmla="*/ 234 w 311"/>
                <a:gd name="T45" fmla="*/ 223 h 244"/>
                <a:gd name="T46" fmla="*/ 216 w 311"/>
                <a:gd name="T47" fmla="*/ 208 h 244"/>
                <a:gd name="T48" fmla="*/ 196 w 311"/>
                <a:gd name="T49" fmla="*/ 197 h 244"/>
                <a:gd name="T50" fmla="*/ 177 w 311"/>
                <a:gd name="T51" fmla="*/ 191 h 244"/>
                <a:gd name="T52" fmla="*/ 153 w 311"/>
                <a:gd name="T53" fmla="*/ 186 h 244"/>
                <a:gd name="T54" fmla="*/ 130 w 311"/>
                <a:gd name="T55" fmla="*/ 166 h 244"/>
                <a:gd name="T56" fmla="*/ 133 w 311"/>
                <a:gd name="T57" fmla="*/ 152 h 244"/>
                <a:gd name="T58" fmla="*/ 146 w 311"/>
                <a:gd name="T59" fmla="*/ 147 h 244"/>
                <a:gd name="T60" fmla="*/ 161 w 311"/>
                <a:gd name="T61" fmla="*/ 145 h 244"/>
                <a:gd name="T62" fmla="*/ 175 w 311"/>
                <a:gd name="T63" fmla="*/ 145 h 244"/>
                <a:gd name="T64" fmla="*/ 185 w 311"/>
                <a:gd name="T65" fmla="*/ 136 h 244"/>
                <a:gd name="T66" fmla="*/ 167 w 311"/>
                <a:gd name="T67" fmla="*/ 110 h 244"/>
                <a:gd name="T68" fmla="*/ 149 w 311"/>
                <a:gd name="T69" fmla="*/ 97 h 244"/>
                <a:gd name="T70" fmla="*/ 125 w 311"/>
                <a:gd name="T71" fmla="*/ 90 h 244"/>
                <a:gd name="T72" fmla="*/ 94 w 311"/>
                <a:gd name="T73" fmla="*/ 84 h 244"/>
                <a:gd name="T74" fmla="*/ 67 w 311"/>
                <a:gd name="T75" fmla="*/ 77 h 244"/>
                <a:gd name="T76" fmla="*/ 46 w 311"/>
                <a:gd name="T77" fmla="*/ 69 h 244"/>
                <a:gd name="T78" fmla="*/ 21 w 311"/>
                <a:gd name="T79" fmla="*/ 56 h 244"/>
                <a:gd name="T80" fmla="*/ 4 w 311"/>
                <a:gd name="T81" fmla="*/ 37 h 244"/>
                <a:gd name="T82" fmla="*/ 4 w 311"/>
                <a:gd name="T83" fmla="*/ 16 h 24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11"/>
                <a:gd name="T127" fmla="*/ 0 h 244"/>
                <a:gd name="T128" fmla="*/ 311 w 311"/>
                <a:gd name="T129" fmla="*/ 244 h 24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11" h="244">
                  <a:moveTo>
                    <a:pt x="15" y="6"/>
                  </a:moveTo>
                  <a:lnTo>
                    <a:pt x="21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4" y="1"/>
                  </a:lnTo>
                  <a:lnTo>
                    <a:pt x="62" y="3"/>
                  </a:lnTo>
                  <a:lnTo>
                    <a:pt x="70" y="5"/>
                  </a:lnTo>
                  <a:lnTo>
                    <a:pt x="80" y="8"/>
                  </a:lnTo>
                  <a:lnTo>
                    <a:pt x="89" y="11"/>
                  </a:lnTo>
                  <a:lnTo>
                    <a:pt x="99" y="14"/>
                  </a:lnTo>
                  <a:lnTo>
                    <a:pt x="111" y="18"/>
                  </a:lnTo>
                  <a:lnTo>
                    <a:pt x="122" y="21"/>
                  </a:lnTo>
                  <a:lnTo>
                    <a:pt x="132" y="26"/>
                  </a:lnTo>
                  <a:lnTo>
                    <a:pt x="141" y="29"/>
                  </a:lnTo>
                  <a:lnTo>
                    <a:pt x="151" y="32"/>
                  </a:lnTo>
                  <a:lnTo>
                    <a:pt x="157" y="34"/>
                  </a:lnTo>
                  <a:lnTo>
                    <a:pt x="166" y="35"/>
                  </a:lnTo>
                  <a:lnTo>
                    <a:pt x="177" y="39"/>
                  </a:lnTo>
                  <a:lnTo>
                    <a:pt x="188" y="42"/>
                  </a:lnTo>
                  <a:lnTo>
                    <a:pt x="201" y="47"/>
                  </a:lnTo>
                  <a:lnTo>
                    <a:pt x="214" y="53"/>
                  </a:lnTo>
                  <a:lnTo>
                    <a:pt x="227" y="58"/>
                  </a:lnTo>
                  <a:lnTo>
                    <a:pt x="237" y="66"/>
                  </a:lnTo>
                  <a:lnTo>
                    <a:pt x="245" y="73"/>
                  </a:lnTo>
                  <a:lnTo>
                    <a:pt x="256" y="90"/>
                  </a:lnTo>
                  <a:lnTo>
                    <a:pt x="266" y="115"/>
                  </a:lnTo>
                  <a:lnTo>
                    <a:pt x="274" y="136"/>
                  </a:lnTo>
                  <a:lnTo>
                    <a:pt x="282" y="147"/>
                  </a:lnTo>
                  <a:lnTo>
                    <a:pt x="290" y="153"/>
                  </a:lnTo>
                  <a:lnTo>
                    <a:pt x="297" y="165"/>
                  </a:lnTo>
                  <a:lnTo>
                    <a:pt x="300" y="178"/>
                  </a:lnTo>
                  <a:lnTo>
                    <a:pt x="302" y="191"/>
                  </a:lnTo>
                  <a:lnTo>
                    <a:pt x="302" y="202"/>
                  </a:lnTo>
                  <a:lnTo>
                    <a:pt x="305" y="212"/>
                  </a:lnTo>
                  <a:lnTo>
                    <a:pt x="308" y="220"/>
                  </a:lnTo>
                  <a:lnTo>
                    <a:pt x="311" y="228"/>
                  </a:lnTo>
                  <a:lnTo>
                    <a:pt x="310" y="233"/>
                  </a:lnTo>
                  <a:lnTo>
                    <a:pt x="303" y="237"/>
                  </a:lnTo>
                  <a:lnTo>
                    <a:pt x="295" y="241"/>
                  </a:lnTo>
                  <a:lnTo>
                    <a:pt x="284" y="242"/>
                  </a:lnTo>
                  <a:lnTo>
                    <a:pt x="272" y="244"/>
                  </a:lnTo>
                  <a:lnTo>
                    <a:pt x="261" y="242"/>
                  </a:lnTo>
                  <a:lnTo>
                    <a:pt x="250" y="237"/>
                  </a:lnTo>
                  <a:lnTo>
                    <a:pt x="242" y="231"/>
                  </a:lnTo>
                  <a:lnTo>
                    <a:pt x="234" y="223"/>
                  </a:lnTo>
                  <a:lnTo>
                    <a:pt x="225" y="215"/>
                  </a:lnTo>
                  <a:lnTo>
                    <a:pt x="216" y="208"/>
                  </a:lnTo>
                  <a:lnTo>
                    <a:pt x="206" y="202"/>
                  </a:lnTo>
                  <a:lnTo>
                    <a:pt x="196" y="197"/>
                  </a:lnTo>
                  <a:lnTo>
                    <a:pt x="187" y="192"/>
                  </a:lnTo>
                  <a:lnTo>
                    <a:pt x="177" y="191"/>
                  </a:lnTo>
                  <a:lnTo>
                    <a:pt x="169" y="189"/>
                  </a:lnTo>
                  <a:lnTo>
                    <a:pt x="153" y="186"/>
                  </a:lnTo>
                  <a:lnTo>
                    <a:pt x="138" y="176"/>
                  </a:lnTo>
                  <a:lnTo>
                    <a:pt x="130" y="166"/>
                  </a:lnTo>
                  <a:lnTo>
                    <a:pt x="130" y="155"/>
                  </a:lnTo>
                  <a:lnTo>
                    <a:pt x="133" y="152"/>
                  </a:lnTo>
                  <a:lnTo>
                    <a:pt x="140" y="149"/>
                  </a:lnTo>
                  <a:lnTo>
                    <a:pt x="146" y="147"/>
                  </a:lnTo>
                  <a:lnTo>
                    <a:pt x="154" y="147"/>
                  </a:lnTo>
                  <a:lnTo>
                    <a:pt x="161" y="145"/>
                  </a:lnTo>
                  <a:lnTo>
                    <a:pt x="169" y="145"/>
                  </a:lnTo>
                  <a:lnTo>
                    <a:pt x="175" y="145"/>
                  </a:lnTo>
                  <a:lnTo>
                    <a:pt x="182" y="144"/>
                  </a:lnTo>
                  <a:lnTo>
                    <a:pt x="185" y="136"/>
                  </a:lnTo>
                  <a:lnTo>
                    <a:pt x="179" y="123"/>
                  </a:lnTo>
                  <a:lnTo>
                    <a:pt x="167" y="110"/>
                  </a:lnTo>
                  <a:lnTo>
                    <a:pt x="156" y="100"/>
                  </a:lnTo>
                  <a:lnTo>
                    <a:pt x="149" y="97"/>
                  </a:lnTo>
                  <a:lnTo>
                    <a:pt x="138" y="95"/>
                  </a:lnTo>
                  <a:lnTo>
                    <a:pt x="125" y="90"/>
                  </a:lnTo>
                  <a:lnTo>
                    <a:pt x="111" y="87"/>
                  </a:lnTo>
                  <a:lnTo>
                    <a:pt x="94" y="84"/>
                  </a:lnTo>
                  <a:lnTo>
                    <a:pt x="80" y="81"/>
                  </a:lnTo>
                  <a:lnTo>
                    <a:pt x="67" y="77"/>
                  </a:lnTo>
                  <a:lnTo>
                    <a:pt x="55" y="74"/>
                  </a:lnTo>
                  <a:lnTo>
                    <a:pt x="46" y="69"/>
                  </a:lnTo>
                  <a:lnTo>
                    <a:pt x="34" y="64"/>
                  </a:lnTo>
                  <a:lnTo>
                    <a:pt x="21" y="56"/>
                  </a:lnTo>
                  <a:lnTo>
                    <a:pt x="12" y="47"/>
                  </a:lnTo>
                  <a:lnTo>
                    <a:pt x="4" y="37"/>
                  </a:lnTo>
                  <a:lnTo>
                    <a:pt x="0" y="27"/>
                  </a:lnTo>
                  <a:lnTo>
                    <a:pt x="4" y="16"/>
                  </a:lnTo>
                  <a:lnTo>
                    <a:pt x="15" y="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01" name="Freeform 7"/>
            <p:cNvSpPr>
              <a:spLocks/>
            </p:cNvSpPr>
            <p:nvPr/>
          </p:nvSpPr>
          <p:spPr bwMode="auto">
            <a:xfrm>
              <a:off x="3150" y="1125"/>
              <a:ext cx="507" cy="525"/>
            </a:xfrm>
            <a:custGeom>
              <a:avLst/>
              <a:gdLst>
                <a:gd name="T0" fmla="*/ 125 w 634"/>
                <a:gd name="T1" fmla="*/ 75 h 522"/>
                <a:gd name="T2" fmla="*/ 98 w 634"/>
                <a:gd name="T3" fmla="*/ 81 h 522"/>
                <a:gd name="T4" fmla="*/ 60 w 634"/>
                <a:gd name="T5" fmla="*/ 133 h 522"/>
                <a:gd name="T6" fmla="*/ 23 w 634"/>
                <a:gd name="T7" fmla="*/ 155 h 522"/>
                <a:gd name="T8" fmla="*/ 0 w 634"/>
                <a:gd name="T9" fmla="*/ 175 h 522"/>
                <a:gd name="T10" fmla="*/ 21 w 634"/>
                <a:gd name="T11" fmla="*/ 194 h 522"/>
                <a:gd name="T12" fmla="*/ 47 w 634"/>
                <a:gd name="T13" fmla="*/ 225 h 522"/>
                <a:gd name="T14" fmla="*/ 94 w 634"/>
                <a:gd name="T15" fmla="*/ 202 h 522"/>
                <a:gd name="T16" fmla="*/ 125 w 634"/>
                <a:gd name="T17" fmla="*/ 196 h 522"/>
                <a:gd name="T18" fmla="*/ 156 w 634"/>
                <a:gd name="T19" fmla="*/ 231 h 522"/>
                <a:gd name="T20" fmla="*/ 159 w 634"/>
                <a:gd name="T21" fmla="*/ 254 h 522"/>
                <a:gd name="T22" fmla="*/ 183 w 634"/>
                <a:gd name="T23" fmla="*/ 291 h 522"/>
                <a:gd name="T24" fmla="*/ 204 w 634"/>
                <a:gd name="T25" fmla="*/ 330 h 522"/>
                <a:gd name="T26" fmla="*/ 209 w 634"/>
                <a:gd name="T27" fmla="*/ 393 h 522"/>
                <a:gd name="T28" fmla="*/ 195 w 634"/>
                <a:gd name="T29" fmla="*/ 432 h 522"/>
                <a:gd name="T30" fmla="*/ 204 w 634"/>
                <a:gd name="T31" fmla="*/ 458 h 522"/>
                <a:gd name="T32" fmla="*/ 216 w 634"/>
                <a:gd name="T33" fmla="*/ 493 h 522"/>
                <a:gd name="T34" fmla="*/ 247 w 634"/>
                <a:gd name="T35" fmla="*/ 514 h 522"/>
                <a:gd name="T36" fmla="*/ 287 w 634"/>
                <a:gd name="T37" fmla="*/ 522 h 522"/>
                <a:gd name="T38" fmla="*/ 315 w 634"/>
                <a:gd name="T39" fmla="*/ 495 h 522"/>
                <a:gd name="T40" fmla="*/ 353 w 634"/>
                <a:gd name="T41" fmla="*/ 459 h 522"/>
                <a:gd name="T42" fmla="*/ 381 w 634"/>
                <a:gd name="T43" fmla="*/ 425 h 522"/>
                <a:gd name="T44" fmla="*/ 408 w 634"/>
                <a:gd name="T45" fmla="*/ 391 h 522"/>
                <a:gd name="T46" fmla="*/ 442 w 634"/>
                <a:gd name="T47" fmla="*/ 383 h 522"/>
                <a:gd name="T48" fmla="*/ 472 w 634"/>
                <a:gd name="T49" fmla="*/ 374 h 522"/>
                <a:gd name="T50" fmla="*/ 501 w 634"/>
                <a:gd name="T51" fmla="*/ 354 h 522"/>
                <a:gd name="T52" fmla="*/ 530 w 634"/>
                <a:gd name="T53" fmla="*/ 328 h 522"/>
                <a:gd name="T54" fmla="*/ 514 w 634"/>
                <a:gd name="T55" fmla="*/ 307 h 522"/>
                <a:gd name="T56" fmla="*/ 486 w 634"/>
                <a:gd name="T57" fmla="*/ 298 h 522"/>
                <a:gd name="T58" fmla="*/ 501 w 634"/>
                <a:gd name="T59" fmla="*/ 265 h 522"/>
                <a:gd name="T60" fmla="*/ 541 w 634"/>
                <a:gd name="T61" fmla="*/ 273 h 522"/>
                <a:gd name="T62" fmla="*/ 551 w 634"/>
                <a:gd name="T63" fmla="*/ 267 h 522"/>
                <a:gd name="T64" fmla="*/ 561 w 634"/>
                <a:gd name="T65" fmla="*/ 222 h 522"/>
                <a:gd name="T66" fmla="*/ 554 w 634"/>
                <a:gd name="T67" fmla="*/ 172 h 522"/>
                <a:gd name="T68" fmla="*/ 575 w 634"/>
                <a:gd name="T69" fmla="*/ 120 h 522"/>
                <a:gd name="T70" fmla="*/ 601 w 634"/>
                <a:gd name="T71" fmla="*/ 97 h 522"/>
                <a:gd name="T72" fmla="*/ 629 w 634"/>
                <a:gd name="T73" fmla="*/ 76 h 522"/>
                <a:gd name="T74" fmla="*/ 621 w 634"/>
                <a:gd name="T75" fmla="*/ 57 h 522"/>
                <a:gd name="T76" fmla="*/ 579 w 634"/>
                <a:gd name="T77" fmla="*/ 55 h 522"/>
                <a:gd name="T78" fmla="*/ 551 w 634"/>
                <a:gd name="T79" fmla="*/ 58 h 522"/>
                <a:gd name="T80" fmla="*/ 532 w 634"/>
                <a:gd name="T81" fmla="*/ 71 h 522"/>
                <a:gd name="T82" fmla="*/ 502 w 634"/>
                <a:gd name="T83" fmla="*/ 73 h 522"/>
                <a:gd name="T84" fmla="*/ 459 w 634"/>
                <a:gd name="T85" fmla="*/ 68 h 522"/>
                <a:gd name="T86" fmla="*/ 455 w 634"/>
                <a:gd name="T87" fmla="*/ 63 h 522"/>
                <a:gd name="T88" fmla="*/ 494 w 634"/>
                <a:gd name="T89" fmla="*/ 41 h 522"/>
                <a:gd name="T90" fmla="*/ 541 w 634"/>
                <a:gd name="T91" fmla="*/ 44 h 522"/>
                <a:gd name="T92" fmla="*/ 515 w 634"/>
                <a:gd name="T93" fmla="*/ 10 h 522"/>
                <a:gd name="T94" fmla="*/ 485 w 634"/>
                <a:gd name="T95" fmla="*/ 2 h 522"/>
                <a:gd name="T96" fmla="*/ 442 w 634"/>
                <a:gd name="T97" fmla="*/ 0 h 522"/>
                <a:gd name="T98" fmla="*/ 396 w 634"/>
                <a:gd name="T99" fmla="*/ 5 h 522"/>
                <a:gd name="T100" fmla="*/ 355 w 634"/>
                <a:gd name="T101" fmla="*/ 7 h 522"/>
                <a:gd name="T102" fmla="*/ 318 w 634"/>
                <a:gd name="T103" fmla="*/ 23 h 522"/>
                <a:gd name="T104" fmla="*/ 290 w 634"/>
                <a:gd name="T105" fmla="*/ 29 h 522"/>
                <a:gd name="T106" fmla="*/ 284 w 634"/>
                <a:gd name="T107" fmla="*/ 50 h 522"/>
                <a:gd name="T108" fmla="*/ 269 w 634"/>
                <a:gd name="T109" fmla="*/ 63 h 522"/>
                <a:gd name="T110" fmla="*/ 230 w 634"/>
                <a:gd name="T111" fmla="*/ 68 h 522"/>
                <a:gd name="T112" fmla="*/ 195 w 634"/>
                <a:gd name="T113" fmla="*/ 70 h 522"/>
                <a:gd name="T114" fmla="*/ 159 w 634"/>
                <a:gd name="T115" fmla="*/ 70 h 52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34"/>
                <a:gd name="T175" fmla="*/ 0 h 522"/>
                <a:gd name="T176" fmla="*/ 634 w 634"/>
                <a:gd name="T177" fmla="*/ 522 h 52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34" h="522">
                  <a:moveTo>
                    <a:pt x="146" y="73"/>
                  </a:moveTo>
                  <a:lnTo>
                    <a:pt x="138" y="75"/>
                  </a:lnTo>
                  <a:lnTo>
                    <a:pt x="132" y="76"/>
                  </a:lnTo>
                  <a:lnTo>
                    <a:pt x="125" y="75"/>
                  </a:lnTo>
                  <a:lnTo>
                    <a:pt x="119" y="75"/>
                  </a:lnTo>
                  <a:lnTo>
                    <a:pt x="112" y="75"/>
                  </a:lnTo>
                  <a:lnTo>
                    <a:pt x="106" y="76"/>
                  </a:lnTo>
                  <a:lnTo>
                    <a:pt x="98" y="81"/>
                  </a:lnTo>
                  <a:lnTo>
                    <a:pt x="89" y="88"/>
                  </a:lnTo>
                  <a:lnTo>
                    <a:pt x="76" y="105"/>
                  </a:lnTo>
                  <a:lnTo>
                    <a:pt x="68" y="120"/>
                  </a:lnTo>
                  <a:lnTo>
                    <a:pt x="60" y="133"/>
                  </a:lnTo>
                  <a:lnTo>
                    <a:pt x="49" y="142"/>
                  </a:lnTo>
                  <a:lnTo>
                    <a:pt x="41" y="147"/>
                  </a:lnTo>
                  <a:lnTo>
                    <a:pt x="33" y="151"/>
                  </a:lnTo>
                  <a:lnTo>
                    <a:pt x="23" y="155"/>
                  </a:lnTo>
                  <a:lnTo>
                    <a:pt x="15" y="160"/>
                  </a:lnTo>
                  <a:lnTo>
                    <a:pt x="7" y="165"/>
                  </a:lnTo>
                  <a:lnTo>
                    <a:pt x="2" y="170"/>
                  </a:lnTo>
                  <a:lnTo>
                    <a:pt x="0" y="175"/>
                  </a:lnTo>
                  <a:lnTo>
                    <a:pt x="2" y="180"/>
                  </a:lnTo>
                  <a:lnTo>
                    <a:pt x="10" y="186"/>
                  </a:lnTo>
                  <a:lnTo>
                    <a:pt x="17" y="189"/>
                  </a:lnTo>
                  <a:lnTo>
                    <a:pt x="21" y="194"/>
                  </a:lnTo>
                  <a:lnTo>
                    <a:pt x="26" y="201"/>
                  </a:lnTo>
                  <a:lnTo>
                    <a:pt x="29" y="210"/>
                  </a:lnTo>
                  <a:lnTo>
                    <a:pt x="38" y="220"/>
                  </a:lnTo>
                  <a:lnTo>
                    <a:pt x="47" y="225"/>
                  </a:lnTo>
                  <a:lnTo>
                    <a:pt x="60" y="218"/>
                  </a:lnTo>
                  <a:lnTo>
                    <a:pt x="73" y="209"/>
                  </a:lnTo>
                  <a:lnTo>
                    <a:pt x="83" y="204"/>
                  </a:lnTo>
                  <a:lnTo>
                    <a:pt x="94" y="202"/>
                  </a:lnTo>
                  <a:lnTo>
                    <a:pt x="106" y="201"/>
                  </a:lnTo>
                  <a:lnTo>
                    <a:pt x="114" y="197"/>
                  </a:lnTo>
                  <a:lnTo>
                    <a:pt x="120" y="196"/>
                  </a:lnTo>
                  <a:lnTo>
                    <a:pt x="125" y="196"/>
                  </a:lnTo>
                  <a:lnTo>
                    <a:pt x="130" y="202"/>
                  </a:lnTo>
                  <a:lnTo>
                    <a:pt x="138" y="214"/>
                  </a:lnTo>
                  <a:lnTo>
                    <a:pt x="148" y="225"/>
                  </a:lnTo>
                  <a:lnTo>
                    <a:pt x="156" y="231"/>
                  </a:lnTo>
                  <a:lnTo>
                    <a:pt x="159" y="235"/>
                  </a:lnTo>
                  <a:lnTo>
                    <a:pt x="159" y="238"/>
                  </a:lnTo>
                  <a:lnTo>
                    <a:pt x="159" y="244"/>
                  </a:lnTo>
                  <a:lnTo>
                    <a:pt x="159" y="254"/>
                  </a:lnTo>
                  <a:lnTo>
                    <a:pt x="161" y="262"/>
                  </a:lnTo>
                  <a:lnTo>
                    <a:pt x="164" y="272"/>
                  </a:lnTo>
                  <a:lnTo>
                    <a:pt x="172" y="281"/>
                  </a:lnTo>
                  <a:lnTo>
                    <a:pt x="183" y="291"/>
                  </a:lnTo>
                  <a:lnTo>
                    <a:pt x="193" y="301"/>
                  </a:lnTo>
                  <a:lnTo>
                    <a:pt x="200" y="311"/>
                  </a:lnTo>
                  <a:lnTo>
                    <a:pt x="203" y="319"/>
                  </a:lnTo>
                  <a:lnTo>
                    <a:pt x="204" y="330"/>
                  </a:lnTo>
                  <a:lnTo>
                    <a:pt x="206" y="343"/>
                  </a:lnTo>
                  <a:lnTo>
                    <a:pt x="208" y="359"/>
                  </a:lnTo>
                  <a:lnTo>
                    <a:pt x="209" y="377"/>
                  </a:lnTo>
                  <a:lnTo>
                    <a:pt x="209" y="393"/>
                  </a:lnTo>
                  <a:lnTo>
                    <a:pt x="208" y="403"/>
                  </a:lnTo>
                  <a:lnTo>
                    <a:pt x="203" y="412"/>
                  </a:lnTo>
                  <a:lnTo>
                    <a:pt x="198" y="422"/>
                  </a:lnTo>
                  <a:lnTo>
                    <a:pt x="195" y="432"/>
                  </a:lnTo>
                  <a:lnTo>
                    <a:pt x="193" y="441"/>
                  </a:lnTo>
                  <a:lnTo>
                    <a:pt x="195" y="450"/>
                  </a:lnTo>
                  <a:lnTo>
                    <a:pt x="200" y="454"/>
                  </a:lnTo>
                  <a:lnTo>
                    <a:pt x="204" y="458"/>
                  </a:lnTo>
                  <a:lnTo>
                    <a:pt x="208" y="464"/>
                  </a:lnTo>
                  <a:lnTo>
                    <a:pt x="209" y="474"/>
                  </a:lnTo>
                  <a:lnTo>
                    <a:pt x="211" y="483"/>
                  </a:lnTo>
                  <a:lnTo>
                    <a:pt x="216" y="493"/>
                  </a:lnTo>
                  <a:lnTo>
                    <a:pt x="222" y="501"/>
                  </a:lnTo>
                  <a:lnTo>
                    <a:pt x="229" y="504"/>
                  </a:lnTo>
                  <a:lnTo>
                    <a:pt x="237" y="509"/>
                  </a:lnTo>
                  <a:lnTo>
                    <a:pt x="247" y="514"/>
                  </a:lnTo>
                  <a:lnTo>
                    <a:pt x="258" y="519"/>
                  </a:lnTo>
                  <a:lnTo>
                    <a:pt x="269" y="522"/>
                  </a:lnTo>
                  <a:lnTo>
                    <a:pt x="279" y="522"/>
                  </a:lnTo>
                  <a:lnTo>
                    <a:pt x="287" y="522"/>
                  </a:lnTo>
                  <a:lnTo>
                    <a:pt x="293" y="517"/>
                  </a:lnTo>
                  <a:lnTo>
                    <a:pt x="298" y="511"/>
                  </a:lnTo>
                  <a:lnTo>
                    <a:pt x="305" y="503"/>
                  </a:lnTo>
                  <a:lnTo>
                    <a:pt x="315" y="495"/>
                  </a:lnTo>
                  <a:lnTo>
                    <a:pt x="324" y="487"/>
                  </a:lnTo>
                  <a:lnTo>
                    <a:pt x="334" y="477"/>
                  </a:lnTo>
                  <a:lnTo>
                    <a:pt x="344" y="467"/>
                  </a:lnTo>
                  <a:lnTo>
                    <a:pt x="353" y="459"/>
                  </a:lnTo>
                  <a:lnTo>
                    <a:pt x="362" y="451"/>
                  </a:lnTo>
                  <a:lnTo>
                    <a:pt x="368" y="443"/>
                  </a:lnTo>
                  <a:lnTo>
                    <a:pt x="374" y="435"/>
                  </a:lnTo>
                  <a:lnTo>
                    <a:pt x="381" y="425"/>
                  </a:lnTo>
                  <a:lnTo>
                    <a:pt x="387" y="416"/>
                  </a:lnTo>
                  <a:lnTo>
                    <a:pt x="394" y="406"/>
                  </a:lnTo>
                  <a:lnTo>
                    <a:pt x="400" y="398"/>
                  </a:lnTo>
                  <a:lnTo>
                    <a:pt x="408" y="391"/>
                  </a:lnTo>
                  <a:lnTo>
                    <a:pt x="417" y="388"/>
                  </a:lnTo>
                  <a:lnTo>
                    <a:pt x="425" y="386"/>
                  </a:lnTo>
                  <a:lnTo>
                    <a:pt x="434" y="385"/>
                  </a:lnTo>
                  <a:lnTo>
                    <a:pt x="442" y="383"/>
                  </a:lnTo>
                  <a:lnTo>
                    <a:pt x="451" y="382"/>
                  </a:lnTo>
                  <a:lnTo>
                    <a:pt x="457" y="380"/>
                  </a:lnTo>
                  <a:lnTo>
                    <a:pt x="465" y="377"/>
                  </a:lnTo>
                  <a:lnTo>
                    <a:pt x="472" y="374"/>
                  </a:lnTo>
                  <a:lnTo>
                    <a:pt x="477" y="370"/>
                  </a:lnTo>
                  <a:lnTo>
                    <a:pt x="486" y="364"/>
                  </a:lnTo>
                  <a:lnTo>
                    <a:pt x="494" y="359"/>
                  </a:lnTo>
                  <a:lnTo>
                    <a:pt x="501" y="354"/>
                  </a:lnTo>
                  <a:lnTo>
                    <a:pt x="511" y="349"/>
                  </a:lnTo>
                  <a:lnTo>
                    <a:pt x="519" y="343"/>
                  </a:lnTo>
                  <a:lnTo>
                    <a:pt x="525" y="335"/>
                  </a:lnTo>
                  <a:lnTo>
                    <a:pt x="530" y="328"/>
                  </a:lnTo>
                  <a:lnTo>
                    <a:pt x="530" y="322"/>
                  </a:lnTo>
                  <a:lnTo>
                    <a:pt x="527" y="317"/>
                  </a:lnTo>
                  <a:lnTo>
                    <a:pt x="520" y="312"/>
                  </a:lnTo>
                  <a:lnTo>
                    <a:pt x="514" y="307"/>
                  </a:lnTo>
                  <a:lnTo>
                    <a:pt x="509" y="306"/>
                  </a:lnTo>
                  <a:lnTo>
                    <a:pt x="502" y="304"/>
                  </a:lnTo>
                  <a:lnTo>
                    <a:pt x="493" y="301"/>
                  </a:lnTo>
                  <a:lnTo>
                    <a:pt x="486" y="298"/>
                  </a:lnTo>
                  <a:lnTo>
                    <a:pt x="486" y="290"/>
                  </a:lnTo>
                  <a:lnTo>
                    <a:pt x="491" y="280"/>
                  </a:lnTo>
                  <a:lnTo>
                    <a:pt x="496" y="270"/>
                  </a:lnTo>
                  <a:lnTo>
                    <a:pt x="501" y="265"/>
                  </a:lnTo>
                  <a:lnTo>
                    <a:pt x="509" y="267"/>
                  </a:lnTo>
                  <a:lnTo>
                    <a:pt x="519" y="270"/>
                  </a:lnTo>
                  <a:lnTo>
                    <a:pt x="532" y="272"/>
                  </a:lnTo>
                  <a:lnTo>
                    <a:pt x="541" y="273"/>
                  </a:lnTo>
                  <a:lnTo>
                    <a:pt x="546" y="273"/>
                  </a:lnTo>
                  <a:lnTo>
                    <a:pt x="548" y="272"/>
                  </a:lnTo>
                  <a:lnTo>
                    <a:pt x="551" y="267"/>
                  </a:lnTo>
                  <a:lnTo>
                    <a:pt x="553" y="259"/>
                  </a:lnTo>
                  <a:lnTo>
                    <a:pt x="556" y="246"/>
                  </a:lnTo>
                  <a:lnTo>
                    <a:pt x="559" y="233"/>
                  </a:lnTo>
                  <a:lnTo>
                    <a:pt x="561" y="222"/>
                  </a:lnTo>
                  <a:lnTo>
                    <a:pt x="559" y="212"/>
                  </a:lnTo>
                  <a:lnTo>
                    <a:pt x="557" y="201"/>
                  </a:lnTo>
                  <a:lnTo>
                    <a:pt x="554" y="188"/>
                  </a:lnTo>
                  <a:lnTo>
                    <a:pt x="554" y="172"/>
                  </a:lnTo>
                  <a:lnTo>
                    <a:pt x="557" y="154"/>
                  </a:lnTo>
                  <a:lnTo>
                    <a:pt x="564" y="139"/>
                  </a:lnTo>
                  <a:lnTo>
                    <a:pt x="569" y="128"/>
                  </a:lnTo>
                  <a:lnTo>
                    <a:pt x="575" y="120"/>
                  </a:lnTo>
                  <a:lnTo>
                    <a:pt x="583" y="112"/>
                  </a:lnTo>
                  <a:lnTo>
                    <a:pt x="588" y="107"/>
                  </a:lnTo>
                  <a:lnTo>
                    <a:pt x="595" y="102"/>
                  </a:lnTo>
                  <a:lnTo>
                    <a:pt x="601" y="97"/>
                  </a:lnTo>
                  <a:lnTo>
                    <a:pt x="609" y="92"/>
                  </a:lnTo>
                  <a:lnTo>
                    <a:pt x="616" y="88"/>
                  </a:lnTo>
                  <a:lnTo>
                    <a:pt x="622" y="83"/>
                  </a:lnTo>
                  <a:lnTo>
                    <a:pt x="629" y="76"/>
                  </a:lnTo>
                  <a:lnTo>
                    <a:pt x="632" y="71"/>
                  </a:lnTo>
                  <a:lnTo>
                    <a:pt x="634" y="62"/>
                  </a:lnTo>
                  <a:lnTo>
                    <a:pt x="629" y="57"/>
                  </a:lnTo>
                  <a:lnTo>
                    <a:pt x="621" y="57"/>
                  </a:lnTo>
                  <a:lnTo>
                    <a:pt x="611" y="58"/>
                  </a:lnTo>
                  <a:lnTo>
                    <a:pt x="601" y="58"/>
                  </a:lnTo>
                  <a:lnTo>
                    <a:pt x="590" y="57"/>
                  </a:lnTo>
                  <a:lnTo>
                    <a:pt x="579" y="55"/>
                  </a:lnTo>
                  <a:lnTo>
                    <a:pt x="570" y="54"/>
                  </a:lnTo>
                  <a:lnTo>
                    <a:pt x="562" y="54"/>
                  </a:lnTo>
                  <a:lnTo>
                    <a:pt x="556" y="54"/>
                  </a:lnTo>
                  <a:lnTo>
                    <a:pt x="551" y="58"/>
                  </a:lnTo>
                  <a:lnTo>
                    <a:pt x="546" y="65"/>
                  </a:lnTo>
                  <a:lnTo>
                    <a:pt x="543" y="68"/>
                  </a:lnTo>
                  <a:lnTo>
                    <a:pt x="538" y="70"/>
                  </a:lnTo>
                  <a:lnTo>
                    <a:pt x="532" y="71"/>
                  </a:lnTo>
                  <a:lnTo>
                    <a:pt x="525" y="73"/>
                  </a:lnTo>
                  <a:lnTo>
                    <a:pt x="517" y="73"/>
                  </a:lnTo>
                  <a:lnTo>
                    <a:pt x="511" y="73"/>
                  </a:lnTo>
                  <a:lnTo>
                    <a:pt x="502" y="73"/>
                  </a:lnTo>
                  <a:lnTo>
                    <a:pt x="496" y="73"/>
                  </a:lnTo>
                  <a:lnTo>
                    <a:pt x="483" y="71"/>
                  </a:lnTo>
                  <a:lnTo>
                    <a:pt x="470" y="70"/>
                  </a:lnTo>
                  <a:lnTo>
                    <a:pt x="459" y="68"/>
                  </a:lnTo>
                  <a:lnTo>
                    <a:pt x="449" y="68"/>
                  </a:lnTo>
                  <a:lnTo>
                    <a:pt x="444" y="68"/>
                  </a:lnTo>
                  <a:lnTo>
                    <a:pt x="447" y="66"/>
                  </a:lnTo>
                  <a:lnTo>
                    <a:pt x="455" y="63"/>
                  </a:lnTo>
                  <a:lnTo>
                    <a:pt x="465" y="55"/>
                  </a:lnTo>
                  <a:lnTo>
                    <a:pt x="475" y="47"/>
                  </a:lnTo>
                  <a:lnTo>
                    <a:pt x="485" y="42"/>
                  </a:lnTo>
                  <a:lnTo>
                    <a:pt x="494" y="41"/>
                  </a:lnTo>
                  <a:lnTo>
                    <a:pt x="504" y="39"/>
                  </a:lnTo>
                  <a:lnTo>
                    <a:pt x="515" y="39"/>
                  </a:lnTo>
                  <a:lnTo>
                    <a:pt x="530" y="41"/>
                  </a:lnTo>
                  <a:lnTo>
                    <a:pt x="541" y="44"/>
                  </a:lnTo>
                  <a:lnTo>
                    <a:pt x="546" y="44"/>
                  </a:lnTo>
                  <a:lnTo>
                    <a:pt x="538" y="31"/>
                  </a:lnTo>
                  <a:lnTo>
                    <a:pt x="527" y="18"/>
                  </a:lnTo>
                  <a:lnTo>
                    <a:pt x="515" y="10"/>
                  </a:lnTo>
                  <a:lnTo>
                    <a:pt x="506" y="5"/>
                  </a:lnTo>
                  <a:lnTo>
                    <a:pt x="501" y="3"/>
                  </a:lnTo>
                  <a:lnTo>
                    <a:pt x="493" y="3"/>
                  </a:lnTo>
                  <a:lnTo>
                    <a:pt x="485" y="2"/>
                  </a:lnTo>
                  <a:lnTo>
                    <a:pt x="475" y="0"/>
                  </a:lnTo>
                  <a:lnTo>
                    <a:pt x="465" y="0"/>
                  </a:lnTo>
                  <a:lnTo>
                    <a:pt x="454" y="0"/>
                  </a:lnTo>
                  <a:lnTo>
                    <a:pt x="442" y="0"/>
                  </a:lnTo>
                  <a:lnTo>
                    <a:pt x="431" y="2"/>
                  </a:lnTo>
                  <a:lnTo>
                    <a:pt x="420" y="3"/>
                  </a:lnTo>
                  <a:lnTo>
                    <a:pt x="408" y="5"/>
                  </a:lnTo>
                  <a:lnTo>
                    <a:pt x="396" y="5"/>
                  </a:lnTo>
                  <a:lnTo>
                    <a:pt x="384" y="5"/>
                  </a:lnTo>
                  <a:lnTo>
                    <a:pt x="373" y="7"/>
                  </a:lnTo>
                  <a:lnTo>
                    <a:pt x="363" y="7"/>
                  </a:lnTo>
                  <a:lnTo>
                    <a:pt x="355" y="7"/>
                  </a:lnTo>
                  <a:lnTo>
                    <a:pt x="349" y="8"/>
                  </a:lnTo>
                  <a:lnTo>
                    <a:pt x="337" y="13"/>
                  </a:lnTo>
                  <a:lnTo>
                    <a:pt x="328" y="18"/>
                  </a:lnTo>
                  <a:lnTo>
                    <a:pt x="318" y="23"/>
                  </a:lnTo>
                  <a:lnTo>
                    <a:pt x="308" y="24"/>
                  </a:lnTo>
                  <a:lnTo>
                    <a:pt x="300" y="24"/>
                  </a:lnTo>
                  <a:lnTo>
                    <a:pt x="295" y="26"/>
                  </a:lnTo>
                  <a:lnTo>
                    <a:pt x="290" y="29"/>
                  </a:lnTo>
                  <a:lnTo>
                    <a:pt x="282" y="33"/>
                  </a:lnTo>
                  <a:lnTo>
                    <a:pt x="277" y="37"/>
                  </a:lnTo>
                  <a:lnTo>
                    <a:pt x="279" y="42"/>
                  </a:lnTo>
                  <a:lnTo>
                    <a:pt x="284" y="50"/>
                  </a:lnTo>
                  <a:lnTo>
                    <a:pt x="287" y="58"/>
                  </a:lnTo>
                  <a:lnTo>
                    <a:pt x="285" y="63"/>
                  </a:lnTo>
                  <a:lnTo>
                    <a:pt x="279" y="63"/>
                  </a:lnTo>
                  <a:lnTo>
                    <a:pt x="269" y="63"/>
                  </a:lnTo>
                  <a:lnTo>
                    <a:pt x="258" y="65"/>
                  </a:lnTo>
                  <a:lnTo>
                    <a:pt x="247" y="68"/>
                  </a:lnTo>
                  <a:lnTo>
                    <a:pt x="238" y="68"/>
                  </a:lnTo>
                  <a:lnTo>
                    <a:pt x="230" y="68"/>
                  </a:lnTo>
                  <a:lnTo>
                    <a:pt x="224" y="66"/>
                  </a:lnTo>
                  <a:lnTo>
                    <a:pt x="216" y="66"/>
                  </a:lnTo>
                  <a:lnTo>
                    <a:pt x="204" y="68"/>
                  </a:lnTo>
                  <a:lnTo>
                    <a:pt x="195" y="70"/>
                  </a:lnTo>
                  <a:lnTo>
                    <a:pt x="190" y="71"/>
                  </a:lnTo>
                  <a:lnTo>
                    <a:pt x="185" y="71"/>
                  </a:lnTo>
                  <a:lnTo>
                    <a:pt x="174" y="70"/>
                  </a:lnTo>
                  <a:lnTo>
                    <a:pt x="159" y="70"/>
                  </a:lnTo>
                  <a:lnTo>
                    <a:pt x="146" y="7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02" name="Freeform 8"/>
            <p:cNvSpPr>
              <a:spLocks/>
            </p:cNvSpPr>
            <p:nvPr/>
          </p:nvSpPr>
          <p:spPr bwMode="auto">
            <a:xfrm>
              <a:off x="2973" y="1159"/>
              <a:ext cx="273" cy="177"/>
            </a:xfrm>
            <a:custGeom>
              <a:avLst/>
              <a:gdLst>
                <a:gd name="T0" fmla="*/ 341 w 342"/>
                <a:gd name="T1" fmla="*/ 16 h 176"/>
                <a:gd name="T2" fmla="*/ 315 w 342"/>
                <a:gd name="T3" fmla="*/ 16 h 176"/>
                <a:gd name="T4" fmla="*/ 277 w 342"/>
                <a:gd name="T5" fmla="*/ 15 h 176"/>
                <a:gd name="T6" fmla="*/ 243 w 342"/>
                <a:gd name="T7" fmla="*/ 13 h 176"/>
                <a:gd name="T8" fmla="*/ 224 w 342"/>
                <a:gd name="T9" fmla="*/ 8 h 176"/>
                <a:gd name="T10" fmla="*/ 192 w 342"/>
                <a:gd name="T11" fmla="*/ 3 h 176"/>
                <a:gd name="T12" fmla="*/ 153 w 342"/>
                <a:gd name="T13" fmla="*/ 0 h 176"/>
                <a:gd name="T14" fmla="*/ 122 w 342"/>
                <a:gd name="T15" fmla="*/ 3 h 176"/>
                <a:gd name="T16" fmla="*/ 104 w 342"/>
                <a:gd name="T17" fmla="*/ 11 h 176"/>
                <a:gd name="T18" fmla="*/ 85 w 342"/>
                <a:gd name="T19" fmla="*/ 16 h 176"/>
                <a:gd name="T20" fmla="*/ 65 w 342"/>
                <a:gd name="T21" fmla="*/ 21 h 176"/>
                <a:gd name="T22" fmla="*/ 47 w 342"/>
                <a:gd name="T23" fmla="*/ 24 h 176"/>
                <a:gd name="T24" fmla="*/ 30 w 342"/>
                <a:gd name="T25" fmla="*/ 29 h 176"/>
                <a:gd name="T26" fmla="*/ 7 w 342"/>
                <a:gd name="T27" fmla="*/ 29 h 176"/>
                <a:gd name="T28" fmla="*/ 2 w 342"/>
                <a:gd name="T29" fmla="*/ 42 h 176"/>
                <a:gd name="T30" fmla="*/ 18 w 342"/>
                <a:gd name="T31" fmla="*/ 54 h 176"/>
                <a:gd name="T32" fmla="*/ 34 w 342"/>
                <a:gd name="T33" fmla="*/ 62 h 176"/>
                <a:gd name="T34" fmla="*/ 56 w 342"/>
                <a:gd name="T35" fmla="*/ 66 h 176"/>
                <a:gd name="T36" fmla="*/ 75 w 342"/>
                <a:gd name="T37" fmla="*/ 79 h 176"/>
                <a:gd name="T38" fmla="*/ 85 w 342"/>
                <a:gd name="T39" fmla="*/ 99 h 176"/>
                <a:gd name="T40" fmla="*/ 60 w 342"/>
                <a:gd name="T41" fmla="*/ 115 h 176"/>
                <a:gd name="T42" fmla="*/ 47 w 342"/>
                <a:gd name="T43" fmla="*/ 136 h 176"/>
                <a:gd name="T44" fmla="*/ 43 w 342"/>
                <a:gd name="T45" fmla="*/ 168 h 176"/>
                <a:gd name="T46" fmla="*/ 90 w 342"/>
                <a:gd name="T47" fmla="*/ 170 h 176"/>
                <a:gd name="T48" fmla="*/ 104 w 342"/>
                <a:gd name="T49" fmla="*/ 176 h 176"/>
                <a:gd name="T50" fmla="*/ 117 w 342"/>
                <a:gd name="T51" fmla="*/ 171 h 176"/>
                <a:gd name="T52" fmla="*/ 132 w 342"/>
                <a:gd name="T53" fmla="*/ 163 h 176"/>
                <a:gd name="T54" fmla="*/ 149 w 342"/>
                <a:gd name="T55" fmla="*/ 152 h 176"/>
                <a:gd name="T56" fmla="*/ 161 w 342"/>
                <a:gd name="T57" fmla="*/ 142 h 176"/>
                <a:gd name="T58" fmla="*/ 162 w 342"/>
                <a:gd name="T59" fmla="*/ 133 h 176"/>
                <a:gd name="T60" fmla="*/ 162 w 342"/>
                <a:gd name="T61" fmla="*/ 115 h 176"/>
                <a:gd name="T62" fmla="*/ 169 w 342"/>
                <a:gd name="T63" fmla="*/ 94 h 176"/>
                <a:gd name="T64" fmla="*/ 182 w 342"/>
                <a:gd name="T65" fmla="*/ 76 h 176"/>
                <a:gd name="T66" fmla="*/ 200 w 342"/>
                <a:gd name="T67" fmla="*/ 79 h 176"/>
                <a:gd name="T68" fmla="*/ 214 w 342"/>
                <a:gd name="T69" fmla="*/ 96 h 176"/>
                <a:gd name="T70" fmla="*/ 219 w 342"/>
                <a:gd name="T71" fmla="*/ 112 h 176"/>
                <a:gd name="T72" fmla="*/ 229 w 342"/>
                <a:gd name="T73" fmla="*/ 117 h 176"/>
                <a:gd name="T74" fmla="*/ 250 w 342"/>
                <a:gd name="T75" fmla="*/ 105 h 176"/>
                <a:gd name="T76" fmla="*/ 268 w 342"/>
                <a:gd name="T77" fmla="*/ 83 h 176"/>
                <a:gd name="T78" fmla="*/ 290 w 342"/>
                <a:gd name="T79" fmla="*/ 55 h 176"/>
                <a:gd name="T80" fmla="*/ 323 w 342"/>
                <a:gd name="T81" fmla="*/ 28 h 17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42"/>
                <a:gd name="T124" fmla="*/ 0 h 176"/>
                <a:gd name="T125" fmla="*/ 342 w 342"/>
                <a:gd name="T126" fmla="*/ 176 h 17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42" h="176">
                  <a:moveTo>
                    <a:pt x="342" y="18"/>
                  </a:moveTo>
                  <a:lnTo>
                    <a:pt x="341" y="16"/>
                  </a:lnTo>
                  <a:lnTo>
                    <a:pt x="331" y="16"/>
                  </a:lnTo>
                  <a:lnTo>
                    <a:pt x="315" y="16"/>
                  </a:lnTo>
                  <a:lnTo>
                    <a:pt x="297" y="16"/>
                  </a:lnTo>
                  <a:lnTo>
                    <a:pt x="277" y="15"/>
                  </a:lnTo>
                  <a:lnTo>
                    <a:pt x="260" y="15"/>
                  </a:lnTo>
                  <a:lnTo>
                    <a:pt x="243" y="13"/>
                  </a:lnTo>
                  <a:lnTo>
                    <a:pt x="234" y="11"/>
                  </a:lnTo>
                  <a:lnTo>
                    <a:pt x="224" y="8"/>
                  </a:lnTo>
                  <a:lnTo>
                    <a:pt x="209" y="7"/>
                  </a:lnTo>
                  <a:lnTo>
                    <a:pt x="192" y="3"/>
                  </a:lnTo>
                  <a:lnTo>
                    <a:pt x="172" y="2"/>
                  </a:lnTo>
                  <a:lnTo>
                    <a:pt x="153" y="0"/>
                  </a:lnTo>
                  <a:lnTo>
                    <a:pt x="137" y="2"/>
                  </a:lnTo>
                  <a:lnTo>
                    <a:pt x="122" y="3"/>
                  </a:lnTo>
                  <a:lnTo>
                    <a:pt x="112" y="7"/>
                  </a:lnTo>
                  <a:lnTo>
                    <a:pt x="104" y="11"/>
                  </a:lnTo>
                  <a:lnTo>
                    <a:pt x="94" y="15"/>
                  </a:lnTo>
                  <a:lnTo>
                    <a:pt x="85" y="16"/>
                  </a:lnTo>
                  <a:lnTo>
                    <a:pt x="75" y="18"/>
                  </a:lnTo>
                  <a:lnTo>
                    <a:pt x="65" y="21"/>
                  </a:lnTo>
                  <a:lnTo>
                    <a:pt x="56" y="23"/>
                  </a:lnTo>
                  <a:lnTo>
                    <a:pt x="47" y="24"/>
                  </a:lnTo>
                  <a:lnTo>
                    <a:pt x="41" y="26"/>
                  </a:lnTo>
                  <a:lnTo>
                    <a:pt x="30" y="29"/>
                  </a:lnTo>
                  <a:lnTo>
                    <a:pt x="17" y="29"/>
                  </a:lnTo>
                  <a:lnTo>
                    <a:pt x="7" y="29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9" y="49"/>
                  </a:lnTo>
                  <a:lnTo>
                    <a:pt x="18" y="54"/>
                  </a:lnTo>
                  <a:lnTo>
                    <a:pt x="26" y="58"/>
                  </a:lnTo>
                  <a:lnTo>
                    <a:pt x="34" y="62"/>
                  </a:lnTo>
                  <a:lnTo>
                    <a:pt x="44" y="63"/>
                  </a:lnTo>
                  <a:lnTo>
                    <a:pt x="56" y="66"/>
                  </a:lnTo>
                  <a:lnTo>
                    <a:pt x="65" y="71"/>
                  </a:lnTo>
                  <a:lnTo>
                    <a:pt x="75" y="79"/>
                  </a:lnTo>
                  <a:lnTo>
                    <a:pt x="83" y="89"/>
                  </a:lnTo>
                  <a:lnTo>
                    <a:pt x="85" y="99"/>
                  </a:lnTo>
                  <a:lnTo>
                    <a:pt x="75" y="107"/>
                  </a:lnTo>
                  <a:lnTo>
                    <a:pt x="60" y="115"/>
                  </a:lnTo>
                  <a:lnTo>
                    <a:pt x="52" y="126"/>
                  </a:lnTo>
                  <a:lnTo>
                    <a:pt x="47" y="136"/>
                  </a:lnTo>
                  <a:lnTo>
                    <a:pt x="46" y="141"/>
                  </a:lnTo>
                  <a:lnTo>
                    <a:pt x="43" y="168"/>
                  </a:lnTo>
                  <a:lnTo>
                    <a:pt x="86" y="168"/>
                  </a:lnTo>
                  <a:lnTo>
                    <a:pt x="90" y="170"/>
                  </a:lnTo>
                  <a:lnTo>
                    <a:pt x="96" y="173"/>
                  </a:lnTo>
                  <a:lnTo>
                    <a:pt x="104" y="176"/>
                  </a:lnTo>
                  <a:lnTo>
                    <a:pt x="112" y="175"/>
                  </a:lnTo>
                  <a:lnTo>
                    <a:pt x="117" y="171"/>
                  </a:lnTo>
                  <a:lnTo>
                    <a:pt x="124" y="168"/>
                  </a:lnTo>
                  <a:lnTo>
                    <a:pt x="132" y="163"/>
                  </a:lnTo>
                  <a:lnTo>
                    <a:pt x="140" y="157"/>
                  </a:lnTo>
                  <a:lnTo>
                    <a:pt x="149" y="152"/>
                  </a:lnTo>
                  <a:lnTo>
                    <a:pt x="156" y="147"/>
                  </a:lnTo>
                  <a:lnTo>
                    <a:pt x="161" y="142"/>
                  </a:lnTo>
                  <a:lnTo>
                    <a:pt x="162" y="139"/>
                  </a:lnTo>
                  <a:lnTo>
                    <a:pt x="162" y="133"/>
                  </a:lnTo>
                  <a:lnTo>
                    <a:pt x="161" y="125"/>
                  </a:lnTo>
                  <a:lnTo>
                    <a:pt x="162" y="115"/>
                  </a:lnTo>
                  <a:lnTo>
                    <a:pt x="164" y="105"/>
                  </a:lnTo>
                  <a:lnTo>
                    <a:pt x="169" y="94"/>
                  </a:lnTo>
                  <a:lnTo>
                    <a:pt x="175" y="83"/>
                  </a:lnTo>
                  <a:lnTo>
                    <a:pt x="182" y="76"/>
                  </a:lnTo>
                  <a:lnTo>
                    <a:pt x="190" y="75"/>
                  </a:lnTo>
                  <a:lnTo>
                    <a:pt x="200" y="79"/>
                  </a:lnTo>
                  <a:lnTo>
                    <a:pt x="208" y="87"/>
                  </a:lnTo>
                  <a:lnTo>
                    <a:pt x="214" y="96"/>
                  </a:lnTo>
                  <a:lnTo>
                    <a:pt x="217" y="105"/>
                  </a:lnTo>
                  <a:lnTo>
                    <a:pt x="219" y="112"/>
                  </a:lnTo>
                  <a:lnTo>
                    <a:pt x="222" y="115"/>
                  </a:lnTo>
                  <a:lnTo>
                    <a:pt x="229" y="117"/>
                  </a:lnTo>
                  <a:lnTo>
                    <a:pt x="240" y="112"/>
                  </a:lnTo>
                  <a:lnTo>
                    <a:pt x="250" y="105"/>
                  </a:lnTo>
                  <a:lnTo>
                    <a:pt x="258" y="96"/>
                  </a:lnTo>
                  <a:lnTo>
                    <a:pt x="268" y="83"/>
                  </a:lnTo>
                  <a:lnTo>
                    <a:pt x="279" y="70"/>
                  </a:lnTo>
                  <a:lnTo>
                    <a:pt x="290" y="55"/>
                  </a:lnTo>
                  <a:lnTo>
                    <a:pt x="305" y="41"/>
                  </a:lnTo>
                  <a:lnTo>
                    <a:pt x="323" y="28"/>
                  </a:lnTo>
                  <a:lnTo>
                    <a:pt x="342" y="1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03" name="Freeform 9"/>
            <p:cNvSpPr>
              <a:spLocks/>
            </p:cNvSpPr>
            <p:nvPr/>
          </p:nvSpPr>
          <p:spPr bwMode="auto">
            <a:xfrm>
              <a:off x="2732" y="1433"/>
              <a:ext cx="138" cy="89"/>
            </a:xfrm>
            <a:custGeom>
              <a:avLst/>
              <a:gdLst>
                <a:gd name="T0" fmla="*/ 18 w 172"/>
                <a:gd name="T1" fmla="*/ 7 h 89"/>
                <a:gd name="T2" fmla="*/ 26 w 172"/>
                <a:gd name="T3" fmla="*/ 4 h 89"/>
                <a:gd name="T4" fmla="*/ 36 w 172"/>
                <a:gd name="T5" fmla="*/ 0 h 89"/>
                <a:gd name="T6" fmla="*/ 47 w 172"/>
                <a:gd name="T7" fmla="*/ 0 h 89"/>
                <a:gd name="T8" fmla="*/ 57 w 172"/>
                <a:gd name="T9" fmla="*/ 0 h 89"/>
                <a:gd name="T10" fmla="*/ 68 w 172"/>
                <a:gd name="T11" fmla="*/ 2 h 89"/>
                <a:gd name="T12" fmla="*/ 76 w 172"/>
                <a:gd name="T13" fmla="*/ 4 h 89"/>
                <a:gd name="T14" fmla="*/ 84 w 172"/>
                <a:gd name="T15" fmla="*/ 7 h 89"/>
                <a:gd name="T16" fmla="*/ 91 w 172"/>
                <a:gd name="T17" fmla="*/ 10 h 89"/>
                <a:gd name="T18" fmla="*/ 96 w 172"/>
                <a:gd name="T19" fmla="*/ 13 h 89"/>
                <a:gd name="T20" fmla="*/ 101 w 172"/>
                <a:gd name="T21" fmla="*/ 18 h 89"/>
                <a:gd name="T22" fmla="*/ 105 w 172"/>
                <a:gd name="T23" fmla="*/ 21 h 89"/>
                <a:gd name="T24" fmla="*/ 112 w 172"/>
                <a:gd name="T25" fmla="*/ 25 h 89"/>
                <a:gd name="T26" fmla="*/ 118 w 172"/>
                <a:gd name="T27" fmla="*/ 28 h 89"/>
                <a:gd name="T28" fmla="*/ 127 w 172"/>
                <a:gd name="T29" fmla="*/ 31 h 89"/>
                <a:gd name="T30" fmla="*/ 133 w 172"/>
                <a:gd name="T31" fmla="*/ 33 h 89"/>
                <a:gd name="T32" fmla="*/ 141 w 172"/>
                <a:gd name="T33" fmla="*/ 33 h 89"/>
                <a:gd name="T34" fmla="*/ 154 w 172"/>
                <a:gd name="T35" fmla="*/ 37 h 89"/>
                <a:gd name="T36" fmla="*/ 164 w 172"/>
                <a:gd name="T37" fmla="*/ 49 h 89"/>
                <a:gd name="T38" fmla="*/ 170 w 172"/>
                <a:gd name="T39" fmla="*/ 62 h 89"/>
                <a:gd name="T40" fmla="*/ 172 w 172"/>
                <a:gd name="T41" fmla="*/ 67 h 89"/>
                <a:gd name="T42" fmla="*/ 170 w 172"/>
                <a:gd name="T43" fmla="*/ 67 h 89"/>
                <a:gd name="T44" fmla="*/ 167 w 172"/>
                <a:gd name="T45" fmla="*/ 68 h 89"/>
                <a:gd name="T46" fmla="*/ 161 w 172"/>
                <a:gd name="T47" fmla="*/ 70 h 89"/>
                <a:gd name="T48" fmla="*/ 154 w 172"/>
                <a:gd name="T49" fmla="*/ 73 h 89"/>
                <a:gd name="T50" fmla="*/ 146 w 172"/>
                <a:gd name="T51" fmla="*/ 75 h 89"/>
                <a:gd name="T52" fmla="*/ 136 w 172"/>
                <a:gd name="T53" fmla="*/ 75 h 89"/>
                <a:gd name="T54" fmla="*/ 128 w 172"/>
                <a:gd name="T55" fmla="*/ 76 h 89"/>
                <a:gd name="T56" fmla="*/ 120 w 172"/>
                <a:gd name="T57" fmla="*/ 75 h 89"/>
                <a:gd name="T58" fmla="*/ 112 w 172"/>
                <a:gd name="T59" fmla="*/ 73 h 89"/>
                <a:gd name="T60" fmla="*/ 102 w 172"/>
                <a:gd name="T61" fmla="*/ 75 h 89"/>
                <a:gd name="T62" fmla="*/ 93 w 172"/>
                <a:gd name="T63" fmla="*/ 76 h 89"/>
                <a:gd name="T64" fmla="*/ 83 w 172"/>
                <a:gd name="T65" fmla="*/ 79 h 89"/>
                <a:gd name="T66" fmla="*/ 73 w 172"/>
                <a:gd name="T67" fmla="*/ 83 h 89"/>
                <a:gd name="T68" fmla="*/ 67 w 172"/>
                <a:gd name="T69" fmla="*/ 84 h 89"/>
                <a:gd name="T70" fmla="*/ 62 w 172"/>
                <a:gd name="T71" fmla="*/ 88 h 89"/>
                <a:gd name="T72" fmla="*/ 60 w 172"/>
                <a:gd name="T73" fmla="*/ 88 h 89"/>
                <a:gd name="T74" fmla="*/ 52 w 172"/>
                <a:gd name="T75" fmla="*/ 89 h 89"/>
                <a:gd name="T76" fmla="*/ 37 w 172"/>
                <a:gd name="T77" fmla="*/ 89 h 89"/>
                <a:gd name="T78" fmla="*/ 21 w 172"/>
                <a:gd name="T79" fmla="*/ 89 h 89"/>
                <a:gd name="T80" fmla="*/ 13 w 172"/>
                <a:gd name="T81" fmla="*/ 83 h 89"/>
                <a:gd name="T82" fmla="*/ 16 w 172"/>
                <a:gd name="T83" fmla="*/ 71 h 89"/>
                <a:gd name="T84" fmla="*/ 25 w 172"/>
                <a:gd name="T85" fmla="*/ 58 h 89"/>
                <a:gd name="T86" fmla="*/ 31 w 172"/>
                <a:gd name="T87" fmla="*/ 49 h 89"/>
                <a:gd name="T88" fmla="*/ 34 w 172"/>
                <a:gd name="T89" fmla="*/ 46 h 89"/>
                <a:gd name="T90" fmla="*/ 0 w 172"/>
                <a:gd name="T91" fmla="*/ 23 h 89"/>
                <a:gd name="T92" fmla="*/ 0 w 172"/>
                <a:gd name="T93" fmla="*/ 23 h 89"/>
                <a:gd name="T94" fmla="*/ 2 w 172"/>
                <a:gd name="T95" fmla="*/ 20 h 89"/>
                <a:gd name="T96" fmla="*/ 7 w 172"/>
                <a:gd name="T97" fmla="*/ 15 h 89"/>
                <a:gd name="T98" fmla="*/ 18 w 172"/>
                <a:gd name="T99" fmla="*/ 7 h 8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72"/>
                <a:gd name="T151" fmla="*/ 0 h 89"/>
                <a:gd name="T152" fmla="*/ 172 w 172"/>
                <a:gd name="T153" fmla="*/ 89 h 8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72" h="89">
                  <a:moveTo>
                    <a:pt x="18" y="7"/>
                  </a:moveTo>
                  <a:lnTo>
                    <a:pt x="26" y="4"/>
                  </a:lnTo>
                  <a:lnTo>
                    <a:pt x="36" y="0"/>
                  </a:lnTo>
                  <a:lnTo>
                    <a:pt x="47" y="0"/>
                  </a:lnTo>
                  <a:lnTo>
                    <a:pt x="57" y="0"/>
                  </a:lnTo>
                  <a:lnTo>
                    <a:pt x="68" y="2"/>
                  </a:lnTo>
                  <a:lnTo>
                    <a:pt x="76" y="4"/>
                  </a:lnTo>
                  <a:lnTo>
                    <a:pt x="84" y="7"/>
                  </a:lnTo>
                  <a:lnTo>
                    <a:pt x="91" y="10"/>
                  </a:lnTo>
                  <a:lnTo>
                    <a:pt x="96" y="13"/>
                  </a:lnTo>
                  <a:lnTo>
                    <a:pt x="101" y="18"/>
                  </a:lnTo>
                  <a:lnTo>
                    <a:pt x="105" y="21"/>
                  </a:lnTo>
                  <a:lnTo>
                    <a:pt x="112" y="25"/>
                  </a:lnTo>
                  <a:lnTo>
                    <a:pt x="118" y="28"/>
                  </a:lnTo>
                  <a:lnTo>
                    <a:pt x="127" y="31"/>
                  </a:lnTo>
                  <a:lnTo>
                    <a:pt x="133" y="33"/>
                  </a:lnTo>
                  <a:lnTo>
                    <a:pt x="141" y="33"/>
                  </a:lnTo>
                  <a:lnTo>
                    <a:pt x="154" y="37"/>
                  </a:lnTo>
                  <a:lnTo>
                    <a:pt x="164" y="49"/>
                  </a:lnTo>
                  <a:lnTo>
                    <a:pt x="170" y="62"/>
                  </a:lnTo>
                  <a:lnTo>
                    <a:pt x="172" y="67"/>
                  </a:lnTo>
                  <a:lnTo>
                    <a:pt x="170" y="67"/>
                  </a:lnTo>
                  <a:lnTo>
                    <a:pt x="167" y="68"/>
                  </a:lnTo>
                  <a:lnTo>
                    <a:pt x="161" y="70"/>
                  </a:lnTo>
                  <a:lnTo>
                    <a:pt x="154" y="73"/>
                  </a:lnTo>
                  <a:lnTo>
                    <a:pt x="146" y="75"/>
                  </a:lnTo>
                  <a:lnTo>
                    <a:pt x="136" y="75"/>
                  </a:lnTo>
                  <a:lnTo>
                    <a:pt x="128" y="76"/>
                  </a:lnTo>
                  <a:lnTo>
                    <a:pt x="120" y="75"/>
                  </a:lnTo>
                  <a:lnTo>
                    <a:pt x="112" y="73"/>
                  </a:lnTo>
                  <a:lnTo>
                    <a:pt x="102" y="75"/>
                  </a:lnTo>
                  <a:lnTo>
                    <a:pt x="93" y="76"/>
                  </a:lnTo>
                  <a:lnTo>
                    <a:pt x="83" y="79"/>
                  </a:lnTo>
                  <a:lnTo>
                    <a:pt x="73" y="83"/>
                  </a:lnTo>
                  <a:lnTo>
                    <a:pt x="67" y="84"/>
                  </a:lnTo>
                  <a:lnTo>
                    <a:pt x="62" y="88"/>
                  </a:lnTo>
                  <a:lnTo>
                    <a:pt x="60" y="88"/>
                  </a:lnTo>
                  <a:lnTo>
                    <a:pt x="52" y="89"/>
                  </a:lnTo>
                  <a:lnTo>
                    <a:pt x="37" y="89"/>
                  </a:lnTo>
                  <a:lnTo>
                    <a:pt x="21" y="89"/>
                  </a:lnTo>
                  <a:lnTo>
                    <a:pt x="13" y="83"/>
                  </a:lnTo>
                  <a:lnTo>
                    <a:pt x="16" y="71"/>
                  </a:lnTo>
                  <a:lnTo>
                    <a:pt x="25" y="58"/>
                  </a:lnTo>
                  <a:lnTo>
                    <a:pt x="31" y="49"/>
                  </a:lnTo>
                  <a:lnTo>
                    <a:pt x="34" y="46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7" y="15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04" name="Freeform 10"/>
            <p:cNvSpPr>
              <a:spLocks/>
            </p:cNvSpPr>
            <p:nvPr/>
          </p:nvSpPr>
          <p:spPr bwMode="auto">
            <a:xfrm>
              <a:off x="3555" y="1535"/>
              <a:ext cx="105" cy="69"/>
            </a:xfrm>
            <a:custGeom>
              <a:avLst/>
              <a:gdLst>
                <a:gd name="T0" fmla="*/ 51 w 132"/>
                <a:gd name="T1" fmla="*/ 21 h 69"/>
                <a:gd name="T2" fmla="*/ 53 w 132"/>
                <a:gd name="T3" fmla="*/ 29 h 69"/>
                <a:gd name="T4" fmla="*/ 60 w 132"/>
                <a:gd name="T5" fmla="*/ 30 h 69"/>
                <a:gd name="T6" fmla="*/ 69 w 132"/>
                <a:gd name="T7" fmla="*/ 27 h 69"/>
                <a:gd name="T8" fmla="*/ 79 w 132"/>
                <a:gd name="T9" fmla="*/ 21 h 69"/>
                <a:gd name="T10" fmla="*/ 90 w 132"/>
                <a:gd name="T11" fmla="*/ 14 h 69"/>
                <a:gd name="T12" fmla="*/ 102 w 132"/>
                <a:gd name="T13" fmla="*/ 6 h 69"/>
                <a:gd name="T14" fmla="*/ 111 w 132"/>
                <a:gd name="T15" fmla="*/ 3 h 69"/>
                <a:gd name="T16" fmla="*/ 120 w 132"/>
                <a:gd name="T17" fmla="*/ 3 h 69"/>
                <a:gd name="T18" fmla="*/ 129 w 132"/>
                <a:gd name="T19" fmla="*/ 14 h 69"/>
                <a:gd name="T20" fmla="*/ 132 w 132"/>
                <a:gd name="T21" fmla="*/ 30 h 69"/>
                <a:gd name="T22" fmla="*/ 132 w 132"/>
                <a:gd name="T23" fmla="*/ 43 h 69"/>
                <a:gd name="T24" fmla="*/ 132 w 132"/>
                <a:gd name="T25" fmla="*/ 50 h 69"/>
                <a:gd name="T26" fmla="*/ 129 w 132"/>
                <a:gd name="T27" fmla="*/ 53 h 69"/>
                <a:gd name="T28" fmla="*/ 121 w 132"/>
                <a:gd name="T29" fmla="*/ 58 h 69"/>
                <a:gd name="T30" fmla="*/ 107 w 132"/>
                <a:gd name="T31" fmla="*/ 64 h 69"/>
                <a:gd name="T32" fmla="*/ 90 w 132"/>
                <a:gd name="T33" fmla="*/ 67 h 69"/>
                <a:gd name="T34" fmla="*/ 81 w 132"/>
                <a:gd name="T35" fmla="*/ 67 h 69"/>
                <a:gd name="T36" fmla="*/ 71 w 132"/>
                <a:gd name="T37" fmla="*/ 67 h 69"/>
                <a:gd name="T38" fmla="*/ 61 w 132"/>
                <a:gd name="T39" fmla="*/ 69 h 69"/>
                <a:gd name="T40" fmla="*/ 51 w 132"/>
                <a:gd name="T41" fmla="*/ 67 h 69"/>
                <a:gd name="T42" fmla="*/ 43 w 132"/>
                <a:gd name="T43" fmla="*/ 67 h 69"/>
                <a:gd name="T44" fmla="*/ 37 w 132"/>
                <a:gd name="T45" fmla="*/ 66 h 69"/>
                <a:gd name="T46" fmla="*/ 34 w 132"/>
                <a:gd name="T47" fmla="*/ 64 h 69"/>
                <a:gd name="T48" fmla="*/ 30 w 132"/>
                <a:gd name="T49" fmla="*/ 59 h 69"/>
                <a:gd name="T50" fmla="*/ 24 w 132"/>
                <a:gd name="T51" fmla="*/ 51 h 69"/>
                <a:gd name="T52" fmla="*/ 13 w 132"/>
                <a:gd name="T53" fmla="*/ 43 h 69"/>
                <a:gd name="T54" fmla="*/ 5 w 132"/>
                <a:gd name="T55" fmla="*/ 40 h 69"/>
                <a:gd name="T56" fmla="*/ 0 w 132"/>
                <a:gd name="T57" fmla="*/ 38 h 69"/>
                <a:gd name="T58" fmla="*/ 0 w 132"/>
                <a:gd name="T59" fmla="*/ 33 h 69"/>
                <a:gd name="T60" fmla="*/ 1 w 132"/>
                <a:gd name="T61" fmla="*/ 21 h 69"/>
                <a:gd name="T62" fmla="*/ 8 w 132"/>
                <a:gd name="T63" fmla="*/ 8 h 69"/>
                <a:gd name="T64" fmla="*/ 17 w 132"/>
                <a:gd name="T65" fmla="*/ 0 h 69"/>
                <a:gd name="T66" fmla="*/ 30 w 132"/>
                <a:gd name="T67" fmla="*/ 0 h 69"/>
                <a:gd name="T68" fmla="*/ 40 w 132"/>
                <a:gd name="T69" fmla="*/ 3 h 69"/>
                <a:gd name="T70" fmla="*/ 48 w 132"/>
                <a:gd name="T71" fmla="*/ 11 h 69"/>
                <a:gd name="T72" fmla="*/ 51 w 132"/>
                <a:gd name="T73" fmla="*/ 21 h 6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2"/>
                <a:gd name="T112" fmla="*/ 0 h 69"/>
                <a:gd name="T113" fmla="*/ 132 w 132"/>
                <a:gd name="T114" fmla="*/ 69 h 6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2" h="69">
                  <a:moveTo>
                    <a:pt x="51" y="21"/>
                  </a:moveTo>
                  <a:lnTo>
                    <a:pt x="53" y="29"/>
                  </a:lnTo>
                  <a:lnTo>
                    <a:pt x="60" y="30"/>
                  </a:lnTo>
                  <a:lnTo>
                    <a:pt x="69" y="27"/>
                  </a:lnTo>
                  <a:lnTo>
                    <a:pt x="79" y="21"/>
                  </a:lnTo>
                  <a:lnTo>
                    <a:pt x="90" y="14"/>
                  </a:lnTo>
                  <a:lnTo>
                    <a:pt x="102" y="6"/>
                  </a:lnTo>
                  <a:lnTo>
                    <a:pt x="111" y="3"/>
                  </a:lnTo>
                  <a:lnTo>
                    <a:pt x="120" y="3"/>
                  </a:lnTo>
                  <a:lnTo>
                    <a:pt x="129" y="14"/>
                  </a:lnTo>
                  <a:lnTo>
                    <a:pt x="132" y="30"/>
                  </a:lnTo>
                  <a:lnTo>
                    <a:pt x="132" y="43"/>
                  </a:lnTo>
                  <a:lnTo>
                    <a:pt x="132" y="50"/>
                  </a:lnTo>
                  <a:lnTo>
                    <a:pt x="129" y="53"/>
                  </a:lnTo>
                  <a:lnTo>
                    <a:pt x="121" y="58"/>
                  </a:lnTo>
                  <a:lnTo>
                    <a:pt x="107" y="64"/>
                  </a:lnTo>
                  <a:lnTo>
                    <a:pt x="90" y="67"/>
                  </a:lnTo>
                  <a:lnTo>
                    <a:pt x="81" y="67"/>
                  </a:lnTo>
                  <a:lnTo>
                    <a:pt x="71" y="67"/>
                  </a:lnTo>
                  <a:lnTo>
                    <a:pt x="61" y="69"/>
                  </a:lnTo>
                  <a:lnTo>
                    <a:pt x="51" y="67"/>
                  </a:lnTo>
                  <a:lnTo>
                    <a:pt x="43" y="67"/>
                  </a:lnTo>
                  <a:lnTo>
                    <a:pt x="37" y="66"/>
                  </a:lnTo>
                  <a:lnTo>
                    <a:pt x="34" y="64"/>
                  </a:lnTo>
                  <a:lnTo>
                    <a:pt x="30" y="59"/>
                  </a:lnTo>
                  <a:lnTo>
                    <a:pt x="24" y="51"/>
                  </a:lnTo>
                  <a:lnTo>
                    <a:pt x="13" y="43"/>
                  </a:lnTo>
                  <a:lnTo>
                    <a:pt x="5" y="40"/>
                  </a:lnTo>
                  <a:lnTo>
                    <a:pt x="0" y="38"/>
                  </a:lnTo>
                  <a:lnTo>
                    <a:pt x="0" y="33"/>
                  </a:lnTo>
                  <a:lnTo>
                    <a:pt x="1" y="21"/>
                  </a:lnTo>
                  <a:lnTo>
                    <a:pt x="8" y="8"/>
                  </a:lnTo>
                  <a:lnTo>
                    <a:pt x="17" y="0"/>
                  </a:lnTo>
                  <a:lnTo>
                    <a:pt x="30" y="0"/>
                  </a:lnTo>
                  <a:lnTo>
                    <a:pt x="40" y="3"/>
                  </a:lnTo>
                  <a:lnTo>
                    <a:pt x="48" y="11"/>
                  </a:lnTo>
                  <a:lnTo>
                    <a:pt x="51" y="2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05" name="Freeform 11"/>
            <p:cNvSpPr>
              <a:spLocks/>
            </p:cNvSpPr>
            <p:nvPr/>
          </p:nvSpPr>
          <p:spPr bwMode="auto">
            <a:xfrm>
              <a:off x="3841" y="1288"/>
              <a:ext cx="1698" cy="569"/>
            </a:xfrm>
            <a:custGeom>
              <a:avLst/>
              <a:gdLst>
                <a:gd name="T0" fmla="*/ 1605 w 2123"/>
                <a:gd name="T1" fmla="*/ 479 h 566"/>
                <a:gd name="T2" fmla="*/ 1559 w 2123"/>
                <a:gd name="T3" fmla="*/ 419 h 566"/>
                <a:gd name="T4" fmla="*/ 1632 w 2123"/>
                <a:gd name="T5" fmla="*/ 362 h 566"/>
                <a:gd name="T6" fmla="*/ 1676 w 2123"/>
                <a:gd name="T7" fmla="*/ 385 h 566"/>
                <a:gd name="T8" fmla="*/ 1733 w 2123"/>
                <a:gd name="T9" fmla="*/ 383 h 566"/>
                <a:gd name="T10" fmla="*/ 1780 w 2123"/>
                <a:gd name="T11" fmla="*/ 358 h 566"/>
                <a:gd name="T12" fmla="*/ 1828 w 2123"/>
                <a:gd name="T13" fmla="*/ 351 h 566"/>
                <a:gd name="T14" fmla="*/ 1789 w 2123"/>
                <a:gd name="T15" fmla="*/ 395 h 566"/>
                <a:gd name="T16" fmla="*/ 1770 w 2123"/>
                <a:gd name="T17" fmla="*/ 443 h 566"/>
                <a:gd name="T18" fmla="*/ 1809 w 2123"/>
                <a:gd name="T19" fmla="*/ 490 h 566"/>
                <a:gd name="T20" fmla="*/ 1854 w 2123"/>
                <a:gd name="T21" fmla="*/ 442 h 566"/>
                <a:gd name="T22" fmla="*/ 1891 w 2123"/>
                <a:gd name="T23" fmla="*/ 371 h 566"/>
                <a:gd name="T24" fmla="*/ 1985 w 2123"/>
                <a:gd name="T25" fmla="*/ 343 h 566"/>
                <a:gd name="T26" fmla="*/ 2042 w 2123"/>
                <a:gd name="T27" fmla="*/ 288 h 566"/>
                <a:gd name="T28" fmla="*/ 2120 w 2123"/>
                <a:gd name="T29" fmla="*/ 241 h 566"/>
                <a:gd name="T30" fmla="*/ 2074 w 2123"/>
                <a:gd name="T31" fmla="*/ 243 h 566"/>
                <a:gd name="T32" fmla="*/ 2026 w 2123"/>
                <a:gd name="T33" fmla="*/ 223 h 566"/>
                <a:gd name="T34" fmla="*/ 1963 w 2123"/>
                <a:gd name="T35" fmla="*/ 193 h 566"/>
                <a:gd name="T36" fmla="*/ 1906 w 2123"/>
                <a:gd name="T37" fmla="*/ 211 h 566"/>
                <a:gd name="T38" fmla="*/ 1793 w 2123"/>
                <a:gd name="T39" fmla="*/ 180 h 566"/>
                <a:gd name="T40" fmla="*/ 1679 w 2123"/>
                <a:gd name="T41" fmla="*/ 135 h 566"/>
                <a:gd name="T42" fmla="*/ 1645 w 2123"/>
                <a:gd name="T43" fmla="*/ 110 h 566"/>
                <a:gd name="T44" fmla="*/ 1559 w 2123"/>
                <a:gd name="T45" fmla="*/ 143 h 566"/>
                <a:gd name="T46" fmla="*/ 1435 w 2123"/>
                <a:gd name="T47" fmla="*/ 127 h 566"/>
                <a:gd name="T48" fmla="*/ 1316 w 2123"/>
                <a:gd name="T49" fmla="*/ 109 h 566"/>
                <a:gd name="T50" fmla="*/ 1230 w 2123"/>
                <a:gd name="T51" fmla="*/ 125 h 566"/>
                <a:gd name="T52" fmla="*/ 1234 w 2123"/>
                <a:gd name="T53" fmla="*/ 80 h 566"/>
                <a:gd name="T54" fmla="*/ 1200 w 2123"/>
                <a:gd name="T55" fmla="*/ 10 h 566"/>
                <a:gd name="T56" fmla="*/ 1145 w 2123"/>
                <a:gd name="T57" fmla="*/ 20 h 566"/>
                <a:gd name="T58" fmla="*/ 1099 w 2123"/>
                <a:gd name="T59" fmla="*/ 47 h 566"/>
                <a:gd name="T60" fmla="*/ 1030 w 2123"/>
                <a:gd name="T61" fmla="*/ 57 h 566"/>
                <a:gd name="T62" fmla="*/ 957 w 2123"/>
                <a:gd name="T63" fmla="*/ 86 h 566"/>
                <a:gd name="T64" fmla="*/ 910 w 2123"/>
                <a:gd name="T65" fmla="*/ 148 h 566"/>
                <a:gd name="T66" fmla="*/ 861 w 2123"/>
                <a:gd name="T67" fmla="*/ 154 h 566"/>
                <a:gd name="T68" fmla="*/ 793 w 2123"/>
                <a:gd name="T69" fmla="*/ 149 h 566"/>
                <a:gd name="T70" fmla="*/ 740 w 2123"/>
                <a:gd name="T71" fmla="*/ 190 h 566"/>
                <a:gd name="T72" fmla="*/ 672 w 2123"/>
                <a:gd name="T73" fmla="*/ 215 h 566"/>
                <a:gd name="T74" fmla="*/ 589 w 2123"/>
                <a:gd name="T75" fmla="*/ 211 h 566"/>
                <a:gd name="T76" fmla="*/ 526 w 2123"/>
                <a:gd name="T77" fmla="*/ 262 h 566"/>
                <a:gd name="T78" fmla="*/ 447 w 2123"/>
                <a:gd name="T79" fmla="*/ 270 h 566"/>
                <a:gd name="T80" fmla="*/ 442 w 2123"/>
                <a:gd name="T81" fmla="*/ 232 h 566"/>
                <a:gd name="T82" fmla="*/ 374 w 2123"/>
                <a:gd name="T83" fmla="*/ 215 h 566"/>
                <a:gd name="T84" fmla="*/ 330 w 2123"/>
                <a:gd name="T85" fmla="*/ 160 h 566"/>
                <a:gd name="T86" fmla="*/ 254 w 2123"/>
                <a:gd name="T87" fmla="*/ 143 h 566"/>
                <a:gd name="T88" fmla="*/ 166 w 2123"/>
                <a:gd name="T89" fmla="*/ 209 h 566"/>
                <a:gd name="T90" fmla="*/ 81 w 2123"/>
                <a:gd name="T91" fmla="*/ 283 h 566"/>
                <a:gd name="T92" fmla="*/ 84 w 2123"/>
                <a:gd name="T93" fmla="*/ 392 h 566"/>
                <a:gd name="T94" fmla="*/ 144 w 2123"/>
                <a:gd name="T95" fmla="*/ 409 h 566"/>
                <a:gd name="T96" fmla="*/ 194 w 2123"/>
                <a:gd name="T97" fmla="*/ 364 h 566"/>
                <a:gd name="T98" fmla="*/ 200 w 2123"/>
                <a:gd name="T99" fmla="*/ 275 h 566"/>
                <a:gd name="T100" fmla="*/ 249 w 2123"/>
                <a:gd name="T101" fmla="*/ 240 h 566"/>
                <a:gd name="T102" fmla="*/ 268 w 2123"/>
                <a:gd name="T103" fmla="*/ 254 h 566"/>
                <a:gd name="T104" fmla="*/ 230 w 2123"/>
                <a:gd name="T105" fmla="*/ 314 h 566"/>
                <a:gd name="T106" fmla="*/ 307 w 2123"/>
                <a:gd name="T107" fmla="*/ 317 h 566"/>
                <a:gd name="T108" fmla="*/ 366 w 2123"/>
                <a:gd name="T109" fmla="*/ 327 h 566"/>
                <a:gd name="T110" fmla="*/ 345 w 2123"/>
                <a:gd name="T111" fmla="*/ 364 h 566"/>
                <a:gd name="T112" fmla="*/ 317 w 2123"/>
                <a:gd name="T113" fmla="*/ 375 h 566"/>
                <a:gd name="T114" fmla="*/ 252 w 2123"/>
                <a:gd name="T115" fmla="*/ 382 h 566"/>
                <a:gd name="T116" fmla="*/ 178 w 2123"/>
                <a:gd name="T117" fmla="*/ 437 h 566"/>
                <a:gd name="T118" fmla="*/ 72 w 2123"/>
                <a:gd name="T119" fmla="*/ 471 h 566"/>
                <a:gd name="T120" fmla="*/ 29 w 2123"/>
                <a:gd name="T121" fmla="*/ 521 h 566"/>
                <a:gd name="T122" fmla="*/ 0 w 2123"/>
                <a:gd name="T123" fmla="*/ 566 h 56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23"/>
                <a:gd name="T187" fmla="*/ 0 h 566"/>
                <a:gd name="T188" fmla="*/ 2123 w 2123"/>
                <a:gd name="T189" fmla="*/ 566 h 56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23" h="566">
                  <a:moveTo>
                    <a:pt x="1569" y="566"/>
                  </a:moveTo>
                  <a:lnTo>
                    <a:pt x="1579" y="548"/>
                  </a:lnTo>
                  <a:lnTo>
                    <a:pt x="1588" y="526"/>
                  </a:lnTo>
                  <a:lnTo>
                    <a:pt x="1597" y="505"/>
                  </a:lnTo>
                  <a:lnTo>
                    <a:pt x="1603" y="492"/>
                  </a:lnTo>
                  <a:lnTo>
                    <a:pt x="1605" y="479"/>
                  </a:lnTo>
                  <a:lnTo>
                    <a:pt x="1600" y="463"/>
                  </a:lnTo>
                  <a:lnTo>
                    <a:pt x="1588" y="450"/>
                  </a:lnTo>
                  <a:lnTo>
                    <a:pt x="1569" y="445"/>
                  </a:lnTo>
                  <a:lnTo>
                    <a:pt x="1553" y="442"/>
                  </a:lnTo>
                  <a:lnTo>
                    <a:pt x="1551" y="432"/>
                  </a:lnTo>
                  <a:lnTo>
                    <a:pt x="1559" y="419"/>
                  </a:lnTo>
                  <a:lnTo>
                    <a:pt x="1574" y="403"/>
                  </a:lnTo>
                  <a:lnTo>
                    <a:pt x="1584" y="395"/>
                  </a:lnTo>
                  <a:lnTo>
                    <a:pt x="1595" y="385"/>
                  </a:lnTo>
                  <a:lnTo>
                    <a:pt x="1608" y="377"/>
                  </a:lnTo>
                  <a:lnTo>
                    <a:pt x="1621" y="369"/>
                  </a:lnTo>
                  <a:lnTo>
                    <a:pt x="1632" y="362"/>
                  </a:lnTo>
                  <a:lnTo>
                    <a:pt x="1643" y="358"/>
                  </a:lnTo>
                  <a:lnTo>
                    <a:pt x="1652" y="358"/>
                  </a:lnTo>
                  <a:lnTo>
                    <a:pt x="1655" y="359"/>
                  </a:lnTo>
                  <a:lnTo>
                    <a:pt x="1660" y="371"/>
                  </a:lnTo>
                  <a:lnTo>
                    <a:pt x="1668" y="380"/>
                  </a:lnTo>
                  <a:lnTo>
                    <a:pt x="1676" y="385"/>
                  </a:lnTo>
                  <a:lnTo>
                    <a:pt x="1684" y="382"/>
                  </a:lnTo>
                  <a:lnTo>
                    <a:pt x="1695" y="372"/>
                  </a:lnTo>
                  <a:lnTo>
                    <a:pt x="1710" y="366"/>
                  </a:lnTo>
                  <a:lnTo>
                    <a:pt x="1724" y="366"/>
                  </a:lnTo>
                  <a:lnTo>
                    <a:pt x="1731" y="372"/>
                  </a:lnTo>
                  <a:lnTo>
                    <a:pt x="1733" y="383"/>
                  </a:lnTo>
                  <a:lnTo>
                    <a:pt x="1737" y="392"/>
                  </a:lnTo>
                  <a:lnTo>
                    <a:pt x="1746" y="393"/>
                  </a:lnTo>
                  <a:lnTo>
                    <a:pt x="1757" y="385"/>
                  </a:lnTo>
                  <a:lnTo>
                    <a:pt x="1763" y="377"/>
                  </a:lnTo>
                  <a:lnTo>
                    <a:pt x="1771" y="367"/>
                  </a:lnTo>
                  <a:lnTo>
                    <a:pt x="1780" y="358"/>
                  </a:lnTo>
                  <a:lnTo>
                    <a:pt x="1789" y="348"/>
                  </a:lnTo>
                  <a:lnTo>
                    <a:pt x="1797" y="340"/>
                  </a:lnTo>
                  <a:lnTo>
                    <a:pt x="1805" y="335"/>
                  </a:lnTo>
                  <a:lnTo>
                    <a:pt x="1814" y="333"/>
                  </a:lnTo>
                  <a:lnTo>
                    <a:pt x="1820" y="338"/>
                  </a:lnTo>
                  <a:lnTo>
                    <a:pt x="1828" y="351"/>
                  </a:lnTo>
                  <a:lnTo>
                    <a:pt x="1828" y="359"/>
                  </a:lnTo>
                  <a:lnTo>
                    <a:pt x="1822" y="366"/>
                  </a:lnTo>
                  <a:lnTo>
                    <a:pt x="1812" y="377"/>
                  </a:lnTo>
                  <a:lnTo>
                    <a:pt x="1805" y="383"/>
                  </a:lnTo>
                  <a:lnTo>
                    <a:pt x="1797" y="390"/>
                  </a:lnTo>
                  <a:lnTo>
                    <a:pt x="1789" y="395"/>
                  </a:lnTo>
                  <a:lnTo>
                    <a:pt x="1781" y="400"/>
                  </a:lnTo>
                  <a:lnTo>
                    <a:pt x="1773" y="406"/>
                  </a:lnTo>
                  <a:lnTo>
                    <a:pt x="1767" y="411"/>
                  </a:lnTo>
                  <a:lnTo>
                    <a:pt x="1763" y="417"/>
                  </a:lnTo>
                  <a:lnTo>
                    <a:pt x="1765" y="424"/>
                  </a:lnTo>
                  <a:lnTo>
                    <a:pt x="1770" y="443"/>
                  </a:lnTo>
                  <a:lnTo>
                    <a:pt x="1773" y="468"/>
                  </a:lnTo>
                  <a:lnTo>
                    <a:pt x="1776" y="489"/>
                  </a:lnTo>
                  <a:lnTo>
                    <a:pt x="1786" y="500"/>
                  </a:lnTo>
                  <a:lnTo>
                    <a:pt x="1793" y="500"/>
                  </a:lnTo>
                  <a:lnTo>
                    <a:pt x="1801" y="497"/>
                  </a:lnTo>
                  <a:lnTo>
                    <a:pt x="1809" y="490"/>
                  </a:lnTo>
                  <a:lnTo>
                    <a:pt x="1818" y="484"/>
                  </a:lnTo>
                  <a:lnTo>
                    <a:pt x="1827" y="474"/>
                  </a:lnTo>
                  <a:lnTo>
                    <a:pt x="1833" y="466"/>
                  </a:lnTo>
                  <a:lnTo>
                    <a:pt x="1841" y="459"/>
                  </a:lnTo>
                  <a:lnTo>
                    <a:pt x="1846" y="453"/>
                  </a:lnTo>
                  <a:lnTo>
                    <a:pt x="1854" y="442"/>
                  </a:lnTo>
                  <a:lnTo>
                    <a:pt x="1862" y="426"/>
                  </a:lnTo>
                  <a:lnTo>
                    <a:pt x="1865" y="411"/>
                  </a:lnTo>
                  <a:lnTo>
                    <a:pt x="1867" y="398"/>
                  </a:lnTo>
                  <a:lnTo>
                    <a:pt x="1870" y="388"/>
                  </a:lnTo>
                  <a:lnTo>
                    <a:pt x="1877" y="379"/>
                  </a:lnTo>
                  <a:lnTo>
                    <a:pt x="1891" y="371"/>
                  </a:lnTo>
                  <a:lnTo>
                    <a:pt x="1911" y="364"/>
                  </a:lnTo>
                  <a:lnTo>
                    <a:pt x="1924" y="361"/>
                  </a:lnTo>
                  <a:lnTo>
                    <a:pt x="1938" y="358"/>
                  </a:lnTo>
                  <a:lnTo>
                    <a:pt x="1954" y="353"/>
                  </a:lnTo>
                  <a:lnTo>
                    <a:pt x="1969" y="348"/>
                  </a:lnTo>
                  <a:lnTo>
                    <a:pt x="1985" y="343"/>
                  </a:lnTo>
                  <a:lnTo>
                    <a:pt x="1998" y="338"/>
                  </a:lnTo>
                  <a:lnTo>
                    <a:pt x="2008" y="332"/>
                  </a:lnTo>
                  <a:lnTo>
                    <a:pt x="2013" y="325"/>
                  </a:lnTo>
                  <a:lnTo>
                    <a:pt x="2021" y="312"/>
                  </a:lnTo>
                  <a:lnTo>
                    <a:pt x="2032" y="298"/>
                  </a:lnTo>
                  <a:lnTo>
                    <a:pt x="2042" y="288"/>
                  </a:lnTo>
                  <a:lnTo>
                    <a:pt x="2047" y="283"/>
                  </a:lnTo>
                  <a:lnTo>
                    <a:pt x="2099" y="322"/>
                  </a:lnTo>
                  <a:lnTo>
                    <a:pt x="2105" y="303"/>
                  </a:lnTo>
                  <a:lnTo>
                    <a:pt x="2115" y="278"/>
                  </a:lnTo>
                  <a:lnTo>
                    <a:pt x="2123" y="254"/>
                  </a:lnTo>
                  <a:lnTo>
                    <a:pt x="2120" y="241"/>
                  </a:lnTo>
                  <a:lnTo>
                    <a:pt x="2113" y="238"/>
                  </a:lnTo>
                  <a:lnTo>
                    <a:pt x="2107" y="238"/>
                  </a:lnTo>
                  <a:lnTo>
                    <a:pt x="2097" y="238"/>
                  </a:lnTo>
                  <a:lnTo>
                    <a:pt x="2089" y="240"/>
                  </a:lnTo>
                  <a:lnTo>
                    <a:pt x="2081" y="241"/>
                  </a:lnTo>
                  <a:lnTo>
                    <a:pt x="2074" y="243"/>
                  </a:lnTo>
                  <a:lnTo>
                    <a:pt x="2069" y="245"/>
                  </a:lnTo>
                  <a:lnTo>
                    <a:pt x="2068" y="245"/>
                  </a:lnTo>
                  <a:lnTo>
                    <a:pt x="2063" y="245"/>
                  </a:lnTo>
                  <a:lnTo>
                    <a:pt x="2052" y="241"/>
                  </a:lnTo>
                  <a:lnTo>
                    <a:pt x="2037" y="235"/>
                  </a:lnTo>
                  <a:lnTo>
                    <a:pt x="2026" y="223"/>
                  </a:lnTo>
                  <a:lnTo>
                    <a:pt x="2019" y="217"/>
                  </a:lnTo>
                  <a:lnTo>
                    <a:pt x="2010" y="211"/>
                  </a:lnTo>
                  <a:lnTo>
                    <a:pt x="1998" y="204"/>
                  </a:lnTo>
                  <a:lnTo>
                    <a:pt x="1985" y="198"/>
                  </a:lnTo>
                  <a:lnTo>
                    <a:pt x="1974" y="194"/>
                  </a:lnTo>
                  <a:lnTo>
                    <a:pt x="1963" y="193"/>
                  </a:lnTo>
                  <a:lnTo>
                    <a:pt x="1953" y="193"/>
                  </a:lnTo>
                  <a:lnTo>
                    <a:pt x="1948" y="198"/>
                  </a:lnTo>
                  <a:lnTo>
                    <a:pt x="1943" y="204"/>
                  </a:lnTo>
                  <a:lnTo>
                    <a:pt x="1933" y="207"/>
                  </a:lnTo>
                  <a:lnTo>
                    <a:pt x="1920" y="211"/>
                  </a:lnTo>
                  <a:lnTo>
                    <a:pt x="1906" y="211"/>
                  </a:lnTo>
                  <a:lnTo>
                    <a:pt x="1888" y="211"/>
                  </a:lnTo>
                  <a:lnTo>
                    <a:pt x="1870" y="207"/>
                  </a:lnTo>
                  <a:lnTo>
                    <a:pt x="1851" y="204"/>
                  </a:lnTo>
                  <a:lnTo>
                    <a:pt x="1833" y="198"/>
                  </a:lnTo>
                  <a:lnTo>
                    <a:pt x="1814" y="190"/>
                  </a:lnTo>
                  <a:lnTo>
                    <a:pt x="1793" y="180"/>
                  </a:lnTo>
                  <a:lnTo>
                    <a:pt x="1770" y="169"/>
                  </a:lnTo>
                  <a:lnTo>
                    <a:pt x="1749" y="159"/>
                  </a:lnTo>
                  <a:lnTo>
                    <a:pt x="1726" y="148"/>
                  </a:lnTo>
                  <a:lnTo>
                    <a:pt x="1708" y="139"/>
                  </a:lnTo>
                  <a:lnTo>
                    <a:pt x="1690" y="135"/>
                  </a:lnTo>
                  <a:lnTo>
                    <a:pt x="1679" y="135"/>
                  </a:lnTo>
                  <a:lnTo>
                    <a:pt x="1671" y="135"/>
                  </a:lnTo>
                  <a:lnTo>
                    <a:pt x="1666" y="130"/>
                  </a:lnTo>
                  <a:lnTo>
                    <a:pt x="1661" y="125"/>
                  </a:lnTo>
                  <a:lnTo>
                    <a:pt x="1656" y="118"/>
                  </a:lnTo>
                  <a:lnTo>
                    <a:pt x="1652" y="114"/>
                  </a:lnTo>
                  <a:lnTo>
                    <a:pt x="1645" y="110"/>
                  </a:lnTo>
                  <a:lnTo>
                    <a:pt x="1637" y="109"/>
                  </a:lnTo>
                  <a:lnTo>
                    <a:pt x="1624" y="114"/>
                  </a:lnTo>
                  <a:lnTo>
                    <a:pt x="1609" y="120"/>
                  </a:lnTo>
                  <a:lnTo>
                    <a:pt x="1593" y="128"/>
                  </a:lnTo>
                  <a:lnTo>
                    <a:pt x="1577" y="136"/>
                  </a:lnTo>
                  <a:lnTo>
                    <a:pt x="1559" y="143"/>
                  </a:lnTo>
                  <a:lnTo>
                    <a:pt x="1541" y="148"/>
                  </a:lnTo>
                  <a:lnTo>
                    <a:pt x="1522" y="149"/>
                  </a:lnTo>
                  <a:lnTo>
                    <a:pt x="1501" y="148"/>
                  </a:lnTo>
                  <a:lnTo>
                    <a:pt x="1480" y="143"/>
                  </a:lnTo>
                  <a:lnTo>
                    <a:pt x="1457" y="135"/>
                  </a:lnTo>
                  <a:lnTo>
                    <a:pt x="1435" y="127"/>
                  </a:lnTo>
                  <a:lnTo>
                    <a:pt x="1410" y="120"/>
                  </a:lnTo>
                  <a:lnTo>
                    <a:pt x="1389" y="114"/>
                  </a:lnTo>
                  <a:lnTo>
                    <a:pt x="1367" y="109"/>
                  </a:lnTo>
                  <a:lnTo>
                    <a:pt x="1347" y="106"/>
                  </a:lnTo>
                  <a:lnTo>
                    <a:pt x="1331" y="106"/>
                  </a:lnTo>
                  <a:lnTo>
                    <a:pt x="1316" y="109"/>
                  </a:lnTo>
                  <a:lnTo>
                    <a:pt x="1303" y="114"/>
                  </a:lnTo>
                  <a:lnTo>
                    <a:pt x="1287" y="117"/>
                  </a:lnTo>
                  <a:lnTo>
                    <a:pt x="1273" y="120"/>
                  </a:lnTo>
                  <a:lnTo>
                    <a:pt x="1256" y="122"/>
                  </a:lnTo>
                  <a:lnTo>
                    <a:pt x="1242" y="125"/>
                  </a:lnTo>
                  <a:lnTo>
                    <a:pt x="1230" y="125"/>
                  </a:lnTo>
                  <a:lnTo>
                    <a:pt x="1224" y="127"/>
                  </a:lnTo>
                  <a:lnTo>
                    <a:pt x="1221" y="127"/>
                  </a:lnTo>
                  <a:lnTo>
                    <a:pt x="1234" y="112"/>
                  </a:lnTo>
                  <a:lnTo>
                    <a:pt x="1237" y="96"/>
                  </a:lnTo>
                  <a:lnTo>
                    <a:pt x="1235" y="85"/>
                  </a:lnTo>
                  <a:lnTo>
                    <a:pt x="1234" y="80"/>
                  </a:lnTo>
                  <a:lnTo>
                    <a:pt x="1271" y="67"/>
                  </a:lnTo>
                  <a:lnTo>
                    <a:pt x="1255" y="55"/>
                  </a:lnTo>
                  <a:lnTo>
                    <a:pt x="1240" y="44"/>
                  </a:lnTo>
                  <a:lnTo>
                    <a:pt x="1226" y="31"/>
                  </a:lnTo>
                  <a:lnTo>
                    <a:pt x="1213" y="20"/>
                  </a:lnTo>
                  <a:lnTo>
                    <a:pt x="1200" y="10"/>
                  </a:lnTo>
                  <a:lnTo>
                    <a:pt x="1188" y="4"/>
                  </a:lnTo>
                  <a:lnTo>
                    <a:pt x="1177" y="0"/>
                  </a:lnTo>
                  <a:lnTo>
                    <a:pt x="1169" y="2"/>
                  </a:lnTo>
                  <a:lnTo>
                    <a:pt x="1161" y="7"/>
                  </a:lnTo>
                  <a:lnTo>
                    <a:pt x="1153" y="13"/>
                  </a:lnTo>
                  <a:lnTo>
                    <a:pt x="1145" y="20"/>
                  </a:lnTo>
                  <a:lnTo>
                    <a:pt x="1138" y="28"/>
                  </a:lnTo>
                  <a:lnTo>
                    <a:pt x="1130" y="34"/>
                  </a:lnTo>
                  <a:lnTo>
                    <a:pt x="1124" y="39"/>
                  </a:lnTo>
                  <a:lnTo>
                    <a:pt x="1116" y="46"/>
                  </a:lnTo>
                  <a:lnTo>
                    <a:pt x="1109" y="49"/>
                  </a:lnTo>
                  <a:lnTo>
                    <a:pt x="1099" y="47"/>
                  </a:lnTo>
                  <a:lnTo>
                    <a:pt x="1090" y="39"/>
                  </a:lnTo>
                  <a:lnTo>
                    <a:pt x="1078" y="33"/>
                  </a:lnTo>
                  <a:lnTo>
                    <a:pt x="1062" y="36"/>
                  </a:lnTo>
                  <a:lnTo>
                    <a:pt x="1052" y="42"/>
                  </a:lnTo>
                  <a:lnTo>
                    <a:pt x="1041" y="51"/>
                  </a:lnTo>
                  <a:lnTo>
                    <a:pt x="1030" y="57"/>
                  </a:lnTo>
                  <a:lnTo>
                    <a:pt x="1018" y="65"/>
                  </a:lnTo>
                  <a:lnTo>
                    <a:pt x="1005" y="72"/>
                  </a:lnTo>
                  <a:lnTo>
                    <a:pt x="994" y="76"/>
                  </a:lnTo>
                  <a:lnTo>
                    <a:pt x="981" y="81"/>
                  </a:lnTo>
                  <a:lnTo>
                    <a:pt x="968" y="83"/>
                  </a:lnTo>
                  <a:lnTo>
                    <a:pt x="957" y="86"/>
                  </a:lnTo>
                  <a:lnTo>
                    <a:pt x="947" y="94"/>
                  </a:lnTo>
                  <a:lnTo>
                    <a:pt x="939" y="104"/>
                  </a:lnTo>
                  <a:lnTo>
                    <a:pt x="931" y="114"/>
                  </a:lnTo>
                  <a:lnTo>
                    <a:pt x="924" y="127"/>
                  </a:lnTo>
                  <a:lnTo>
                    <a:pt x="916" y="138"/>
                  </a:lnTo>
                  <a:lnTo>
                    <a:pt x="910" y="148"/>
                  </a:lnTo>
                  <a:lnTo>
                    <a:pt x="900" y="156"/>
                  </a:lnTo>
                  <a:lnTo>
                    <a:pt x="895" y="157"/>
                  </a:lnTo>
                  <a:lnTo>
                    <a:pt x="887" y="159"/>
                  </a:lnTo>
                  <a:lnTo>
                    <a:pt x="879" y="157"/>
                  </a:lnTo>
                  <a:lnTo>
                    <a:pt x="871" y="156"/>
                  </a:lnTo>
                  <a:lnTo>
                    <a:pt x="861" y="154"/>
                  </a:lnTo>
                  <a:lnTo>
                    <a:pt x="852" y="151"/>
                  </a:lnTo>
                  <a:lnTo>
                    <a:pt x="842" y="149"/>
                  </a:lnTo>
                  <a:lnTo>
                    <a:pt x="832" y="148"/>
                  </a:lnTo>
                  <a:lnTo>
                    <a:pt x="821" y="146"/>
                  </a:lnTo>
                  <a:lnTo>
                    <a:pt x="808" y="148"/>
                  </a:lnTo>
                  <a:lnTo>
                    <a:pt x="793" y="149"/>
                  </a:lnTo>
                  <a:lnTo>
                    <a:pt x="779" y="152"/>
                  </a:lnTo>
                  <a:lnTo>
                    <a:pt x="766" y="159"/>
                  </a:lnTo>
                  <a:lnTo>
                    <a:pt x="754" y="165"/>
                  </a:lnTo>
                  <a:lnTo>
                    <a:pt x="746" y="172"/>
                  </a:lnTo>
                  <a:lnTo>
                    <a:pt x="743" y="181"/>
                  </a:lnTo>
                  <a:lnTo>
                    <a:pt x="740" y="190"/>
                  </a:lnTo>
                  <a:lnTo>
                    <a:pt x="732" y="198"/>
                  </a:lnTo>
                  <a:lnTo>
                    <a:pt x="720" y="204"/>
                  </a:lnTo>
                  <a:lnTo>
                    <a:pt x="709" y="207"/>
                  </a:lnTo>
                  <a:lnTo>
                    <a:pt x="696" y="212"/>
                  </a:lnTo>
                  <a:lnTo>
                    <a:pt x="683" y="214"/>
                  </a:lnTo>
                  <a:lnTo>
                    <a:pt x="672" y="215"/>
                  </a:lnTo>
                  <a:lnTo>
                    <a:pt x="662" y="215"/>
                  </a:lnTo>
                  <a:lnTo>
                    <a:pt x="651" y="215"/>
                  </a:lnTo>
                  <a:lnTo>
                    <a:pt x="638" y="214"/>
                  </a:lnTo>
                  <a:lnTo>
                    <a:pt x="622" y="212"/>
                  </a:lnTo>
                  <a:lnTo>
                    <a:pt x="605" y="211"/>
                  </a:lnTo>
                  <a:lnTo>
                    <a:pt x="589" y="211"/>
                  </a:lnTo>
                  <a:lnTo>
                    <a:pt x="576" y="212"/>
                  </a:lnTo>
                  <a:lnTo>
                    <a:pt x="565" y="215"/>
                  </a:lnTo>
                  <a:lnTo>
                    <a:pt x="558" y="220"/>
                  </a:lnTo>
                  <a:lnTo>
                    <a:pt x="549" y="235"/>
                  </a:lnTo>
                  <a:lnTo>
                    <a:pt x="537" y="249"/>
                  </a:lnTo>
                  <a:lnTo>
                    <a:pt x="526" y="262"/>
                  </a:lnTo>
                  <a:lnTo>
                    <a:pt x="521" y="267"/>
                  </a:lnTo>
                  <a:lnTo>
                    <a:pt x="474" y="262"/>
                  </a:lnTo>
                  <a:lnTo>
                    <a:pt x="471" y="264"/>
                  </a:lnTo>
                  <a:lnTo>
                    <a:pt x="464" y="266"/>
                  </a:lnTo>
                  <a:lnTo>
                    <a:pt x="456" y="269"/>
                  </a:lnTo>
                  <a:lnTo>
                    <a:pt x="447" y="270"/>
                  </a:lnTo>
                  <a:lnTo>
                    <a:pt x="439" y="272"/>
                  </a:lnTo>
                  <a:lnTo>
                    <a:pt x="432" y="274"/>
                  </a:lnTo>
                  <a:lnTo>
                    <a:pt x="430" y="272"/>
                  </a:lnTo>
                  <a:lnTo>
                    <a:pt x="435" y="267"/>
                  </a:lnTo>
                  <a:lnTo>
                    <a:pt x="443" y="251"/>
                  </a:lnTo>
                  <a:lnTo>
                    <a:pt x="442" y="232"/>
                  </a:lnTo>
                  <a:lnTo>
                    <a:pt x="430" y="215"/>
                  </a:lnTo>
                  <a:lnTo>
                    <a:pt x="417" y="211"/>
                  </a:lnTo>
                  <a:lnTo>
                    <a:pt x="409" y="212"/>
                  </a:lnTo>
                  <a:lnTo>
                    <a:pt x="398" y="214"/>
                  </a:lnTo>
                  <a:lnTo>
                    <a:pt x="387" y="215"/>
                  </a:lnTo>
                  <a:lnTo>
                    <a:pt x="374" y="215"/>
                  </a:lnTo>
                  <a:lnTo>
                    <a:pt x="361" y="214"/>
                  </a:lnTo>
                  <a:lnTo>
                    <a:pt x="351" y="212"/>
                  </a:lnTo>
                  <a:lnTo>
                    <a:pt x="345" y="207"/>
                  </a:lnTo>
                  <a:lnTo>
                    <a:pt x="341" y="202"/>
                  </a:lnTo>
                  <a:lnTo>
                    <a:pt x="338" y="185"/>
                  </a:lnTo>
                  <a:lnTo>
                    <a:pt x="330" y="160"/>
                  </a:lnTo>
                  <a:lnTo>
                    <a:pt x="317" y="139"/>
                  </a:lnTo>
                  <a:lnTo>
                    <a:pt x="302" y="127"/>
                  </a:lnTo>
                  <a:lnTo>
                    <a:pt x="293" y="125"/>
                  </a:lnTo>
                  <a:lnTo>
                    <a:pt x="281" y="128"/>
                  </a:lnTo>
                  <a:lnTo>
                    <a:pt x="268" y="135"/>
                  </a:lnTo>
                  <a:lnTo>
                    <a:pt x="254" y="143"/>
                  </a:lnTo>
                  <a:lnTo>
                    <a:pt x="239" y="152"/>
                  </a:lnTo>
                  <a:lnTo>
                    <a:pt x="223" y="164"/>
                  </a:lnTo>
                  <a:lnTo>
                    <a:pt x="209" y="175"/>
                  </a:lnTo>
                  <a:lnTo>
                    <a:pt x="196" y="185"/>
                  </a:lnTo>
                  <a:lnTo>
                    <a:pt x="181" y="196"/>
                  </a:lnTo>
                  <a:lnTo>
                    <a:pt x="166" y="209"/>
                  </a:lnTo>
                  <a:lnTo>
                    <a:pt x="150" y="223"/>
                  </a:lnTo>
                  <a:lnTo>
                    <a:pt x="134" y="238"/>
                  </a:lnTo>
                  <a:lnTo>
                    <a:pt x="118" y="253"/>
                  </a:lnTo>
                  <a:lnTo>
                    <a:pt x="103" y="264"/>
                  </a:lnTo>
                  <a:lnTo>
                    <a:pt x="90" y="275"/>
                  </a:lnTo>
                  <a:lnTo>
                    <a:pt x="81" y="283"/>
                  </a:lnTo>
                  <a:lnTo>
                    <a:pt x="68" y="298"/>
                  </a:lnTo>
                  <a:lnTo>
                    <a:pt x="60" y="312"/>
                  </a:lnTo>
                  <a:lnTo>
                    <a:pt x="58" y="330"/>
                  </a:lnTo>
                  <a:lnTo>
                    <a:pt x="64" y="348"/>
                  </a:lnTo>
                  <a:lnTo>
                    <a:pt x="74" y="369"/>
                  </a:lnTo>
                  <a:lnTo>
                    <a:pt x="84" y="392"/>
                  </a:lnTo>
                  <a:lnTo>
                    <a:pt x="94" y="409"/>
                  </a:lnTo>
                  <a:lnTo>
                    <a:pt x="106" y="416"/>
                  </a:lnTo>
                  <a:lnTo>
                    <a:pt x="115" y="416"/>
                  </a:lnTo>
                  <a:lnTo>
                    <a:pt x="124" y="414"/>
                  </a:lnTo>
                  <a:lnTo>
                    <a:pt x="134" y="413"/>
                  </a:lnTo>
                  <a:lnTo>
                    <a:pt x="144" y="409"/>
                  </a:lnTo>
                  <a:lnTo>
                    <a:pt x="153" y="405"/>
                  </a:lnTo>
                  <a:lnTo>
                    <a:pt x="163" y="401"/>
                  </a:lnTo>
                  <a:lnTo>
                    <a:pt x="170" y="396"/>
                  </a:lnTo>
                  <a:lnTo>
                    <a:pt x="175" y="390"/>
                  </a:lnTo>
                  <a:lnTo>
                    <a:pt x="183" y="377"/>
                  </a:lnTo>
                  <a:lnTo>
                    <a:pt x="194" y="364"/>
                  </a:lnTo>
                  <a:lnTo>
                    <a:pt x="200" y="351"/>
                  </a:lnTo>
                  <a:lnTo>
                    <a:pt x="200" y="335"/>
                  </a:lnTo>
                  <a:lnTo>
                    <a:pt x="194" y="317"/>
                  </a:lnTo>
                  <a:lnTo>
                    <a:pt x="191" y="301"/>
                  </a:lnTo>
                  <a:lnTo>
                    <a:pt x="192" y="288"/>
                  </a:lnTo>
                  <a:lnTo>
                    <a:pt x="200" y="275"/>
                  </a:lnTo>
                  <a:lnTo>
                    <a:pt x="209" y="269"/>
                  </a:lnTo>
                  <a:lnTo>
                    <a:pt x="217" y="262"/>
                  </a:lnTo>
                  <a:lnTo>
                    <a:pt x="226" y="256"/>
                  </a:lnTo>
                  <a:lnTo>
                    <a:pt x="234" y="249"/>
                  </a:lnTo>
                  <a:lnTo>
                    <a:pt x="243" y="245"/>
                  </a:lnTo>
                  <a:lnTo>
                    <a:pt x="249" y="240"/>
                  </a:lnTo>
                  <a:lnTo>
                    <a:pt x="254" y="238"/>
                  </a:lnTo>
                  <a:lnTo>
                    <a:pt x="255" y="236"/>
                  </a:lnTo>
                  <a:lnTo>
                    <a:pt x="257" y="236"/>
                  </a:lnTo>
                  <a:lnTo>
                    <a:pt x="262" y="238"/>
                  </a:lnTo>
                  <a:lnTo>
                    <a:pt x="267" y="245"/>
                  </a:lnTo>
                  <a:lnTo>
                    <a:pt x="268" y="254"/>
                  </a:lnTo>
                  <a:lnTo>
                    <a:pt x="267" y="262"/>
                  </a:lnTo>
                  <a:lnTo>
                    <a:pt x="260" y="266"/>
                  </a:lnTo>
                  <a:lnTo>
                    <a:pt x="251" y="270"/>
                  </a:lnTo>
                  <a:lnTo>
                    <a:pt x="239" y="278"/>
                  </a:lnTo>
                  <a:lnTo>
                    <a:pt x="230" y="295"/>
                  </a:lnTo>
                  <a:lnTo>
                    <a:pt x="230" y="314"/>
                  </a:lnTo>
                  <a:lnTo>
                    <a:pt x="238" y="330"/>
                  </a:lnTo>
                  <a:lnTo>
                    <a:pt x="255" y="335"/>
                  </a:lnTo>
                  <a:lnTo>
                    <a:pt x="268" y="332"/>
                  </a:lnTo>
                  <a:lnTo>
                    <a:pt x="281" y="327"/>
                  </a:lnTo>
                  <a:lnTo>
                    <a:pt x="294" y="322"/>
                  </a:lnTo>
                  <a:lnTo>
                    <a:pt x="307" y="317"/>
                  </a:lnTo>
                  <a:lnTo>
                    <a:pt x="320" y="311"/>
                  </a:lnTo>
                  <a:lnTo>
                    <a:pt x="332" y="308"/>
                  </a:lnTo>
                  <a:lnTo>
                    <a:pt x="340" y="304"/>
                  </a:lnTo>
                  <a:lnTo>
                    <a:pt x="346" y="304"/>
                  </a:lnTo>
                  <a:lnTo>
                    <a:pt x="356" y="312"/>
                  </a:lnTo>
                  <a:lnTo>
                    <a:pt x="366" y="327"/>
                  </a:lnTo>
                  <a:lnTo>
                    <a:pt x="374" y="341"/>
                  </a:lnTo>
                  <a:lnTo>
                    <a:pt x="380" y="351"/>
                  </a:lnTo>
                  <a:lnTo>
                    <a:pt x="370" y="353"/>
                  </a:lnTo>
                  <a:lnTo>
                    <a:pt x="361" y="354"/>
                  </a:lnTo>
                  <a:lnTo>
                    <a:pt x="353" y="359"/>
                  </a:lnTo>
                  <a:lnTo>
                    <a:pt x="345" y="364"/>
                  </a:lnTo>
                  <a:lnTo>
                    <a:pt x="338" y="369"/>
                  </a:lnTo>
                  <a:lnTo>
                    <a:pt x="333" y="372"/>
                  </a:lnTo>
                  <a:lnTo>
                    <a:pt x="330" y="375"/>
                  </a:lnTo>
                  <a:lnTo>
                    <a:pt x="328" y="377"/>
                  </a:lnTo>
                  <a:lnTo>
                    <a:pt x="325" y="377"/>
                  </a:lnTo>
                  <a:lnTo>
                    <a:pt x="317" y="375"/>
                  </a:lnTo>
                  <a:lnTo>
                    <a:pt x="304" y="374"/>
                  </a:lnTo>
                  <a:lnTo>
                    <a:pt x="291" y="372"/>
                  </a:lnTo>
                  <a:lnTo>
                    <a:pt x="277" y="372"/>
                  </a:lnTo>
                  <a:lnTo>
                    <a:pt x="264" y="374"/>
                  </a:lnTo>
                  <a:lnTo>
                    <a:pt x="255" y="377"/>
                  </a:lnTo>
                  <a:lnTo>
                    <a:pt x="252" y="382"/>
                  </a:lnTo>
                  <a:lnTo>
                    <a:pt x="249" y="400"/>
                  </a:lnTo>
                  <a:lnTo>
                    <a:pt x="243" y="421"/>
                  </a:lnTo>
                  <a:lnTo>
                    <a:pt x="228" y="438"/>
                  </a:lnTo>
                  <a:lnTo>
                    <a:pt x="209" y="442"/>
                  </a:lnTo>
                  <a:lnTo>
                    <a:pt x="196" y="438"/>
                  </a:lnTo>
                  <a:lnTo>
                    <a:pt x="178" y="437"/>
                  </a:lnTo>
                  <a:lnTo>
                    <a:pt x="158" y="438"/>
                  </a:lnTo>
                  <a:lnTo>
                    <a:pt x="137" y="440"/>
                  </a:lnTo>
                  <a:lnTo>
                    <a:pt x="118" y="443"/>
                  </a:lnTo>
                  <a:lnTo>
                    <a:pt x="98" y="450"/>
                  </a:lnTo>
                  <a:lnTo>
                    <a:pt x="84" y="459"/>
                  </a:lnTo>
                  <a:lnTo>
                    <a:pt x="72" y="471"/>
                  </a:lnTo>
                  <a:lnTo>
                    <a:pt x="64" y="482"/>
                  </a:lnTo>
                  <a:lnTo>
                    <a:pt x="56" y="492"/>
                  </a:lnTo>
                  <a:lnTo>
                    <a:pt x="50" y="500"/>
                  </a:lnTo>
                  <a:lnTo>
                    <a:pt x="42" y="508"/>
                  </a:lnTo>
                  <a:lnTo>
                    <a:pt x="35" y="514"/>
                  </a:lnTo>
                  <a:lnTo>
                    <a:pt x="29" y="521"/>
                  </a:lnTo>
                  <a:lnTo>
                    <a:pt x="22" y="527"/>
                  </a:lnTo>
                  <a:lnTo>
                    <a:pt x="17" y="535"/>
                  </a:lnTo>
                  <a:lnTo>
                    <a:pt x="13" y="543"/>
                  </a:lnTo>
                  <a:lnTo>
                    <a:pt x="8" y="550"/>
                  </a:lnTo>
                  <a:lnTo>
                    <a:pt x="3" y="558"/>
                  </a:lnTo>
                  <a:lnTo>
                    <a:pt x="0" y="566"/>
                  </a:lnTo>
                  <a:lnTo>
                    <a:pt x="1569" y="56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06" name="Freeform 12"/>
            <p:cNvSpPr>
              <a:spLocks/>
            </p:cNvSpPr>
            <p:nvPr/>
          </p:nvSpPr>
          <p:spPr bwMode="auto">
            <a:xfrm>
              <a:off x="3756" y="1857"/>
              <a:ext cx="1340" cy="568"/>
            </a:xfrm>
            <a:custGeom>
              <a:avLst/>
              <a:gdLst>
                <a:gd name="T0" fmla="*/ 90 w 1676"/>
                <a:gd name="T1" fmla="*/ 28 h 564"/>
                <a:gd name="T2" fmla="*/ 39 w 1676"/>
                <a:gd name="T3" fmla="*/ 26 h 564"/>
                <a:gd name="T4" fmla="*/ 11 w 1676"/>
                <a:gd name="T5" fmla="*/ 32 h 564"/>
                <a:gd name="T6" fmla="*/ 18 w 1676"/>
                <a:gd name="T7" fmla="*/ 115 h 564"/>
                <a:gd name="T8" fmla="*/ 52 w 1676"/>
                <a:gd name="T9" fmla="*/ 136 h 564"/>
                <a:gd name="T10" fmla="*/ 92 w 1676"/>
                <a:gd name="T11" fmla="*/ 112 h 564"/>
                <a:gd name="T12" fmla="*/ 145 w 1676"/>
                <a:gd name="T13" fmla="*/ 47 h 564"/>
                <a:gd name="T14" fmla="*/ 196 w 1676"/>
                <a:gd name="T15" fmla="*/ 28 h 564"/>
                <a:gd name="T16" fmla="*/ 239 w 1676"/>
                <a:gd name="T17" fmla="*/ 45 h 564"/>
                <a:gd name="T18" fmla="*/ 278 w 1676"/>
                <a:gd name="T19" fmla="*/ 95 h 564"/>
                <a:gd name="T20" fmla="*/ 333 w 1676"/>
                <a:gd name="T21" fmla="*/ 74 h 564"/>
                <a:gd name="T22" fmla="*/ 375 w 1676"/>
                <a:gd name="T23" fmla="*/ 87 h 564"/>
                <a:gd name="T24" fmla="*/ 421 w 1676"/>
                <a:gd name="T25" fmla="*/ 21 h 564"/>
                <a:gd name="T26" fmla="*/ 461 w 1676"/>
                <a:gd name="T27" fmla="*/ 37 h 564"/>
                <a:gd name="T28" fmla="*/ 499 w 1676"/>
                <a:gd name="T29" fmla="*/ 45 h 564"/>
                <a:gd name="T30" fmla="*/ 547 w 1676"/>
                <a:gd name="T31" fmla="*/ 62 h 564"/>
                <a:gd name="T32" fmla="*/ 568 w 1676"/>
                <a:gd name="T33" fmla="*/ 102 h 564"/>
                <a:gd name="T34" fmla="*/ 516 w 1676"/>
                <a:gd name="T35" fmla="*/ 105 h 564"/>
                <a:gd name="T36" fmla="*/ 471 w 1676"/>
                <a:gd name="T37" fmla="*/ 97 h 564"/>
                <a:gd name="T38" fmla="*/ 422 w 1676"/>
                <a:gd name="T39" fmla="*/ 108 h 564"/>
                <a:gd name="T40" fmla="*/ 398 w 1676"/>
                <a:gd name="T41" fmla="*/ 157 h 564"/>
                <a:gd name="T42" fmla="*/ 456 w 1676"/>
                <a:gd name="T43" fmla="*/ 178 h 564"/>
                <a:gd name="T44" fmla="*/ 447 w 1676"/>
                <a:gd name="T45" fmla="*/ 236 h 564"/>
                <a:gd name="T46" fmla="*/ 482 w 1676"/>
                <a:gd name="T47" fmla="*/ 285 h 564"/>
                <a:gd name="T48" fmla="*/ 520 w 1676"/>
                <a:gd name="T49" fmla="*/ 340 h 564"/>
                <a:gd name="T50" fmla="*/ 558 w 1676"/>
                <a:gd name="T51" fmla="*/ 417 h 564"/>
                <a:gd name="T52" fmla="*/ 609 w 1676"/>
                <a:gd name="T53" fmla="*/ 457 h 564"/>
                <a:gd name="T54" fmla="*/ 641 w 1676"/>
                <a:gd name="T55" fmla="*/ 456 h 564"/>
                <a:gd name="T56" fmla="*/ 669 w 1676"/>
                <a:gd name="T57" fmla="*/ 428 h 564"/>
                <a:gd name="T58" fmla="*/ 704 w 1676"/>
                <a:gd name="T59" fmla="*/ 378 h 564"/>
                <a:gd name="T60" fmla="*/ 753 w 1676"/>
                <a:gd name="T61" fmla="*/ 346 h 564"/>
                <a:gd name="T62" fmla="*/ 685 w 1676"/>
                <a:gd name="T63" fmla="*/ 323 h 564"/>
                <a:gd name="T64" fmla="*/ 626 w 1676"/>
                <a:gd name="T65" fmla="*/ 280 h 564"/>
                <a:gd name="T66" fmla="*/ 667 w 1676"/>
                <a:gd name="T67" fmla="*/ 246 h 564"/>
                <a:gd name="T68" fmla="*/ 696 w 1676"/>
                <a:gd name="T69" fmla="*/ 281 h 564"/>
                <a:gd name="T70" fmla="*/ 735 w 1676"/>
                <a:gd name="T71" fmla="*/ 301 h 564"/>
                <a:gd name="T72" fmla="*/ 811 w 1676"/>
                <a:gd name="T73" fmla="*/ 315 h 564"/>
                <a:gd name="T74" fmla="*/ 869 w 1676"/>
                <a:gd name="T75" fmla="*/ 351 h 564"/>
                <a:gd name="T76" fmla="*/ 910 w 1676"/>
                <a:gd name="T77" fmla="*/ 380 h 564"/>
                <a:gd name="T78" fmla="*/ 933 w 1676"/>
                <a:gd name="T79" fmla="*/ 459 h 564"/>
                <a:gd name="T80" fmla="*/ 986 w 1676"/>
                <a:gd name="T81" fmla="*/ 529 h 564"/>
                <a:gd name="T82" fmla="*/ 1009 w 1676"/>
                <a:gd name="T83" fmla="*/ 441 h 564"/>
                <a:gd name="T84" fmla="*/ 1070 w 1676"/>
                <a:gd name="T85" fmla="*/ 378 h 564"/>
                <a:gd name="T86" fmla="*/ 1108 w 1676"/>
                <a:gd name="T87" fmla="*/ 359 h 564"/>
                <a:gd name="T88" fmla="*/ 1148 w 1676"/>
                <a:gd name="T89" fmla="*/ 373 h 564"/>
                <a:gd name="T90" fmla="*/ 1188 w 1676"/>
                <a:gd name="T91" fmla="*/ 467 h 564"/>
                <a:gd name="T92" fmla="*/ 1208 w 1676"/>
                <a:gd name="T93" fmla="*/ 550 h 564"/>
                <a:gd name="T94" fmla="*/ 1258 w 1676"/>
                <a:gd name="T95" fmla="*/ 564 h 564"/>
                <a:gd name="T96" fmla="*/ 1255 w 1676"/>
                <a:gd name="T97" fmla="*/ 501 h 564"/>
                <a:gd name="T98" fmla="*/ 1300 w 1676"/>
                <a:gd name="T99" fmla="*/ 485 h 564"/>
                <a:gd name="T100" fmla="*/ 1334 w 1676"/>
                <a:gd name="T101" fmla="*/ 440 h 564"/>
                <a:gd name="T102" fmla="*/ 1302 w 1676"/>
                <a:gd name="T103" fmla="*/ 396 h 564"/>
                <a:gd name="T104" fmla="*/ 1337 w 1676"/>
                <a:gd name="T105" fmla="*/ 364 h 564"/>
                <a:gd name="T106" fmla="*/ 1396 w 1676"/>
                <a:gd name="T107" fmla="*/ 340 h 564"/>
                <a:gd name="T108" fmla="*/ 1441 w 1676"/>
                <a:gd name="T109" fmla="*/ 306 h 564"/>
                <a:gd name="T110" fmla="*/ 1475 w 1676"/>
                <a:gd name="T111" fmla="*/ 238 h 564"/>
                <a:gd name="T112" fmla="*/ 1480 w 1676"/>
                <a:gd name="T113" fmla="*/ 160 h 564"/>
                <a:gd name="T114" fmla="*/ 1516 w 1676"/>
                <a:gd name="T115" fmla="*/ 121 h 564"/>
                <a:gd name="T116" fmla="*/ 1538 w 1676"/>
                <a:gd name="T117" fmla="*/ 180 h 564"/>
                <a:gd name="T118" fmla="*/ 1576 w 1676"/>
                <a:gd name="T119" fmla="*/ 146 h 564"/>
                <a:gd name="T120" fmla="*/ 1629 w 1676"/>
                <a:gd name="T121" fmla="*/ 62 h 564"/>
                <a:gd name="T122" fmla="*/ 1673 w 1676"/>
                <a:gd name="T123" fmla="*/ 5 h 56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76"/>
                <a:gd name="T187" fmla="*/ 0 h 564"/>
                <a:gd name="T188" fmla="*/ 1676 w 1676"/>
                <a:gd name="T189" fmla="*/ 564 h 56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76" h="564">
                  <a:moveTo>
                    <a:pt x="107" y="0"/>
                  </a:moveTo>
                  <a:lnTo>
                    <a:pt x="102" y="10"/>
                  </a:lnTo>
                  <a:lnTo>
                    <a:pt x="97" y="18"/>
                  </a:lnTo>
                  <a:lnTo>
                    <a:pt x="94" y="24"/>
                  </a:lnTo>
                  <a:lnTo>
                    <a:pt x="90" y="28"/>
                  </a:lnTo>
                  <a:lnTo>
                    <a:pt x="82" y="32"/>
                  </a:lnTo>
                  <a:lnTo>
                    <a:pt x="73" y="32"/>
                  </a:lnTo>
                  <a:lnTo>
                    <a:pt x="61" y="32"/>
                  </a:lnTo>
                  <a:lnTo>
                    <a:pt x="50" y="29"/>
                  </a:lnTo>
                  <a:lnTo>
                    <a:pt x="39" y="26"/>
                  </a:lnTo>
                  <a:lnTo>
                    <a:pt x="29" y="23"/>
                  </a:lnTo>
                  <a:lnTo>
                    <a:pt x="22" y="21"/>
                  </a:lnTo>
                  <a:lnTo>
                    <a:pt x="21" y="20"/>
                  </a:lnTo>
                  <a:lnTo>
                    <a:pt x="18" y="23"/>
                  </a:lnTo>
                  <a:lnTo>
                    <a:pt x="11" y="32"/>
                  </a:lnTo>
                  <a:lnTo>
                    <a:pt x="3" y="45"/>
                  </a:lnTo>
                  <a:lnTo>
                    <a:pt x="0" y="58"/>
                  </a:lnTo>
                  <a:lnTo>
                    <a:pt x="3" y="74"/>
                  </a:lnTo>
                  <a:lnTo>
                    <a:pt x="9" y="95"/>
                  </a:lnTo>
                  <a:lnTo>
                    <a:pt x="18" y="115"/>
                  </a:lnTo>
                  <a:lnTo>
                    <a:pt x="26" y="126"/>
                  </a:lnTo>
                  <a:lnTo>
                    <a:pt x="30" y="129"/>
                  </a:lnTo>
                  <a:lnTo>
                    <a:pt x="35" y="133"/>
                  </a:lnTo>
                  <a:lnTo>
                    <a:pt x="43" y="134"/>
                  </a:lnTo>
                  <a:lnTo>
                    <a:pt x="52" y="136"/>
                  </a:lnTo>
                  <a:lnTo>
                    <a:pt x="61" y="134"/>
                  </a:lnTo>
                  <a:lnTo>
                    <a:pt x="69" y="133"/>
                  </a:lnTo>
                  <a:lnTo>
                    <a:pt x="77" y="128"/>
                  </a:lnTo>
                  <a:lnTo>
                    <a:pt x="86" y="121"/>
                  </a:lnTo>
                  <a:lnTo>
                    <a:pt x="92" y="112"/>
                  </a:lnTo>
                  <a:lnTo>
                    <a:pt x="102" y="100"/>
                  </a:lnTo>
                  <a:lnTo>
                    <a:pt x="111" y="86"/>
                  </a:lnTo>
                  <a:lnTo>
                    <a:pt x="123" y="71"/>
                  </a:lnTo>
                  <a:lnTo>
                    <a:pt x="134" y="58"/>
                  </a:lnTo>
                  <a:lnTo>
                    <a:pt x="145" y="47"/>
                  </a:lnTo>
                  <a:lnTo>
                    <a:pt x="157" y="37"/>
                  </a:lnTo>
                  <a:lnTo>
                    <a:pt x="167" y="32"/>
                  </a:lnTo>
                  <a:lnTo>
                    <a:pt x="176" y="29"/>
                  </a:lnTo>
                  <a:lnTo>
                    <a:pt x="186" y="29"/>
                  </a:lnTo>
                  <a:lnTo>
                    <a:pt x="196" y="28"/>
                  </a:lnTo>
                  <a:lnTo>
                    <a:pt x="205" y="29"/>
                  </a:lnTo>
                  <a:lnTo>
                    <a:pt x="215" y="31"/>
                  </a:lnTo>
                  <a:lnTo>
                    <a:pt x="225" y="34"/>
                  </a:lnTo>
                  <a:lnTo>
                    <a:pt x="233" y="39"/>
                  </a:lnTo>
                  <a:lnTo>
                    <a:pt x="239" y="45"/>
                  </a:lnTo>
                  <a:lnTo>
                    <a:pt x="246" y="53"/>
                  </a:lnTo>
                  <a:lnTo>
                    <a:pt x="254" y="63"/>
                  </a:lnTo>
                  <a:lnTo>
                    <a:pt x="262" y="74"/>
                  </a:lnTo>
                  <a:lnTo>
                    <a:pt x="270" y="86"/>
                  </a:lnTo>
                  <a:lnTo>
                    <a:pt x="278" y="95"/>
                  </a:lnTo>
                  <a:lnTo>
                    <a:pt x="285" y="105"/>
                  </a:lnTo>
                  <a:lnTo>
                    <a:pt x="288" y="112"/>
                  </a:lnTo>
                  <a:lnTo>
                    <a:pt x="290" y="113"/>
                  </a:lnTo>
                  <a:lnTo>
                    <a:pt x="299" y="84"/>
                  </a:lnTo>
                  <a:lnTo>
                    <a:pt x="333" y="74"/>
                  </a:lnTo>
                  <a:lnTo>
                    <a:pt x="346" y="126"/>
                  </a:lnTo>
                  <a:lnTo>
                    <a:pt x="348" y="123"/>
                  </a:lnTo>
                  <a:lnTo>
                    <a:pt x="354" y="115"/>
                  </a:lnTo>
                  <a:lnTo>
                    <a:pt x="364" y="102"/>
                  </a:lnTo>
                  <a:lnTo>
                    <a:pt x="375" y="87"/>
                  </a:lnTo>
                  <a:lnTo>
                    <a:pt x="390" y="68"/>
                  </a:lnTo>
                  <a:lnTo>
                    <a:pt x="403" y="45"/>
                  </a:lnTo>
                  <a:lnTo>
                    <a:pt x="413" y="28"/>
                  </a:lnTo>
                  <a:lnTo>
                    <a:pt x="418" y="20"/>
                  </a:lnTo>
                  <a:lnTo>
                    <a:pt x="421" y="21"/>
                  </a:lnTo>
                  <a:lnTo>
                    <a:pt x="429" y="23"/>
                  </a:lnTo>
                  <a:lnTo>
                    <a:pt x="439" y="28"/>
                  </a:lnTo>
                  <a:lnTo>
                    <a:pt x="448" y="32"/>
                  </a:lnTo>
                  <a:lnTo>
                    <a:pt x="455" y="36"/>
                  </a:lnTo>
                  <a:lnTo>
                    <a:pt x="461" y="37"/>
                  </a:lnTo>
                  <a:lnTo>
                    <a:pt x="471" y="41"/>
                  </a:lnTo>
                  <a:lnTo>
                    <a:pt x="479" y="42"/>
                  </a:lnTo>
                  <a:lnTo>
                    <a:pt x="487" y="44"/>
                  </a:lnTo>
                  <a:lnTo>
                    <a:pt x="494" y="44"/>
                  </a:lnTo>
                  <a:lnTo>
                    <a:pt x="499" y="45"/>
                  </a:lnTo>
                  <a:lnTo>
                    <a:pt x="500" y="45"/>
                  </a:lnTo>
                  <a:lnTo>
                    <a:pt x="507" y="47"/>
                  </a:lnTo>
                  <a:lnTo>
                    <a:pt x="520" y="50"/>
                  </a:lnTo>
                  <a:lnTo>
                    <a:pt x="536" y="55"/>
                  </a:lnTo>
                  <a:lnTo>
                    <a:pt x="547" y="62"/>
                  </a:lnTo>
                  <a:lnTo>
                    <a:pt x="555" y="71"/>
                  </a:lnTo>
                  <a:lnTo>
                    <a:pt x="567" y="84"/>
                  </a:lnTo>
                  <a:lnTo>
                    <a:pt x="576" y="95"/>
                  </a:lnTo>
                  <a:lnTo>
                    <a:pt x="581" y="100"/>
                  </a:lnTo>
                  <a:lnTo>
                    <a:pt x="568" y="102"/>
                  </a:lnTo>
                  <a:lnTo>
                    <a:pt x="557" y="104"/>
                  </a:lnTo>
                  <a:lnTo>
                    <a:pt x="546" y="105"/>
                  </a:lnTo>
                  <a:lnTo>
                    <a:pt x="536" y="105"/>
                  </a:lnTo>
                  <a:lnTo>
                    <a:pt x="526" y="105"/>
                  </a:lnTo>
                  <a:lnTo>
                    <a:pt x="516" y="105"/>
                  </a:lnTo>
                  <a:lnTo>
                    <a:pt x="508" y="104"/>
                  </a:lnTo>
                  <a:lnTo>
                    <a:pt x="500" y="100"/>
                  </a:lnTo>
                  <a:lnTo>
                    <a:pt x="490" y="97"/>
                  </a:lnTo>
                  <a:lnTo>
                    <a:pt x="481" y="97"/>
                  </a:lnTo>
                  <a:lnTo>
                    <a:pt x="471" y="97"/>
                  </a:lnTo>
                  <a:lnTo>
                    <a:pt x="461" y="97"/>
                  </a:lnTo>
                  <a:lnTo>
                    <a:pt x="450" y="99"/>
                  </a:lnTo>
                  <a:lnTo>
                    <a:pt x="440" y="102"/>
                  </a:lnTo>
                  <a:lnTo>
                    <a:pt x="431" y="105"/>
                  </a:lnTo>
                  <a:lnTo>
                    <a:pt x="422" y="108"/>
                  </a:lnTo>
                  <a:lnTo>
                    <a:pt x="409" y="121"/>
                  </a:lnTo>
                  <a:lnTo>
                    <a:pt x="400" y="136"/>
                  </a:lnTo>
                  <a:lnTo>
                    <a:pt x="395" y="150"/>
                  </a:lnTo>
                  <a:lnTo>
                    <a:pt x="393" y="155"/>
                  </a:lnTo>
                  <a:lnTo>
                    <a:pt x="398" y="157"/>
                  </a:lnTo>
                  <a:lnTo>
                    <a:pt x="409" y="160"/>
                  </a:lnTo>
                  <a:lnTo>
                    <a:pt x="426" y="165"/>
                  </a:lnTo>
                  <a:lnTo>
                    <a:pt x="440" y="168"/>
                  </a:lnTo>
                  <a:lnTo>
                    <a:pt x="450" y="173"/>
                  </a:lnTo>
                  <a:lnTo>
                    <a:pt x="456" y="178"/>
                  </a:lnTo>
                  <a:lnTo>
                    <a:pt x="460" y="188"/>
                  </a:lnTo>
                  <a:lnTo>
                    <a:pt x="461" y="199"/>
                  </a:lnTo>
                  <a:lnTo>
                    <a:pt x="458" y="212"/>
                  </a:lnTo>
                  <a:lnTo>
                    <a:pt x="453" y="226"/>
                  </a:lnTo>
                  <a:lnTo>
                    <a:pt x="447" y="236"/>
                  </a:lnTo>
                  <a:lnTo>
                    <a:pt x="443" y="241"/>
                  </a:lnTo>
                  <a:lnTo>
                    <a:pt x="453" y="249"/>
                  </a:lnTo>
                  <a:lnTo>
                    <a:pt x="466" y="260"/>
                  </a:lnTo>
                  <a:lnTo>
                    <a:pt x="477" y="275"/>
                  </a:lnTo>
                  <a:lnTo>
                    <a:pt x="482" y="285"/>
                  </a:lnTo>
                  <a:lnTo>
                    <a:pt x="495" y="291"/>
                  </a:lnTo>
                  <a:lnTo>
                    <a:pt x="505" y="304"/>
                  </a:lnTo>
                  <a:lnTo>
                    <a:pt x="513" y="319"/>
                  </a:lnTo>
                  <a:lnTo>
                    <a:pt x="516" y="331"/>
                  </a:lnTo>
                  <a:lnTo>
                    <a:pt x="520" y="340"/>
                  </a:lnTo>
                  <a:lnTo>
                    <a:pt x="524" y="352"/>
                  </a:lnTo>
                  <a:lnTo>
                    <a:pt x="533" y="367"/>
                  </a:lnTo>
                  <a:lnTo>
                    <a:pt x="541" y="385"/>
                  </a:lnTo>
                  <a:lnTo>
                    <a:pt x="550" y="403"/>
                  </a:lnTo>
                  <a:lnTo>
                    <a:pt x="558" y="417"/>
                  </a:lnTo>
                  <a:lnTo>
                    <a:pt x="567" y="428"/>
                  </a:lnTo>
                  <a:lnTo>
                    <a:pt x="571" y="433"/>
                  </a:lnTo>
                  <a:lnTo>
                    <a:pt x="583" y="438"/>
                  </a:lnTo>
                  <a:lnTo>
                    <a:pt x="596" y="448"/>
                  </a:lnTo>
                  <a:lnTo>
                    <a:pt x="609" y="457"/>
                  </a:lnTo>
                  <a:lnTo>
                    <a:pt x="617" y="462"/>
                  </a:lnTo>
                  <a:lnTo>
                    <a:pt x="622" y="462"/>
                  </a:lnTo>
                  <a:lnTo>
                    <a:pt x="626" y="462"/>
                  </a:lnTo>
                  <a:lnTo>
                    <a:pt x="635" y="459"/>
                  </a:lnTo>
                  <a:lnTo>
                    <a:pt x="641" y="456"/>
                  </a:lnTo>
                  <a:lnTo>
                    <a:pt x="649" y="453"/>
                  </a:lnTo>
                  <a:lnTo>
                    <a:pt x="656" y="448"/>
                  </a:lnTo>
                  <a:lnTo>
                    <a:pt x="662" y="441"/>
                  </a:lnTo>
                  <a:lnTo>
                    <a:pt x="665" y="435"/>
                  </a:lnTo>
                  <a:lnTo>
                    <a:pt x="669" y="428"/>
                  </a:lnTo>
                  <a:lnTo>
                    <a:pt x="673" y="419"/>
                  </a:lnTo>
                  <a:lnTo>
                    <a:pt x="682" y="409"/>
                  </a:lnTo>
                  <a:lnTo>
                    <a:pt x="688" y="398"/>
                  </a:lnTo>
                  <a:lnTo>
                    <a:pt x="696" y="388"/>
                  </a:lnTo>
                  <a:lnTo>
                    <a:pt x="704" y="378"/>
                  </a:lnTo>
                  <a:lnTo>
                    <a:pt x="712" y="372"/>
                  </a:lnTo>
                  <a:lnTo>
                    <a:pt x="719" y="367"/>
                  </a:lnTo>
                  <a:lnTo>
                    <a:pt x="732" y="361"/>
                  </a:lnTo>
                  <a:lnTo>
                    <a:pt x="745" y="352"/>
                  </a:lnTo>
                  <a:lnTo>
                    <a:pt x="753" y="346"/>
                  </a:lnTo>
                  <a:lnTo>
                    <a:pt x="756" y="343"/>
                  </a:lnTo>
                  <a:lnTo>
                    <a:pt x="738" y="338"/>
                  </a:lnTo>
                  <a:lnTo>
                    <a:pt x="720" y="333"/>
                  </a:lnTo>
                  <a:lnTo>
                    <a:pt x="703" y="328"/>
                  </a:lnTo>
                  <a:lnTo>
                    <a:pt x="685" y="323"/>
                  </a:lnTo>
                  <a:lnTo>
                    <a:pt x="669" y="317"/>
                  </a:lnTo>
                  <a:lnTo>
                    <a:pt x="654" y="310"/>
                  </a:lnTo>
                  <a:lnTo>
                    <a:pt x="643" y="304"/>
                  </a:lnTo>
                  <a:lnTo>
                    <a:pt x="635" y="296"/>
                  </a:lnTo>
                  <a:lnTo>
                    <a:pt x="626" y="280"/>
                  </a:lnTo>
                  <a:lnTo>
                    <a:pt x="625" y="265"/>
                  </a:lnTo>
                  <a:lnTo>
                    <a:pt x="631" y="252"/>
                  </a:lnTo>
                  <a:lnTo>
                    <a:pt x="643" y="243"/>
                  </a:lnTo>
                  <a:lnTo>
                    <a:pt x="656" y="241"/>
                  </a:lnTo>
                  <a:lnTo>
                    <a:pt x="667" y="246"/>
                  </a:lnTo>
                  <a:lnTo>
                    <a:pt x="677" y="255"/>
                  </a:lnTo>
                  <a:lnTo>
                    <a:pt x="683" y="265"/>
                  </a:lnTo>
                  <a:lnTo>
                    <a:pt x="686" y="270"/>
                  </a:lnTo>
                  <a:lnTo>
                    <a:pt x="690" y="275"/>
                  </a:lnTo>
                  <a:lnTo>
                    <a:pt x="696" y="281"/>
                  </a:lnTo>
                  <a:lnTo>
                    <a:pt x="703" y="288"/>
                  </a:lnTo>
                  <a:lnTo>
                    <a:pt x="709" y="294"/>
                  </a:lnTo>
                  <a:lnTo>
                    <a:pt x="717" y="299"/>
                  </a:lnTo>
                  <a:lnTo>
                    <a:pt x="725" y="301"/>
                  </a:lnTo>
                  <a:lnTo>
                    <a:pt x="735" y="301"/>
                  </a:lnTo>
                  <a:lnTo>
                    <a:pt x="746" y="301"/>
                  </a:lnTo>
                  <a:lnTo>
                    <a:pt x="761" y="301"/>
                  </a:lnTo>
                  <a:lnTo>
                    <a:pt x="777" y="304"/>
                  </a:lnTo>
                  <a:lnTo>
                    <a:pt x="795" y="309"/>
                  </a:lnTo>
                  <a:lnTo>
                    <a:pt x="811" y="315"/>
                  </a:lnTo>
                  <a:lnTo>
                    <a:pt x="827" y="322"/>
                  </a:lnTo>
                  <a:lnTo>
                    <a:pt x="842" y="328"/>
                  </a:lnTo>
                  <a:lnTo>
                    <a:pt x="852" y="336"/>
                  </a:lnTo>
                  <a:lnTo>
                    <a:pt x="860" y="344"/>
                  </a:lnTo>
                  <a:lnTo>
                    <a:pt x="869" y="351"/>
                  </a:lnTo>
                  <a:lnTo>
                    <a:pt x="879" y="357"/>
                  </a:lnTo>
                  <a:lnTo>
                    <a:pt x="889" y="362"/>
                  </a:lnTo>
                  <a:lnTo>
                    <a:pt x="899" y="367"/>
                  </a:lnTo>
                  <a:lnTo>
                    <a:pt x="905" y="373"/>
                  </a:lnTo>
                  <a:lnTo>
                    <a:pt x="910" y="380"/>
                  </a:lnTo>
                  <a:lnTo>
                    <a:pt x="913" y="388"/>
                  </a:lnTo>
                  <a:lnTo>
                    <a:pt x="916" y="407"/>
                  </a:lnTo>
                  <a:lnTo>
                    <a:pt x="920" y="425"/>
                  </a:lnTo>
                  <a:lnTo>
                    <a:pt x="924" y="445"/>
                  </a:lnTo>
                  <a:lnTo>
                    <a:pt x="933" y="459"/>
                  </a:lnTo>
                  <a:lnTo>
                    <a:pt x="942" y="474"/>
                  </a:lnTo>
                  <a:lnTo>
                    <a:pt x="952" y="491"/>
                  </a:lnTo>
                  <a:lnTo>
                    <a:pt x="963" y="509"/>
                  </a:lnTo>
                  <a:lnTo>
                    <a:pt x="975" y="522"/>
                  </a:lnTo>
                  <a:lnTo>
                    <a:pt x="986" y="529"/>
                  </a:lnTo>
                  <a:lnTo>
                    <a:pt x="994" y="530"/>
                  </a:lnTo>
                  <a:lnTo>
                    <a:pt x="999" y="522"/>
                  </a:lnTo>
                  <a:lnTo>
                    <a:pt x="1001" y="500"/>
                  </a:lnTo>
                  <a:lnTo>
                    <a:pt x="1002" y="470"/>
                  </a:lnTo>
                  <a:lnTo>
                    <a:pt x="1009" y="441"/>
                  </a:lnTo>
                  <a:lnTo>
                    <a:pt x="1020" y="419"/>
                  </a:lnTo>
                  <a:lnTo>
                    <a:pt x="1039" y="399"/>
                  </a:lnTo>
                  <a:lnTo>
                    <a:pt x="1051" y="391"/>
                  </a:lnTo>
                  <a:lnTo>
                    <a:pt x="1061" y="385"/>
                  </a:lnTo>
                  <a:lnTo>
                    <a:pt x="1070" y="378"/>
                  </a:lnTo>
                  <a:lnTo>
                    <a:pt x="1080" y="373"/>
                  </a:lnTo>
                  <a:lnTo>
                    <a:pt x="1088" y="369"/>
                  </a:lnTo>
                  <a:lnTo>
                    <a:pt x="1096" y="365"/>
                  </a:lnTo>
                  <a:lnTo>
                    <a:pt x="1103" y="362"/>
                  </a:lnTo>
                  <a:lnTo>
                    <a:pt x="1108" y="359"/>
                  </a:lnTo>
                  <a:lnTo>
                    <a:pt x="1120" y="349"/>
                  </a:lnTo>
                  <a:lnTo>
                    <a:pt x="1135" y="336"/>
                  </a:lnTo>
                  <a:lnTo>
                    <a:pt x="1146" y="331"/>
                  </a:lnTo>
                  <a:lnTo>
                    <a:pt x="1150" y="348"/>
                  </a:lnTo>
                  <a:lnTo>
                    <a:pt x="1148" y="373"/>
                  </a:lnTo>
                  <a:lnTo>
                    <a:pt x="1148" y="393"/>
                  </a:lnTo>
                  <a:lnTo>
                    <a:pt x="1153" y="411"/>
                  </a:lnTo>
                  <a:lnTo>
                    <a:pt x="1166" y="428"/>
                  </a:lnTo>
                  <a:lnTo>
                    <a:pt x="1179" y="448"/>
                  </a:lnTo>
                  <a:lnTo>
                    <a:pt x="1188" y="467"/>
                  </a:lnTo>
                  <a:lnTo>
                    <a:pt x="1195" y="487"/>
                  </a:lnTo>
                  <a:lnTo>
                    <a:pt x="1200" y="501"/>
                  </a:lnTo>
                  <a:lnTo>
                    <a:pt x="1203" y="517"/>
                  </a:lnTo>
                  <a:lnTo>
                    <a:pt x="1205" y="535"/>
                  </a:lnTo>
                  <a:lnTo>
                    <a:pt x="1208" y="550"/>
                  </a:lnTo>
                  <a:lnTo>
                    <a:pt x="1208" y="556"/>
                  </a:lnTo>
                  <a:lnTo>
                    <a:pt x="1237" y="535"/>
                  </a:lnTo>
                  <a:lnTo>
                    <a:pt x="1240" y="542"/>
                  </a:lnTo>
                  <a:lnTo>
                    <a:pt x="1248" y="553"/>
                  </a:lnTo>
                  <a:lnTo>
                    <a:pt x="1258" y="564"/>
                  </a:lnTo>
                  <a:lnTo>
                    <a:pt x="1268" y="564"/>
                  </a:lnTo>
                  <a:lnTo>
                    <a:pt x="1269" y="553"/>
                  </a:lnTo>
                  <a:lnTo>
                    <a:pt x="1263" y="535"/>
                  </a:lnTo>
                  <a:lnTo>
                    <a:pt x="1255" y="517"/>
                  </a:lnTo>
                  <a:lnTo>
                    <a:pt x="1255" y="501"/>
                  </a:lnTo>
                  <a:lnTo>
                    <a:pt x="1261" y="491"/>
                  </a:lnTo>
                  <a:lnTo>
                    <a:pt x="1269" y="488"/>
                  </a:lnTo>
                  <a:lnTo>
                    <a:pt x="1279" y="488"/>
                  </a:lnTo>
                  <a:lnTo>
                    <a:pt x="1289" y="488"/>
                  </a:lnTo>
                  <a:lnTo>
                    <a:pt x="1300" y="485"/>
                  </a:lnTo>
                  <a:lnTo>
                    <a:pt x="1313" y="479"/>
                  </a:lnTo>
                  <a:lnTo>
                    <a:pt x="1325" y="469"/>
                  </a:lnTo>
                  <a:lnTo>
                    <a:pt x="1336" y="459"/>
                  </a:lnTo>
                  <a:lnTo>
                    <a:pt x="1339" y="449"/>
                  </a:lnTo>
                  <a:lnTo>
                    <a:pt x="1334" y="440"/>
                  </a:lnTo>
                  <a:lnTo>
                    <a:pt x="1326" y="430"/>
                  </a:lnTo>
                  <a:lnTo>
                    <a:pt x="1323" y="420"/>
                  </a:lnTo>
                  <a:lnTo>
                    <a:pt x="1318" y="411"/>
                  </a:lnTo>
                  <a:lnTo>
                    <a:pt x="1310" y="403"/>
                  </a:lnTo>
                  <a:lnTo>
                    <a:pt x="1302" y="396"/>
                  </a:lnTo>
                  <a:lnTo>
                    <a:pt x="1302" y="386"/>
                  </a:lnTo>
                  <a:lnTo>
                    <a:pt x="1307" y="382"/>
                  </a:lnTo>
                  <a:lnTo>
                    <a:pt x="1315" y="375"/>
                  </a:lnTo>
                  <a:lnTo>
                    <a:pt x="1326" y="370"/>
                  </a:lnTo>
                  <a:lnTo>
                    <a:pt x="1337" y="364"/>
                  </a:lnTo>
                  <a:lnTo>
                    <a:pt x="1352" y="357"/>
                  </a:lnTo>
                  <a:lnTo>
                    <a:pt x="1365" y="352"/>
                  </a:lnTo>
                  <a:lnTo>
                    <a:pt x="1376" y="348"/>
                  </a:lnTo>
                  <a:lnTo>
                    <a:pt x="1388" y="343"/>
                  </a:lnTo>
                  <a:lnTo>
                    <a:pt x="1396" y="340"/>
                  </a:lnTo>
                  <a:lnTo>
                    <a:pt x="1406" y="333"/>
                  </a:lnTo>
                  <a:lnTo>
                    <a:pt x="1414" y="328"/>
                  </a:lnTo>
                  <a:lnTo>
                    <a:pt x="1423" y="320"/>
                  </a:lnTo>
                  <a:lnTo>
                    <a:pt x="1431" y="314"/>
                  </a:lnTo>
                  <a:lnTo>
                    <a:pt x="1441" y="306"/>
                  </a:lnTo>
                  <a:lnTo>
                    <a:pt x="1449" y="299"/>
                  </a:lnTo>
                  <a:lnTo>
                    <a:pt x="1457" y="293"/>
                  </a:lnTo>
                  <a:lnTo>
                    <a:pt x="1470" y="276"/>
                  </a:lnTo>
                  <a:lnTo>
                    <a:pt x="1477" y="257"/>
                  </a:lnTo>
                  <a:lnTo>
                    <a:pt x="1475" y="238"/>
                  </a:lnTo>
                  <a:lnTo>
                    <a:pt x="1470" y="220"/>
                  </a:lnTo>
                  <a:lnTo>
                    <a:pt x="1465" y="205"/>
                  </a:lnTo>
                  <a:lnTo>
                    <a:pt x="1465" y="189"/>
                  </a:lnTo>
                  <a:lnTo>
                    <a:pt x="1470" y="175"/>
                  </a:lnTo>
                  <a:lnTo>
                    <a:pt x="1480" y="160"/>
                  </a:lnTo>
                  <a:lnTo>
                    <a:pt x="1487" y="152"/>
                  </a:lnTo>
                  <a:lnTo>
                    <a:pt x="1493" y="142"/>
                  </a:lnTo>
                  <a:lnTo>
                    <a:pt x="1501" y="134"/>
                  </a:lnTo>
                  <a:lnTo>
                    <a:pt x="1508" y="126"/>
                  </a:lnTo>
                  <a:lnTo>
                    <a:pt x="1516" y="121"/>
                  </a:lnTo>
                  <a:lnTo>
                    <a:pt x="1521" y="120"/>
                  </a:lnTo>
                  <a:lnTo>
                    <a:pt x="1527" y="123"/>
                  </a:lnTo>
                  <a:lnTo>
                    <a:pt x="1530" y="131"/>
                  </a:lnTo>
                  <a:lnTo>
                    <a:pt x="1535" y="155"/>
                  </a:lnTo>
                  <a:lnTo>
                    <a:pt x="1538" y="180"/>
                  </a:lnTo>
                  <a:lnTo>
                    <a:pt x="1540" y="199"/>
                  </a:lnTo>
                  <a:lnTo>
                    <a:pt x="1540" y="207"/>
                  </a:lnTo>
                  <a:lnTo>
                    <a:pt x="1558" y="191"/>
                  </a:lnTo>
                  <a:lnTo>
                    <a:pt x="1569" y="168"/>
                  </a:lnTo>
                  <a:lnTo>
                    <a:pt x="1576" y="146"/>
                  </a:lnTo>
                  <a:lnTo>
                    <a:pt x="1582" y="131"/>
                  </a:lnTo>
                  <a:lnTo>
                    <a:pt x="1592" y="116"/>
                  </a:lnTo>
                  <a:lnTo>
                    <a:pt x="1603" y="95"/>
                  </a:lnTo>
                  <a:lnTo>
                    <a:pt x="1618" y="74"/>
                  </a:lnTo>
                  <a:lnTo>
                    <a:pt x="1629" y="62"/>
                  </a:lnTo>
                  <a:lnTo>
                    <a:pt x="1639" y="52"/>
                  </a:lnTo>
                  <a:lnTo>
                    <a:pt x="1650" y="36"/>
                  </a:lnTo>
                  <a:lnTo>
                    <a:pt x="1661" y="20"/>
                  </a:lnTo>
                  <a:lnTo>
                    <a:pt x="1671" y="7"/>
                  </a:lnTo>
                  <a:lnTo>
                    <a:pt x="1673" y="5"/>
                  </a:lnTo>
                  <a:lnTo>
                    <a:pt x="1674" y="3"/>
                  </a:lnTo>
                  <a:lnTo>
                    <a:pt x="1674" y="2"/>
                  </a:lnTo>
                  <a:lnTo>
                    <a:pt x="1676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07" name="Freeform 13"/>
            <p:cNvSpPr>
              <a:spLocks/>
            </p:cNvSpPr>
            <p:nvPr/>
          </p:nvSpPr>
          <p:spPr bwMode="auto">
            <a:xfrm>
              <a:off x="3660" y="2015"/>
              <a:ext cx="600" cy="878"/>
            </a:xfrm>
            <a:custGeom>
              <a:avLst/>
              <a:gdLst>
                <a:gd name="T0" fmla="*/ 515 w 751"/>
                <a:gd name="T1" fmla="*/ 86 h 874"/>
                <a:gd name="T2" fmla="*/ 481 w 751"/>
                <a:gd name="T3" fmla="*/ 71 h 874"/>
                <a:gd name="T4" fmla="*/ 457 w 751"/>
                <a:gd name="T5" fmla="*/ 69 h 874"/>
                <a:gd name="T6" fmla="*/ 427 w 751"/>
                <a:gd name="T7" fmla="*/ 86 h 874"/>
                <a:gd name="T8" fmla="*/ 389 w 751"/>
                <a:gd name="T9" fmla="*/ 86 h 874"/>
                <a:gd name="T10" fmla="*/ 345 w 751"/>
                <a:gd name="T11" fmla="*/ 60 h 874"/>
                <a:gd name="T12" fmla="*/ 304 w 751"/>
                <a:gd name="T13" fmla="*/ 19 h 874"/>
                <a:gd name="T14" fmla="*/ 253 w 751"/>
                <a:gd name="T15" fmla="*/ 0 h 874"/>
                <a:gd name="T16" fmla="*/ 214 w 751"/>
                <a:gd name="T17" fmla="*/ 14 h 874"/>
                <a:gd name="T18" fmla="*/ 163 w 751"/>
                <a:gd name="T19" fmla="*/ 24 h 874"/>
                <a:gd name="T20" fmla="*/ 125 w 751"/>
                <a:gd name="T21" fmla="*/ 56 h 874"/>
                <a:gd name="T22" fmla="*/ 87 w 751"/>
                <a:gd name="T23" fmla="*/ 102 h 874"/>
                <a:gd name="T24" fmla="*/ 57 w 751"/>
                <a:gd name="T25" fmla="*/ 132 h 874"/>
                <a:gd name="T26" fmla="*/ 19 w 751"/>
                <a:gd name="T27" fmla="*/ 165 h 874"/>
                <a:gd name="T28" fmla="*/ 3 w 751"/>
                <a:gd name="T29" fmla="*/ 226 h 874"/>
                <a:gd name="T30" fmla="*/ 10 w 751"/>
                <a:gd name="T31" fmla="*/ 292 h 874"/>
                <a:gd name="T32" fmla="*/ 39 w 751"/>
                <a:gd name="T33" fmla="*/ 365 h 874"/>
                <a:gd name="T34" fmla="*/ 112 w 751"/>
                <a:gd name="T35" fmla="*/ 388 h 874"/>
                <a:gd name="T36" fmla="*/ 196 w 751"/>
                <a:gd name="T37" fmla="*/ 393 h 874"/>
                <a:gd name="T38" fmla="*/ 241 w 751"/>
                <a:gd name="T39" fmla="*/ 389 h 874"/>
                <a:gd name="T40" fmla="*/ 275 w 751"/>
                <a:gd name="T41" fmla="*/ 399 h 874"/>
                <a:gd name="T42" fmla="*/ 306 w 751"/>
                <a:gd name="T43" fmla="*/ 439 h 874"/>
                <a:gd name="T44" fmla="*/ 308 w 751"/>
                <a:gd name="T45" fmla="*/ 486 h 874"/>
                <a:gd name="T46" fmla="*/ 342 w 751"/>
                <a:gd name="T47" fmla="*/ 528 h 874"/>
                <a:gd name="T48" fmla="*/ 335 w 751"/>
                <a:gd name="T49" fmla="*/ 601 h 874"/>
                <a:gd name="T50" fmla="*/ 324 w 751"/>
                <a:gd name="T51" fmla="*/ 656 h 874"/>
                <a:gd name="T52" fmla="*/ 346 w 751"/>
                <a:gd name="T53" fmla="*/ 714 h 874"/>
                <a:gd name="T54" fmla="*/ 379 w 751"/>
                <a:gd name="T55" fmla="*/ 774 h 874"/>
                <a:gd name="T56" fmla="*/ 406 w 751"/>
                <a:gd name="T57" fmla="*/ 855 h 874"/>
                <a:gd name="T58" fmla="*/ 445 w 751"/>
                <a:gd name="T59" fmla="*/ 874 h 874"/>
                <a:gd name="T60" fmla="*/ 495 w 751"/>
                <a:gd name="T61" fmla="*/ 863 h 874"/>
                <a:gd name="T62" fmla="*/ 529 w 751"/>
                <a:gd name="T63" fmla="*/ 829 h 874"/>
                <a:gd name="T64" fmla="*/ 563 w 751"/>
                <a:gd name="T65" fmla="*/ 802 h 874"/>
                <a:gd name="T66" fmla="*/ 565 w 751"/>
                <a:gd name="T67" fmla="*/ 751 h 874"/>
                <a:gd name="T68" fmla="*/ 593 w 751"/>
                <a:gd name="T69" fmla="*/ 737 h 874"/>
                <a:gd name="T70" fmla="*/ 601 w 751"/>
                <a:gd name="T71" fmla="*/ 703 h 874"/>
                <a:gd name="T72" fmla="*/ 636 w 751"/>
                <a:gd name="T73" fmla="*/ 661 h 874"/>
                <a:gd name="T74" fmla="*/ 649 w 751"/>
                <a:gd name="T75" fmla="*/ 582 h 874"/>
                <a:gd name="T76" fmla="*/ 627 w 751"/>
                <a:gd name="T77" fmla="*/ 532 h 874"/>
                <a:gd name="T78" fmla="*/ 657 w 751"/>
                <a:gd name="T79" fmla="*/ 473 h 874"/>
                <a:gd name="T80" fmla="*/ 704 w 751"/>
                <a:gd name="T81" fmla="*/ 404 h 874"/>
                <a:gd name="T82" fmla="*/ 748 w 751"/>
                <a:gd name="T83" fmla="*/ 339 h 874"/>
                <a:gd name="T84" fmla="*/ 721 w 751"/>
                <a:gd name="T85" fmla="*/ 336 h 874"/>
                <a:gd name="T86" fmla="*/ 683 w 751"/>
                <a:gd name="T87" fmla="*/ 318 h 874"/>
                <a:gd name="T88" fmla="*/ 640 w 751"/>
                <a:gd name="T89" fmla="*/ 279 h 874"/>
                <a:gd name="T90" fmla="*/ 599 w 751"/>
                <a:gd name="T91" fmla="*/ 212 h 874"/>
                <a:gd name="T92" fmla="*/ 589 w 751"/>
                <a:gd name="T93" fmla="*/ 123 h 874"/>
                <a:gd name="T94" fmla="*/ 559 w 751"/>
                <a:gd name="T95" fmla="*/ 90 h 87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51"/>
                <a:gd name="T145" fmla="*/ 0 h 874"/>
                <a:gd name="T146" fmla="*/ 751 w 751"/>
                <a:gd name="T147" fmla="*/ 874 h 87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51" h="874">
                  <a:moveTo>
                    <a:pt x="547" y="89"/>
                  </a:moveTo>
                  <a:lnTo>
                    <a:pt x="538" y="89"/>
                  </a:lnTo>
                  <a:lnTo>
                    <a:pt x="526" y="89"/>
                  </a:lnTo>
                  <a:lnTo>
                    <a:pt x="515" y="86"/>
                  </a:lnTo>
                  <a:lnTo>
                    <a:pt x="505" y="82"/>
                  </a:lnTo>
                  <a:lnTo>
                    <a:pt x="495" y="79"/>
                  </a:lnTo>
                  <a:lnTo>
                    <a:pt x="487" y="74"/>
                  </a:lnTo>
                  <a:lnTo>
                    <a:pt x="481" y="71"/>
                  </a:lnTo>
                  <a:lnTo>
                    <a:pt x="474" y="68"/>
                  </a:lnTo>
                  <a:lnTo>
                    <a:pt x="470" y="66"/>
                  </a:lnTo>
                  <a:lnTo>
                    <a:pt x="463" y="66"/>
                  </a:lnTo>
                  <a:lnTo>
                    <a:pt x="457" y="69"/>
                  </a:lnTo>
                  <a:lnTo>
                    <a:pt x="450" y="73"/>
                  </a:lnTo>
                  <a:lnTo>
                    <a:pt x="442" y="77"/>
                  </a:lnTo>
                  <a:lnTo>
                    <a:pt x="436" y="82"/>
                  </a:lnTo>
                  <a:lnTo>
                    <a:pt x="427" y="86"/>
                  </a:lnTo>
                  <a:lnTo>
                    <a:pt x="419" y="89"/>
                  </a:lnTo>
                  <a:lnTo>
                    <a:pt x="411" y="89"/>
                  </a:lnTo>
                  <a:lnTo>
                    <a:pt x="400" y="87"/>
                  </a:lnTo>
                  <a:lnTo>
                    <a:pt x="389" y="86"/>
                  </a:lnTo>
                  <a:lnTo>
                    <a:pt x="377" y="81"/>
                  </a:lnTo>
                  <a:lnTo>
                    <a:pt x="366" y="74"/>
                  </a:lnTo>
                  <a:lnTo>
                    <a:pt x="355" y="68"/>
                  </a:lnTo>
                  <a:lnTo>
                    <a:pt x="345" y="60"/>
                  </a:lnTo>
                  <a:lnTo>
                    <a:pt x="338" y="50"/>
                  </a:lnTo>
                  <a:lnTo>
                    <a:pt x="330" y="40"/>
                  </a:lnTo>
                  <a:lnTo>
                    <a:pt x="319" y="29"/>
                  </a:lnTo>
                  <a:lnTo>
                    <a:pt x="304" y="19"/>
                  </a:lnTo>
                  <a:lnTo>
                    <a:pt x="291" y="11"/>
                  </a:lnTo>
                  <a:lnTo>
                    <a:pt x="277" y="5"/>
                  </a:lnTo>
                  <a:lnTo>
                    <a:pt x="264" y="0"/>
                  </a:lnTo>
                  <a:lnTo>
                    <a:pt x="253" y="0"/>
                  </a:lnTo>
                  <a:lnTo>
                    <a:pt x="244" y="3"/>
                  </a:lnTo>
                  <a:lnTo>
                    <a:pt x="236" y="8"/>
                  </a:lnTo>
                  <a:lnTo>
                    <a:pt x="227" y="13"/>
                  </a:lnTo>
                  <a:lnTo>
                    <a:pt x="214" y="14"/>
                  </a:lnTo>
                  <a:lnTo>
                    <a:pt x="201" y="16"/>
                  </a:lnTo>
                  <a:lnTo>
                    <a:pt x="188" y="18"/>
                  </a:lnTo>
                  <a:lnTo>
                    <a:pt x="175" y="19"/>
                  </a:lnTo>
                  <a:lnTo>
                    <a:pt x="163" y="24"/>
                  </a:lnTo>
                  <a:lnTo>
                    <a:pt x="154" y="29"/>
                  </a:lnTo>
                  <a:lnTo>
                    <a:pt x="146" y="35"/>
                  </a:lnTo>
                  <a:lnTo>
                    <a:pt x="136" y="45"/>
                  </a:lnTo>
                  <a:lnTo>
                    <a:pt x="125" y="56"/>
                  </a:lnTo>
                  <a:lnTo>
                    <a:pt x="115" y="68"/>
                  </a:lnTo>
                  <a:lnTo>
                    <a:pt x="105" y="79"/>
                  </a:lnTo>
                  <a:lnTo>
                    <a:pt x="95" y="90"/>
                  </a:lnTo>
                  <a:lnTo>
                    <a:pt x="87" y="102"/>
                  </a:lnTo>
                  <a:lnTo>
                    <a:pt x="82" y="110"/>
                  </a:lnTo>
                  <a:lnTo>
                    <a:pt x="76" y="118"/>
                  </a:lnTo>
                  <a:lnTo>
                    <a:pt x="66" y="124"/>
                  </a:lnTo>
                  <a:lnTo>
                    <a:pt x="57" y="132"/>
                  </a:lnTo>
                  <a:lnTo>
                    <a:pt x="45" y="140"/>
                  </a:lnTo>
                  <a:lnTo>
                    <a:pt x="35" y="149"/>
                  </a:lnTo>
                  <a:lnTo>
                    <a:pt x="26" y="157"/>
                  </a:lnTo>
                  <a:lnTo>
                    <a:pt x="19" y="165"/>
                  </a:lnTo>
                  <a:lnTo>
                    <a:pt x="18" y="174"/>
                  </a:lnTo>
                  <a:lnTo>
                    <a:pt x="14" y="194"/>
                  </a:lnTo>
                  <a:lnTo>
                    <a:pt x="10" y="213"/>
                  </a:lnTo>
                  <a:lnTo>
                    <a:pt x="3" y="226"/>
                  </a:lnTo>
                  <a:lnTo>
                    <a:pt x="0" y="233"/>
                  </a:lnTo>
                  <a:lnTo>
                    <a:pt x="1" y="242"/>
                  </a:lnTo>
                  <a:lnTo>
                    <a:pt x="5" y="267"/>
                  </a:lnTo>
                  <a:lnTo>
                    <a:pt x="10" y="292"/>
                  </a:lnTo>
                  <a:lnTo>
                    <a:pt x="18" y="310"/>
                  </a:lnTo>
                  <a:lnTo>
                    <a:pt x="24" y="325"/>
                  </a:lnTo>
                  <a:lnTo>
                    <a:pt x="29" y="346"/>
                  </a:lnTo>
                  <a:lnTo>
                    <a:pt x="39" y="365"/>
                  </a:lnTo>
                  <a:lnTo>
                    <a:pt x="57" y="378"/>
                  </a:lnTo>
                  <a:lnTo>
                    <a:pt x="71" y="381"/>
                  </a:lnTo>
                  <a:lnTo>
                    <a:pt x="91" y="385"/>
                  </a:lnTo>
                  <a:lnTo>
                    <a:pt x="112" y="388"/>
                  </a:lnTo>
                  <a:lnTo>
                    <a:pt x="134" y="389"/>
                  </a:lnTo>
                  <a:lnTo>
                    <a:pt x="157" y="391"/>
                  </a:lnTo>
                  <a:lnTo>
                    <a:pt x="178" y="393"/>
                  </a:lnTo>
                  <a:lnTo>
                    <a:pt x="196" y="393"/>
                  </a:lnTo>
                  <a:lnTo>
                    <a:pt x="210" y="391"/>
                  </a:lnTo>
                  <a:lnTo>
                    <a:pt x="222" y="389"/>
                  </a:lnTo>
                  <a:lnTo>
                    <a:pt x="231" y="389"/>
                  </a:lnTo>
                  <a:lnTo>
                    <a:pt x="241" y="389"/>
                  </a:lnTo>
                  <a:lnTo>
                    <a:pt x="251" y="391"/>
                  </a:lnTo>
                  <a:lnTo>
                    <a:pt x="259" y="393"/>
                  </a:lnTo>
                  <a:lnTo>
                    <a:pt x="267" y="396"/>
                  </a:lnTo>
                  <a:lnTo>
                    <a:pt x="275" y="399"/>
                  </a:lnTo>
                  <a:lnTo>
                    <a:pt x="282" y="404"/>
                  </a:lnTo>
                  <a:lnTo>
                    <a:pt x="295" y="414"/>
                  </a:lnTo>
                  <a:lnTo>
                    <a:pt x="303" y="427"/>
                  </a:lnTo>
                  <a:lnTo>
                    <a:pt x="306" y="439"/>
                  </a:lnTo>
                  <a:lnTo>
                    <a:pt x="304" y="454"/>
                  </a:lnTo>
                  <a:lnTo>
                    <a:pt x="299" y="469"/>
                  </a:lnTo>
                  <a:lnTo>
                    <a:pt x="299" y="478"/>
                  </a:lnTo>
                  <a:lnTo>
                    <a:pt x="308" y="486"/>
                  </a:lnTo>
                  <a:lnTo>
                    <a:pt x="325" y="493"/>
                  </a:lnTo>
                  <a:lnTo>
                    <a:pt x="340" y="501"/>
                  </a:lnTo>
                  <a:lnTo>
                    <a:pt x="343" y="514"/>
                  </a:lnTo>
                  <a:lnTo>
                    <a:pt x="342" y="528"/>
                  </a:lnTo>
                  <a:lnTo>
                    <a:pt x="340" y="545"/>
                  </a:lnTo>
                  <a:lnTo>
                    <a:pt x="340" y="562"/>
                  </a:lnTo>
                  <a:lnTo>
                    <a:pt x="338" y="580"/>
                  </a:lnTo>
                  <a:lnTo>
                    <a:pt x="335" y="601"/>
                  </a:lnTo>
                  <a:lnTo>
                    <a:pt x="333" y="625"/>
                  </a:lnTo>
                  <a:lnTo>
                    <a:pt x="330" y="637"/>
                  </a:lnTo>
                  <a:lnTo>
                    <a:pt x="325" y="646"/>
                  </a:lnTo>
                  <a:lnTo>
                    <a:pt x="324" y="656"/>
                  </a:lnTo>
                  <a:lnTo>
                    <a:pt x="329" y="672"/>
                  </a:lnTo>
                  <a:lnTo>
                    <a:pt x="333" y="682"/>
                  </a:lnTo>
                  <a:lnTo>
                    <a:pt x="340" y="698"/>
                  </a:lnTo>
                  <a:lnTo>
                    <a:pt x="346" y="714"/>
                  </a:lnTo>
                  <a:lnTo>
                    <a:pt x="353" y="726"/>
                  </a:lnTo>
                  <a:lnTo>
                    <a:pt x="359" y="737"/>
                  </a:lnTo>
                  <a:lnTo>
                    <a:pt x="369" y="755"/>
                  </a:lnTo>
                  <a:lnTo>
                    <a:pt x="379" y="774"/>
                  </a:lnTo>
                  <a:lnTo>
                    <a:pt x="385" y="789"/>
                  </a:lnTo>
                  <a:lnTo>
                    <a:pt x="390" y="806"/>
                  </a:lnTo>
                  <a:lnTo>
                    <a:pt x="397" y="832"/>
                  </a:lnTo>
                  <a:lnTo>
                    <a:pt x="406" y="855"/>
                  </a:lnTo>
                  <a:lnTo>
                    <a:pt x="416" y="868"/>
                  </a:lnTo>
                  <a:lnTo>
                    <a:pt x="423" y="871"/>
                  </a:lnTo>
                  <a:lnTo>
                    <a:pt x="434" y="873"/>
                  </a:lnTo>
                  <a:lnTo>
                    <a:pt x="445" y="874"/>
                  </a:lnTo>
                  <a:lnTo>
                    <a:pt x="460" y="874"/>
                  </a:lnTo>
                  <a:lnTo>
                    <a:pt x="473" y="873"/>
                  </a:lnTo>
                  <a:lnTo>
                    <a:pt x="486" y="869"/>
                  </a:lnTo>
                  <a:lnTo>
                    <a:pt x="495" y="863"/>
                  </a:lnTo>
                  <a:lnTo>
                    <a:pt x="504" y="855"/>
                  </a:lnTo>
                  <a:lnTo>
                    <a:pt x="510" y="845"/>
                  </a:lnTo>
                  <a:lnTo>
                    <a:pt x="520" y="837"/>
                  </a:lnTo>
                  <a:lnTo>
                    <a:pt x="529" y="829"/>
                  </a:lnTo>
                  <a:lnTo>
                    <a:pt x="539" y="821"/>
                  </a:lnTo>
                  <a:lnTo>
                    <a:pt x="549" y="814"/>
                  </a:lnTo>
                  <a:lnTo>
                    <a:pt x="557" y="808"/>
                  </a:lnTo>
                  <a:lnTo>
                    <a:pt x="563" y="802"/>
                  </a:lnTo>
                  <a:lnTo>
                    <a:pt x="568" y="795"/>
                  </a:lnTo>
                  <a:lnTo>
                    <a:pt x="572" y="782"/>
                  </a:lnTo>
                  <a:lnTo>
                    <a:pt x="568" y="766"/>
                  </a:lnTo>
                  <a:lnTo>
                    <a:pt x="565" y="751"/>
                  </a:lnTo>
                  <a:lnTo>
                    <a:pt x="563" y="740"/>
                  </a:lnTo>
                  <a:lnTo>
                    <a:pt x="568" y="735"/>
                  </a:lnTo>
                  <a:lnTo>
                    <a:pt x="580" y="735"/>
                  </a:lnTo>
                  <a:lnTo>
                    <a:pt x="593" y="737"/>
                  </a:lnTo>
                  <a:lnTo>
                    <a:pt x="602" y="735"/>
                  </a:lnTo>
                  <a:lnTo>
                    <a:pt x="604" y="729"/>
                  </a:lnTo>
                  <a:lnTo>
                    <a:pt x="602" y="717"/>
                  </a:lnTo>
                  <a:lnTo>
                    <a:pt x="601" y="703"/>
                  </a:lnTo>
                  <a:lnTo>
                    <a:pt x="602" y="688"/>
                  </a:lnTo>
                  <a:lnTo>
                    <a:pt x="610" y="679"/>
                  </a:lnTo>
                  <a:lnTo>
                    <a:pt x="623" y="669"/>
                  </a:lnTo>
                  <a:lnTo>
                    <a:pt x="636" y="661"/>
                  </a:lnTo>
                  <a:lnTo>
                    <a:pt x="644" y="651"/>
                  </a:lnTo>
                  <a:lnTo>
                    <a:pt x="649" y="632"/>
                  </a:lnTo>
                  <a:lnTo>
                    <a:pt x="651" y="608"/>
                  </a:lnTo>
                  <a:lnTo>
                    <a:pt x="649" y="582"/>
                  </a:lnTo>
                  <a:lnTo>
                    <a:pt x="649" y="561"/>
                  </a:lnTo>
                  <a:lnTo>
                    <a:pt x="644" y="548"/>
                  </a:lnTo>
                  <a:lnTo>
                    <a:pt x="635" y="540"/>
                  </a:lnTo>
                  <a:lnTo>
                    <a:pt x="627" y="532"/>
                  </a:lnTo>
                  <a:lnTo>
                    <a:pt x="623" y="519"/>
                  </a:lnTo>
                  <a:lnTo>
                    <a:pt x="630" y="504"/>
                  </a:lnTo>
                  <a:lnTo>
                    <a:pt x="643" y="490"/>
                  </a:lnTo>
                  <a:lnTo>
                    <a:pt x="657" y="473"/>
                  </a:lnTo>
                  <a:lnTo>
                    <a:pt x="670" y="454"/>
                  </a:lnTo>
                  <a:lnTo>
                    <a:pt x="678" y="441"/>
                  </a:lnTo>
                  <a:lnTo>
                    <a:pt x="690" y="423"/>
                  </a:lnTo>
                  <a:lnTo>
                    <a:pt x="704" y="404"/>
                  </a:lnTo>
                  <a:lnTo>
                    <a:pt x="717" y="385"/>
                  </a:lnTo>
                  <a:lnTo>
                    <a:pt x="730" y="365"/>
                  </a:lnTo>
                  <a:lnTo>
                    <a:pt x="742" y="351"/>
                  </a:lnTo>
                  <a:lnTo>
                    <a:pt x="748" y="339"/>
                  </a:lnTo>
                  <a:lnTo>
                    <a:pt x="751" y="336"/>
                  </a:lnTo>
                  <a:lnTo>
                    <a:pt x="743" y="333"/>
                  </a:lnTo>
                  <a:lnTo>
                    <a:pt x="732" y="333"/>
                  </a:lnTo>
                  <a:lnTo>
                    <a:pt x="721" y="336"/>
                  </a:lnTo>
                  <a:lnTo>
                    <a:pt x="709" y="336"/>
                  </a:lnTo>
                  <a:lnTo>
                    <a:pt x="703" y="333"/>
                  </a:lnTo>
                  <a:lnTo>
                    <a:pt x="695" y="326"/>
                  </a:lnTo>
                  <a:lnTo>
                    <a:pt x="683" y="318"/>
                  </a:lnTo>
                  <a:lnTo>
                    <a:pt x="672" y="310"/>
                  </a:lnTo>
                  <a:lnTo>
                    <a:pt x="661" y="300"/>
                  </a:lnTo>
                  <a:lnTo>
                    <a:pt x="649" y="289"/>
                  </a:lnTo>
                  <a:lnTo>
                    <a:pt x="640" y="279"/>
                  </a:lnTo>
                  <a:lnTo>
                    <a:pt x="631" y="271"/>
                  </a:lnTo>
                  <a:lnTo>
                    <a:pt x="619" y="254"/>
                  </a:lnTo>
                  <a:lnTo>
                    <a:pt x="609" y="233"/>
                  </a:lnTo>
                  <a:lnTo>
                    <a:pt x="599" y="212"/>
                  </a:lnTo>
                  <a:lnTo>
                    <a:pt x="594" y="191"/>
                  </a:lnTo>
                  <a:lnTo>
                    <a:pt x="591" y="168"/>
                  </a:lnTo>
                  <a:lnTo>
                    <a:pt x="589" y="142"/>
                  </a:lnTo>
                  <a:lnTo>
                    <a:pt x="589" y="123"/>
                  </a:lnTo>
                  <a:lnTo>
                    <a:pt x="589" y="115"/>
                  </a:lnTo>
                  <a:lnTo>
                    <a:pt x="583" y="105"/>
                  </a:lnTo>
                  <a:lnTo>
                    <a:pt x="572" y="97"/>
                  </a:lnTo>
                  <a:lnTo>
                    <a:pt x="559" y="90"/>
                  </a:lnTo>
                  <a:lnTo>
                    <a:pt x="547" y="8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08" name="Freeform 14"/>
            <p:cNvSpPr>
              <a:spLocks/>
            </p:cNvSpPr>
            <p:nvPr/>
          </p:nvSpPr>
          <p:spPr bwMode="auto">
            <a:xfrm>
              <a:off x="4383" y="1313"/>
              <a:ext cx="122" cy="96"/>
            </a:xfrm>
            <a:custGeom>
              <a:avLst/>
              <a:gdLst>
                <a:gd name="T0" fmla="*/ 26 w 152"/>
                <a:gd name="T1" fmla="*/ 50 h 95"/>
                <a:gd name="T2" fmla="*/ 37 w 152"/>
                <a:gd name="T3" fmla="*/ 47 h 95"/>
                <a:gd name="T4" fmla="*/ 47 w 152"/>
                <a:gd name="T5" fmla="*/ 42 h 95"/>
                <a:gd name="T6" fmla="*/ 57 w 152"/>
                <a:gd name="T7" fmla="*/ 35 h 95"/>
                <a:gd name="T8" fmla="*/ 65 w 152"/>
                <a:gd name="T9" fmla="*/ 29 h 95"/>
                <a:gd name="T10" fmla="*/ 71 w 152"/>
                <a:gd name="T11" fmla="*/ 22 h 95"/>
                <a:gd name="T12" fmla="*/ 80 w 152"/>
                <a:gd name="T13" fmla="*/ 16 h 95"/>
                <a:gd name="T14" fmla="*/ 86 w 152"/>
                <a:gd name="T15" fmla="*/ 13 h 95"/>
                <a:gd name="T16" fmla="*/ 94 w 152"/>
                <a:gd name="T17" fmla="*/ 11 h 95"/>
                <a:gd name="T18" fmla="*/ 102 w 152"/>
                <a:gd name="T19" fmla="*/ 9 h 95"/>
                <a:gd name="T20" fmla="*/ 110 w 152"/>
                <a:gd name="T21" fmla="*/ 8 h 95"/>
                <a:gd name="T22" fmla="*/ 118 w 152"/>
                <a:gd name="T23" fmla="*/ 5 h 95"/>
                <a:gd name="T24" fmla="*/ 127 w 152"/>
                <a:gd name="T25" fmla="*/ 1 h 95"/>
                <a:gd name="T26" fmla="*/ 133 w 152"/>
                <a:gd name="T27" fmla="*/ 0 h 95"/>
                <a:gd name="T28" fmla="*/ 139 w 152"/>
                <a:gd name="T29" fmla="*/ 0 h 95"/>
                <a:gd name="T30" fmla="*/ 146 w 152"/>
                <a:gd name="T31" fmla="*/ 3 h 95"/>
                <a:gd name="T32" fmla="*/ 149 w 152"/>
                <a:gd name="T33" fmla="*/ 11 h 95"/>
                <a:gd name="T34" fmla="*/ 152 w 152"/>
                <a:gd name="T35" fmla="*/ 29 h 95"/>
                <a:gd name="T36" fmla="*/ 148 w 152"/>
                <a:gd name="T37" fmla="*/ 42 h 95"/>
                <a:gd name="T38" fmla="*/ 133 w 152"/>
                <a:gd name="T39" fmla="*/ 51 h 95"/>
                <a:gd name="T40" fmla="*/ 112 w 152"/>
                <a:gd name="T41" fmla="*/ 55 h 95"/>
                <a:gd name="T42" fmla="*/ 101 w 152"/>
                <a:gd name="T43" fmla="*/ 55 h 95"/>
                <a:gd name="T44" fmla="*/ 89 w 152"/>
                <a:gd name="T45" fmla="*/ 55 h 95"/>
                <a:gd name="T46" fmla="*/ 80 w 152"/>
                <a:gd name="T47" fmla="*/ 56 h 95"/>
                <a:gd name="T48" fmla="*/ 73 w 152"/>
                <a:gd name="T49" fmla="*/ 58 h 95"/>
                <a:gd name="T50" fmla="*/ 67 w 152"/>
                <a:gd name="T51" fmla="*/ 60 h 95"/>
                <a:gd name="T52" fmla="*/ 62 w 152"/>
                <a:gd name="T53" fmla="*/ 63 h 95"/>
                <a:gd name="T54" fmla="*/ 59 w 152"/>
                <a:gd name="T55" fmla="*/ 66 h 95"/>
                <a:gd name="T56" fmla="*/ 55 w 152"/>
                <a:gd name="T57" fmla="*/ 71 h 95"/>
                <a:gd name="T58" fmla="*/ 49 w 152"/>
                <a:gd name="T59" fmla="*/ 82 h 95"/>
                <a:gd name="T60" fmla="*/ 37 w 152"/>
                <a:gd name="T61" fmla="*/ 90 h 95"/>
                <a:gd name="T62" fmla="*/ 23 w 152"/>
                <a:gd name="T63" fmla="*/ 95 h 95"/>
                <a:gd name="T64" fmla="*/ 8 w 152"/>
                <a:gd name="T65" fmla="*/ 92 h 95"/>
                <a:gd name="T66" fmla="*/ 0 w 152"/>
                <a:gd name="T67" fmla="*/ 81 h 95"/>
                <a:gd name="T68" fmla="*/ 0 w 152"/>
                <a:gd name="T69" fmla="*/ 68 h 95"/>
                <a:gd name="T70" fmla="*/ 8 w 152"/>
                <a:gd name="T71" fmla="*/ 56 h 95"/>
                <a:gd name="T72" fmla="*/ 26 w 152"/>
                <a:gd name="T73" fmla="*/ 50 h 9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2"/>
                <a:gd name="T112" fmla="*/ 0 h 95"/>
                <a:gd name="T113" fmla="*/ 152 w 152"/>
                <a:gd name="T114" fmla="*/ 95 h 9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2" h="95">
                  <a:moveTo>
                    <a:pt x="26" y="50"/>
                  </a:moveTo>
                  <a:lnTo>
                    <a:pt x="37" y="47"/>
                  </a:lnTo>
                  <a:lnTo>
                    <a:pt x="47" y="42"/>
                  </a:lnTo>
                  <a:lnTo>
                    <a:pt x="57" y="35"/>
                  </a:lnTo>
                  <a:lnTo>
                    <a:pt x="65" y="29"/>
                  </a:lnTo>
                  <a:lnTo>
                    <a:pt x="71" y="22"/>
                  </a:lnTo>
                  <a:lnTo>
                    <a:pt x="80" y="16"/>
                  </a:lnTo>
                  <a:lnTo>
                    <a:pt x="86" y="13"/>
                  </a:lnTo>
                  <a:lnTo>
                    <a:pt x="94" y="11"/>
                  </a:lnTo>
                  <a:lnTo>
                    <a:pt x="102" y="9"/>
                  </a:lnTo>
                  <a:lnTo>
                    <a:pt x="110" y="8"/>
                  </a:lnTo>
                  <a:lnTo>
                    <a:pt x="118" y="5"/>
                  </a:lnTo>
                  <a:lnTo>
                    <a:pt x="127" y="1"/>
                  </a:lnTo>
                  <a:lnTo>
                    <a:pt x="133" y="0"/>
                  </a:lnTo>
                  <a:lnTo>
                    <a:pt x="139" y="0"/>
                  </a:lnTo>
                  <a:lnTo>
                    <a:pt x="146" y="3"/>
                  </a:lnTo>
                  <a:lnTo>
                    <a:pt x="149" y="11"/>
                  </a:lnTo>
                  <a:lnTo>
                    <a:pt x="152" y="29"/>
                  </a:lnTo>
                  <a:lnTo>
                    <a:pt x="148" y="42"/>
                  </a:lnTo>
                  <a:lnTo>
                    <a:pt x="133" y="51"/>
                  </a:lnTo>
                  <a:lnTo>
                    <a:pt x="112" y="55"/>
                  </a:lnTo>
                  <a:lnTo>
                    <a:pt x="101" y="55"/>
                  </a:lnTo>
                  <a:lnTo>
                    <a:pt x="89" y="55"/>
                  </a:lnTo>
                  <a:lnTo>
                    <a:pt x="80" y="56"/>
                  </a:lnTo>
                  <a:lnTo>
                    <a:pt x="73" y="58"/>
                  </a:lnTo>
                  <a:lnTo>
                    <a:pt x="67" y="60"/>
                  </a:lnTo>
                  <a:lnTo>
                    <a:pt x="62" y="63"/>
                  </a:lnTo>
                  <a:lnTo>
                    <a:pt x="59" y="66"/>
                  </a:lnTo>
                  <a:lnTo>
                    <a:pt x="55" y="71"/>
                  </a:lnTo>
                  <a:lnTo>
                    <a:pt x="49" y="82"/>
                  </a:lnTo>
                  <a:lnTo>
                    <a:pt x="37" y="90"/>
                  </a:lnTo>
                  <a:lnTo>
                    <a:pt x="23" y="95"/>
                  </a:lnTo>
                  <a:lnTo>
                    <a:pt x="8" y="92"/>
                  </a:lnTo>
                  <a:lnTo>
                    <a:pt x="0" y="81"/>
                  </a:lnTo>
                  <a:lnTo>
                    <a:pt x="0" y="68"/>
                  </a:lnTo>
                  <a:lnTo>
                    <a:pt x="8" y="56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09" name="Freeform 15"/>
            <p:cNvSpPr>
              <a:spLocks/>
            </p:cNvSpPr>
            <p:nvPr/>
          </p:nvSpPr>
          <p:spPr bwMode="auto">
            <a:xfrm>
              <a:off x="4328" y="1424"/>
              <a:ext cx="38" cy="62"/>
            </a:xfrm>
            <a:custGeom>
              <a:avLst/>
              <a:gdLst>
                <a:gd name="T0" fmla="*/ 40 w 48"/>
                <a:gd name="T1" fmla="*/ 0 h 61"/>
                <a:gd name="T2" fmla="*/ 38 w 48"/>
                <a:gd name="T3" fmla="*/ 1 h 61"/>
                <a:gd name="T4" fmla="*/ 32 w 48"/>
                <a:gd name="T5" fmla="*/ 3 h 61"/>
                <a:gd name="T6" fmla="*/ 24 w 48"/>
                <a:gd name="T7" fmla="*/ 6 h 61"/>
                <a:gd name="T8" fmla="*/ 16 w 48"/>
                <a:gd name="T9" fmla="*/ 11 h 61"/>
                <a:gd name="T10" fmla="*/ 8 w 48"/>
                <a:gd name="T11" fmla="*/ 16 h 61"/>
                <a:gd name="T12" fmla="*/ 1 w 48"/>
                <a:gd name="T13" fmla="*/ 21 h 61"/>
                <a:gd name="T14" fmla="*/ 0 w 48"/>
                <a:gd name="T15" fmla="*/ 25 h 61"/>
                <a:gd name="T16" fmla="*/ 1 w 48"/>
                <a:gd name="T17" fmla="*/ 29 h 61"/>
                <a:gd name="T18" fmla="*/ 14 w 48"/>
                <a:gd name="T19" fmla="*/ 40 h 61"/>
                <a:gd name="T20" fmla="*/ 30 w 48"/>
                <a:gd name="T21" fmla="*/ 53 h 61"/>
                <a:gd name="T22" fmla="*/ 43 w 48"/>
                <a:gd name="T23" fmla="*/ 61 h 61"/>
                <a:gd name="T24" fmla="*/ 48 w 48"/>
                <a:gd name="T25" fmla="*/ 55 h 61"/>
                <a:gd name="T26" fmla="*/ 47 w 48"/>
                <a:gd name="T27" fmla="*/ 37 h 61"/>
                <a:gd name="T28" fmla="*/ 45 w 48"/>
                <a:gd name="T29" fmla="*/ 19 h 61"/>
                <a:gd name="T30" fmla="*/ 42 w 48"/>
                <a:gd name="T31" fmla="*/ 4 h 61"/>
                <a:gd name="T32" fmla="*/ 40 w 48"/>
                <a:gd name="T33" fmla="*/ 0 h 6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61"/>
                <a:gd name="T53" fmla="*/ 48 w 48"/>
                <a:gd name="T54" fmla="*/ 61 h 6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61">
                  <a:moveTo>
                    <a:pt x="40" y="0"/>
                  </a:moveTo>
                  <a:lnTo>
                    <a:pt x="38" y="1"/>
                  </a:lnTo>
                  <a:lnTo>
                    <a:pt x="32" y="3"/>
                  </a:lnTo>
                  <a:lnTo>
                    <a:pt x="24" y="6"/>
                  </a:lnTo>
                  <a:lnTo>
                    <a:pt x="16" y="11"/>
                  </a:lnTo>
                  <a:lnTo>
                    <a:pt x="8" y="16"/>
                  </a:lnTo>
                  <a:lnTo>
                    <a:pt x="1" y="21"/>
                  </a:lnTo>
                  <a:lnTo>
                    <a:pt x="0" y="25"/>
                  </a:lnTo>
                  <a:lnTo>
                    <a:pt x="1" y="29"/>
                  </a:lnTo>
                  <a:lnTo>
                    <a:pt x="14" y="40"/>
                  </a:lnTo>
                  <a:lnTo>
                    <a:pt x="30" y="53"/>
                  </a:lnTo>
                  <a:lnTo>
                    <a:pt x="43" y="61"/>
                  </a:lnTo>
                  <a:lnTo>
                    <a:pt x="48" y="55"/>
                  </a:lnTo>
                  <a:lnTo>
                    <a:pt x="47" y="37"/>
                  </a:lnTo>
                  <a:lnTo>
                    <a:pt x="45" y="19"/>
                  </a:lnTo>
                  <a:lnTo>
                    <a:pt x="42" y="4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10" name="Freeform 16"/>
            <p:cNvSpPr>
              <a:spLocks/>
            </p:cNvSpPr>
            <p:nvPr/>
          </p:nvSpPr>
          <p:spPr bwMode="auto">
            <a:xfrm>
              <a:off x="3741" y="1661"/>
              <a:ext cx="106" cy="158"/>
            </a:xfrm>
            <a:custGeom>
              <a:avLst/>
              <a:gdLst>
                <a:gd name="T0" fmla="*/ 2 w 133"/>
                <a:gd name="T1" fmla="*/ 82 h 158"/>
                <a:gd name="T2" fmla="*/ 0 w 133"/>
                <a:gd name="T3" fmla="*/ 74 h 158"/>
                <a:gd name="T4" fmla="*/ 3 w 133"/>
                <a:gd name="T5" fmla="*/ 67 h 158"/>
                <a:gd name="T6" fmla="*/ 6 w 133"/>
                <a:gd name="T7" fmla="*/ 64 h 158"/>
                <a:gd name="T8" fmla="*/ 13 w 133"/>
                <a:gd name="T9" fmla="*/ 61 h 158"/>
                <a:gd name="T10" fmla="*/ 21 w 133"/>
                <a:gd name="T11" fmla="*/ 58 h 158"/>
                <a:gd name="T12" fmla="*/ 29 w 133"/>
                <a:gd name="T13" fmla="*/ 53 h 158"/>
                <a:gd name="T14" fmla="*/ 37 w 133"/>
                <a:gd name="T15" fmla="*/ 48 h 158"/>
                <a:gd name="T16" fmla="*/ 44 w 133"/>
                <a:gd name="T17" fmla="*/ 40 h 158"/>
                <a:gd name="T18" fmla="*/ 50 w 133"/>
                <a:gd name="T19" fmla="*/ 30 h 158"/>
                <a:gd name="T20" fmla="*/ 57 w 133"/>
                <a:gd name="T21" fmla="*/ 21 h 158"/>
                <a:gd name="T22" fmla="*/ 63 w 133"/>
                <a:gd name="T23" fmla="*/ 12 h 158"/>
                <a:gd name="T24" fmla="*/ 71 w 133"/>
                <a:gd name="T25" fmla="*/ 6 h 158"/>
                <a:gd name="T26" fmla="*/ 79 w 133"/>
                <a:gd name="T27" fmla="*/ 1 h 158"/>
                <a:gd name="T28" fmla="*/ 87 w 133"/>
                <a:gd name="T29" fmla="*/ 0 h 158"/>
                <a:gd name="T30" fmla="*/ 97 w 133"/>
                <a:gd name="T31" fmla="*/ 1 h 158"/>
                <a:gd name="T32" fmla="*/ 108 w 133"/>
                <a:gd name="T33" fmla="*/ 6 h 158"/>
                <a:gd name="T34" fmla="*/ 123 w 133"/>
                <a:gd name="T35" fmla="*/ 22 h 158"/>
                <a:gd name="T36" fmla="*/ 129 w 133"/>
                <a:gd name="T37" fmla="*/ 38 h 158"/>
                <a:gd name="T38" fmla="*/ 129 w 133"/>
                <a:gd name="T39" fmla="*/ 56 h 158"/>
                <a:gd name="T40" fmla="*/ 131 w 133"/>
                <a:gd name="T41" fmla="*/ 74 h 158"/>
                <a:gd name="T42" fmla="*/ 133 w 133"/>
                <a:gd name="T43" fmla="*/ 87 h 158"/>
                <a:gd name="T44" fmla="*/ 129 w 133"/>
                <a:gd name="T45" fmla="*/ 100 h 158"/>
                <a:gd name="T46" fmla="*/ 125 w 133"/>
                <a:gd name="T47" fmla="*/ 111 h 158"/>
                <a:gd name="T48" fmla="*/ 120 w 133"/>
                <a:gd name="T49" fmla="*/ 122 h 158"/>
                <a:gd name="T50" fmla="*/ 116 w 133"/>
                <a:gd name="T51" fmla="*/ 130 h 158"/>
                <a:gd name="T52" fmla="*/ 112 w 133"/>
                <a:gd name="T53" fmla="*/ 139 h 158"/>
                <a:gd name="T54" fmla="*/ 105 w 133"/>
                <a:gd name="T55" fmla="*/ 145 h 158"/>
                <a:gd name="T56" fmla="*/ 97 w 133"/>
                <a:gd name="T57" fmla="*/ 151 h 158"/>
                <a:gd name="T58" fmla="*/ 87 w 133"/>
                <a:gd name="T59" fmla="*/ 156 h 158"/>
                <a:gd name="T60" fmla="*/ 81 w 133"/>
                <a:gd name="T61" fmla="*/ 158 h 158"/>
                <a:gd name="T62" fmla="*/ 74 w 133"/>
                <a:gd name="T63" fmla="*/ 155 h 158"/>
                <a:gd name="T64" fmla="*/ 70 w 133"/>
                <a:gd name="T65" fmla="*/ 147 h 158"/>
                <a:gd name="T66" fmla="*/ 63 w 133"/>
                <a:gd name="T67" fmla="*/ 129 h 158"/>
                <a:gd name="T68" fmla="*/ 60 w 133"/>
                <a:gd name="T69" fmla="*/ 116 h 158"/>
                <a:gd name="T70" fmla="*/ 61 w 133"/>
                <a:gd name="T71" fmla="*/ 106 h 158"/>
                <a:gd name="T72" fmla="*/ 74 w 133"/>
                <a:gd name="T73" fmla="*/ 100 h 158"/>
                <a:gd name="T74" fmla="*/ 89 w 133"/>
                <a:gd name="T75" fmla="*/ 90 h 158"/>
                <a:gd name="T76" fmla="*/ 99 w 133"/>
                <a:gd name="T77" fmla="*/ 76 h 158"/>
                <a:gd name="T78" fmla="*/ 99 w 133"/>
                <a:gd name="T79" fmla="*/ 61 h 158"/>
                <a:gd name="T80" fmla="*/ 91 w 133"/>
                <a:gd name="T81" fmla="*/ 53 h 158"/>
                <a:gd name="T82" fmla="*/ 84 w 133"/>
                <a:gd name="T83" fmla="*/ 51 h 158"/>
                <a:gd name="T84" fmla="*/ 76 w 133"/>
                <a:gd name="T85" fmla="*/ 50 h 158"/>
                <a:gd name="T86" fmla="*/ 68 w 133"/>
                <a:gd name="T87" fmla="*/ 50 h 158"/>
                <a:gd name="T88" fmla="*/ 60 w 133"/>
                <a:gd name="T89" fmla="*/ 51 h 158"/>
                <a:gd name="T90" fmla="*/ 53 w 133"/>
                <a:gd name="T91" fmla="*/ 55 h 158"/>
                <a:gd name="T92" fmla="*/ 47 w 133"/>
                <a:gd name="T93" fmla="*/ 58 h 158"/>
                <a:gd name="T94" fmla="*/ 42 w 133"/>
                <a:gd name="T95" fmla="*/ 63 h 158"/>
                <a:gd name="T96" fmla="*/ 39 w 133"/>
                <a:gd name="T97" fmla="*/ 71 h 158"/>
                <a:gd name="T98" fmla="*/ 32 w 133"/>
                <a:gd name="T99" fmla="*/ 85 h 158"/>
                <a:gd name="T100" fmla="*/ 23 w 133"/>
                <a:gd name="T101" fmla="*/ 95 h 158"/>
                <a:gd name="T102" fmla="*/ 10 w 133"/>
                <a:gd name="T103" fmla="*/ 97 h 158"/>
                <a:gd name="T104" fmla="*/ 2 w 133"/>
                <a:gd name="T105" fmla="*/ 82 h 15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3"/>
                <a:gd name="T160" fmla="*/ 0 h 158"/>
                <a:gd name="T161" fmla="*/ 133 w 133"/>
                <a:gd name="T162" fmla="*/ 158 h 15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3" h="158">
                  <a:moveTo>
                    <a:pt x="2" y="82"/>
                  </a:moveTo>
                  <a:lnTo>
                    <a:pt x="0" y="74"/>
                  </a:lnTo>
                  <a:lnTo>
                    <a:pt x="3" y="67"/>
                  </a:lnTo>
                  <a:lnTo>
                    <a:pt x="6" y="64"/>
                  </a:lnTo>
                  <a:lnTo>
                    <a:pt x="13" y="61"/>
                  </a:lnTo>
                  <a:lnTo>
                    <a:pt x="21" y="58"/>
                  </a:lnTo>
                  <a:lnTo>
                    <a:pt x="29" y="53"/>
                  </a:lnTo>
                  <a:lnTo>
                    <a:pt x="37" y="48"/>
                  </a:lnTo>
                  <a:lnTo>
                    <a:pt x="44" y="40"/>
                  </a:lnTo>
                  <a:lnTo>
                    <a:pt x="50" y="30"/>
                  </a:lnTo>
                  <a:lnTo>
                    <a:pt x="57" y="21"/>
                  </a:lnTo>
                  <a:lnTo>
                    <a:pt x="63" y="12"/>
                  </a:lnTo>
                  <a:lnTo>
                    <a:pt x="71" y="6"/>
                  </a:lnTo>
                  <a:lnTo>
                    <a:pt x="79" y="1"/>
                  </a:lnTo>
                  <a:lnTo>
                    <a:pt x="87" y="0"/>
                  </a:lnTo>
                  <a:lnTo>
                    <a:pt x="97" y="1"/>
                  </a:lnTo>
                  <a:lnTo>
                    <a:pt x="108" y="6"/>
                  </a:lnTo>
                  <a:lnTo>
                    <a:pt x="123" y="22"/>
                  </a:lnTo>
                  <a:lnTo>
                    <a:pt x="129" y="38"/>
                  </a:lnTo>
                  <a:lnTo>
                    <a:pt x="129" y="56"/>
                  </a:lnTo>
                  <a:lnTo>
                    <a:pt x="131" y="74"/>
                  </a:lnTo>
                  <a:lnTo>
                    <a:pt x="133" y="87"/>
                  </a:lnTo>
                  <a:lnTo>
                    <a:pt x="129" y="100"/>
                  </a:lnTo>
                  <a:lnTo>
                    <a:pt x="125" y="111"/>
                  </a:lnTo>
                  <a:lnTo>
                    <a:pt x="120" y="122"/>
                  </a:lnTo>
                  <a:lnTo>
                    <a:pt x="116" y="130"/>
                  </a:lnTo>
                  <a:lnTo>
                    <a:pt x="112" y="139"/>
                  </a:lnTo>
                  <a:lnTo>
                    <a:pt x="105" y="145"/>
                  </a:lnTo>
                  <a:lnTo>
                    <a:pt x="97" y="151"/>
                  </a:lnTo>
                  <a:lnTo>
                    <a:pt x="87" y="156"/>
                  </a:lnTo>
                  <a:lnTo>
                    <a:pt x="81" y="158"/>
                  </a:lnTo>
                  <a:lnTo>
                    <a:pt x="74" y="155"/>
                  </a:lnTo>
                  <a:lnTo>
                    <a:pt x="70" y="147"/>
                  </a:lnTo>
                  <a:lnTo>
                    <a:pt x="63" y="129"/>
                  </a:lnTo>
                  <a:lnTo>
                    <a:pt x="60" y="116"/>
                  </a:lnTo>
                  <a:lnTo>
                    <a:pt x="61" y="106"/>
                  </a:lnTo>
                  <a:lnTo>
                    <a:pt x="74" y="100"/>
                  </a:lnTo>
                  <a:lnTo>
                    <a:pt x="89" y="90"/>
                  </a:lnTo>
                  <a:lnTo>
                    <a:pt x="99" y="76"/>
                  </a:lnTo>
                  <a:lnTo>
                    <a:pt x="99" y="61"/>
                  </a:lnTo>
                  <a:lnTo>
                    <a:pt x="91" y="53"/>
                  </a:lnTo>
                  <a:lnTo>
                    <a:pt x="84" y="51"/>
                  </a:lnTo>
                  <a:lnTo>
                    <a:pt x="76" y="50"/>
                  </a:lnTo>
                  <a:lnTo>
                    <a:pt x="68" y="50"/>
                  </a:lnTo>
                  <a:lnTo>
                    <a:pt x="60" y="51"/>
                  </a:lnTo>
                  <a:lnTo>
                    <a:pt x="53" y="55"/>
                  </a:lnTo>
                  <a:lnTo>
                    <a:pt x="47" y="58"/>
                  </a:lnTo>
                  <a:lnTo>
                    <a:pt x="42" y="63"/>
                  </a:lnTo>
                  <a:lnTo>
                    <a:pt x="39" y="71"/>
                  </a:lnTo>
                  <a:lnTo>
                    <a:pt x="32" y="85"/>
                  </a:lnTo>
                  <a:lnTo>
                    <a:pt x="23" y="95"/>
                  </a:lnTo>
                  <a:lnTo>
                    <a:pt x="10" y="97"/>
                  </a:lnTo>
                  <a:lnTo>
                    <a:pt x="2" y="8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11" name="Freeform 17"/>
            <p:cNvSpPr>
              <a:spLocks/>
            </p:cNvSpPr>
            <p:nvPr/>
          </p:nvSpPr>
          <p:spPr bwMode="auto">
            <a:xfrm>
              <a:off x="4897" y="2598"/>
              <a:ext cx="364" cy="358"/>
            </a:xfrm>
            <a:custGeom>
              <a:avLst/>
              <a:gdLst>
                <a:gd name="T0" fmla="*/ 305 w 455"/>
                <a:gd name="T1" fmla="*/ 68 h 356"/>
                <a:gd name="T2" fmla="*/ 279 w 455"/>
                <a:gd name="T3" fmla="*/ 65 h 356"/>
                <a:gd name="T4" fmla="*/ 261 w 455"/>
                <a:gd name="T5" fmla="*/ 62 h 356"/>
                <a:gd name="T6" fmla="*/ 261 w 455"/>
                <a:gd name="T7" fmla="*/ 45 h 356"/>
                <a:gd name="T8" fmla="*/ 263 w 455"/>
                <a:gd name="T9" fmla="*/ 24 h 356"/>
                <a:gd name="T10" fmla="*/ 238 w 455"/>
                <a:gd name="T11" fmla="*/ 7 h 356"/>
                <a:gd name="T12" fmla="*/ 227 w 455"/>
                <a:gd name="T13" fmla="*/ 5 h 356"/>
                <a:gd name="T14" fmla="*/ 193 w 455"/>
                <a:gd name="T15" fmla="*/ 26 h 356"/>
                <a:gd name="T16" fmla="*/ 167 w 455"/>
                <a:gd name="T17" fmla="*/ 42 h 356"/>
                <a:gd name="T18" fmla="*/ 143 w 455"/>
                <a:gd name="T19" fmla="*/ 47 h 356"/>
                <a:gd name="T20" fmla="*/ 117 w 455"/>
                <a:gd name="T21" fmla="*/ 58 h 356"/>
                <a:gd name="T22" fmla="*/ 93 w 455"/>
                <a:gd name="T23" fmla="*/ 79 h 356"/>
                <a:gd name="T24" fmla="*/ 76 w 455"/>
                <a:gd name="T25" fmla="*/ 100 h 356"/>
                <a:gd name="T26" fmla="*/ 57 w 455"/>
                <a:gd name="T27" fmla="*/ 116 h 356"/>
                <a:gd name="T28" fmla="*/ 29 w 455"/>
                <a:gd name="T29" fmla="*/ 134 h 356"/>
                <a:gd name="T30" fmla="*/ 2 w 455"/>
                <a:gd name="T31" fmla="*/ 147 h 356"/>
                <a:gd name="T32" fmla="*/ 2 w 455"/>
                <a:gd name="T33" fmla="*/ 205 h 356"/>
                <a:gd name="T34" fmla="*/ 16 w 455"/>
                <a:gd name="T35" fmla="*/ 226 h 356"/>
                <a:gd name="T36" fmla="*/ 26 w 455"/>
                <a:gd name="T37" fmla="*/ 247 h 356"/>
                <a:gd name="T38" fmla="*/ 13 w 455"/>
                <a:gd name="T39" fmla="*/ 275 h 356"/>
                <a:gd name="T40" fmla="*/ 21 w 455"/>
                <a:gd name="T41" fmla="*/ 299 h 356"/>
                <a:gd name="T42" fmla="*/ 50 w 455"/>
                <a:gd name="T43" fmla="*/ 306 h 356"/>
                <a:gd name="T44" fmla="*/ 80 w 455"/>
                <a:gd name="T45" fmla="*/ 301 h 356"/>
                <a:gd name="T46" fmla="*/ 102 w 455"/>
                <a:gd name="T47" fmla="*/ 291 h 356"/>
                <a:gd name="T48" fmla="*/ 130 w 455"/>
                <a:gd name="T49" fmla="*/ 281 h 356"/>
                <a:gd name="T50" fmla="*/ 161 w 455"/>
                <a:gd name="T51" fmla="*/ 272 h 356"/>
                <a:gd name="T52" fmla="*/ 203 w 455"/>
                <a:gd name="T53" fmla="*/ 267 h 356"/>
                <a:gd name="T54" fmla="*/ 245 w 455"/>
                <a:gd name="T55" fmla="*/ 275 h 356"/>
                <a:gd name="T56" fmla="*/ 276 w 455"/>
                <a:gd name="T57" fmla="*/ 294 h 356"/>
                <a:gd name="T58" fmla="*/ 298 w 455"/>
                <a:gd name="T59" fmla="*/ 322 h 356"/>
                <a:gd name="T60" fmla="*/ 316 w 455"/>
                <a:gd name="T61" fmla="*/ 346 h 356"/>
                <a:gd name="T62" fmla="*/ 344 w 455"/>
                <a:gd name="T63" fmla="*/ 356 h 356"/>
                <a:gd name="T64" fmla="*/ 379 w 455"/>
                <a:gd name="T65" fmla="*/ 351 h 356"/>
                <a:gd name="T66" fmla="*/ 394 w 455"/>
                <a:gd name="T67" fmla="*/ 331 h 356"/>
                <a:gd name="T68" fmla="*/ 410 w 455"/>
                <a:gd name="T69" fmla="*/ 293 h 356"/>
                <a:gd name="T70" fmla="*/ 434 w 455"/>
                <a:gd name="T71" fmla="*/ 260 h 356"/>
                <a:gd name="T72" fmla="*/ 446 w 455"/>
                <a:gd name="T73" fmla="*/ 225 h 356"/>
                <a:gd name="T74" fmla="*/ 454 w 455"/>
                <a:gd name="T75" fmla="*/ 192 h 356"/>
                <a:gd name="T76" fmla="*/ 437 w 455"/>
                <a:gd name="T77" fmla="*/ 171 h 356"/>
                <a:gd name="T78" fmla="*/ 413 w 455"/>
                <a:gd name="T79" fmla="*/ 152 h 356"/>
                <a:gd name="T80" fmla="*/ 382 w 455"/>
                <a:gd name="T81" fmla="*/ 116 h 356"/>
                <a:gd name="T82" fmla="*/ 365 w 455"/>
                <a:gd name="T83" fmla="*/ 76 h 356"/>
                <a:gd name="T84" fmla="*/ 357 w 455"/>
                <a:gd name="T85" fmla="*/ 32 h 356"/>
                <a:gd name="T86" fmla="*/ 334 w 455"/>
                <a:gd name="T87" fmla="*/ 5 h 356"/>
                <a:gd name="T88" fmla="*/ 334 w 455"/>
                <a:gd name="T89" fmla="*/ 32 h 356"/>
                <a:gd name="T90" fmla="*/ 334 w 455"/>
                <a:gd name="T91" fmla="*/ 65 h 356"/>
                <a:gd name="T92" fmla="*/ 321 w 455"/>
                <a:gd name="T93" fmla="*/ 71 h 35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55"/>
                <a:gd name="T142" fmla="*/ 0 h 356"/>
                <a:gd name="T143" fmla="*/ 455 w 455"/>
                <a:gd name="T144" fmla="*/ 356 h 35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55" h="356">
                  <a:moveTo>
                    <a:pt x="321" y="71"/>
                  </a:moveTo>
                  <a:lnTo>
                    <a:pt x="313" y="70"/>
                  </a:lnTo>
                  <a:lnTo>
                    <a:pt x="305" y="68"/>
                  </a:lnTo>
                  <a:lnTo>
                    <a:pt x="297" y="68"/>
                  </a:lnTo>
                  <a:lnTo>
                    <a:pt x="288" y="66"/>
                  </a:lnTo>
                  <a:lnTo>
                    <a:pt x="279" y="65"/>
                  </a:lnTo>
                  <a:lnTo>
                    <a:pt x="272" y="63"/>
                  </a:lnTo>
                  <a:lnTo>
                    <a:pt x="266" y="63"/>
                  </a:lnTo>
                  <a:lnTo>
                    <a:pt x="261" y="62"/>
                  </a:lnTo>
                  <a:lnTo>
                    <a:pt x="256" y="58"/>
                  </a:lnTo>
                  <a:lnTo>
                    <a:pt x="256" y="52"/>
                  </a:lnTo>
                  <a:lnTo>
                    <a:pt x="261" y="45"/>
                  </a:lnTo>
                  <a:lnTo>
                    <a:pt x="269" y="39"/>
                  </a:lnTo>
                  <a:lnTo>
                    <a:pt x="271" y="32"/>
                  </a:lnTo>
                  <a:lnTo>
                    <a:pt x="263" y="24"/>
                  </a:lnTo>
                  <a:lnTo>
                    <a:pt x="251" y="18"/>
                  </a:lnTo>
                  <a:lnTo>
                    <a:pt x="243" y="11"/>
                  </a:lnTo>
                  <a:lnTo>
                    <a:pt x="238" y="7"/>
                  </a:lnTo>
                  <a:lnTo>
                    <a:pt x="233" y="2"/>
                  </a:lnTo>
                  <a:lnTo>
                    <a:pt x="229" y="0"/>
                  </a:lnTo>
                  <a:lnTo>
                    <a:pt x="227" y="5"/>
                  </a:lnTo>
                  <a:lnTo>
                    <a:pt x="220" y="11"/>
                  </a:lnTo>
                  <a:lnTo>
                    <a:pt x="208" y="19"/>
                  </a:lnTo>
                  <a:lnTo>
                    <a:pt x="193" y="26"/>
                  </a:lnTo>
                  <a:lnTo>
                    <a:pt x="180" y="32"/>
                  </a:lnTo>
                  <a:lnTo>
                    <a:pt x="172" y="37"/>
                  </a:lnTo>
                  <a:lnTo>
                    <a:pt x="167" y="42"/>
                  </a:lnTo>
                  <a:lnTo>
                    <a:pt x="159" y="44"/>
                  </a:lnTo>
                  <a:lnTo>
                    <a:pt x="149" y="45"/>
                  </a:lnTo>
                  <a:lnTo>
                    <a:pt x="143" y="47"/>
                  </a:lnTo>
                  <a:lnTo>
                    <a:pt x="135" y="49"/>
                  </a:lnTo>
                  <a:lnTo>
                    <a:pt x="125" y="53"/>
                  </a:lnTo>
                  <a:lnTo>
                    <a:pt x="117" y="58"/>
                  </a:lnTo>
                  <a:lnTo>
                    <a:pt x="107" y="65"/>
                  </a:lnTo>
                  <a:lnTo>
                    <a:pt x="99" y="71"/>
                  </a:lnTo>
                  <a:lnTo>
                    <a:pt x="93" y="79"/>
                  </a:lnTo>
                  <a:lnTo>
                    <a:pt x="86" y="87"/>
                  </a:lnTo>
                  <a:lnTo>
                    <a:pt x="81" y="95"/>
                  </a:lnTo>
                  <a:lnTo>
                    <a:pt x="76" y="100"/>
                  </a:lnTo>
                  <a:lnTo>
                    <a:pt x="70" y="107"/>
                  </a:lnTo>
                  <a:lnTo>
                    <a:pt x="63" y="112"/>
                  </a:lnTo>
                  <a:lnTo>
                    <a:pt x="57" y="116"/>
                  </a:lnTo>
                  <a:lnTo>
                    <a:pt x="49" y="123"/>
                  </a:lnTo>
                  <a:lnTo>
                    <a:pt x="39" y="128"/>
                  </a:lnTo>
                  <a:lnTo>
                    <a:pt x="29" y="134"/>
                  </a:lnTo>
                  <a:lnTo>
                    <a:pt x="18" y="137"/>
                  </a:lnTo>
                  <a:lnTo>
                    <a:pt x="8" y="137"/>
                  </a:lnTo>
                  <a:lnTo>
                    <a:pt x="2" y="147"/>
                  </a:lnTo>
                  <a:lnTo>
                    <a:pt x="0" y="183"/>
                  </a:lnTo>
                  <a:lnTo>
                    <a:pt x="0" y="197"/>
                  </a:lnTo>
                  <a:lnTo>
                    <a:pt x="2" y="205"/>
                  </a:lnTo>
                  <a:lnTo>
                    <a:pt x="3" y="212"/>
                  </a:lnTo>
                  <a:lnTo>
                    <a:pt x="8" y="220"/>
                  </a:lnTo>
                  <a:lnTo>
                    <a:pt x="16" y="226"/>
                  </a:lnTo>
                  <a:lnTo>
                    <a:pt x="24" y="231"/>
                  </a:lnTo>
                  <a:lnTo>
                    <a:pt x="28" y="238"/>
                  </a:lnTo>
                  <a:lnTo>
                    <a:pt x="26" y="247"/>
                  </a:lnTo>
                  <a:lnTo>
                    <a:pt x="21" y="257"/>
                  </a:lnTo>
                  <a:lnTo>
                    <a:pt x="16" y="265"/>
                  </a:lnTo>
                  <a:lnTo>
                    <a:pt x="13" y="275"/>
                  </a:lnTo>
                  <a:lnTo>
                    <a:pt x="13" y="288"/>
                  </a:lnTo>
                  <a:lnTo>
                    <a:pt x="16" y="294"/>
                  </a:lnTo>
                  <a:lnTo>
                    <a:pt x="21" y="299"/>
                  </a:lnTo>
                  <a:lnTo>
                    <a:pt x="31" y="304"/>
                  </a:lnTo>
                  <a:lnTo>
                    <a:pt x="41" y="306"/>
                  </a:lnTo>
                  <a:lnTo>
                    <a:pt x="50" y="306"/>
                  </a:lnTo>
                  <a:lnTo>
                    <a:pt x="62" y="306"/>
                  </a:lnTo>
                  <a:lnTo>
                    <a:pt x="71" y="304"/>
                  </a:lnTo>
                  <a:lnTo>
                    <a:pt x="80" y="301"/>
                  </a:lnTo>
                  <a:lnTo>
                    <a:pt x="86" y="297"/>
                  </a:lnTo>
                  <a:lnTo>
                    <a:pt x="94" y="294"/>
                  </a:lnTo>
                  <a:lnTo>
                    <a:pt x="102" y="291"/>
                  </a:lnTo>
                  <a:lnTo>
                    <a:pt x="110" y="288"/>
                  </a:lnTo>
                  <a:lnTo>
                    <a:pt x="120" y="285"/>
                  </a:lnTo>
                  <a:lnTo>
                    <a:pt x="130" y="281"/>
                  </a:lnTo>
                  <a:lnTo>
                    <a:pt x="139" y="278"/>
                  </a:lnTo>
                  <a:lnTo>
                    <a:pt x="149" y="275"/>
                  </a:lnTo>
                  <a:lnTo>
                    <a:pt x="161" y="272"/>
                  </a:lnTo>
                  <a:lnTo>
                    <a:pt x="173" y="270"/>
                  </a:lnTo>
                  <a:lnTo>
                    <a:pt x="188" y="268"/>
                  </a:lnTo>
                  <a:lnTo>
                    <a:pt x="203" y="267"/>
                  </a:lnTo>
                  <a:lnTo>
                    <a:pt x="217" y="268"/>
                  </a:lnTo>
                  <a:lnTo>
                    <a:pt x="232" y="270"/>
                  </a:lnTo>
                  <a:lnTo>
                    <a:pt x="245" y="275"/>
                  </a:lnTo>
                  <a:lnTo>
                    <a:pt x="256" y="280"/>
                  </a:lnTo>
                  <a:lnTo>
                    <a:pt x="266" y="286"/>
                  </a:lnTo>
                  <a:lnTo>
                    <a:pt x="276" y="294"/>
                  </a:lnTo>
                  <a:lnTo>
                    <a:pt x="284" y="302"/>
                  </a:lnTo>
                  <a:lnTo>
                    <a:pt x="292" y="312"/>
                  </a:lnTo>
                  <a:lnTo>
                    <a:pt x="298" y="322"/>
                  </a:lnTo>
                  <a:lnTo>
                    <a:pt x="306" y="330"/>
                  </a:lnTo>
                  <a:lnTo>
                    <a:pt x="311" y="338"/>
                  </a:lnTo>
                  <a:lnTo>
                    <a:pt x="316" y="346"/>
                  </a:lnTo>
                  <a:lnTo>
                    <a:pt x="322" y="351"/>
                  </a:lnTo>
                  <a:lnTo>
                    <a:pt x="332" y="354"/>
                  </a:lnTo>
                  <a:lnTo>
                    <a:pt x="344" y="356"/>
                  </a:lnTo>
                  <a:lnTo>
                    <a:pt x="357" y="354"/>
                  </a:lnTo>
                  <a:lnTo>
                    <a:pt x="369" y="352"/>
                  </a:lnTo>
                  <a:lnTo>
                    <a:pt x="379" y="351"/>
                  </a:lnTo>
                  <a:lnTo>
                    <a:pt x="387" y="348"/>
                  </a:lnTo>
                  <a:lnTo>
                    <a:pt x="391" y="343"/>
                  </a:lnTo>
                  <a:lnTo>
                    <a:pt x="394" y="331"/>
                  </a:lnTo>
                  <a:lnTo>
                    <a:pt x="400" y="317"/>
                  </a:lnTo>
                  <a:lnTo>
                    <a:pt x="407" y="304"/>
                  </a:lnTo>
                  <a:lnTo>
                    <a:pt x="410" y="293"/>
                  </a:lnTo>
                  <a:lnTo>
                    <a:pt x="415" y="283"/>
                  </a:lnTo>
                  <a:lnTo>
                    <a:pt x="425" y="272"/>
                  </a:lnTo>
                  <a:lnTo>
                    <a:pt x="434" y="260"/>
                  </a:lnTo>
                  <a:lnTo>
                    <a:pt x="439" y="249"/>
                  </a:lnTo>
                  <a:lnTo>
                    <a:pt x="441" y="238"/>
                  </a:lnTo>
                  <a:lnTo>
                    <a:pt x="446" y="225"/>
                  </a:lnTo>
                  <a:lnTo>
                    <a:pt x="452" y="212"/>
                  </a:lnTo>
                  <a:lnTo>
                    <a:pt x="455" y="199"/>
                  </a:lnTo>
                  <a:lnTo>
                    <a:pt x="454" y="192"/>
                  </a:lnTo>
                  <a:lnTo>
                    <a:pt x="450" y="184"/>
                  </a:lnTo>
                  <a:lnTo>
                    <a:pt x="444" y="178"/>
                  </a:lnTo>
                  <a:lnTo>
                    <a:pt x="437" y="171"/>
                  </a:lnTo>
                  <a:lnTo>
                    <a:pt x="429" y="163"/>
                  </a:lnTo>
                  <a:lnTo>
                    <a:pt x="421" y="157"/>
                  </a:lnTo>
                  <a:lnTo>
                    <a:pt x="413" y="152"/>
                  </a:lnTo>
                  <a:lnTo>
                    <a:pt x="408" y="146"/>
                  </a:lnTo>
                  <a:lnTo>
                    <a:pt x="394" y="129"/>
                  </a:lnTo>
                  <a:lnTo>
                    <a:pt x="382" y="116"/>
                  </a:lnTo>
                  <a:lnTo>
                    <a:pt x="373" y="105"/>
                  </a:lnTo>
                  <a:lnTo>
                    <a:pt x="368" y="92"/>
                  </a:lnTo>
                  <a:lnTo>
                    <a:pt x="365" y="76"/>
                  </a:lnTo>
                  <a:lnTo>
                    <a:pt x="363" y="60"/>
                  </a:lnTo>
                  <a:lnTo>
                    <a:pt x="361" y="45"/>
                  </a:lnTo>
                  <a:lnTo>
                    <a:pt x="357" y="32"/>
                  </a:lnTo>
                  <a:lnTo>
                    <a:pt x="350" y="21"/>
                  </a:lnTo>
                  <a:lnTo>
                    <a:pt x="342" y="13"/>
                  </a:lnTo>
                  <a:lnTo>
                    <a:pt x="334" y="5"/>
                  </a:lnTo>
                  <a:lnTo>
                    <a:pt x="327" y="0"/>
                  </a:lnTo>
                  <a:lnTo>
                    <a:pt x="331" y="16"/>
                  </a:lnTo>
                  <a:lnTo>
                    <a:pt x="334" y="32"/>
                  </a:lnTo>
                  <a:lnTo>
                    <a:pt x="334" y="47"/>
                  </a:lnTo>
                  <a:lnTo>
                    <a:pt x="334" y="58"/>
                  </a:lnTo>
                  <a:lnTo>
                    <a:pt x="334" y="65"/>
                  </a:lnTo>
                  <a:lnTo>
                    <a:pt x="331" y="70"/>
                  </a:lnTo>
                  <a:lnTo>
                    <a:pt x="327" y="71"/>
                  </a:lnTo>
                  <a:lnTo>
                    <a:pt x="321" y="7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12" name="Freeform 18"/>
            <p:cNvSpPr>
              <a:spLocks/>
            </p:cNvSpPr>
            <p:nvPr/>
          </p:nvSpPr>
          <p:spPr bwMode="auto">
            <a:xfrm>
              <a:off x="4866" y="2385"/>
              <a:ext cx="71" cy="127"/>
            </a:xfrm>
            <a:custGeom>
              <a:avLst/>
              <a:gdLst>
                <a:gd name="T0" fmla="*/ 26 w 89"/>
                <a:gd name="T1" fmla="*/ 46 h 126"/>
                <a:gd name="T2" fmla="*/ 37 w 89"/>
                <a:gd name="T3" fmla="*/ 41 h 126"/>
                <a:gd name="T4" fmla="*/ 45 w 89"/>
                <a:gd name="T5" fmla="*/ 33 h 126"/>
                <a:gd name="T6" fmla="*/ 52 w 89"/>
                <a:gd name="T7" fmla="*/ 25 h 126"/>
                <a:gd name="T8" fmla="*/ 60 w 89"/>
                <a:gd name="T9" fmla="*/ 15 h 126"/>
                <a:gd name="T10" fmla="*/ 68 w 89"/>
                <a:gd name="T11" fmla="*/ 7 h 126"/>
                <a:gd name="T12" fmla="*/ 77 w 89"/>
                <a:gd name="T13" fmla="*/ 0 h 126"/>
                <a:gd name="T14" fmla="*/ 86 w 89"/>
                <a:gd name="T15" fmla="*/ 4 h 126"/>
                <a:gd name="T16" fmla="*/ 89 w 89"/>
                <a:gd name="T17" fmla="*/ 17 h 126"/>
                <a:gd name="T18" fmla="*/ 89 w 89"/>
                <a:gd name="T19" fmla="*/ 33 h 126"/>
                <a:gd name="T20" fmla="*/ 87 w 89"/>
                <a:gd name="T21" fmla="*/ 46 h 126"/>
                <a:gd name="T22" fmla="*/ 84 w 89"/>
                <a:gd name="T23" fmla="*/ 57 h 126"/>
                <a:gd name="T24" fmla="*/ 86 w 89"/>
                <a:gd name="T25" fmla="*/ 68 h 126"/>
                <a:gd name="T26" fmla="*/ 86 w 89"/>
                <a:gd name="T27" fmla="*/ 80 h 126"/>
                <a:gd name="T28" fmla="*/ 82 w 89"/>
                <a:gd name="T29" fmla="*/ 91 h 126"/>
                <a:gd name="T30" fmla="*/ 76 w 89"/>
                <a:gd name="T31" fmla="*/ 101 h 126"/>
                <a:gd name="T32" fmla="*/ 66 w 89"/>
                <a:gd name="T33" fmla="*/ 105 h 126"/>
                <a:gd name="T34" fmla="*/ 56 w 89"/>
                <a:gd name="T35" fmla="*/ 109 h 126"/>
                <a:gd name="T36" fmla="*/ 47 w 89"/>
                <a:gd name="T37" fmla="*/ 114 h 126"/>
                <a:gd name="T38" fmla="*/ 39 w 89"/>
                <a:gd name="T39" fmla="*/ 118 h 126"/>
                <a:gd name="T40" fmla="*/ 34 w 89"/>
                <a:gd name="T41" fmla="*/ 123 h 126"/>
                <a:gd name="T42" fmla="*/ 29 w 89"/>
                <a:gd name="T43" fmla="*/ 126 h 126"/>
                <a:gd name="T44" fmla="*/ 21 w 89"/>
                <a:gd name="T45" fmla="*/ 125 h 126"/>
                <a:gd name="T46" fmla="*/ 13 w 89"/>
                <a:gd name="T47" fmla="*/ 120 h 126"/>
                <a:gd name="T48" fmla="*/ 6 w 89"/>
                <a:gd name="T49" fmla="*/ 112 h 126"/>
                <a:gd name="T50" fmla="*/ 0 w 89"/>
                <a:gd name="T51" fmla="*/ 97 h 126"/>
                <a:gd name="T52" fmla="*/ 0 w 89"/>
                <a:gd name="T53" fmla="*/ 78 h 126"/>
                <a:gd name="T54" fmla="*/ 8 w 89"/>
                <a:gd name="T55" fmla="*/ 59 h 126"/>
                <a:gd name="T56" fmla="*/ 26 w 89"/>
                <a:gd name="T57" fmla="*/ 46 h 12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9"/>
                <a:gd name="T88" fmla="*/ 0 h 126"/>
                <a:gd name="T89" fmla="*/ 89 w 89"/>
                <a:gd name="T90" fmla="*/ 126 h 12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9" h="126">
                  <a:moveTo>
                    <a:pt x="26" y="46"/>
                  </a:moveTo>
                  <a:lnTo>
                    <a:pt x="37" y="41"/>
                  </a:lnTo>
                  <a:lnTo>
                    <a:pt x="45" y="33"/>
                  </a:lnTo>
                  <a:lnTo>
                    <a:pt x="52" y="25"/>
                  </a:lnTo>
                  <a:lnTo>
                    <a:pt x="60" y="15"/>
                  </a:lnTo>
                  <a:lnTo>
                    <a:pt x="68" y="7"/>
                  </a:lnTo>
                  <a:lnTo>
                    <a:pt x="77" y="0"/>
                  </a:lnTo>
                  <a:lnTo>
                    <a:pt x="86" y="4"/>
                  </a:lnTo>
                  <a:lnTo>
                    <a:pt x="89" y="17"/>
                  </a:lnTo>
                  <a:lnTo>
                    <a:pt x="89" y="33"/>
                  </a:lnTo>
                  <a:lnTo>
                    <a:pt x="87" y="46"/>
                  </a:lnTo>
                  <a:lnTo>
                    <a:pt x="84" y="57"/>
                  </a:lnTo>
                  <a:lnTo>
                    <a:pt x="86" y="68"/>
                  </a:lnTo>
                  <a:lnTo>
                    <a:pt x="86" y="80"/>
                  </a:lnTo>
                  <a:lnTo>
                    <a:pt x="82" y="91"/>
                  </a:lnTo>
                  <a:lnTo>
                    <a:pt x="76" y="101"/>
                  </a:lnTo>
                  <a:lnTo>
                    <a:pt x="66" y="105"/>
                  </a:lnTo>
                  <a:lnTo>
                    <a:pt x="56" y="109"/>
                  </a:lnTo>
                  <a:lnTo>
                    <a:pt x="47" y="114"/>
                  </a:lnTo>
                  <a:lnTo>
                    <a:pt x="39" y="118"/>
                  </a:lnTo>
                  <a:lnTo>
                    <a:pt x="34" y="123"/>
                  </a:lnTo>
                  <a:lnTo>
                    <a:pt x="29" y="126"/>
                  </a:lnTo>
                  <a:lnTo>
                    <a:pt x="21" y="125"/>
                  </a:lnTo>
                  <a:lnTo>
                    <a:pt x="13" y="120"/>
                  </a:lnTo>
                  <a:lnTo>
                    <a:pt x="6" y="112"/>
                  </a:lnTo>
                  <a:lnTo>
                    <a:pt x="0" y="97"/>
                  </a:lnTo>
                  <a:lnTo>
                    <a:pt x="0" y="78"/>
                  </a:lnTo>
                  <a:lnTo>
                    <a:pt x="8" y="59"/>
                  </a:lnTo>
                  <a:lnTo>
                    <a:pt x="26" y="4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13" name="Freeform 19"/>
            <p:cNvSpPr>
              <a:spLocks/>
            </p:cNvSpPr>
            <p:nvPr/>
          </p:nvSpPr>
          <p:spPr bwMode="auto">
            <a:xfrm>
              <a:off x="4723" y="2451"/>
              <a:ext cx="107" cy="128"/>
            </a:xfrm>
            <a:custGeom>
              <a:avLst/>
              <a:gdLst>
                <a:gd name="T0" fmla="*/ 0 w 134"/>
                <a:gd name="T1" fmla="*/ 3 h 128"/>
                <a:gd name="T2" fmla="*/ 1 w 134"/>
                <a:gd name="T3" fmla="*/ 11 h 128"/>
                <a:gd name="T4" fmla="*/ 14 w 134"/>
                <a:gd name="T5" fmla="*/ 18 h 128"/>
                <a:gd name="T6" fmla="*/ 29 w 134"/>
                <a:gd name="T7" fmla="*/ 26 h 128"/>
                <a:gd name="T8" fmla="*/ 38 w 134"/>
                <a:gd name="T9" fmla="*/ 37 h 128"/>
                <a:gd name="T10" fmla="*/ 45 w 134"/>
                <a:gd name="T11" fmla="*/ 47 h 128"/>
                <a:gd name="T12" fmla="*/ 50 w 134"/>
                <a:gd name="T13" fmla="*/ 55 h 128"/>
                <a:gd name="T14" fmla="*/ 55 w 134"/>
                <a:gd name="T15" fmla="*/ 63 h 128"/>
                <a:gd name="T16" fmla="*/ 59 w 134"/>
                <a:gd name="T17" fmla="*/ 73 h 128"/>
                <a:gd name="T18" fmla="*/ 66 w 134"/>
                <a:gd name="T19" fmla="*/ 84 h 128"/>
                <a:gd name="T20" fmla="*/ 76 w 134"/>
                <a:gd name="T21" fmla="*/ 97 h 128"/>
                <a:gd name="T22" fmla="*/ 85 w 134"/>
                <a:gd name="T23" fmla="*/ 110 h 128"/>
                <a:gd name="T24" fmla="*/ 97 w 134"/>
                <a:gd name="T25" fmla="*/ 124 h 128"/>
                <a:gd name="T26" fmla="*/ 105 w 134"/>
                <a:gd name="T27" fmla="*/ 128 h 128"/>
                <a:gd name="T28" fmla="*/ 115 w 134"/>
                <a:gd name="T29" fmla="*/ 128 h 128"/>
                <a:gd name="T30" fmla="*/ 124 w 134"/>
                <a:gd name="T31" fmla="*/ 126 h 128"/>
                <a:gd name="T32" fmla="*/ 132 w 134"/>
                <a:gd name="T33" fmla="*/ 121 h 128"/>
                <a:gd name="T34" fmla="*/ 134 w 134"/>
                <a:gd name="T35" fmla="*/ 113 h 128"/>
                <a:gd name="T36" fmla="*/ 131 w 134"/>
                <a:gd name="T37" fmla="*/ 103 h 128"/>
                <a:gd name="T38" fmla="*/ 124 w 134"/>
                <a:gd name="T39" fmla="*/ 92 h 128"/>
                <a:gd name="T40" fmla="*/ 115 w 134"/>
                <a:gd name="T41" fmla="*/ 84 h 128"/>
                <a:gd name="T42" fmla="*/ 106 w 134"/>
                <a:gd name="T43" fmla="*/ 78 h 128"/>
                <a:gd name="T44" fmla="*/ 98 w 134"/>
                <a:gd name="T45" fmla="*/ 71 h 128"/>
                <a:gd name="T46" fmla="*/ 89 w 134"/>
                <a:gd name="T47" fmla="*/ 65 h 128"/>
                <a:gd name="T48" fmla="*/ 81 w 134"/>
                <a:gd name="T49" fmla="*/ 58 h 128"/>
                <a:gd name="T50" fmla="*/ 74 w 134"/>
                <a:gd name="T51" fmla="*/ 52 h 128"/>
                <a:gd name="T52" fmla="*/ 68 w 134"/>
                <a:gd name="T53" fmla="*/ 45 h 128"/>
                <a:gd name="T54" fmla="*/ 63 w 134"/>
                <a:gd name="T55" fmla="*/ 39 h 128"/>
                <a:gd name="T56" fmla="*/ 58 w 134"/>
                <a:gd name="T57" fmla="*/ 32 h 128"/>
                <a:gd name="T58" fmla="*/ 53 w 134"/>
                <a:gd name="T59" fmla="*/ 24 h 128"/>
                <a:gd name="T60" fmla="*/ 47 w 134"/>
                <a:gd name="T61" fmla="*/ 18 h 128"/>
                <a:gd name="T62" fmla="*/ 40 w 134"/>
                <a:gd name="T63" fmla="*/ 13 h 128"/>
                <a:gd name="T64" fmla="*/ 32 w 134"/>
                <a:gd name="T65" fmla="*/ 11 h 128"/>
                <a:gd name="T66" fmla="*/ 24 w 134"/>
                <a:gd name="T67" fmla="*/ 8 h 128"/>
                <a:gd name="T68" fmla="*/ 14 w 134"/>
                <a:gd name="T69" fmla="*/ 3 h 128"/>
                <a:gd name="T70" fmla="*/ 6 w 134"/>
                <a:gd name="T71" fmla="*/ 0 h 128"/>
                <a:gd name="T72" fmla="*/ 0 w 134"/>
                <a:gd name="T73" fmla="*/ 3 h 1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4"/>
                <a:gd name="T112" fmla="*/ 0 h 128"/>
                <a:gd name="T113" fmla="*/ 134 w 134"/>
                <a:gd name="T114" fmla="*/ 128 h 12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4" h="128">
                  <a:moveTo>
                    <a:pt x="0" y="3"/>
                  </a:moveTo>
                  <a:lnTo>
                    <a:pt x="1" y="11"/>
                  </a:lnTo>
                  <a:lnTo>
                    <a:pt x="14" y="18"/>
                  </a:lnTo>
                  <a:lnTo>
                    <a:pt x="29" y="26"/>
                  </a:lnTo>
                  <a:lnTo>
                    <a:pt x="38" y="37"/>
                  </a:lnTo>
                  <a:lnTo>
                    <a:pt x="45" y="47"/>
                  </a:lnTo>
                  <a:lnTo>
                    <a:pt x="50" y="55"/>
                  </a:lnTo>
                  <a:lnTo>
                    <a:pt x="55" y="63"/>
                  </a:lnTo>
                  <a:lnTo>
                    <a:pt x="59" y="73"/>
                  </a:lnTo>
                  <a:lnTo>
                    <a:pt x="66" y="84"/>
                  </a:lnTo>
                  <a:lnTo>
                    <a:pt x="76" y="97"/>
                  </a:lnTo>
                  <a:lnTo>
                    <a:pt x="85" y="110"/>
                  </a:lnTo>
                  <a:lnTo>
                    <a:pt x="97" y="124"/>
                  </a:lnTo>
                  <a:lnTo>
                    <a:pt x="105" y="128"/>
                  </a:lnTo>
                  <a:lnTo>
                    <a:pt x="115" y="128"/>
                  </a:lnTo>
                  <a:lnTo>
                    <a:pt x="124" y="126"/>
                  </a:lnTo>
                  <a:lnTo>
                    <a:pt x="132" y="121"/>
                  </a:lnTo>
                  <a:lnTo>
                    <a:pt x="134" y="113"/>
                  </a:lnTo>
                  <a:lnTo>
                    <a:pt x="131" y="103"/>
                  </a:lnTo>
                  <a:lnTo>
                    <a:pt x="124" y="92"/>
                  </a:lnTo>
                  <a:lnTo>
                    <a:pt x="115" y="84"/>
                  </a:lnTo>
                  <a:lnTo>
                    <a:pt x="106" y="78"/>
                  </a:lnTo>
                  <a:lnTo>
                    <a:pt x="98" y="71"/>
                  </a:lnTo>
                  <a:lnTo>
                    <a:pt x="89" y="65"/>
                  </a:lnTo>
                  <a:lnTo>
                    <a:pt x="81" y="58"/>
                  </a:lnTo>
                  <a:lnTo>
                    <a:pt x="74" y="52"/>
                  </a:lnTo>
                  <a:lnTo>
                    <a:pt x="68" y="45"/>
                  </a:lnTo>
                  <a:lnTo>
                    <a:pt x="63" y="39"/>
                  </a:lnTo>
                  <a:lnTo>
                    <a:pt x="58" y="32"/>
                  </a:lnTo>
                  <a:lnTo>
                    <a:pt x="53" y="24"/>
                  </a:lnTo>
                  <a:lnTo>
                    <a:pt x="47" y="18"/>
                  </a:lnTo>
                  <a:lnTo>
                    <a:pt x="40" y="13"/>
                  </a:lnTo>
                  <a:lnTo>
                    <a:pt x="32" y="11"/>
                  </a:lnTo>
                  <a:lnTo>
                    <a:pt x="24" y="8"/>
                  </a:lnTo>
                  <a:lnTo>
                    <a:pt x="14" y="3"/>
                  </a:lnTo>
                  <a:lnTo>
                    <a:pt x="6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14" name="Freeform 20"/>
            <p:cNvSpPr>
              <a:spLocks/>
            </p:cNvSpPr>
            <p:nvPr/>
          </p:nvSpPr>
          <p:spPr bwMode="auto">
            <a:xfrm>
              <a:off x="5068" y="1924"/>
              <a:ext cx="115" cy="143"/>
            </a:xfrm>
            <a:custGeom>
              <a:avLst/>
              <a:gdLst>
                <a:gd name="T0" fmla="*/ 89 w 144"/>
                <a:gd name="T1" fmla="*/ 128 h 143"/>
                <a:gd name="T2" fmla="*/ 104 w 144"/>
                <a:gd name="T3" fmla="*/ 112 h 143"/>
                <a:gd name="T4" fmla="*/ 117 w 144"/>
                <a:gd name="T5" fmla="*/ 93 h 143"/>
                <a:gd name="T6" fmla="*/ 125 w 144"/>
                <a:gd name="T7" fmla="*/ 71 h 143"/>
                <a:gd name="T8" fmla="*/ 128 w 144"/>
                <a:gd name="T9" fmla="*/ 55 h 143"/>
                <a:gd name="T10" fmla="*/ 133 w 144"/>
                <a:gd name="T11" fmla="*/ 42 h 143"/>
                <a:gd name="T12" fmla="*/ 139 w 144"/>
                <a:gd name="T13" fmla="*/ 29 h 143"/>
                <a:gd name="T14" fmla="*/ 144 w 144"/>
                <a:gd name="T15" fmla="*/ 17 h 143"/>
                <a:gd name="T16" fmla="*/ 136 w 144"/>
                <a:gd name="T17" fmla="*/ 5 h 143"/>
                <a:gd name="T18" fmla="*/ 123 w 144"/>
                <a:gd name="T19" fmla="*/ 0 h 143"/>
                <a:gd name="T20" fmla="*/ 117 w 144"/>
                <a:gd name="T21" fmla="*/ 2 h 143"/>
                <a:gd name="T22" fmla="*/ 113 w 144"/>
                <a:gd name="T23" fmla="*/ 10 h 143"/>
                <a:gd name="T24" fmla="*/ 110 w 144"/>
                <a:gd name="T25" fmla="*/ 21 h 143"/>
                <a:gd name="T26" fmla="*/ 105 w 144"/>
                <a:gd name="T27" fmla="*/ 38 h 143"/>
                <a:gd name="T28" fmla="*/ 96 w 144"/>
                <a:gd name="T29" fmla="*/ 55 h 143"/>
                <a:gd name="T30" fmla="*/ 86 w 144"/>
                <a:gd name="T31" fmla="*/ 71 h 143"/>
                <a:gd name="T32" fmla="*/ 76 w 144"/>
                <a:gd name="T33" fmla="*/ 86 h 143"/>
                <a:gd name="T34" fmla="*/ 70 w 144"/>
                <a:gd name="T35" fmla="*/ 93 h 143"/>
                <a:gd name="T36" fmla="*/ 58 w 144"/>
                <a:gd name="T37" fmla="*/ 99 h 143"/>
                <a:gd name="T38" fmla="*/ 47 w 144"/>
                <a:gd name="T39" fmla="*/ 105 h 143"/>
                <a:gd name="T40" fmla="*/ 34 w 144"/>
                <a:gd name="T41" fmla="*/ 112 h 143"/>
                <a:gd name="T42" fmla="*/ 21 w 144"/>
                <a:gd name="T43" fmla="*/ 117 h 143"/>
                <a:gd name="T44" fmla="*/ 10 w 144"/>
                <a:gd name="T45" fmla="*/ 122 h 143"/>
                <a:gd name="T46" fmla="*/ 3 w 144"/>
                <a:gd name="T47" fmla="*/ 123 h 143"/>
                <a:gd name="T48" fmla="*/ 0 w 144"/>
                <a:gd name="T49" fmla="*/ 125 h 143"/>
                <a:gd name="T50" fmla="*/ 8 w 144"/>
                <a:gd name="T51" fmla="*/ 133 h 143"/>
                <a:gd name="T52" fmla="*/ 19 w 144"/>
                <a:gd name="T53" fmla="*/ 138 h 143"/>
                <a:gd name="T54" fmla="*/ 31 w 144"/>
                <a:gd name="T55" fmla="*/ 143 h 143"/>
                <a:gd name="T56" fmla="*/ 42 w 144"/>
                <a:gd name="T57" fmla="*/ 143 h 143"/>
                <a:gd name="T58" fmla="*/ 55 w 144"/>
                <a:gd name="T59" fmla="*/ 143 h 143"/>
                <a:gd name="T60" fmla="*/ 66 w 144"/>
                <a:gd name="T61" fmla="*/ 139 h 143"/>
                <a:gd name="T62" fmla="*/ 79 w 144"/>
                <a:gd name="T63" fmla="*/ 135 h 143"/>
                <a:gd name="T64" fmla="*/ 89 w 144"/>
                <a:gd name="T65" fmla="*/ 128 h 1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4"/>
                <a:gd name="T100" fmla="*/ 0 h 143"/>
                <a:gd name="T101" fmla="*/ 144 w 144"/>
                <a:gd name="T102" fmla="*/ 143 h 14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4" h="143">
                  <a:moveTo>
                    <a:pt x="89" y="128"/>
                  </a:moveTo>
                  <a:lnTo>
                    <a:pt x="104" y="112"/>
                  </a:lnTo>
                  <a:lnTo>
                    <a:pt x="117" y="93"/>
                  </a:lnTo>
                  <a:lnTo>
                    <a:pt x="125" y="71"/>
                  </a:lnTo>
                  <a:lnTo>
                    <a:pt x="128" y="55"/>
                  </a:lnTo>
                  <a:lnTo>
                    <a:pt x="133" y="42"/>
                  </a:lnTo>
                  <a:lnTo>
                    <a:pt x="139" y="29"/>
                  </a:lnTo>
                  <a:lnTo>
                    <a:pt x="144" y="17"/>
                  </a:lnTo>
                  <a:lnTo>
                    <a:pt x="136" y="5"/>
                  </a:lnTo>
                  <a:lnTo>
                    <a:pt x="123" y="0"/>
                  </a:lnTo>
                  <a:lnTo>
                    <a:pt x="117" y="2"/>
                  </a:lnTo>
                  <a:lnTo>
                    <a:pt x="113" y="10"/>
                  </a:lnTo>
                  <a:lnTo>
                    <a:pt x="110" y="21"/>
                  </a:lnTo>
                  <a:lnTo>
                    <a:pt x="105" y="38"/>
                  </a:lnTo>
                  <a:lnTo>
                    <a:pt x="96" y="55"/>
                  </a:lnTo>
                  <a:lnTo>
                    <a:pt x="86" y="71"/>
                  </a:lnTo>
                  <a:lnTo>
                    <a:pt x="76" y="86"/>
                  </a:lnTo>
                  <a:lnTo>
                    <a:pt x="70" y="93"/>
                  </a:lnTo>
                  <a:lnTo>
                    <a:pt x="58" y="99"/>
                  </a:lnTo>
                  <a:lnTo>
                    <a:pt x="47" y="105"/>
                  </a:lnTo>
                  <a:lnTo>
                    <a:pt x="34" y="112"/>
                  </a:lnTo>
                  <a:lnTo>
                    <a:pt x="21" y="117"/>
                  </a:lnTo>
                  <a:lnTo>
                    <a:pt x="10" y="122"/>
                  </a:lnTo>
                  <a:lnTo>
                    <a:pt x="3" y="123"/>
                  </a:lnTo>
                  <a:lnTo>
                    <a:pt x="0" y="125"/>
                  </a:lnTo>
                  <a:lnTo>
                    <a:pt x="8" y="133"/>
                  </a:lnTo>
                  <a:lnTo>
                    <a:pt x="19" y="138"/>
                  </a:lnTo>
                  <a:lnTo>
                    <a:pt x="31" y="143"/>
                  </a:lnTo>
                  <a:lnTo>
                    <a:pt x="42" y="143"/>
                  </a:lnTo>
                  <a:lnTo>
                    <a:pt x="55" y="143"/>
                  </a:lnTo>
                  <a:lnTo>
                    <a:pt x="66" y="139"/>
                  </a:lnTo>
                  <a:lnTo>
                    <a:pt x="79" y="135"/>
                  </a:lnTo>
                  <a:lnTo>
                    <a:pt x="89" y="12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15" name="Freeform 21"/>
            <p:cNvSpPr>
              <a:spLocks/>
            </p:cNvSpPr>
            <p:nvPr/>
          </p:nvSpPr>
          <p:spPr bwMode="auto">
            <a:xfrm>
              <a:off x="5073" y="2493"/>
              <a:ext cx="152" cy="99"/>
            </a:xfrm>
            <a:custGeom>
              <a:avLst/>
              <a:gdLst>
                <a:gd name="T0" fmla="*/ 33 w 190"/>
                <a:gd name="T1" fmla="*/ 5 h 99"/>
                <a:gd name="T2" fmla="*/ 41 w 190"/>
                <a:gd name="T3" fmla="*/ 3 h 99"/>
                <a:gd name="T4" fmla="*/ 47 w 190"/>
                <a:gd name="T5" fmla="*/ 2 h 99"/>
                <a:gd name="T6" fmla="*/ 56 w 190"/>
                <a:gd name="T7" fmla="*/ 2 h 99"/>
                <a:gd name="T8" fmla="*/ 62 w 190"/>
                <a:gd name="T9" fmla="*/ 0 h 99"/>
                <a:gd name="T10" fmla="*/ 68 w 190"/>
                <a:gd name="T11" fmla="*/ 0 h 99"/>
                <a:gd name="T12" fmla="*/ 77 w 190"/>
                <a:gd name="T13" fmla="*/ 2 h 99"/>
                <a:gd name="T14" fmla="*/ 83 w 190"/>
                <a:gd name="T15" fmla="*/ 5 h 99"/>
                <a:gd name="T16" fmla="*/ 91 w 190"/>
                <a:gd name="T17" fmla="*/ 10 h 99"/>
                <a:gd name="T18" fmla="*/ 99 w 190"/>
                <a:gd name="T19" fmla="*/ 16 h 99"/>
                <a:gd name="T20" fmla="*/ 107 w 190"/>
                <a:gd name="T21" fmla="*/ 23 h 99"/>
                <a:gd name="T22" fmla="*/ 114 w 190"/>
                <a:gd name="T23" fmla="*/ 31 h 99"/>
                <a:gd name="T24" fmla="*/ 122 w 190"/>
                <a:gd name="T25" fmla="*/ 37 h 99"/>
                <a:gd name="T26" fmla="*/ 128 w 190"/>
                <a:gd name="T27" fmla="*/ 45 h 99"/>
                <a:gd name="T28" fmla="*/ 137 w 190"/>
                <a:gd name="T29" fmla="*/ 52 h 99"/>
                <a:gd name="T30" fmla="*/ 143 w 190"/>
                <a:gd name="T31" fmla="*/ 57 h 99"/>
                <a:gd name="T32" fmla="*/ 151 w 190"/>
                <a:gd name="T33" fmla="*/ 61 h 99"/>
                <a:gd name="T34" fmla="*/ 166 w 190"/>
                <a:gd name="T35" fmla="*/ 71 h 99"/>
                <a:gd name="T36" fmla="*/ 179 w 190"/>
                <a:gd name="T37" fmla="*/ 82 h 99"/>
                <a:gd name="T38" fmla="*/ 187 w 190"/>
                <a:gd name="T39" fmla="*/ 94 h 99"/>
                <a:gd name="T40" fmla="*/ 190 w 190"/>
                <a:gd name="T41" fmla="*/ 99 h 99"/>
                <a:gd name="T42" fmla="*/ 135 w 190"/>
                <a:gd name="T43" fmla="*/ 86 h 99"/>
                <a:gd name="T44" fmla="*/ 101 w 190"/>
                <a:gd name="T45" fmla="*/ 91 h 99"/>
                <a:gd name="T46" fmla="*/ 98 w 190"/>
                <a:gd name="T47" fmla="*/ 91 h 99"/>
                <a:gd name="T48" fmla="*/ 91 w 190"/>
                <a:gd name="T49" fmla="*/ 91 h 99"/>
                <a:gd name="T50" fmla="*/ 81 w 190"/>
                <a:gd name="T51" fmla="*/ 89 h 99"/>
                <a:gd name="T52" fmla="*/ 70 w 190"/>
                <a:gd name="T53" fmla="*/ 86 h 99"/>
                <a:gd name="T54" fmla="*/ 57 w 190"/>
                <a:gd name="T55" fmla="*/ 81 h 99"/>
                <a:gd name="T56" fmla="*/ 44 w 190"/>
                <a:gd name="T57" fmla="*/ 74 h 99"/>
                <a:gd name="T58" fmla="*/ 34 w 190"/>
                <a:gd name="T59" fmla="*/ 65 h 99"/>
                <a:gd name="T60" fmla="*/ 28 w 190"/>
                <a:gd name="T61" fmla="*/ 52 h 99"/>
                <a:gd name="T62" fmla="*/ 23 w 190"/>
                <a:gd name="T63" fmla="*/ 44 h 99"/>
                <a:gd name="T64" fmla="*/ 15 w 190"/>
                <a:gd name="T65" fmla="*/ 36 h 99"/>
                <a:gd name="T66" fmla="*/ 9 w 190"/>
                <a:gd name="T67" fmla="*/ 31 h 99"/>
                <a:gd name="T68" fmla="*/ 2 w 190"/>
                <a:gd name="T69" fmla="*/ 24 h 99"/>
                <a:gd name="T70" fmla="*/ 0 w 190"/>
                <a:gd name="T71" fmla="*/ 18 h 99"/>
                <a:gd name="T72" fmla="*/ 4 w 190"/>
                <a:gd name="T73" fmla="*/ 13 h 99"/>
                <a:gd name="T74" fmla="*/ 15 w 190"/>
                <a:gd name="T75" fmla="*/ 8 h 99"/>
                <a:gd name="T76" fmla="*/ 33 w 190"/>
                <a:gd name="T77" fmla="*/ 5 h 9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90"/>
                <a:gd name="T118" fmla="*/ 0 h 99"/>
                <a:gd name="T119" fmla="*/ 190 w 190"/>
                <a:gd name="T120" fmla="*/ 99 h 9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90" h="99">
                  <a:moveTo>
                    <a:pt x="33" y="5"/>
                  </a:moveTo>
                  <a:lnTo>
                    <a:pt x="41" y="3"/>
                  </a:lnTo>
                  <a:lnTo>
                    <a:pt x="47" y="2"/>
                  </a:lnTo>
                  <a:lnTo>
                    <a:pt x="56" y="2"/>
                  </a:lnTo>
                  <a:lnTo>
                    <a:pt x="62" y="0"/>
                  </a:lnTo>
                  <a:lnTo>
                    <a:pt x="68" y="0"/>
                  </a:lnTo>
                  <a:lnTo>
                    <a:pt x="77" y="2"/>
                  </a:lnTo>
                  <a:lnTo>
                    <a:pt x="83" y="5"/>
                  </a:lnTo>
                  <a:lnTo>
                    <a:pt x="91" y="10"/>
                  </a:lnTo>
                  <a:lnTo>
                    <a:pt x="99" y="16"/>
                  </a:lnTo>
                  <a:lnTo>
                    <a:pt x="107" y="23"/>
                  </a:lnTo>
                  <a:lnTo>
                    <a:pt x="114" y="31"/>
                  </a:lnTo>
                  <a:lnTo>
                    <a:pt x="122" y="37"/>
                  </a:lnTo>
                  <a:lnTo>
                    <a:pt x="128" y="45"/>
                  </a:lnTo>
                  <a:lnTo>
                    <a:pt x="137" y="52"/>
                  </a:lnTo>
                  <a:lnTo>
                    <a:pt x="143" y="57"/>
                  </a:lnTo>
                  <a:lnTo>
                    <a:pt x="151" y="61"/>
                  </a:lnTo>
                  <a:lnTo>
                    <a:pt x="166" y="71"/>
                  </a:lnTo>
                  <a:lnTo>
                    <a:pt x="179" y="82"/>
                  </a:lnTo>
                  <a:lnTo>
                    <a:pt x="187" y="94"/>
                  </a:lnTo>
                  <a:lnTo>
                    <a:pt x="190" y="99"/>
                  </a:lnTo>
                  <a:lnTo>
                    <a:pt x="135" y="86"/>
                  </a:lnTo>
                  <a:lnTo>
                    <a:pt x="101" y="91"/>
                  </a:lnTo>
                  <a:lnTo>
                    <a:pt x="98" y="91"/>
                  </a:lnTo>
                  <a:lnTo>
                    <a:pt x="91" y="91"/>
                  </a:lnTo>
                  <a:lnTo>
                    <a:pt x="81" y="89"/>
                  </a:lnTo>
                  <a:lnTo>
                    <a:pt x="70" y="86"/>
                  </a:lnTo>
                  <a:lnTo>
                    <a:pt x="57" y="81"/>
                  </a:lnTo>
                  <a:lnTo>
                    <a:pt x="44" y="74"/>
                  </a:lnTo>
                  <a:lnTo>
                    <a:pt x="34" y="65"/>
                  </a:lnTo>
                  <a:lnTo>
                    <a:pt x="28" y="52"/>
                  </a:lnTo>
                  <a:lnTo>
                    <a:pt x="23" y="44"/>
                  </a:lnTo>
                  <a:lnTo>
                    <a:pt x="15" y="36"/>
                  </a:lnTo>
                  <a:lnTo>
                    <a:pt x="9" y="31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4" y="13"/>
                  </a:lnTo>
                  <a:lnTo>
                    <a:pt x="15" y="8"/>
                  </a:lnTo>
                  <a:lnTo>
                    <a:pt x="33" y="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16" name="Freeform 22"/>
            <p:cNvSpPr>
              <a:spLocks/>
            </p:cNvSpPr>
            <p:nvPr/>
          </p:nvSpPr>
          <p:spPr bwMode="auto">
            <a:xfrm>
              <a:off x="5360" y="2961"/>
              <a:ext cx="70" cy="106"/>
            </a:xfrm>
            <a:custGeom>
              <a:avLst/>
              <a:gdLst>
                <a:gd name="T0" fmla="*/ 25 w 88"/>
                <a:gd name="T1" fmla="*/ 57 h 107"/>
                <a:gd name="T2" fmla="*/ 31 w 88"/>
                <a:gd name="T3" fmla="*/ 54 h 107"/>
                <a:gd name="T4" fmla="*/ 39 w 88"/>
                <a:gd name="T5" fmla="*/ 49 h 107"/>
                <a:gd name="T6" fmla="*/ 49 w 88"/>
                <a:gd name="T7" fmla="*/ 41 h 107"/>
                <a:gd name="T8" fmla="*/ 57 w 88"/>
                <a:gd name="T9" fmla="*/ 31 h 107"/>
                <a:gd name="T10" fmla="*/ 67 w 88"/>
                <a:gd name="T11" fmla="*/ 23 h 107"/>
                <a:gd name="T12" fmla="*/ 75 w 88"/>
                <a:gd name="T13" fmla="*/ 13 h 107"/>
                <a:gd name="T14" fmla="*/ 81 w 88"/>
                <a:gd name="T15" fmla="*/ 7 h 107"/>
                <a:gd name="T16" fmla="*/ 85 w 88"/>
                <a:gd name="T17" fmla="*/ 2 h 107"/>
                <a:gd name="T18" fmla="*/ 88 w 88"/>
                <a:gd name="T19" fmla="*/ 0 h 107"/>
                <a:gd name="T20" fmla="*/ 88 w 88"/>
                <a:gd name="T21" fmla="*/ 4 h 107"/>
                <a:gd name="T22" fmla="*/ 88 w 88"/>
                <a:gd name="T23" fmla="*/ 13 h 107"/>
                <a:gd name="T24" fmla="*/ 86 w 88"/>
                <a:gd name="T25" fmla="*/ 28 h 107"/>
                <a:gd name="T26" fmla="*/ 83 w 88"/>
                <a:gd name="T27" fmla="*/ 43 h 107"/>
                <a:gd name="T28" fmla="*/ 75 w 88"/>
                <a:gd name="T29" fmla="*/ 54 h 107"/>
                <a:gd name="T30" fmla="*/ 65 w 88"/>
                <a:gd name="T31" fmla="*/ 62 h 107"/>
                <a:gd name="T32" fmla="*/ 55 w 88"/>
                <a:gd name="T33" fmla="*/ 67 h 107"/>
                <a:gd name="T34" fmla="*/ 51 w 88"/>
                <a:gd name="T35" fmla="*/ 72 h 107"/>
                <a:gd name="T36" fmla="*/ 47 w 88"/>
                <a:gd name="T37" fmla="*/ 81 h 107"/>
                <a:gd name="T38" fmla="*/ 47 w 88"/>
                <a:gd name="T39" fmla="*/ 93 h 107"/>
                <a:gd name="T40" fmla="*/ 47 w 88"/>
                <a:gd name="T41" fmla="*/ 101 h 107"/>
                <a:gd name="T42" fmla="*/ 41 w 88"/>
                <a:gd name="T43" fmla="*/ 106 h 107"/>
                <a:gd name="T44" fmla="*/ 28 w 88"/>
                <a:gd name="T45" fmla="*/ 107 h 107"/>
                <a:gd name="T46" fmla="*/ 12 w 88"/>
                <a:gd name="T47" fmla="*/ 104 h 107"/>
                <a:gd name="T48" fmla="*/ 2 w 88"/>
                <a:gd name="T49" fmla="*/ 96 h 107"/>
                <a:gd name="T50" fmla="*/ 0 w 88"/>
                <a:gd name="T51" fmla="*/ 85 h 107"/>
                <a:gd name="T52" fmla="*/ 4 w 88"/>
                <a:gd name="T53" fmla="*/ 72 h 107"/>
                <a:gd name="T54" fmla="*/ 12 w 88"/>
                <a:gd name="T55" fmla="*/ 62 h 107"/>
                <a:gd name="T56" fmla="*/ 25 w 88"/>
                <a:gd name="T57" fmla="*/ 57 h 1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8"/>
                <a:gd name="T88" fmla="*/ 0 h 107"/>
                <a:gd name="T89" fmla="*/ 88 w 88"/>
                <a:gd name="T90" fmla="*/ 107 h 10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8" h="107">
                  <a:moveTo>
                    <a:pt x="25" y="57"/>
                  </a:moveTo>
                  <a:lnTo>
                    <a:pt x="31" y="54"/>
                  </a:lnTo>
                  <a:lnTo>
                    <a:pt x="39" y="49"/>
                  </a:lnTo>
                  <a:lnTo>
                    <a:pt x="49" y="41"/>
                  </a:lnTo>
                  <a:lnTo>
                    <a:pt x="57" y="31"/>
                  </a:lnTo>
                  <a:lnTo>
                    <a:pt x="67" y="23"/>
                  </a:lnTo>
                  <a:lnTo>
                    <a:pt x="75" y="13"/>
                  </a:lnTo>
                  <a:lnTo>
                    <a:pt x="81" y="7"/>
                  </a:lnTo>
                  <a:lnTo>
                    <a:pt x="85" y="2"/>
                  </a:lnTo>
                  <a:lnTo>
                    <a:pt x="88" y="0"/>
                  </a:lnTo>
                  <a:lnTo>
                    <a:pt x="88" y="4"/>
                  </a:lnTo>
                  <a:lnTo>
                    <a:pt x="88" y="13"/>
                  </a:lnTo>
                  <a:lnTo>
                    <a:pt x="86" y="28"/>
                  </a:lnTo>
                  <a:lnTo>
                    <a:pt x="83" y="43"/>
                  </a:lnTo>
                  <a:lnTo>
                    <a:pt x="75" y="54"/>
                  </a:lnTo>
                  <a:lnTo>
                    <a:pt x="65" y="62"/>
                  </a:lnTo>
                  <a:lnTo>
                    <a:pt x="55" y="67"/>
                  </a:lnTo>
                  <a:lnTo>
                    <a:pt x="51" y="72"/>
                  </a:lnTo>
                  <a:lnTo>
                    <a:pt x="47" y="81"/>
                  </a:lnTo>
                  <a:lnTo>
                    <a:pt x="47" y="93"/>
                  </a:lnTo>
                  <a:lnTo>
                    <a:pt x="47" y="101"/>
                  </a:lnTo>
                  <a:lnTo>
                    <a:pt x="41" y="106"/>
                  </a:lnTo>
                  <a:lnTo>
                    <a:pt x="28" y="107"/>
                  </a:lnTo>
                  <a:lnTo>
                    <a:pt x="12" y="104"/>
                  </a:lnTo>
                  <a:lnTo>
                    <a:pt x="2" y="96"/>
                  </a:lnTo>
                  <a:lnTo>
                    <a:pt x="0" y="85"/>
                  </a:lnTo>
                  <a:lnTo>
                    <a:pt x="4" y="72"/>
                  </a:lnTo>
                  <a:lnTo>
                    <a:pt x="12" y="62"/>
                  </a:lnTo>
                  <a:lnTo>
                    <a:pt x="25" y="5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17" name="Freeform 23"/>
            <p:cNvSpPr>
              <a:spLocks/>
            </p:cNvSpPr>
            <p:nvPr/>
          </p:nvSpPr>
          <p:spPr bwMode="auto">
            <a:xfrm>
              <a:off x="5435" y="2882"/>
              <a:ext cx="54" cy="88"/>
            </a:xfrm>
            <a:custGeom>
              <a:avLst/>
              <a:gdLst>
                <a:gd name="T0" fmla="*/ 3 w 69"/>
                <a:gd name="T1" fmla="*/ 0 h 87"/>
                <a:gd name="T2" fmla="*/ 13 w 69"/>
                <a:gd name="T3" fmla="*/ 6 h 87"/>
                <a:gd name="T4" fmla="*/ 22 w 69"/>
                <a:gd name="T5" fmla="*/ 19 h 87"/>
                <a:gd name="T6" fmla="*/ 30 w 69"/>
                <a:gd name="T7" fmla="*/ 32 h 87"/>
                <a:gd name="T8" fmla="*/ 37 w 69"/>
                <a:gd name="T9" fmla="*/ 39 h 87"/>
                <a:gd name="T10" fmla="*/ 45 w 69"/>
                <a:gd name="T11" fmla="*/ 39 h 87"/>
                <a:gd name="T12" fmla="*/ 55 w 69"/>
                <a:gd name="T13" fmla="*/ 39 h 87"/>
                <a:gd name="T14" fmla="*/ 64 w 69"/>
                <a:gd name="T15" fmla="*/ 40 h 87"/>
                <a:gd name="T16" fmla="*/ 69 w 69"/>
                <a:gd name="T17" fmla="*/ 45 h 87"/>
                <a:gd name="T18" fmla="*/ 69 w 69"/>
                <a:gd name="T19" fmla="*/ 53 h 87"/>
                <a:gd name="T20" fmla="*/ 66 w 69"/>
                <a:gd name="T21" fmla="*/ 61 h 87"/>
                <a:gd name="T22" fmla="*/ 60 w 69"/>
                <a:gd name="T23" fmla="*/ 71 h 87"/>
                <a:gd name="T24" fmla="*/ 53 w 69"/>
                <a:gd name="T25" fmla="*/ 79 h 87"/>
                <a:gd name="T26" fmla="*/ 47 w 69"/>
                <a:gd name="T27" fmla="*/ 84 h 87"/>
                <a:gd name="T28" fmla="*/ 40 w 69"/>
                <a:gd name="T29" fmla="*/ 87 h 87"/>
                <a:gd name="T30" fmla="*/ 32 w 69"/>
                <a:gd name="T31" fmla="*/ 86 h 87"/>
                <a:gd name="T32" fmla="*/ 26 w 69"/>
                <a:gd name="T33" fmla="*/ 79 h 87"/>
                <a:gd name="T34" fmla="*/ 21 w 69"/>
                <a:gd name="T35" fmla="*/ 69 h 87"/>
                <a:gd name="T36" fmla="*/ 18 w 69"/>
                <a:gd name="T37" fmla="*/ 60 h 87"/>
                <a:gd name="T38" fmla="*/ 16 w 69"/>
                <a:gd name="T39" fmla="*/ 50 h 87"/>
                <a:gd name="T40" fmla="*/ 16 w 69"/>
                <a:gd name="T41" fmla="*/ 44 h 87"/>
                <a:gd name="T42" fmla="*/ 14 w 69"/>
                <a:gd name="T43" fmla="*/ 35 h 87"/>
                <a:gd name="T44" fmla="*/ 9 w 69"/>
                <a:gd name="T45" fmla="*/ 26 h 87"/>
                <a:gd name="T46" fmla="*/ 3 w 69"/>
                <a:gd name="T47" fmla="*/ 19 h 87"/>
                <a:gd name="T48" fmla="*/ 0 w 69"/>
                <a:gd name="T49" fmla="*/ 16 h 87"/>
                <a:gd name="T50" fmla="*/ 3 w 69"/>
                <a:gd name="T51" fmla="*/ 0 h 8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9"/>
                <a:gd name="T79" fmla="*/ 0 h 87"/>
                <a:gd name="T80" fmla="*/ 69 w 69"/>
                <a:gd name="T81" fmla="*/ 87 h 8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9" h="87">
                  <a:moveTo>
                    <a:pt x="3" y="0"/>
                  </a:moveTo>
                  <a:lnTo>
                    <a:pt x="13" y="6"/>
                  </a:lnTo>
                  <a:lnTo>
                    <a:pt x="22" y="19"/>
                  </a:lnTo>
                  <a:lnTo>
                    <a:pt x="30" y="32"/>
                  </a:lnTo>
                  <a:lnTo>
                    <a:pt x="37" y="39"/>
                  </a:lnTo>
                  <a:lnTo>
                    <a:pt x="45" y="39"/>
                  </a:lnTo>
                  <a:lnTo>
                    <a:pt x="55" y="39"/>
                  </a:lnTo>
                  <a:lnTo>
                    <a:pt x="64" y="40"/>
                  </a:lnTo>
                  <a:lnTo>
                    <a:pt x="69" y="45"/>
                  </a:lnTo>
                  <a:lnTo>
                    <a:pt x="69" y="53"/>
                  </a:lnTo>
                  <a:lnTo>
                    <a:pt x="66" y="61"/>
                  </a:lnTo>
                  <a:lnTo>
                    <a:pt x="60" y="71"/>
                  </a:lnTo>
                  <a:lnTo>
                    <a:pt x="53" y="79"/>
                  </a:lnTo>
                  <a:lnTo>
                    <a:pt x="47" y="84"/>
                  </a:lnTo>
                  <a:lnTo>
                    <a:pt x="40" y="87"/>
                  </a:lnTo>
                  <a:lnTo>
                    <a:pt x="32" y="86"/>
                  </a:lnTo>
                  <a:lnTo>
                    <a:pt x="26" y="79"/>
                  </a:lnTo>
                  <a:lnTo>
                    <a:pt x="21" y="69"/>
                  </a:lnTo>
                  <a:lnTo>
                    <a:pt x="18" y="60"/>
                  </a:lnTo>
                  <a:lnTo>
                    <a:pt x="16" y="50"/>
                  </a:lnTo>
                  <a:lnTo>
                    <a:pt x="16" y="44"/>
                  </a:lnTo>
                  <a:lnTo>
                    <a:pt x="14" y="35"/>
                  </a:lnTo>
                  <a:lnTo>
                    <a:pt x="9" y="26"/>
                  </a:lnTo>
                  <a:lnTo>
                    <a:pt x="3" y="19"/>
                  </a:lnTo>
                  <a:lnTo>
                    <a:pt x="0" y="1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18" name="Freeform 24"/>
            <p:cNvSpPr>
              <a:spLocks/>
            </p:cNvSpPr>
            <p:nvPr/>
          </p:nvSpPr>
          <p:spPr bwMode="auto">
            <a:xfrm>
              <a:off x="3060" y="2250"/>
              <a:ext cx="99" cy="62"/>
            </a:xfrm>
            <a:custGeom>
              <a:avLst/>
              <a:gdLst>
                <a:gd name="T0" fmla="*/ 0 w 123"/>
                <a:gd name="T1" fmla="*/ 7 h 62"/>
                <a:gd name="T2" fmla="*/ 5 w 123"/>
                <a:gd name="T3" fmla="*/ 0 h 62"/>
                <a:gd name="T4" fmla="*/ 13 w 123"/>
                <a:gd name="T5" fmla="*/ 0 h 62"/>
                <a:gd name="T6" fmla="*/ 26 w 123"/>
                <a:gd name="T7" fmla="*/ 3 h 62"/>
                <a:gd name="T8" fmla="*/ 39 w 123"/>
                <a:gd name="T9" fmla="*/ 10 h 62"/>
                <a:gd name="T10" fmla="*/ 53 w 123"/>
                <a:gd name="T11" fmla="*/ 16 h 62"/>
                <a:gd name="T12" fmla="*/ 68 w 123"/>
                <a:gd name="T13" fmla="*/ 24 h 62"/>
                <a:gd name="T14" fmla="*/ 81 w 123"/>
                <a:gd name="T15" fmla="*/ 33 h 62"/>
                <a:gd name="T16" fmla="*/ 91 w 123"/>
                <a:gd name="T17" fmla="*/ 37 h 62"/>
                <a:gd name="T18" fmla="*/ 107 w 123"/>
                <a:gd name="T19" fmla="*/ 44 h 62"/>
                <a:gd name="T20" fmla="*/ 120 w 123"/>
                <a:gd name="T21" fmla="*/ 52 h 62"/>
                <a:gd name="T22" fmla="*/ 123 w 123"/>
                <a:gd name="T23" fmla="*/ 58 h 62"/>
                <a:gd name="T24" fmla="*/ 115 w 123"/>
                <a:gd name="T25" fmla="*/ 62 h 62"/>
                <a:gd name="T26" fmla="*/ 107 w 123"/>
                <a:gd name="T27" fmla="*/ 62 h 62"/>
                <a:gd name="T28" fmla="*/ 97 w 123"/>
                <a:gd name="T29" fmla="*/ 60 h 62"/>
                <a:gd name="T30" fmla="*/ 89 w 123"/>
                <a:gd name="T31" fmla="*/ 58 h 62"/>
                <a:gd name="T32" fmla="*/ 79 w 123"/>
                <a:gd name="T33" fmla="*/ 57 h 62"/>
                <a:gd name="T34" fmla="*/ 71 w 123"/>
                <a:gd name="T35" fmla="*/ 57 h 62"/>
                <a:gd name="T36" fmla="*/ 65 w 123"/>
                <a:gd name="T37" fmla="*/ 55 h 62"/>
                <a:gd name="T38" fmla="*/ 62 w 123"/>
                <a:gd name="T39" fmla="*/ 54 h 62"/>
                <a:gd name="T40" fmla="*/ 60 w 123"/>
                <a:gd name="T41" fmla="*/ 54 h 62"/>
                <a:gd name="T42" fmla="*/ 57 w 123"/>
                <a:gd name="T43" fmla="*/ 52 h 62"/>
                <a:gd name="T44" fmla="*/ 50 w 123"/>
                <a:gd name="T45" fmla="*/ 49 h 62"/>
                <a:gd name="T46" fmla="*/ 40 w 123"/>
                <a:gd name="T47" fmla="*/ 44 h 62"/>
                <a:gd name="T48" fmla="*/ 29 w 123"/>
                <a:gd name="T49" fmla="*/ 37 h 62"/>
                <a:gd name="T50" fmla="*/ 18 w 123"/>
                <a:gd name="T51" fmla="*/ 29 h 62"/>
                <a:gd name="T52" fmla="*/ 8 w 123"/>
                <a:gd name="T53" fmla="*/ 21 h 62"/>
                <a:gd name="T54" fmla="*/ 2 w 123"/>
                <a:gd name="T55" fmla="*/ 13 h 62"/>
                <a:gd name="T56" fmla="*/ 0 w 123"/>
                <a:gd name="T57" fmla="*/ 7 h 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23"/>
                <a:gd name="T88" fmla="*/ 0 h 62"/>
                <a:gd name="T89" fmla="*/ 123 w 123"/>
                <a:gd name="T90" fmla="*/ 62 h 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23" h="62">
                  <a:moveTo>
                    <a:pt x="0" y="7"/>
                  </a:moveTo>
                  <a:lnTo>
                    <a:pt x="5" y="0"/>
                  </a:lnTo>
                  <a:lnTo>
                    <a:pt x="13" y="0"/>
                  </a:lnTo>
                  <a:lnTo>
                    <a:pt x="26" y="3"/>
                  </a:lnTo>
                  <a:lnTo>
                    <a:pt x="39" y="10"/>
                  </a:lnTo>
                  <a:lnTo>
                    <a:pt x="53" y="16"/>
                  </a:lnTo>
                  <a:lnTo>
                    <a:pt x="68" y="24"/>
                  </a:lnTo>
                  <a:lnTo>
                    <a:pt x="81" y="33"/>
                  </a:lnTo>
                  <a:lnTo>
                    <a:pt x="91" y="37"/>
                  </a:lnTo>
                  <a:lnTo>
                    <a:pt x="107" y="44"/>
                  </a:lnTo>
                  <a:lnTo>
                    <a:pt x="120" y="52"/>
                  </a:lnTo>
                  <a:lnTo>
                    <a:pt x="123" y="58"/>
                  </a:lnTo>
                  <a:lnTo>
                    <a:pt x="115" y="62"/>
                  </a:lnTo>
                  <a:lnTo>
                    <a:pt x="107" y="62"/>
                  </a:lnTo>
                  <a:lnTo>
                    <a:pt x="97" y="60"/>
                  </a:lnTo>
                  <a:lnTo>
                    <a:pt x="89" y="58"/>
                  </a:lnTo>
                  <a:lnTo>
                    <a:pt x="79" y="57"/>
                  </a:lnTo>
                  <a:lnTo>
                    <a:pt x="71" y="57"/>
                  </a:lnTo>
                  <a:lnTo>
                    <a:pt x="65" y="55"/>
                  </a:lnTo>
                  <a:lnTo>
                    <a:pt x="62" y="54"/>
                  </a:lnTo>
                  <a:lnTo>
                    <a:pt x="60" y="54"/>
                  </a:lnTo>
                  <a:lnTo>
                    <a:pt x="57" y="52"/>
                  </a:lnTo>
                  <a:lnTo>
                    <a:pt x="50" y="49"/>
                  </a:lnTo>
                  <a:lnTo>
                    <a:pt x="40" y="44"/>
                  </a:lnTo>
                  <a:lnTo>
                    <a:pt x="29" y="37"/>
                  </a:lnTo>
                  <a:lnTo>
                    <a:pt x="18" y="29"/>
                  </a:lnTo>
                  <a:lnTo>
                    <a:pt x="8" y="21"/>
                  </a:lnTo>
                  <a:lnTo>
                    <a:pt x="2" y="13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6219" name="Freeform 25"/>
            <p:cNvSpPr>
              <a:spLocks/>
            </p:cNvSpPr>
            <p:nvPr/>
          </p:nvSpPr>
          <p:spPr bwMode="auto">
            <a:xfrm>
              <a:off x="4209" y="2613"/>
              <a:ext cx="69" cy="180"/>
            </a:xfrm>
            <a:custGeom>
              <a:avLst/>
              <a:gdLst>
                <a:gd name="T0" fmla="*/ 58 w 87"/>
                <a:gd name="T1" fmla="*/ 3 h 179"/>
                <a:gd name="T2" fmla="*/ 74 w 87"/>
                <a:gd name="T3" fmla="*/ 0 h 179"/>
                <a:gd name="T4" fmla="*/ 82 w 87"/>
                <a:gd name="T5" fmla="*/ 3 h 179"/>
                <a:gd name="T6" fmla="*/ 87 w 87"/>
                <a:gd name="T7" fmla="*/ 13 h 179"/>
                <a:gd name="T8" fmla="*/ 87 w 87"/>
                <a:gd name="T9" fmla="*/ 25 h 179"/>
                <a:gd name="T10" fmla="*/ 85 w 87"/>
                <a:gd name="T11" fmla="*/ 40 h 179"/>
                <a:gd name="T12" fmla="*/ 82 w 87"/>
                <a:gd name="T13" fmla="*/ 56 h 179"/>
                <a:gd name="T14" fmla="*/ 79 w 87"/>
                <a:gd name="T15" fmla="*/ 71 h 179"/>
                <a:gd name="T16" fmla="*/ 77 w 87"/>
                <a:gd name="T17" fmla="*/ 84 h 179"/>
                <a:gd name="T18" fmla="*/ 77 w 87"/>
                <a:gd name="T19" fmla="*/ 108 h 179"/>
                <a:gd name="T20" fmla="*/ 76 w 87"/>
                <a:gd name="T21" fmla="*/ 132 h 179"/>
                <a:gd name="T22" fmla="*/ 72 w 87"/>
                <a:gd name="T23" fmla="*/ 153 h 179"/>
                <a:gd name="T24" fmla="*/ 69 w 87"/>
                <a:gd name="T25" fmla="*/ 166 h 179"/>
                <a:gd name="T26" fmla="*/ 66 w 87"/>
                <a:gd name="T27" fmla="*/ 169 h 179"/>
                <a:gd name="T28" fmla="*/ 61 w 87"/>
                <a:gd name="T29" fmla="*/ 173 h 179"/>
                <a:gd name="T30" fmla="*/ 53 w 87"/>
                <a:gd name="T31" fmla="*/ 176 h 179"/>
                <a:gd name="T32" fmla="*/ 45 w 87"/>
                <a:gd name="T33" fmla="*/ 179 h 179"/>
                <a:gd name="T34" fmla="*/ 35 w 87"/>
                <a:gd name="T35" fmla="*/ 179 h 179"/>
                <a:gd name="T36" fmla="*/ 27 w 87"/>
                <a:gd name="T37" fmla="*/ 177 h 179"/>
                <a:gd name="T38" fmla="*/ 21 w 87"/>
                <a:gd name="T39" fmla="*/ 171 h 179"/>
                <a:gd name="T40" fmla="*/ 14 w 87"/>
                <a:gd name="T41" fmla="*/ 163 h 179"/>
                <a:gd name="T42" fmla="*/ 6 w 87"/>
                <a:gd name="T43" fmla="*/ 140 h 179"/>
                <a:gd name="T44" fmla="*/ 1 w 87"/>
                <a:gd name="T45" fmla="*/ 121 h 179"/>
                <a:gd name="T46" fmla="*/ 0 w 87"/>
                <a:gd name="T47" fmla="*/ 105 h 179"/>
                <a:gd name="T48" fmla="*/ 1 w 87"/>
                <a:gd name="T49" fmla="*/ 93 h 179"/>
                <a:gd name="T50" fmla="*/ 6 w 87"/>
                <a:gd name="T51" fmla="*/ 82 h 179"/>
                <a:gd name="T52" fmla="*/ 14 w 87"/>
                <a:gd name="T53" fmla="*/ 69 h 179"/>
                <a:gd name="T54" fmla="*/ 25 w 87"/>
                <a:gd name="T55" fmla="*/ 59 h 179"/>
                <a:gd name="T56" fmla="*/ 35 w 87"/>
                <a:gd name="T57" fmla="*/ 56 h 179"/>
                <a:gd name="T58" fmla="*/ 42 w 87"/>
                <a:gd name="T59" fmla="*/ 48 h 179"/>
                <a:gd name="T60" fmla="*/ 47 w 87"/>
                <a:gd name="T61" fmla="*/ 30 h 179"/>
                <a:gd name="T62" fmla="*/ 51 w 87"/>
                <a:gd name="T63" fmla="*/ 13 h 179"/>
                <a:gd name="T64" fmla="*/ 58 w 87"/>
                <a:gd name="T65" fmla="*/ 3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7"/>
                <a:gd name="T100" fmla="*/ 0 h 179"/>
                <a:gd name="T101" fmla="*/ 87 w 87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7" h="179">
                  <a:moveTo>
                    <a:pt x="58" y="3"/>
                  </a:moveTo>
                  <a:lnTo>
                    <a:pt x="74" y="0"/>
                  </a:lnTo>
                  <a:lnTo>
                    <a:pt x="82" y="3"/>
                  </a:lnTo>
                  <a:lnTo>
                    <a:pt x="87" y="13"/>
                  </a:lnTo>
                  <a:lnTo>
                    <a:pt x="87" y="25"/>
                  </a:lnTo>
                  <a:lnTo>
                    <a:pt x="85" y="40"/>
                  </a:lnTo>
                  <a:lnTo>
                    <a:pt x="82" y="56"/>
                  </a:lnTo>
                  <a:lnTo>
                    <a:pt x="79" y="71"/>
                  </a:lnTo>
                  <a:lnTo>
                    <a:pt x="77" y="84"/>
                  </a:lnTo>
                  <a:lnTo>
                    <a:pt x="77" y="108"/>
                  </a:lnTo>
                  <a:lnTo>
                    <a:pt x="76" y="132"/>
                  </a:lnTo>
                  <a:lnTo>
                    <a:pt x="72" y="153"/>
                  </a:lnTo>
                  <a:lnTo>
                    <a:pt x="69" y="166"/>
                  </a:lnTo>
                  <a:lnTo>
                    <a:pt x="66" y="169"/>
                  </a:lnTo>
                  <a:lnTo>
                    <a:pt x="61" y="173"/>
                  </a:lnTo>
                  <a:lnTo>
                    <a:pt x="53" y="176"/>
                  </a:lnTo>
                  <a:lnTo>
                    <a:pt x="45" y="179"/>
                  </a:lnTo>
                  <a:lnTo>
                    <a:pt x="35" y="179"/>
                  </a:lnTo>
                  <a:lnTo>
                    <a:pt x="27" y="177"/>
                  </a:lnTo>
                  <a:lnTo>
                    <a:pt x="21" y="171"/>
                  </a:lnTo>
                  <a:lnTo>
                    <a:pt x="14" y="163"/>
                  </a:lnTo>
                  <a:lnTo>
                    <a:pt x="6" y="140"/>
                  </a:lnTo>
                  <a:lnTo>
                    <a:pt x="1" y="121"/>
                  </a:lnTo>
                  <a:lnTo>
                    <a:pt x="0" y="105"/>
                  </a:lnTo>
                  <a:lnTo>
                    <a:pt x="1" y="93"/>
                  </a:lnTo>
                  <a:lnTo>
                    <a:pt x="6" y="82"/>
                  </a:lnTo>
                  <a:lnTo>
                    <a:pt x="14" y="69"/>
                  </a:lnTo>
                  <a:lnTo>
                    <a:pt x="25" y="59"/>
                  </a:lnTo>
                  <a:lnTo>
                    <a:pt x="35" y="56"/>
                  </a:lnTo>
                  <a:lnTo>
                    <a:pt x="42" y="48"/>
                  </a:lnTo>
                  <a:lnTo>
                    <a:pt x="47" y="30"/>
                  </a:lnTo>
                  <a:lnTo>
                    <a:pt x="51" y="13"/>
                  </a:lnTo>
                  <a:lnTo>
                    <a:pt x="58" y="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3322" name="Text Box 26"/>
            <p:cNvSpPr txBox="1">
              <a:spLocks noChangeArrowheads="1"/>
            </p:cNvSpPr>
            <p:nvPr/>
          </p:nvSpPr>
          <p:spPr bwMode="auto">
            <a:xfrm>
              <a:off x="4321" y="1440"/>
              <a:ext cx="72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o-KR" altLang="en-US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소련 </a:t>
              </a:r>
              <a:r>
                <a:rPr lang="en-US" altLang="ko-KR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&amp; </a:t>
              </a:r>
              <a:r>
                <a:rPr lang="ko-KR" altLang="en-US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우크라이나</a:t>
              </a:r>
              <a:r>
                <a:rPr lang="ja-JP" altLang="en-US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ea typeface="ＭＳ Ｐゴシック" pitchFamily="34" charset="-128"/>
                </a:rPr>
                <a:t> </a:t>
              </a:r>
            </a:p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ea typeface="ＭＳ Ｐゴシック" pitchFamily="34" charset="-128"/>
                </a:rPr>
                <a:t>0%</a:t>
              </a:r>
            </a:p>
          </p:txBody>
        </p:sp>
        <p:sp>
          <p:nvSpPr>
            <p:cNvPr id="183323" name="Text Box 27"/>
            <p:cNvSpPr txBox="1">
              <a:spLocks noChangeArrowheads="1"/>
            </p:cNvSpPr>
            <p:nvPr/>
          </p:nvSpPr>
          <p:spPr bwMode="auto">
            <a:xfrm>
              <a:off x="3707" y="1690"/>
              <a:ext cx="450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o-KR" altLang="en-US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동서 유럽</a:t>
              </a:r>
              <a:endParaRPr lang="ja-JP" altLang="en-US" sz="1400" b="1" i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ea typeface="ＭＳ Ｐゴシック" pitchFamily="34" charset="-128"/>
                </a:rPr>
                <a:t> -8%</a:t>
              </a:r>
            </a:p>
          </p:txBody>
        </p:sp>
        <p:sp>
          <p:nvSpPr>
            <p:cNvPr id="183324" name="Text Box 28"/>
            <p:cNvSpPr txBox="1">
              <a:spLocks noChangeArrowheads="1"/>
            </p:cNvSpPr>
            <p:nvPr/>
          </p:nvSpPr>
          <p:spPr bwMode="auto">
            <a:xfrm>
              <a:off x="2448" y="1536"/>
              <a:ext cx="671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o-KR" altLang="en-US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캐나다</a:t>
              </a:r>
              <a:r>
                <a:rPr lang="ja-JP" altLang="en-US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ea typeface="ＭＳ Ｐゴシック" pitchFamily="34" charset="-128"/>
                </a:rPr>
                <a:t> </a:t>
              </a:r>
            </a:p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ea typeface="ＭＳ Ｐゴシック" pitchFamily="34" charset="-128"/>
                </a:rPr>
                <a:t>- 6%</a:t>
              </a:r>
            </a:p>
          </p:txBody>
        </p:sp>
        <p:sp>
          <p:nvSpPr>
            <p:cNvPr id="136223" name="Text Box 29"/>
            <p:cNvSpPr txBox="1">
              <a:spLocks noChangeArrowheads="1"/>
            </p:cNvSpPr>
            <p:nvPr/>
          </p:nvSpPr>
          <p:spPr bwMode="auto">
            <a:xfrm>
              <a:off x="2592" y="1872"/>
              <a:ext cx="570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latinLnBrk="1" hangingPunct="1"/>
              <a:r>
                <a:rPr lang="ko-KR" altLang="en-US" sz="1400" b="1" i="1">
                  <a:solidFill>
                    <a:schemeClr val="bg1"/>
                  </a:solidFill>
                  <a:latin typeface="맑은 고딕" pitchFamily="50" charset="-127"/>
                </a:rPr>
                <a:t>미국</a:t>
              </a:r>
              <a:endParaRPr lang="ja-JP" altLang="en-US" sz="1400" b="1" i="1">
                <a:solidFill>
                  <a:schemeClr val="bg1"/>
                </a:solidFill>
                <a:latin typeface="맑은 고딕" pitchFamily="50" charset="-127"/>
              </a:endParaRPr>
            </a:p>
            <a:p>
              <a:pPr algn="ctr" eaLnBrk="1" latinLnBrk="1" hangingPunct="1"/>
              <a:r>
                <a:rPr lang="en-US" altLang="ja-JP" sz="1400" b="1" i="1">
                  <a:solidFill>
                    <a:schemeClr val="bg1"/>
                  </a:solidFill>
                  <a:latin typeface="맑은 고딕" pitchFamily="50" charset="-127"/>
                  <a:ea typeface="ＭＳ Ｐゴシック" pitchFamily="34" charset="-128"/>
                </a:rPr>
                <a:t> - 7%</a:t>
              </a:r>
            </a:p>
          </p:txBody>
        </p:sp>
        <p:sp>
          <p:nvSpPr>
            <p:cNvPr id="136224" name="Text Box 30"/>
            <p:cNvSpPr txBox="1">
              <a:spLocks noChangeArrowheads="1"/>
            </p:cNvSpPr>
            <p:nvPr/>
          </p:nvSpPr>
          <p:spPr bwMode="auto">
            <a:xfrm>
              <a:off x="4656" y="2572"/>
              <a:ext cx="816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lang="ko-KR" altLang="en-US" sz="1400" b="1" i="1">
                  <a:solidFill>
                    <a:schemeClr val="bg1"/>
                  </a:solidFill>
                  <a:latin typeface="맑은 고딕" pitchFamily="50" charset="-127"/>
                </a:rPr>
                <a:t>호주</a:t>
              </a:r>
            </a:p>
            <a:p>
              <a:pPr algn="ctr" eaLnBrk="1" latinLnBrk="1" hangingPunct="1">
                <a:spcBef>
                  <a:spcPct val="50000"/>
                </a:spcBef>
              </a:pPr>
              <a:r>
                <a:rPr lang="ja-JP" altLang="en-US" sz="1400" b="1" i="1">
                  <a:solidFill>
                    <a:schemeClr val="bg1"/>
                  </a:solidFill>
                  <a:latin typeface="맑은 고딕" pitchFamily="50" charset="-127"/>
                  <a:ea typeface="ＭＳ Ｐゴシック" pitchFamily="34" charset="-128"/>
                </a:rPr>
                <a:t>+8%</a:t>
              </a:r>
            </a:p>
          </p:txBody>
        </p:sp>
        <p:sp>
          <p:nvSpPr>
            <p:cNvPr id="183327" name="Text Box 31"/>
            <p:cNvSpPr txBox="1">
              <a:spLocks noChangeArrowheads="1"/>
            </p:cNvSpPr>
            <p:nvPr/>
          </p:nvSpPr>
          <p:spPr bwMode="auto">
            <a:xfrm>
              <a:off x="4652" y="1815"/>
              <a:ext cx="72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o-KR" altLang="en-US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일본</a:t>
              </a:r>
              <a:endParaRPr lang="ja-JP" altLang="en-US" sz="1400" b="1" i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b="1" i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ea typeface="ＭＳ Ｐゴシック" pitchFamily="34" charset="-128"/>
                </a:rPr>
                <a:t>-6%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국가별 온실가스 감축 의무 </a:t>
            </a:r>
          </a:p>
        </p:txBody>
      </p:sp>
      <p:pic>
        <p:nvPicPr>
          <p:cNvPr id="139297" name="내용 개체 틀 3" descr="aaa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800225"/>
            <a:ext cx="6697663" cy="378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98" name="Text Box 34"/>
          <p:cNvSpPr txBox="1">
            <a:spLocks noChangeArrowheads="1"/>
          </p:cNvSpPr>
          <p:nvPr/>
        </p:nvSpPr>
        <p:spPr bwMode="gray">
          <a:xfrm>
            <a:off x="6364288" y="1301750"/>
            <a:ext cx="1314450" cy="336550"/>
          </a:xfrm>
          <a:prstGeom prst="rect">
            <a:avLst/>
          </a:prstGeom>
          <a:noFill/>
          <a:ln w="889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1990</a:t>
            </a:r>
            <a:r>
              <a:rPr lang="ko-KR" altLang="en-US" sz="16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년 대비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b="1" dirty="0" err="1" smtClean="0">
                <a:effectLst/>
              </a:rPr>
              <a:t>교토</a:t>
            </a:r>
            <a:r>
              <a:rPr lang="ko-KR" altLang="en-US" b="1" dirty="0" smtClean="0">
                <a:effectLst/>
              </a:rPr>
              <a:t> </a:t>
            </a:r>
            <a:r>
              <a:rPr lang="ko-KR" altLang="en-US" b="1" dirty="0" err="1" smtClean="0">
                <a:effectLst/>
              </a:rPr>
              <a:t>메카니즘</a:t>
            </a:r>
            <a:endParaRPr lang="ko-KR" altLang="en-US" b="1" dirty="0" smtClean="0">
              <a:effectLst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611188" y="1152525"/>
            <a:ext cx="7921625" cy="527685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ct val="30000"/>
              </a:spcBef>
            </a:pPr>
            <a:r>
              <a:rPr lang="ko-KR" altLang="en-US" sz="2000" b="1" dirty="0" smtClean="0">
                <a:effectLst/>
                <a:latin typeface="+mj-lt"/>
              </a:rPr>
              <a:t>정의 </a:t>
            </a:r>
          </a:p>
          <a:p>
            <a:pPr>
              <a:lnSpc>
                <a:spcPct val="125000"/>
              </a:lnSpc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+mj-lt"/>
              </a:rPr>
              <a:t>  - </a:t>
            </a:r>
            <a:r>
              <a:rPr lang="ko-KR" altLang="en-US" sz="1800" dirty="0" smtClean="0">
                <a:effectLst/>
                <a:latin typeface="+mj-lt"/>
              </a:rPr>
              <a:t>온실가스 감축 목표를 비용</a:t>
            </a:r>
            <a:r>
              <a:rPr lang="en-US" altLang="ko-KR" sz="1800" dirty="0" smtClean="0">
                <a:effectLst/>
                <a:latin typeface="+mj-lt"/>
              </a:rPr>
              <a:t>, </a:t>
            </a:r>
            <a:r>
              <a:rPr lang="ko-KR" altLang="en-US" sz="1800" dirty="0" smtClean="0">
                <a:effectLst/>
                <a:latin typeface="+mj-lt"/>
              </a:rPr>
              <a:t>효과적으로 달성하기 위한 국제간 온실가스 거래 수단</a:t>
            </a:r>
            <a:endParaRPr lang="en-US" altLang="ko-KR" sz="1800" dirty="0" smtClean="0">
              <a:effectLst/>
              <a:latin typeface="+mj-lt"/>
            </a:endParaRPr>
          </a:p>
          <a:p>
            <a:pPr>
              <a:lnSpc>
                <a:spcPct val="125000"/>
              </a:lnSpc>
              <a:buFont typeface="Arial" pitchFamily="34" charset="0"/>
              <a:buNone/>
            </a:pPr>
            <a:endParaRPr lang="ko-KR" altLang="en-US" sz="2000" dirty="0" smtClean="0">
              <a:effectLst/>
              <a:latin typeface="+mj-lt"/>
            </a:endParaRPr>
          </a:p>
          <a:p>
            <a:pPr>
              <a:lnSpc>
                <a:spcPct val="125000"/>
              </a:lnSpc>
              <a:spcBef>
                <a:spcPct val="30000"/>
              </a:spcBef>
            </a:pPr>
            <a:r>
              <a:rPr lang="ko-KR" altLang="en-US" sz="2000" b="1" dirty="0" smtClean="0">
                <a:effectLst/>
                <a:latin typeface="+mj-lt"/>
              </a:rPr>
              <a:t>방안</a:t>
            </a:r>
            <a:r>
              <a:rPr lang="ko-KR" altLang="en-US" sz="2000" dirty="0" smtClean="0">
                <a:effectLst/>
                <a:latin typeface="+mj-lt"/>
              </a:rPr>
              <a:t> </a:t>
            </a:r>
          </a:p>
          <a:p>
            <a:pPr>
              <a:lnSpc>
                <a:spcPct val="125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+mj-lt"/>
              </a:rPr>
              <a:t>  - </a:t>
            </a:r>
            <a:r>
              <a:rPr lang="ko-KR" altLang="en-US" sz="1800" dirty="0" smtClean="0">
                <a:effectLst/>
                <a:latin typeface="+mj-lt"/>
              </a:rPr>
              <a:t>공동이행 </a:t>
            </a:r>
            <a:r>
              <a:rPr lang="en-US" altLang="ko-KR" sz="1800" dirty="0" smtClean="0">
                <a:effectLst/>
                <a:latin typeface="+mj-lt"/>
              </a:rPr>
              <a:t>(Joint Implementation, JI): </a:t>
            </a:r>
            <a:r>
              <a:rPr lang="ko-KR" altLang="en-US" sz="1800" dirty="0" smtClean="0">
                <a:effectLst/>
                <a:latin typeface="+mj-lt"/>
              </a:rPr>
              <a:t>감축의 부담을 하는 선진국간 공동 협력사업</a:t>
            </a:r>
          </a:p>
          <a:p>
            <a:pPr>
              <a:lnSpc>
                <a:spcPct val="125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+mj-lt"/>
              </a:rPr>
              <a:t>  - </a:t>
            </a:r>
            <a:r>
              <a:rPr lang="ko-KR" altLang="en-US" sz="1800" dirty="0" smtClean="0">
                <a:effectLst/>
                <a:latin typeface="+mj-lt"/>
              </a:rPr>
              <a:t>청정개발체제 </a:t>
            </a:r>
            <a:r>
              <a:rPr lang="en-US" altLang="ko-KR" sz="1800" dirty="0" smtClean="0">
                <a:effectLst/>
                <a:latin typeface="+mj-lt"/>
              </a:rPr>
              <a:t>(Clean Development Mechanism, CDM): </a:t>
            </a:r>
            <a:r>
              <a:rPr lang="ko-KR" altLang="en-US" sz="1800" dirty="0" smtClean="0">
                <a:effectLst/>
                <a:latin typeface="+mj-lt"/>
              </a:rPr>
              <a:t>선</a:t>
            </a:r>
            <a:r>
              <a:rPr lang="en-US" altLang="ko-KR" sz="1800" dirty="0" smtClean="0">
                <a:effectLst/>
                <a:latin typeface="+mj-lt"/>
                <a:ea typeface="굴림" pitchFamily="50" charset="-127"/>
              </a:rPr>
              <a:t>∙</a:t>
            </a:r>
            <a:r>
              <a:rPr lang="ko-KR" altLang="en-US" sz="1800" dirty="0" smtClean="0">
                <a:effectLst/>
                <a:latin typeface="+mj-lt"/>
                <a:ea typeface="굴림" pitchFamily="50" charset="-127"/>
              </a:rPr>
              <a:t>후진국간 온실가스 감축 공동 협력사업</a:t>
            </a:r>
            <a:r>
              <a:rPr lang="ko-KR" altLang="en-US" sz="1800" dirty="0" smtClean="0">
                <a:effectLst/>
                <a:latin typeface="+mj-lt"/>
              </a:rPr>
              <a:t> </a:t>
            </a:r>
          </a:p>
          <a:p>
            <a:pPr>
              <a:lnSpc>
                <a:spcPct val="125000"/>
              </a:lnSpc>
              <a:spcBef>
                <a:spcPct val="30000"/>
              </a:spcBef>
              <a:buFont typeface="Arial" pitchFamily="34" charset="0"/>
              <a:buNone/>
            </a:pPr>
            <a:r>
              <a:rPr lang="en-US" altLang="ko-KR" sz="1800" dirty="0" smtClean="0">
                <a:effectLst/>
                <a:latin typeface="+mj-lt"/>
              </a:rPr>
              <a:t>  - </a:t>
            </a:r>
            <a:r>
              <a:rPr lang="ko-KR" altLang="en-US" sz="1800" dirty="0" err="1" smtClean="0">
                <a:effectLst/>
                <a:latin typeface="+mj-lt"/>
              </a:rPr>
              <a:t>배출권</a:t>
            </a:r>
            <a:r>
              <a:rPr lang="ko-KR" altLang="en-US" sz="1800" dirty="0" smtClean="0">
                <a:effectLst/>
                <a:latin typeface="+mj-lt"/>
              </a:rPr>
              <a:t> </a:t>
            </a:r>
            <a:r>
              <a:rPr lang="ko-KR" altLang="en-US" sz="1800" dirty="0" err="1" smtClean="0">
                <a:effectLst/>
                <a:latin typeface="+mj-lt"/>
              </a:rPr>
              <a:t>거래제</a:t>
            </a:r>
            <a:r>
              <a:rPr lang="ko-KR" altLang="en-US" sz="1800" dirty="0" smtClean="0">
                <a:effectLst/>
                <a:latin typeface="+mj-lt"/>
              </a:rPr>
              <a:t> </a:t>
            </a:r>
            <a:r>
              <a:rPr lang="en-US" altLang="ko-KR" sz="1800" dirty="0" smtClean="0">
                <a:effectLst/>
                <a:latin typeface="+mj-lt"/>
              </a:rPr>
              <a:t>(Emission Trading, ET): </a:t>
            </a:r>
            <a:r>
              <a:rPr lang="ko-KR" altLang="en-US" sz="1800" dirty="0" smtClean="0">
                <a:effectLst/>
                <a:latin typeface="+mj-lt"/>
              </a:rPr>
              <a:t>감축의무 부담 국가간의 온실가스 </a:t>
            </a:r>
            <a:r>
              <a:rPr lang="ko-KR" altLang="en-US" sz="1800" dirty="0" err="1" smtClean="0">
                <a:effectLst/>
                <a:latin typeface="+mj-lt"/>
              </a:rPr>
              <a:t>배출권</a:t>
            </a:r>
            <a:r>
              <a:rPr lang="ko-KR" altLang="en-US" sz="1800" dirty="0" smtClean="0">
                <a:effectLst/>
                <a:latin typeface="+mj-lt"/>
              </a:rPr>
              <a:t> 거래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effectLst/>
                <a:ea typeface="굴림" pitchFamily="50" charset="-127"/>
              </a:rPr>
              <a:t>공동이행 </a:t>
            </a:r>
            <a:r>
              <a:rPr lang="en-US" altLang="ko-KR" sz="4000" b="1" dirty="0" smtClean="0">
                <a:effectLst/>
                <a:ea typeface="굴림" pitchFamily="50" charset="-127"/>
              </a:rPr>
              <a:t>(JI) 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2195513" y="3706813"/>
            <a:ext cx="4259262" cy="1312862"/>
            <a:chOff x="1519" y="2381"/>
            <a:chExt cx="2683" cy="827"/>
          </a:xfrm>
        </p:grpSpPr>
        <p:sp>
          <p:nvSpPr>
            <p:cNvPr id="140293" name="Oval 5"/>
            <p:cNvSpPr>
              <a:spLocks noChangeArrowheads="1"/>
            </p:cNvSpPr>
            <p:nvPr/>
          </p:nvSpPr>
          <p:spPr bwMode="auto">
            <a:xfrm>
              <a:off x="1519" y="2381"/>
              <a:ext cx="868" cy="827"/>
            </a:xfrm>
            <a:prstGeom prst="ellipse">
              <a:avLst/>
            </a:prstGeom>
            <a:solidFill>
              <a:srgbClr val="FFCC99">
                <a:alpha val="50000"/>
              </a:srgbClr>
            </a:soli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2000">
                  <a:latin typeface="+mj-lt"/>
                  <a:ea typeface="HY견고딕" pitchFamily="18" charset="-127"/>
                </a:rPr>
                <a:t>선진국</a:t>
              </a:r>
            </a:p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2000">
                  <a:latin typeface="+mj-lt"/>
                  <a:ea typeface="HY견고딕" pitchFamily="18" charset="-127"/>
                </a:rPr>
                <a:t>A</a:t>
              </a:r>
            </a:p>
          </p:txBody>
        </p:sp>
        <p:sp>
          <p:nvSpPr>
            <p:cNvPr id="140294" name="Oval 6"/>
            <p:cNvSpPr>
              <a:spLocks noChangeArrowheads="1"/>
            </p:cNvSpPr>
            <p:nvPr/>
          </p:nvSpPr>
          <p:spPr bwMode="auto">
            <a:xfrm>
              <a:off x="3334" y="2381"/>
              <a:ext cx="868" cy="827"/>
            </a:xfrm>
            <a:prstGeom prst="ellipse">
              <a:avLst/>
            </a:prstGeom>
            <a:solidFill>
              <a:srgbClr val="99CCFF">
                <a:alpha val="50000"/>
              </a:srgbClr>
            </a:soli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2000">
                  <a:latin typeface="+mj-lt"/>
                  <a:ea typeface="HY견고딕" pitchFamily="18" charset="-127"/>
                </a:rPr>
                <a:t>선진국</a:t>
              </a:r>
            </a:p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2000">
                  <a:latin typeface="+mj-lt"/>
                  <a:ea typeface="HY견고딕" pitchFamily="18" charset="-127"/>
                </a:rPr>
                <a:t>B</a:t>
              </a:r>
            </a:p>
          </p:txBody>
        </p:sp>
        <p:sp>
          <p:nvSpPr>
            <p:cNvPr id="140295" name="Line 7"/>
            <p:cNvSpPr>
              <a:spLocks noChangeShapeType="1"/>
            </p:cNvSpPr>
            <p:nvPr/>
          </p:nvSpPr>
          <p:spPr bwMode="auto">
            <a:xfrm>
              <a:off x="2692" y="2699"/>
              <a:ext cx="415" cy="0"/>
            </a:xfrm>
            <a:prstGeom prst="line">
              <a:avLst/>
            </a:prstGeom>
            <a:noFill/>
            <a:ln w="63500">
              <a:solidFill>
                <a:srgbClr val="3399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>
                <a:latin typeface="+mj-lt"/>
              </a:endParaRPr>
            </a:p>
          </p:txBody>
        </p:sp>
        <p:sp>
          <p:nvSpPr>
            <p:cNvPr id="140296" name="Line 8"/>
            <p:cNvSpPr>
              <a:spLocks noChangeShapeType="1"/>
            </p:cNvSpPr>
            <p:nvPr/>
          </p:nvSpPr>
          <p:spPr bwMode="auto">
            <a:xfrm flipH="1">
              <a:off x="2653" y="2880"/>
              <a:ext cx="414" cy="0"/>
            </a:xfrm>
            <a:prstGeom prst="line">
              <a:avLst/>
            </a:prstGeom>
            <a:noFill/>
            <a:ln w="63500">
              <a:solidFill>
                <a:srgbClr val="3399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>
                <a:latin typeface="+mj-lt"/>
              </a:endParaRPr>
            </a:p>
          </p:txBody>
        </p:sp>
        <p:sp>
          <p:nvSpPr>
            <p:cNvPr id="140297" name="Text Box 9"/>
            <p:cNvSpPr txBox="1">
              <a:spLocks noChangeArrowheads="1"/>
            </p:cNvSpPr>
            <p:nvPr/>
          </p:nvSpPr>
          <p:spPr bwMode="auto">
            <a:xfrm>
              <a:off x="2638" y="2472"/>
              <a:ext cx="4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1400">
                  <a:latin typeface="+mj-lt"/>
                  <a:ea typeface="HY견고딕" pitchFamily="18" charset="-127"/>
                </a:rPr>
                <a:t>투 자</a:t>
              </a:r>
            </a:p>
          </p:txBody>
        </p:sp>
        <p:sp>
          <p:nvSpPr>
            <p:cNvPr id="140298" name="Text Box 10"/>
            <p:cNvSpPr txBox="1">
              <a:spLocks noChangeArrowheads="1"/>
            </p:cNvSpPr>
            <p:nvPr/>
          </p:nvSpPr>
          <p:spPr bwMode="auto">
            <a:xfrm>
              <a:off x="2375" y="3016"/>
              <a:ext cx="10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1400" dirty="0">
                  <a:latin typeface="+mj-lt"/>
                </a:rPr>
                <a:t>일정 </a:t>
              </a:r>
              <a:r>
                <a:rPr kumimoji="1" lang="ko-KR" altLang="en-US" sz="1400" dirty="0" err="1">
                  <a:latin typeface="+mj-lt"/>
                </a:rPr>
                <a:t>감축량</a:t>
              </a:r>
              <a:endParaRPr kumimoji="1" lang="ko-KR" altLang="en-US" sz="1400" dirty="0">
                <a:latin typeface="+mj-lt"/>
              </a:endParaRPr>
            </a:p>
          </p:txBody>
        </p:sp>
      </p:grpSp>
      <p:sp>
        <p:nvSpPr>
          <p:cNvPr id="140299" name="AutoShape 11"/>
          <p:cNvSpPr>
            <a:spLocks noChangeArrowheads="1"/>
          </p:cNvSpPr>
          <p:nvPr/>
        </p:nvSpPr>
        <p:spPr bwMode="gray">
          <a:xfrm>
            <a:off x="571472" y="1571612"/>
            <a:ext cx="7929617" cy="1424001"/>
          </a:xfrm>
          <a:prstGeom prst="roundRect">
            <a:avLst>
              <a:gd name="adj" fmla="val 3968"/>
            </a:avLst>
          </a:prstGeom>
          <a:noFill/>
          <a:ln w="88900" algn="ctr">
            <a:noFill/>
            <a:round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ko-KR" altLang="ko-KR" b="1" dirty="0">
                <a:latin typeface="+mj-lt"/>
              </a:rPr>
              <a:t>선진국(부속서 I) 국가들 사이에서 온실가스 감축사업을 공동으로 수행하는</a:t>
            </a:r>
            <a:endParaRPr lang="ko-KR" altLang="en-US" b="1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ko-KR" altLang="ko-KR" b="1" dirty="0">
                <a:latin typeface="+mj-lt"/>
              </a:rPr>
              <a:t>것을 인정하는 것으로 한 국가가 다른 국가에 투자하여 감축한 온실가스</a:t>
            </a:r>
            <a:endParaRPr lang="ko-KR" altLang="en-US" b="1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ko-KR" altLang="ko-KR" b="1" dirty="0" err="1">
                <a:latin typeface="+mj-lt"/>
              </a:rPr>
              <a:t>감축량의</a:t>
            </a:r>
            <a:r>
              <a:rPr lang="ko-KR" altLang="ko-KR" b="1" dirty="0">
                <a:latin typeface="+mj-lt"/>
              </a:rPr>
              <a:t> 일부분을 </a:t>
            </a:r>
            <a:r>
              <a:rPr lang="ko-KR" altLang="ko-KR" b="1" dirty="0" err="1">
                <a:latin typeface="+mj-lt"/>
              </a:rPr>
              <a:t>투자국의</a:t>
            </a:r>
            <a:r>
              <a:rPr lang="ko-KR" altLang="ko-KR" b="1" dirty="0">
                <a:latin typeface="+mj-lt"/>
              </a:rPr>
              <a:t> 감축 실적으로 인정하는 체제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295275" y="220663"/>
            <a:ext cx="8543925" cy="796925"/>
          </a:xfrm>
        </p:spPr>
        <p:txBody>
          <a:bodyPr>
            <a:normAutofit/>
          </a:bodyPr>
          <a:lstStyle/>
          <a:p>
            <a:r>
              <a:rPr lang="ko-KR" altLang="en-US" sz="4000" b="1" dirty="0" err="1" smtClean="0">
                <a:effectLst/>
              </a:rPr>
              <a:t>배출권</a:t>
            </a:r>
            <a:r>
              <a:rPr lang="ko-KR" altLang="en-US" sz="4000" b="1" dirty="0" smtClean="0">
                <a:effectLst/>
              </a:rPr>
              <a:t> </a:t>
            </a:r>
            <a:r>
              <a:rPr lang="ko-KR" altLang="en-US" sz="4000" b="1" dirty="0" err="1" smtClean="0">
                <a:effectLst/>
              </a:rPr>
              <a:t>거래제</a:t>
            </a:r>
            <a:r>
              <a:rPr lang="ko-KR" altLang="en-US" sz="4000" b="1" dirty="0" smtClean="0">
                <a:effectLst/>
              </a:rPr>
              <a:t> </a:t>
            </a:r>
            <a:r>
              <a:rPr lang="en-US" altLang="ko-KR" sz="4000" b="1" dirty="0" smtClean="0">
                <a:effectLst/>
              </a:rPr>
              <a:t>(ET)</a:t>
            </a:r>
          </a:p>
        </p:txBody>
      </p:sp>
      <p:sp>
        <p:nvSpPr>
          <p:cNvPr id="141323" name="Oval 11"/>
          <p:cNvSpPr>
            <a:spLocks noChangeArrowheads="1"/>
          </p:cNvSpPr>
          <p:nvPr/>
        </p:nvSpPr>
        <p:spPr bwMode="auto">
          <a:xfrm>
            <a:off x="2081213" y="3860800"/>
            <a:ext cx="1377950" cy="1312863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spcBef>
                <a:spcPct val="50000"/>
              </a:spcBef>
            </a:pPr>
            <a:r>
              <a:rPr kumimoji="1" lang="ko-KR" altLang="en-US" sz="2000">
                <a:latin typeface="HY견고딕" pitchFamily="18" charset="-127"/>
                <a:ea typeface="HY견고딕" pitchFamily="18" charset="-127"/>
              </a:rPr>
              <a:t>선진국</a:t>
            </a:r>
          </a:p>
          <a:p>
            <a:pPr algn="ctr" eaLnBrk="1" latinLnBrk="1" hangingPunct="1">
              <a:spcBef>
                <a:spcPct val="50000"/>
              </a:spcBef>
            </a:pPr>
            <a:r>
              <a:rPr kumimoji="1" lang="en-US" altLang="ko-KR" sz="2000">
                <a:latin typeface="HY견고딕" pitchFamily="18" charset="-127"/>
                <a:ea typeface="HY견고딕" pitchFamily="18" charset="-127"/>
              </a:rPr>
              <a:t>A</a:t>
            </a:r>
          </a:p>
        </p:txBody>
      </p:sp>
      <p:sp>
        <p:nvSpPr>
          <p:cNvPr id="141324" name="Oval 12"/>
          <p:cNvSpPr>
            <a:spLocks noChangeArrowheads="1"/>
          </p:cNvSpPr>
          <p:nvPr/>
        </p:nvSpPr>
        <p:spPr bwMode="auto">
          <a:xfrm>
            <a:off x="4962525" y="3860800"/>
            <a:ext cx="1377950" cy="1312863"/>
          </a:xfrm>
          <a:prstGeom prst="ellipse">
            <a:avLst/>
          </a:prstGeom>
          <a:solidFill>
            <a:srgbClr val="99CCFF">
              <a:alpha val="50000"/>
            </a:srgbClr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spcBef>
                <a:spcPct val="50000"/>
              </a:spcBef>
            </a:pPr>
            <a:r>
              <a:rPr kumimoji="1" lang="ko-KR" altLang="en-US" sz="2000">
                <a:latin typeface="HY견고딕" pitchFamily="18" charset="-127"/>
                <a:ea typeface="HY견고딕" pitchFamily="18" charset="-127"/>
              </a:rPr>
              <a:t>선진국</a:t>
            </a:r>
          </a:p>
          <a:p>
            <a:pPr algn="ctr" eaLnBrk="1" latinLnBrk="1" hangingPunct="1">
              <a:spcBef>
                <a:spcPct val="50000"/>
              </a:spcBef>
            </a:pPr>
            <a:r>
              <a:rPr kumimoji="1" lang="en-US" altLang="ko-KR" sz="2000">
                <a:latin typeface="HY견고딕" pitchFamily="18" charset="-127"/>
                <a:ea typeface="HY견고딕" pitchFamily="18" charset="-127"/>
              </a:rPr>
              <a:t>B</a:t>
            </a:r>
          </a:p>
        </p:txBody>
      </p:sp>
      <p:sp>
        <p:nvSpPr>
          <p:cNvPr id="141325" name="Line 13"/>
          <p:cNvSpPr>
            <a:spLocks noChangeShapeType="1"/>
          </p:cNvSpPr>
          <p:nvPr/>
        </p:nvSpPr>
        <p:spPr bwMode="gray">
          <a:xfrm>
            <a:off x="3706813" y="4508500"/>
            <a:ext cx="1009650" cy="0"/>
          </a:xfrm>
          <a:prstGeom prst="line">
            <a:avLst/>
          </a:prstGeom>
          <a:noFill/>
          <a:ln w="63500">
            <a:solidFill>
              <a:srgbClr val="3399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ko-KR" altLang="en-US"/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gray">
          <a:xfrm>
            <a:off x="3646488" y="3992563"/>
            <a:ext cx="1131887" cy="304800"/>
          </a:xfrm>
          <a:prstGeom prst="rect">
            <a:avLst/>
          </a:prstGeom>
          <a:noFill/>
          <a:ln w="889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ko-KR" altLang="en-US" sz="1400">
                <a:latin typeface="HY견고딕" pitchFamily="18" charset="-127"/>
                <a:ea typeface="HY견고딕" pitchFamily="18" charset="-127"/>
              </a:rPr>
              <a:t>배출권 거래</a:t>
            </a:r>
          </a:p>
        </p:txBody>
      </p:sp>
      <p:sp>
        <p:nvSpPr>
          <p:cNvPr id="141327" name="AutoShape 15"/>
          <p:cNvSpPr>
            <a:spLocks noChangeArrowheads="1"/>
          </p:cNvSpPr>
          <p:nvPr/>
        </p:nvSpPr>
        <p:spPr bwMode="gray">
          <a:xfrm>
            <a:off x="785786" y="1989138"/>
            <a:ext cx="7643865" cy="1439862"/>
          </a:xfrm>
          <a:prstGeom prst="roundRect">
            <a:avLst>
              <a:gd name="adj" fmla="val 3968"/>
            </a:avLst>
          </a:prstGeom>
          <a:noFill/>
          <a:ln w="88900" algn="ctr">
            <a:noFill/>
            <a:round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ko-KR" altLang="en-US" b="1" dirty="0"/>
              <a:t>온실가스 감축의무 보유국가가 의무 </a:t>
            </a:r>
            <a:r>
              <a:rPr lang="ko-KR" altLang="en-US" b="1" dirty="0" err="1"/>
              <a:t>감축량을</a:t>
            </a:r>
            <a:r>
              <a:rPr lang="ko-KR" altLang="en-US" b="1" dirty="0"/>
              <a:t> 초과하여 달성하였을 경우</a:t>
            </a:r>
          </a:p>
          <a:p>
            <a:pPr>
              <a:lnSpc>
                <a:spcPct val="150000"/>
              </a:lnSpc>
            </a:pPr>
            <a:r>
              <a:rPr lang="ko-KR" altLang="en-US" b="1" dirty="0"/>
              <a:t>이 </a:t>
            </a:r>
            <a:r>
              <a:rPr lang="ko-KR" altLang="en-US" b="1" dirty="0" err="1"/>
              <a:t>초과분을</a:t>
            </a:r>
            <a:r>
              <a:rPr lang="ko-KR" altLang="en-US" b="1" dirty="0"/>
              <a:t> 다른 부속서 국가와 거래할 수 있도록 하는 제도로 의무를</a:t>
            </a:r>
          </a:p>
          <a:p>
            <a:pPr>
              <a:lnSpc>
                <a:spcPct val="150000"/>
              </a:lnSpc>
            </a:pPr>
            <a:r>
              <a:rPr lang="ko-KR" altLang="en-US" b="1" dirty="0"/>
              <a:t>달성하지 못한 국가는 부족분을 다른 부속서 국가로부터 구입할 수 있음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1502</TotalTime>
  <Words>1806</Words>
  <Application>Microsoft Office PowerPoint</Application>
  <PresentationFormat>화면 슬라이드 쇼(4:3)</PresentationFormat>
  <Paragraphs>359</Paragraphs>
  <Slides>26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8" baseType="lpstr">
      <vt:lpstr>점과 선</vt:lpstr>
      <vt:lpstr>비트맵 이미지</vt:lpstr>
      <vt:lpstr>환경재료학 개론 </vt:lpstr>
      <vt:lpstr>지구환경 보존</vt:lpstr>
      <vt:lpstr>기후변화협약</vt:lpstr>
      <vt:lpstr>온실가스배출 세부사항 </vt:lpstr>
      <vt:lpstr>대륙별 온실가스 감축 의무 </vt:lpstr>
      <vt:lpstr>국가별 온실가스 감축 의무 </vt:lpstr>
      <vt:lpstr>교토 메카니즘</vt:lpstr>
      <vt:lpstr>공동이행 (JI) </vt:lpstr>
      <vt:lpstr>배출권 거래제 (ET)</vt:lpstr>
      <vt:lpstr>청정개발 체제 (CDM)</vt:lpstr>
      <vt:lpstr>CDM 사업 </vt:lpstr>
      <vt:lpstr>CDM의 기대편익</vt:lpstr>
      <vt:lpstr>CDM 대상 사업</vt:lpstr>
      <vt:lpstr>CERs (탄소배출권)</vt:lpstr>
      <vt:lpstr>국제 CERs 가격 동향</vt:lpstr>
      <vt:lpstr>CDM사업 추진 현황</vt:lpstr>
      <vt:lpstr>일본정부의 CDM 사업 현황</vt:lpstr>
      <vt:lpstr>일본 업체의 CDM사업 현황</vt:lpstr>
      <vt:lpstr>국외업체 CDM사업 추진 현황 </vt:lpstr>
      <vt:lpstr>기타 개도국의 CDM 사업 사례</vt:lpstr>
      <vt:lpstr>국내 CDM사업 현황</vt:lpstr>
      <vt:lpstr> 국내 CDM사업 등록 현황</vt:lpstr>
      <vt:lpstr> 국내 CDM사업 현황</vt:lpstr>
      <vt:lpstr> 국내 CDM사업 성공 사례</vt:lpstr>
      <vt:lpstr>주가 변화추이 </vt:lpstr>
      <vt:lpstr>2012년 이후 CDM 전망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73</cp:revision>
  <dcterms:created xsi:type="dcterms:W3CDTF">2005-09-01T06:05:51Z</dcterms:created>
  <dcterms:modified xsi:type="dcterms:W3CDTF">2012-03-07T00:36:04Z</dcterms:modified>
</cp:coreProperties>
</file>