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2" r:id="rId4"/>
    <p:sldId id="278" r:id="rId5"/>
    <p:sldId id="263" r:id="rId6"/>
    <p:sldId id="292" r:id="rId7"/>
    <p:sldId id="264" r:id="rId8"/>
    <p:sldId id="265" r:id="rId9"/>
    <p:sldId id="266" r:id="rId10"/>
    <p:sldId id="279" r:id="rId11"/>
    <p:sldId id="281" r:id="rId12"/>
    <p:sldId id="280" r:id="rId13"/>
    <p:sldId id="286" r:id="rId14"/>
    <p:sldId id="282" r:id="rId15"/>
    <p:sldId id="283" r:id="rId16"/>
    <p:sldId id="284" r:id="rId17"/>
    <p:sldId id="285" r:id="rId18"/>
    <p:sldId id="289" r:id="rId19"/>
    <p:sldId id="291" r:id="rId20"/>
    <p:sldId id="290" r:id="rId21"/>
    <p:sldId id="267" r:id="rId22"/>
    <p:sldId id="287" r:id="rId23"/>
    <p:sldId id="288" r:id="rId24"/>
    <p:sldId id="268" r:id="rId25"/>
    <p:sldId id="269" r:id="rId26"/>
    <p:sldId id="277" r:id="rId27"/>
    <p:sldId id="261" r:id="rId28"/>
    <p:sldId id="260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33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71EF-0812-46D7-A70D-FB0E66BC93E9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F1C5C-7D56-4323-A89D-68805752F0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1C5C-7D56-4323-A89D-68805752F0D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1C5C-7D56-4323-A89D-68805752F0D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s119.co.kr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3827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776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6103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7028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971600" y="1610328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800" baseline="0" dirty="0" smtClean="0"/>
              <a:t> </a:t>
            </a:r>
            <a:endParaRPr lang="ko-KR" altLang="en-US" sz="2800" dirty="0"/>
          </a:p>
        </p:txBody>
      </p:sp>
      <p:pic>
        <p:nvPicPr>
          <p:cNvPr id="2052" name="Picture 4" descr="http://postfiles2.naver.net/20110802_257/qkrwodudz_1312213949430WWU7l_JPEG/%C6%E4%C0%CE%C6%AE%C0%CF%B7%AF%BD%BA%C6%AE.jpg?type=w3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12000"/>
          </a:blip>
          <a:srcRect l="10000" t="10000" r="10000" b="15000"/>
          <a:stretch>
            <a:fillRect/>
          </a:stretch>
        </p:blipFill>
        <p:spPr bwMode="auto">
          <a:xfrm>
            <a:off x="571472" y="1285860"/>
            <a:ext cx="1143008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077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2175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2855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937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0132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7320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225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465E-CC98-49D8-96FB-84557132AB9D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F933-5205-4852-95C3-C47CAC51B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9638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ds119.co.kr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0" y="0"/>
            <a:ext cx="9144000" cy="6032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4244" y="3920480"/>
            <a:ext cx="3244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sz="5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 도장</a:t>
            </a:r>
            <a:endParaRPr lang="ko-KR" altLang="en-US" sz="50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3489" y="3849230"/>
            <a:ext cx="256739" cy="1008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ko-KR" altLang="en-US" sz="720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475" y="5250686"/>
            <a:ext cx="4397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720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defRPr>
            </a:lvl1pPr>
          </a:lstStyle>
          <a:p>
            <a:r>
              <a:rPr lang="en-US" altLang="ko-KR" sz="1600" dirty="0" smtClean="0"/>
              <a:t>Presenter – </a:t>
            </a:r>
            <a:r>
              <a:rPr lang="ko-KR" altLang="en-US" sz="1600" dirty="0" smtClean="0"/>
              <a:t>박성규  김영훈  이시영  </a:t>
            </a:r>
            <a:r>
              <a:rPr lang="ko-KR" altLang="en-US" sz="1600" dirty="0" err="1" smtClean="0"/>
              <a:t>채수녕</a:t>
            </a:r>
            <a:r>
              <a:rPr lang="en-US" altLang="ko-KR" sz="1600" dirty="0" smtClean="0"/>
              <a:t>-</a:t>
            </a:r>
            <a:endParaRPr lang="en-US" altLang="ko-KR" sz="1600" dirty="0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010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3886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표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면처리와 전처리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5518" y="2529840"/>
            <a:ext cx="8358246" cy="277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소지면을</a:t>
            </a:r>
            <a:r>
              <a:rPr lang="ko-KR" altLang="en-US" dirty="0" smtClean="0"/>
              <a:t> 불활성화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안정화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하여 </a:t>
            </a:r>
            <a:r>
              <a:rPr lang="ko-KR" altLang="en-US" b="1" dirty="0" err="1" smtClean="0"/>
              <a:t>내식성을</a:t>
            </a:r>
            <a:r>
              <a:rPr lang="ko-KR" altLang="en-US" b="1" dirty="0" smtClean="0"/>
              <a:t> 향상</a:t>
            </a:r>
            <a:endParaRPr lang="ko-KR" altLang="en-US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소지면의</a:t>
            </a:r>
            <a:r>
              <a:rPr lang="ko-KR" altLang="en-US" dirty="0" smtClean="0"/>
              <a:t> 여러 가지 이물질을 제거하고 표면조도를 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형성시키므로 도료의 </a:t>
            </a:r>
            <a:r>
              <a:rPr lang="ko-KR" altLang="en-US" b="1" dirty="0" err="1" smtClean="0"/>
              <a:t>부착성을</a:t>
            </a:r>
            <a:r>
              <a:rPr lang="ko-KR" altLang="en-US" b="1" dirty="0" smtClean="0"/>
              <a:t> 향상</a:t>
            </a:r>
            <a:r>
              <a:rPr lang="ko-KR" altLang="en-US" dirty="0" smtClean="0"/>
              <a:t>시킴</a:t>
            </a:r>
            <a:endParaRPr lang="en-US" altLang="ko-KR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소지면의</a:t>
            </a:r>
            <a:r>
              <a:rPr lang="ko-KR" altLang="en-US" dirty="0" smtClean="0"/>
              <a:t> 돌출부를 제거하여 </a:t>
            </a:r>
            <a:r>
              <a:rPr lang="ko-KR" altLang="en-US" b="1" dirty="0" err="1" smtClean="0"/>
              <a:t>소지면을</a:t>
            </a:r>
            <a:r>
              <a:rPr lang="ko-KR" altLang="en-US" b="1" dirty="0" smtClean="0"/>
              <a:t> 평탄</a:t>
            </a:r>
            <a:r>
              <a:rPr lang="ko-KR" altLang="en-US" dirty="0" smtClean="0"/>
              <a:t>하게 함</a:t>
            </a:r>
            <a:endParaRPr lang="en-US" altLang="ko-KR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소지면과</a:t>
            </a:r>
            <a:r>
              <a:rPr lang="ko-KR" altLang="en-US" dirty="0" smtClean="0"/>
              <a:t> 도료와의 </a:t>
            </a:r>
            <a:r>
              <a:rPr lang="ko-KR" altLang="en-US" b="1" dirty="0" smtClean="0"/>
              <a:t>친화력</a:t>
            </a:r>
            <a:r>
              <a:rPr lang="en-US" altLang="ko-KR" b="1" dirty="0" smtClean="0"/>
              <a:t>(Affinity)</a:t>
            </a:r>
            <a:r>
              <a:rPr lang="ko-KR" altLang="en-US" b="1" dirty="0" smtClean="0"/>
              <a:t>과 습윤성</a:t>
            </a:r>
            <a:r>
              <a:rPr lang="en-US" altLang="ko-KR" b="1" dirty="0" smtClean="0"/>
              <a:t>(Wetting)</a:t>
            </a:r>
            <a:r>
              <a:rPr lang="ko-KR" altLang="en-US" dirty="0" smtClean="0"/>
              <a:t>을 줌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4500562" y="908720"/>
            <a:ext cx="45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971600" y="1608448"/>
            <a:ext cx="3331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표면 처리의 목적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직선 연결선 18"/>
          <p:cNvCxnSpPr/>
          <p:nvPr/>
        </p:nvCxnSpPr>
        <p:spPr>
          <a:xfrm>
            <a:off x="3492032" y="908720"/>
            <a:ext cx="565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장의 조건</a:t>
            </a:r>
            <a:endParaRPr lang="en-US" altLang="ko-KR" sz="3200" dirty="0" smtClean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1600" y="2529534"/>
            <a:ext cx="707236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/>
              <a:t>대기온도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 </a:t>
            </a:r>
            <a:r>
              <a:rPr lang="ko-KR" altLang="en-US" dirty="0" smtClean="0"/>
              <a:t>소지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철판</a:t>
            </a:r>
            <a:r>
              <a:rPr lang="en-US" altLang="ko-KR" dirty="0" smtClean="0"/>
              <a:t>)</a:t>
            </a:r>
            <a:r>
              <a:rPr lang="ko-KR" altLang="en-US" dirty="0" smtClean="0"/>
              <a:t>온도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 </a:t>
            </a:r>
            <a:r>
              <a:rPr lang="ko-KR" altLang="en-US" dirty="0" smtClean="0"/>
              <a:t>이슬점온도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 </a:t>
            </a:r>
            <a:r>
              <a:rPr lang="ko-KR" altLang="en-US" dirty="0" smtClean="0"/>
              <a:t>상대습도</a:t>
            </a:r>
            <a:endParaRPr lang="en-US" altLang="ko-KR" dirty="0" smtClean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5121" name="Picture 1" descr="C:\Users\Iam\Pictures\%B3%AF%BE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3969334" cy="39909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71600" y="1608448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도장 조건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3492032" y="908720"/>
            <a:ext cx="565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장의 조건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7228" y="2523027"/>
            <a:ext cx="85725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일반적으로 </a:t>
            </a:r>
            <a:r>
              <a:rPr lang="en-US" altLang="ko-KR" dirty="0" smtClean="0"/>
              <a:t>15</a:t>
            </a:r>
            <a:r>
              <a:rPr lang="ko-KR" altLang="en-US" dirty="0" smtClean="0"/>
              <a:t>℃</a:t>
            </a:r>
            <a:r>
              <a:rPr lang="en-US" altLang="ko-KR" dirty="0" smtClean="0"/>
              <a:t>~ 25</a:t>
            </a:r>
            <a:r>
              <a:rPr lang="ko-KR" altLang="en-US" dirty="0" smtClean="0"/>
              <a:t>℃가 적당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Epoxy </a:t>
            </a:r>
            <a:r>
              <a:rPr lang="ko-KR" altLang="en-US" dirty="0" err="1" smtClean="0"/>
              <a:t>도료의경우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낮은 온도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5</a:t>
            </a:r>
            <a:r>
              <a:rPr lang="ko-KR" altLang="en-US" dirty="0" smtClean="0"/>
              <a:t>℃이하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건조 지연이나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불완전한 경화가 발생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대기온도가 높을 경우</a:t>
            </a:r>
            <a:r>
              <a:rPr lang="en-US" altLang="ko-KR" dirty="0" smtClean="0"/>
              <a:t>, Dust Spray</a:t>
            </a:r>
            <a:r>
              <a:rPr lang="ko-KR" altLang="en-US" dirty="0" smtClean="0"/>
              <a:t>가 발생되거나 건조가 빨라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err="1" smtClean="0"/>
              <a:t>핀홀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오렌지필</a:t>
            </a:r>
            <a:r>
              <a:rPr lang="ko-KR" altLang="en-US" dirty="0" smtClean="0"/>
              <a:t> 등이 생김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971600" y="1608448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대기 온도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3492032" y="908720"/>
            <a:ext cx="565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장의 조건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7260" y="2528461"/>
            <a:ext cx="857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철판온도가 이슬점 온도 보다 최소한</a:t>
            </a:r>
            <a:r>
              <a:rPr lang="en-US" dirty="0" smtClean="0"/>
              <a:t> 2.7℃</a:t>
            </a:r>
            <a:r>
              <a:rPr lang="ko-KR" altLang="en-US" dirty="0" smtClean="0"/>
              <a:t>이상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철판온도는 일반적으로 동절기에 대기온도 보다 낮게 나타나고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en-US" dirty="0" smtClean="0"/>
              <a:t>(-5 ~ -10℃)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하절기에</a:t>
            </a:r>
            <a:r>
              <a:rPr lang="ko-KR" altLang="en-US" dirty="0" smtClean="0"/>
              <a:t> 대기온도 보다 높게 나타남</a:t>
            </a:r>
            <a:r>
              <a:rPr lang="en-US" dirty="0" smtClean="0"/>
              <a:t>(</a:t>
            </a:r>
            <a:r>
              <a:rPr lang="ko-KR" altLang="en-US" dirty="0" smtClean="0"/>
              <a:t>약</a:t>
            </a:r>
            <a:r>
              <a:rPr lang="en-US" dirty="0" smtClean="0"/>
              <a:t> 50~70℃)</a:t>
            </a:r>
            <a:endParaRPr lang="ko-KR" alt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이슬점 온도</a:t>
            </a:r>
            <a:r>
              <a:rPr lang="en-US" dirty="0" smtClean="0"/>
              <a:t>(Dew Point)</a:t>
            </a:r>
            <a:r>
              <a:rPr lang="ko-KR" altLang="en-US" dirty="0" smtClean="0"/>
              <a:t>는 공기중에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함유된 수증기가 기체상태를 벗어나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응결되기 시작하는 온도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44034" name="Picture 2" descr="C:\Users\Iam\Picture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93894"/>
            <a:ext cx="3840786" cy="2433878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  <a:tileRect r="-100000" b="-100000"/>
            </a:gradFill>
          </a:ln>
        </p:spPr>
      </p:pic>
      <p:sp>
        <p:nvSpPr>
          <p:cNvPr id="17" name="TextBox 16"/>
          <p:cNvSpPr txBox="1"/>
          <p:nvPr/>
        </p:nvSpPr>
        <p:spPr>
          <a:xfrm>
            <a:off x="971600" y="1608448"/>
            <a:ext cx="453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철판 온도와 이슬점 온도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600" y="160844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상대습도</a:t>
            </a:r>
            <a:endParaRPr lang="en-US" altLang="ko-KR" sz="2800" dirty="0" smtClean="0"/>
          </a:p>
        </p:txBody>
      </p:sp>
      <p:cxnSp>
        <p:nvCxnSpPr>
          <p:cNvPr id="16" name="직선 연결선 15"/>
          <p:cNvCxnSpPr/>
          <p:nvPr/>
        </p:nvCxnSpPr>
        <p:spPr>
          <a:xfrm>
            <a:off x="3492032" y="908720"/>
            <a:ext cx="565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장의 조건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8400" y="2529840"/>
            <a:ext cx="87154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상대습도</a:t>
            </a:r>
            <a:r>
              <a:rPr lang="en-US" altLang="ko-KR" dirty="0" smtClean="0"/>
              <a:t>(RH)</a:t>
            </a:r>
            <a:r>
              <a:rPr lang="ko-KR" altLang="en-US" dirty="0" smtClean="0"/>
              <a:t>는 주어진 온도에서 포화증기압에 대한 실제 증기압의 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</a:t>
            </a:r>
            <a:r>
              <a:rPr lang="ko-KR" altLang="en-US" b="1" dirty="0" smtClean="0"/>
              <a:t> </a:t>
            </a:r>
            <a:r>
              <a:rPr lang="en-US" altLang="ko-KR" sz="1400" b="1" dirty="0" smtClean="0"/>
              <a:t>{</a:t>
            </a:r>
            <a:r>
              <a:rPr lang="ko-KR" altLang="en-US" sz="1400" b="1" dirty="0" smtClean="0"/>
              <a:t>상대습도</a:t>
            </a:r>
            <a:r>
              <a:rPr lang="en-US" altLang="ko-KR" sz="1400" b="1" dirty="0" smtClean="0"/>
              <a:t>(RH) = (</a:t>
            </a:r>
            <a:r>
              <a:rPr lang="ko-KR" altLang="en-US" sz="1400" b="1" dirty="0" smtClean="0"/>
              <a:t>주어진 공기내의 수증기량 </a:t>
            </a:r>
            <a:r>
              <a:rPr lang="en-US" altLang="ko-KR" sz="1400" b="1" dirty="0" smtClean="0"/>
              <a:t>/ </a:t>
            </a:r>
            <a:r>
              <a:rPr lang="ko-KR" altLang="en-US" sz="1400" b="1" dirty="0" smtClean="0"/>
              <a:t>동일 온도에서 최대 포화 수증기량</a:t>
            </a:r>
            <a:r>
              <a:rPr lang="en-US" altLang="ko-KR" sz="1400" b="1" dirty="0" smtClean="0"/>
              <a:t>) X 100}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도장하기에 적당한 상대습도는 </a:t>
            </a:r>
            <a:r>
              <a:rPr lang="en-US" altLang="ko-KR" dirty="0" smtClean="0"/>
              <a:t>40 ~ 80%,</a:t>
            </a:r>
            <a:r>
              <a:rPr lang="ko-KR" altLang="en-US" dirty="0" smtClean="0"/>
              <a:t> 최소한 </a:t>
            </a:r>
            <a:r>
              <a:rPr lang="en-US" altLang="ko-KR" dirty="0" smtClean="0"/>
              <a:t>85%</a:t>
            </a:r>
            <a:r>
              <a:rPr lang="ko-KR" altLang="en-US" dirty="0" smtClean="0"/>
              <a:t>이하에서 도장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따뜻한 공기는 차가운 공기보다 더 많은 수증기를 함유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여름철 대기중의 수증기 함량은 겨울철 보다 </a:t>
            </a:r>
            <a:r>
              <a:rPr lang="en-US" altLang="ko-KR" dirty="0" smtClean="0"/>
              <a:t>3</a:t>
            </a:r>
            <a:r>
              <a:rPr lang="ko-KR" altLang="en-US" dirty="0" smtClean="0"/>
              <a:t>배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17" name="Picture 4" descr="C:\Users\Iam\Pictures\%C1%A6%B8%F1_%BE%F8%C0%BD-sail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357298"/>
            <a:ext cx="8358246" cy="46434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/>
          <p:nvPr/>
        </p:nvCxnSpPr>
        <p:spPr>
          <a:xfrm>
            <a:off x="3492032" y="908720"/>
            <a:ext cx="565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장의 조건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6088" y="2525984"/>
            <a:ext cx="8429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옥외 </a:t>
            </a:r>
            <a:r>
              <a:rPr lang="ko-KR" altLang="en-US" dirty="0" err="1" smtClean="0"/>
              <a:t>도장시</a:t>
            </a:r>
            <a:r>
              <a:rPr lang="ko-KR" altLang="en-US" dirty="0" smtClean="0"/>
              <a:t> 풍속이 </a:t>
            </a:r>
            <a:r>
              <a:rPr lang="en-US" altLang="ko-KR" dirty="0" smtClean="0"/>
              <a:t>3m/sec </a:t>
            </a:r>
            <a:r>
              <a:rPr lang="ko-KR" altLang="en-US" dirty="0" smtClean="0"/>
              <a:t>이상에서는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도료의 손실과 </a:t>
            </a:r>
            <a:r>
              <a:rPr lang="en-US" altLang="ko-KR" dirty="0" smtClean="0"/>
              <a:t>Paint Dust</a:t>
            </a:r>
            <a:r>
              <a:rPr lang="ko-KR" altLang="en-US" dirty="0" smtClean="0"/>
              <a:t>로 인한 표면상태가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불량하므로 주의</a:t>
            </a:r>
            <a:endParaRPr lang="ko-KR" alt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015900" y="3887688"/>
          <a:ext cx="692648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341"/>
                <a:gridCol w="2636809"/>
                <a:gridCol w="2500330"/>
              </a:tblGrid>
              <a:tr h="15106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풍 속</a:t>
                      </a:r>
                      <a:r>
                        <a:rPr lang="en-US" altLang="ko-KR" dirty="0" smtClean="0"/>
                        <a:t>(m/sec)</a:t>
                      </a:r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도료의 </a:t>
                      </a:r>
                      <a:r>
                        <a:rPr lang="en-US" altLang="ko-KR" dirty="0" smtClean="0"/>
                        <a:t>Loss(%)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3613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소자와 거리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30cm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>
                          <a:solidFill>
                            <a:schemeClr val="bg1"/>
                          </a:solidFill>
                        </a:rPr>
                        <a:t>소자와 거리 </a:t>
                      </a:r>
                      <a:r>
                        <a:rPr lang="en-US" altLang="ko-KR" b="1" dirty="0" smtClean="0">
                          <a:solidFill>
                            <a:schemeClr val="bg1"/>
                          </a:solidFill>
                        </a:rPr>
                        <a:t>50cm</a:t>
                      </a:r>
                      <a:endParaRPr lang="ko-KR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3037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15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20</a:t>
                      </a:r>
                      <a:endParaRPr lang="ko-KR" altLang="en-US" sz="1600" b="0" dirty="0"/>
                    </a:p>
                  </a:txBody>
                  <a:tcPr anchor="ctr"/>
                </a:tc>
              </a:tr>
              <a:tr h="33037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20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30</a:t>
                      </a:r>
                    </a:p>
                  </a:txBody>
                  <a:tcPr anchor="ctr"/>
                </a:tc>
              </a:tr>
              <a:tr h="360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27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45</a:t>
                      </a:r>
                      <a:endParaRPr lang="ko-KR" altLang="en-US" sz="16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35</a:t>
                      </a:r>
                      <a:endParaRPr lang="ko-KR" alt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/>
                        <a:t>70</a:t>
                      </a:r>
                      <a:endParaRPr lang="ko-KR" altLang="en-US" sz="1600" b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2050" name="Picture 2" descr="C:\Users\Iam\Pictures\photo_780166123543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12864"/>
            <a:ext cx="3277028" cy="2259012"/>
          </a:xfrm>
          <a:prstGeom prst="rect">
            <a:avLst/>
          </a:prstGeom>
          <a:noFill/>
          <a:ln w="57150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</p:pic>
      <p:sp>
        <p:nvSpPr>
          <p:cNvPr id="19" name="TextBox 18"/>
          <p:cNvSpPr txBox="1"/>
          <p:nvPr/>
        </p:nvSpPr>
        <p:spPr>
          <a:xfrm>
            <a:off x="971600" y="1608448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풍속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16" name="직선 연결선 15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장방법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1600" y="2529840"/>
            <a:ext cx="85725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저장 기간 동안에 안료 성분의 비중 차이에 의해 분리 현상이 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나타나거나 용기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바닥에 침전물이 형성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사용전에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교반기</a:t>
            </a:r>
            <a:r>
              <a:rPr lang="en-US" altLang="ko-KR" dirty="0" smtClean="0"/>
              <a:t>(Agitator)</a:t>
            </a:r>
            <a:r>
              <a:rPr lang="ko-KR" altLang="en-US" dirty="0" smtClean="0"/>
              <a:t>를 사용해 충분히 </a:t>
            </a:r>
            <a:r>
              <a:rPr lang="ko-KR" altLang="en-US" dirty="0" err="1" smtClean="0"/>
              <a:t>교반하여</a:t>
            </a:r>
            <a:r>
              <a:rPr lang="ko-KR" altLang="en-US" dirty="0" smtClean="0"/>
              <a:t> 사용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2</a:t>
            </a:r>
            <a:r>
              <a:rPr lang="ko-KR" altLang="en-US" dirty="0" err="1" smtClean="0"/>
              <a:t>액형</a:t>
            </a:r>
            <a:r>
              <a:rPr lang="en-US" altLang="ko-KR" dirty="0" smtClean="0"/>
              <a:t>(Epoxy or Urethane </a:t>
            </a:r>
            <a:r>
              <a:rPr lang="ko-KR" altLang="en-US" dirty="0" smtClean="0"/>
              <a:t>도료</a:t>
            </a:r>
            <a:r>
              <a:rPr lang="en-US" altLang="ko-KR" dirty="0" smtClean="0"/>
              <a:t>) </a:t>
            </a:r>
            <a:r>
              <a:rPr lang="ko-KR" altLang="en-US" dirty="0" smtClean="0"/>
              <a:t>도료는 주제와 </a:t>
            </a:r>
            <a:r>
              <a:rPr lang="ko-KR" altLang="en-US" dirty="0" err="1" smtClean="0"/>
              <a:t>경화제를</a:t>
            </a:r>
            <a:r>
              <a:rPr lang="ko-KR" altLang="en-US" dirty="0" smtClean="0"/>
              <a:t> 먼저 섞어서 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err="1" smtClean="0"/>
              <a:t>교반</a:t>
            </a:r>
            <a:r>
              <a:rPr lang="ko-KR" altLang="en-US" dirty="0" smtClean="0"/>
              <a:t> 한 다음 희석제를 투입하여 다시 </a:t>
            </a:r>
            <a:r>
              <a:rPr lang="ko-KR" altLang="en-US" dirty="0" err="1" smtClean="0"/>
              <a:t>교반</a:t>
            </a:r>
            <a:endParaRPr lang="ko-KR" alt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도료를 희석시킬 때에는 선택한 도장 방법에 알맞은 적당한 점도를 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유지하도록 적당한 양을 투입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1608448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혼합과 희석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장방법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1600" y="2524577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붓과 </a:t>
            </a:r>
            <a:r>
              <a:rPr lang="ko-KR" altLang="en-US" dirty="0" err="1" smtClean="0"/>
              <a:t>로울러</a:t>
            </a:r>
            <a:r>
              <a:rPr lang="ko-KR" altLang="en-US" dirty="0" smtClean="0"/>
              <a:t> 도장은 복잡한 소형 구조물에 도장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작업 능률이 낮고 외관이 균일하지 못하고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낮은 도막이 형성되지만 도료의 </a:t>
            </a:r>
            <a:r>
              <a:rPr lang="en-US" altLang="ko-KR" dirty="0" smtClean="0"/>
              <a:t>Loss</a:t>
            </a:r>
            <a:r>
              <a:rPr lang="ko-KR" altLang="en-US" dirty="0" smtClean="0"/>
              <a:t>가 적음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dirty="0" smtClean="0"/>
              <a:t>  </a:t>
            </a:r>
            <a:r>
              <a:rPr lang="ko-KR" altLang="en-US" b="1" dirty="0" smtClean="0"/>
              <a:t>붓과 </a:t>
            </a:r>
            <a:r>
              <a:rPr lang="ko-KR" altLang="en-US" b="1" dirty="0" err="1" smtClean="0"/>
              <a:t>로울러</a:t>
            </a:r>
            <a:r>
              <a:rPr lang="ko-KR" altLang="en-US" b="1" dirty="0" smtClean="0"/>
              <a:t> 도장 </a:t>
            </a:r>
            <a:r>
              <a:rPr lang="en-US" altLang="ko-KR" b="1" dirty="0" smtClean="0"/>
              <a:t>: 5 ~ 10%</a:t>
            </a:r>
            <a:r>
              <a:rPr lang="ko-KR" altLang="en-US" b="1" dirty="0" smtClean="0"/>
              <a:t>의 도료 </a:t>
            </a:r>
            <a:r>
              <a:rPr lang="en-US" altLang="ko-KR" b="1" dirty="0" smtClean="0"/>
              <a:t>Loss</a:t>
            </a:r>
            <a:br>
              <a:rPr lang="en-US" altLang="ko-KR" b="1" dirty="0" smtClean="0"/>
            </a:br>
            <a:r>
              <a:rPr lang="en-US" altLang="ko-KR" b="1" dirty="0" smtClean="0"/>
              <a:t>  Airless </a:t>
            </a:r>
            <a:r>
              <a:rPr lang="ko-KR" altLang="en-US" b="1" dirty="0" smtClean="0"/>
              <a:t>도장 </a:t>
            </a:r>
            <a:r>
              <a:rPr lang="en-US" altLang="ko-KR" b="1" dirty="0" smtClean="0"/>
              <a:t>: 20 ~ 30%</a:t>
            </a:r>
            <a:r>
              <a:rPr lang="ko-KR" altLang="en-US" b="1" dirty="0" smtClean="0"/>
              <a:t>의 도료 </a:t>
            </a:r>
            <a:r>
              <a:rPr lang="en-US" altLang="ko-KR" b="1" dirty="0" smtClean="0"/>
              <a:t>Loss</a:t>
            </a:r>
            <a:br>
              <a:rPr lang="en-US" altLang="ko-KR" b="1" dirty="0" smtClean="0"/>
            </a:br>
            <a:r>
              <a:rPr lang="en-US" altLang="ko-KR" b="1" dirty="0" smtClean="0"/>
              <a:t>  Air Spray </a:t>
            </a:r>
            <a:r>
              <a:rPr lang="ko-KR" altLang="en-US" b="1" dirty="0" smtClean="0"/>
              <a:t>도장 </a:t>
            </a:r>
            <a:r>
              <a:rPr lang="en-US" altLang="ko-KR" b="1" dirty="0" smtClean="0"/>
              <a:t>: 30 ~ 40%</a:t>
            </a:r>
            <a:r>
              <a:rPr lang="ko-KR" altLang="en-US" b="1" dirty="0" smtClean="0"/>
              <a:t>의 도료 </a:t>
            </a:r>
            <a:r>
              <a:rPr lang="en-US" altLang="ko-KR" b="1" dirty="0" smtClean="0"/>
              <a:t>Loss</a:t>
            </a:r>
            <a:endParaRPr lang="ko-KR" alt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붓은 </a:t>
            </a:r>
            <a:r>
              <a:rPr lang="ko-KR" altLang="en-US" dirty="0" err="1" smtClean="0"/>
              <a:t>평붓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둥근붓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경사붓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등이 있으며 크기도 </a:t>
            </a:r>
            <a:r>
              <a:rPr lang="ko-KR" altLang="en-US" dirty="0" err="1" smtClean="0"/>
              <a:t>여러가지가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있어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작업조건이나 작업상황에 따라 사용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Rectangle 2" descr="로울러"/>
          <p:cNvSpPr>
            <a:spLocks noChangeArrowheads="1"/>
          </p:cNvSpPr>
          <p:nvPr/>
        </p:nvSpPr>
        <p:spPr bwMode="auto">
          <a:xfrm>
            <a:off x="5907341" y="3286124"/>
            <a:ext cx="3008071" cy="170021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4445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971600" y="1608448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mtClean="0"/>
              <a:t>   붓과 </a:t>
            </a:r>
            <a:r>
              <a:rPr lang="ko-KR" altLang="en-US" sz="2800" dirty="0" err="1" smtClean="0"/>
              <a:t>로울러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16" name="직선 연결선 15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료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1608448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도료사용의 목적</a:t>
            </a:r>
            <a:endParaRPr lang="en-US" altLang="ko-KR" sz="2800" dirty="0" smtClean="0"/>
          </a:p>
        </p:txBody>
      </p:sp>
      <p:pic>
        <p:nvPicPr>
          <p:cNvPr id="13314" name="Picture 2" descr="http://054-555-0432.pkt114.com/kti_080912/upload_bbs/054-555-0432_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46799"/>
            <a:ext cx="4357685" cy="3268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2524577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외관상의 아름다움과 더불어 청결을 제공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선체 외판을 해수나 빗물 및 파도의 충격보호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녹이 슬어 부식되는 것을 방지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16" name="직선 연결선 15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료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1600" y="2524577"/>
            <a:ext cx="85725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비닐계통의 합성수지를 용액으로 제조된 것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오일 페인트보다 페인트 막의 두께가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훨씬 두꺼우며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보호력이</a:t>
            </a:r>
            <a:r>
              <a:rPr lang="ko-KR" altLang="en-US" dirty="0" smtClean="0"/>
              <a:t> 커서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선체 </a:t>
            </a:r>
            <a:r>
              <a:rPr lang="ko-KR" altLang="en-US" dirty="0" err="1" smtClean="0"/>
              <a:t>외판등에</a:t>
            </a:r>
            <a:r>
              <a:rPr lang="ko-KR" altLang="en-US" dirty="0" smtClean="0"/>
              <a:t> 주로 사용</a:t>
            </a: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1608448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</a:t>
            </a:r>
            <a:r>
              <a:rPr lang="ko-KR" altLang="en-US" sz="2800" dirty="0" err="1" smtClean="0"/>
              <a:t>에폭시</a:t>
            </a:r>
            <a:r>
              <a:rPr lang="ko-KR" altLang="en-US" sz="2800" dirty="0" smtClean="0"/>
              <a:t> 도료</a:t>
            </a:r>
            <a:endParaRPr lang="en-US" altLang="ko-KR" sz="2800" dirty="0" smtClean="0"/>
          </a:p>
        </p:txBody>
      </p:sp>
      <p:pic>
        <p:nvPicPr>
          <p:cNvPr id="2050" name="Picture 2" descr="http://d.silca.co.kr/data/gallery/v/v0809220925060p825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43356"/>
            <a:ext cx="3929058" cy="3261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</p:pic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0" y="853026"/>
            <a:ext cx="9144000" cy="6032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022121"/>
            <a:ext cx="2444900" cy="1261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Index</a:t>
            </a:r>
            <a:endParaRPr lang="ko-KR" altLang="en-US" sz="7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242088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415" y="3114719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표</a:t>
            </a:r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면처리와 전처리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803143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장의 조건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9585" y="449156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장방법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7170" y="517999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박도장의 미래</a:t>
            </a:r>
            <a:endParaRPr lang="ko-KR" altLang="en-US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60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16" name="직선 연결선 15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료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1600" y="2524577"/>
            <a:ext cx="857256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방청페인트</a:t>
            </a:r>
            <a:r>
              <a:rPr lang="en-US" altLang="ko-KR" dirty="0" smtClean="0"/>
              <a:t>(A/C paint) : </a:t>
            </a:r>
            <a:r>
              <a:rPr lang="ko-KR" altLang="en-US" dirty="0" smtClean="0"/>
              <a:t>강철판에 녹을 방지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주로 사용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5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방오페인트</a:t>
            </a:r>
            <a:r>
              <a:rPr lang="en-US" altLang="ko-KR" dirty="0" smtClean="0"/>
              <a:t>(A/F paint) : </a:t>
            </a:r>
            <a:r>
              <a:rPr lang="ko-KR" altLang="en-US" dirty="0" err="1" smtClean="0"/>
              <a:t>선저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수면하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水面下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외판에 </a:t>
            </a:r>
            <a:r>
              <a:rPr lang="en-US" altLang="ko-KR" dirty="0" smtClean="0"/>
              <a:t> </a:t>
            </a:r>
            <a:r>
              <a:rPr lang="ko-KR" altLang="en-US" dirty="0" smtClean="0"/>
              <a:t>해중생물이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     </a:t>
            </a:r>
            <a:r>
              <a:rPr lang="ko-KR" altLang="en-US" dirty="0" smtClean="0"/>
              <a:t>부착하지 못하도록 산화수은 등 독성물질을 가미한 페인트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5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표면 페인트</a:t>
            </a:r>
            <a:r>
              <a:rPr lang="en-US" altLang="ko-KR" dirty="0" smtClean="0"/>
              <a:t>(finish paint) : A/C</a:t>
            </a:r>
            <a:r>
              <a:rPr lang="ko-KR" altLang="en-US" dirty="0" smtClean="0"/>
              <a:t>페인트용 </a:t>
            </a:r>
            <a:r>
              <a:rPr lang="ko-KR" altLang="en-US" dirty="0" err="1" smtClean="0"/>
              <a:t>프라이머</a:t>
            </a:r>
            <a:r>
              <a:rPr lang="ko-KR" altLang="en-US" dirty="0" smtClean="0"/>
              <a:t> 및 </a:t>
            </a:r>
            <a:r>
              <a:rPr lang="en-US" altLang="ko-KR" dirty="0" smtClean="0"/>
              <a:t>A/F</a:t>
            </a:r>
            <a:r>
              <a:rPr lang="ko-KR" altLang="en-US" dirty="0" smtClean="0"/>
              <a:t>페인트 다음에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     </a:t>
            </a:r>
            <a:r>
              <a:rPr lang="ko-KR" altLang="en-US" dirty="0" smtClean="0"/>
              <a:t>최종적으로 표면에 칠하는 페인트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5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에나멜 페인트</a:t>
            </a:r>
            <a:r>
              <a:rPr lang="en-US" altLang="ko-KR" dirty="0" smtClean="0"/>
              <a:t>(enamel paint) : </a:t>
            </a:r>
            <a:r>
              <a:rPr lang="ko-KR" altLang="en-US" dirty="0" smtClean="0"/>
              <a:t>광택을 냄으로써 미관상의 장식을 위한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     </a:t>
            </a:r>
            <a:r>
              <a:rPr lang="ko-KR" altLang="en-US" dirty="0" smtClean="0"/>
              <a:t>페인트로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안료</a:t>
            </a:r>
            <a:r>
              <a:rPr lang="en-US" altLang="ko-KR" dirty="0" smtClean="0"/>
              <a:t>(pigment)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varnish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lacquer</a:t>
            </a:r>
            <a:r>
              <a:rPr lang="ko-KR" altLang="en-US" dirty="0" smtClean="0"/>
              <a:t>등을 혼합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1608448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도료의 종류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박도장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6287" y="2533644"/>
            <a:ext cx="864399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압축공기로 도료를 무산시켜 분출시키는 것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공기 밸브와 도료의 </a:t>
            </a:r>
            <a:r>
              <a:rPr lang="ko-KR" altLang="en-US" dirty="0" err="1" smtClean="0"/>
              <a:t>니들밸브가</a:t>
            </a:r>
            <a:r>
              <a:rPr lang="ko-KR" altLang="en-US" dirty="0" smtClean="0"/>
              <a:t> 동시에 열려 노즐에서 무산된 도료가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공기와 같이 방출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Air Spray</a:t>
            </a:r>
            <a:r>
              <a:rPr lang="ko-KR" altLang="en-US" dirty="0" smtClean="0"/>
              <a:t>는 </a:t>
            </a:r>
            <a:r>
              <a:rPr lang="ko-KR" altLang="en-US" b="1" dirty="0" smtClean="0"/>
              <a:t>도료와 공기의 혼합 방식에 따라</a:t>
            </a:r>
            <a:r>
              <a:rPr lang="ko-KR" altLang="en-US" dirty="0" smtClean="0"/>
              <a:t> ‘내부혼합식’과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외부혼합식’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b="1" dirty="0" smtClean="0"/>
              <a:t>도료의 공급 방식에 따라</a:t>
            </a:r>
            <a:r>
              <a:rPr lang="ko-KR" altLang="en-US" dirty="0" smtClean="0"/>
              <a:t> ‘</a:t>
            </a:r>
            <a:r>
              <a:rPr lang="ko-KR" altLang="en-US" dirty="0" err="1" smtClean="0"/>
              <a:t>중력식</a:t>
            </a:r>
            <a:r>
              <a:rPr lang="ko-KR" altLang="en-US" dirty="0" smtClean="0"/>
              <a:t>’</a:t>
            </a:r>
            <a:r>
              <a:rPr lang="en-US" altLang="ko-KR" dirty="0" smtClean="0"/>
              <a:t>, </a:t>
            </a:r>
            <a:r>
              <a:rPr lang="ko-KR" altLang="en-US" dirty="0" smtClean="0"/>
              <a:t>‘</a:t>
            </a:r>
            <a:r>
              <a:rPr lang="ko-KR" altLang="en-US" dirty="0" err="1" smtClean="0"/>
              <a:t>흡상식</a:t>
            </a:r>
            <a:r>
              <a:rPr lang="ko-KR" altLang="en-US" dirty="0" smtClean="0"/>
              <a:t>’</a:t>
            </a:r>
            <a:r>
              <a:rPr lang="en-US" altLang="ko-KR" dirty="0" smtClean="0"/>
              <a:t>, </a:t>
            </a:r>
            <a:r>
              <a:rPr lang="ko-KR" altLang="en-US" dirty="0" smtClean="0"/>
              <a:t>‘</a:t>
            </a:r>
            <a:r>
              <a:rPr lang="ko-KR" altLang="en-US" dirty="0" err="1" smtClean="0"/>
              <a:t>압송식</a:t>
            </a:r>
            <a:r>
              <a:rPr lang="ko-KR" altLang="en-US" dirty="0" smtClean="0"/>
              <a:t>’ </a:t>
            </a:r>
            <a:r>
              <a:rPr lang="ko-KR" altLang="en-US" dirty="0" err="1" smtClean="0"/>
              <a:t>으로</a:t>
            </a:r>
            <a:r>
              <a:rPr lang="ko-KR" altLang="en-US" dirty="0" smtClean="0"/>
              <a:t> 나눔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3074" name="Picture 2" descr="C:\Users\Iam\Pictures\368_1214_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698" y="4633921"/>
            <a:ext cx="3837782" cy="171451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71600" y="1608448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</a:t>
            </a:r>
            <a:r>
              <a:rPr lang="en-US" altLang="ko-KR" sz="2800" dirty="0" smtClean="0"/>
              <a:t>Air Spray</a:t>
            </a:r>
            <a:r>
              <a:rPr lang="ko-KR" altLang="en-US" sz="2800" dirty="0" smtClean="0"/>
              <a:t>도장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박도장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6287" y="2529957"/>
            <a:ext cx="864399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dirty="0" smtClean="0"/>
              <a:t> 도료와 공기의 혼합 방식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endParaRPr lang="en-US" altLang="ko-KR" sz="5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내부혼합식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공기와 도료의 혼합을 공기 캡의 내부에서 실시되는 구조로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</a:t>
            </a:r>
            <a:r>
              <a:rPr lang="ko-KR" altLang="en-US" dirty="0" err="1" smtClean="0"/>
              <a:t>후막형</a:t>
            </a:r>
            <a:r>
              <a:rPr lang="ko-KR" altLang="en-US" dirty="0" smtClean="0"/>
              <a:t> 도장에 적합하고 </a:t>
            </a:r>
            <a:r>
              <a:rPr lang="ko-KR" altLang="en-US" dirty="0" err="1" smtClean="0"/>
              <a:t>중력식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압송식</a:t>
            </a:r>
            <a:r>
              <a:rPr lang="ko-KR" altLang="en-US" dirty="0" smtClean="0"/>
              <a:t> 도장에 많이 사용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외부혼합식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공기 캡 외부에서 도료와 공기를 혼합하는 방식으로 패턴 폭과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</a:t>
            </a:r>
            <a:r>
              <a:rPr lang="ko-KR" altLang="en-US" dirty="0" smtClean="0"/>
              <a:t>공기의 압력 조절에 의해 도료의 </a:t>
            </a:r>
            <a:r>
              <a:rPr lang="ko-KR" altLang="en-US" dirty="0" err="1" smtClean="0"/>
              <a:t>미립화조절이</a:t>
            </a:r>
            <a:r>
              <a:rPr lang="ko-KR" altLang="en-US" dirty="0" smtClean="0"/>
              <a:t> 자유로움</a:t>
            </a:r>
            <a:r>
              <a:rPr lang="en-US" altLang="ko-KR" dirty="0" smtClean="0"/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971600" y="1608448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</a:t>
            </a:r>
            <a:r>
              <a:rPr lang="en-US" altLang="ko-KR" sz="2800" dirty="0" smtClean="0"/>
              <a:t>Air Spray</a:t>
            </a:r>
            <a:r>
              <a:rPr lang="ko-KR" altLang="en-US" sz="2800" dirty="0" smtClean="0"/>
              <a:t>도장</a:t>
            </a:r>
            <a:endParaRPr lang="en-US" altLang="ko-KR" sz="2800" dirty="0" smtClean="0"/>
          </a:p>
        </p:txBody>
      </p:sp>
      <p:sp>
        <p:nvSpPr>
          <p:cNvPr id="18" name="Rectangle 2" descr="Air Spray 건1"/>
          <p:cNvSpPr>
            <a:spLocks noChangeArrowheads="1"/>
          </p:cNvSpPr>
          <p:nvPr/>
        </p:nvSpPr>
        <p:spPr bwMode="auto">
          <a:xfrm>
            <a:off x="1142976" y="4429131"/>
            <a:ext cx="2857520" cy="19050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5400" cmpd="sng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9" name="Rectangle 2" descr="Air Spray 건2"/>
          <p:cNvSpPr>
            <a:spLocks noChangeArrowheads="1"/>
          </p:cNvSpPr>
          <p:nvPr/>
        </p:nvSpPr>
        <p:spPr bwMode="auto">
          <a:xfrm>
            <a:off x="5143504" y="4429132"/>
            <a:ext cx="2857520" cy="19044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박도장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81050" y="2528881"/>
            <a:ext cx="878684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ko-KR" altLang="en-US" sz="2000" dirty="0" smtClean="0"/>
              <a:t> 도료의 공급방식</a:t>
            </a:r>
            <a:endParaRPr lang="ko-KR" alt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흡상식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가장 널리 사용되는 형식</a:t>
            </a:r>
            <a:r>
              <a:rPr lang="en-US" altLang="ko-KR" dirty="0" smtClean="0"/>
              <a:t>,</a:t>
            </a:r>
            <a:r>
              <a:rPr lang="ko-KR" altLang="en-US" dirty="0" smtClean="0"/>
              <a:t> 도료의 컵이 하부에 설치되어 있는 방식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</a:t>
            </a:r>
            <a:r>
              <a:rPr lang="ko-KR" altLang="en-US" dirty="0" smtClean="0"/>
              <a:t> 공기로 인해 용기전방에 진공상태를 만들어 도료를 빨아 올림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중력식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도료의 용기가 상부에 부착되는 형식으로 도료의 중력에 의해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</a:t>
            </a:r>
            <a:r>
              <a:rPr lang="ko-KR" altLang="en-US" dirty="0" smtClean="0"/>
              <a:t>노즐에 도료를 공급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압송식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가압한 도료탱크로부터 호스에 의해 도료를 공급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※ </a:t>
            </a:r>
            <a:r>
              <a:rPr lang="ko-KR" altLang="en-US" b="1" u="sng" dirty="0" smtClean="0"/>
              <a:t>도장 장비가 비교적 간단하고 가격이 싸고 붓</a:t>
            </a:r>
            <a:r>
              <a:rPr lang="en-US" altLang="ko-KR" b="1" u="sng" dirty="0" smtClean="0"/>
              <a:t>/</a:t>
            </a:r>
            <a:r>
              <a:rPr lang="ko-KR" altLang="en-US" b="1" u="sng" dirty="0" err="1" smtClean="0"/>
              <a:t>로울러</a:t>
            </a:r>
            <a:r>
              <a:rPr lang="ko-KR" altLang="en-US" b="1" u="sng" dirty="0" smtClean="0"/>
              <a:t> 도장에 비해</a:t>
            </a:r>
            <a:r>
              <a:rPr lang="ko-KR" altLang="en-US" b="1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b="1" u="sng" dirty="0" smtClean="0"/>
              <a:t>능률적이 지만 두터운 도막을 얻을 수 없고 도료의 </a:t>
            </a:r>
            <a:r>
              <a:rPr lang="en-US" altLang="ko-KR" b="1" u="sng" dirty="0" smtClean="0"/>
              <a:t>Loss</a:t>
            </a:r>
            <a:r>
              <a:rPr lang="ko-KR" altLang="en-US" b="1" u="sng" dirty="0" smtClean="0"/>
              <a:t>가 심함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1608448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</a:t>
            </a:r>
            <a:r>
              <a:rPr lang="en-US" altLang="ko-KR" sz="2800" dirty="0" smtClean="0"/>
              <a:t>Air Spray</a:t>
            </a:r>
            <a:r>
              <a:rPr lang="ko-KR" altLang="en-US" sz="2800" dirty="0" smtClean="0"/>
              <a:t>도장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214414" y="3571876"/>
          <a:ext cx="6858047" cy="281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19"/>
                <a:gridCol w="2436122"/>
                <a:gridCol w="3175006"/>
              </a:tblGrid>
              <a:tr h="2872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방식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</a:rPr>
                        <a:t>장점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</a:rPr>
                        <a:t>단점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1065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Air Spray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도장 장비가 간단하고 가격이 쌈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도막의 마감 상태가 매우 좋음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Spray Pattern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폭 조절이 용이</a:t>
                      </a:r>
                      <a:endParaRPr lang="ko-KR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도료의 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Loss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 많음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후도막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형성이 어려움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압축공기에 의한 결함 발생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다량의 용제 사용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106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Airless Spray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도료의 손실이 적음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작업 능률이 높음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두꺼운 도막 형성이 가능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고점도 분무가 가능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용제절약</a:t>
                      </a: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고압의 공기 사용으로 인한 안전문제 발생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Tip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을 교환해야만 도료의 량을 조절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복잡한 구조물 도장이 어려움</a:t>
                      </a:r>
                      <a:endParaRPr lang="en-US" altLang="ko-KR" sz="12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0" name="직선 연결선 19"/>
          <p:cNvCxnSpPr/>
          <p:nvPr/>
        </p:nvCxnSpPr>
        <p:spPr>
          <a:xfrm>
            <a:off x="685773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19" name="직선 연결선 18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81050" y="2528299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altLang="ko-KR" dirty="0" smtClean="0"/>
              <a:t>Air Spray</a:t>
            </a:r>
            <a:r>
              <a:rPr lang="ko-KR" altLang="en-US" dirty="0" smtClean="0"/>
              <a:t>와 다르게 고압의 공기를 도료에 직접 압력을 가해 도료가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작은 노즐 구멍을 통해 도료입자를 미립화하여 분사시키는 것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12770" y="26064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박도장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1608448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</a:t>
            </a:r>
            <a:r>
              <a:rPr lang="en-US" altLang="ko-KR" sz="2800" dirty="0" smtClean="0"/>
              <a:t>Airless Spray</a:t>
            </a:r>
            <a:r>
              <a:rPr lang="ko-KR" altLang="en-US" sz="2800" dirty="0" smtClean="0"/>
              <a:t>도장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17" name="직선 연결선 16"/>
          <p:cNvCxnSpPr/>
          <p:nvPr/>
        </p:nvCxnSpPr>
        <p:spPr>
          <a:xfrm>
            <a:off x="2772032" y="908720"/>
            <a:ext cx="63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81050" y="2532060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2"/>
            </a:pPr>
            <a:r>
              <a:rPr lang="en-US" altLang="ko-KR" dirty="0" smtClean="0"/>
              <a:t>Airless </a:t>
            </a:r>
            <a:r>
              <a:rPr lang="ko-KR" altLang="en-US" dirty="0" smtClean="0"/>
              <a:t>도장기기의 종류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엔진식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도장기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엔진에 의하여 펌프를 작동시켜 도료에 압력을 가하는 방식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   </a:t>
            </a:r>
            <a:r>
              <a:rPr lang="ko-KR" altLang="en-US" dirty="0" smtClean="0"/>
              <a:t> 전기나 에어라인이 없는 장소에서 사용이 가능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                       </a:t>
            </a:r>
            <a:r>
              <a:rPr lang="ko-KR" altLang="en-US" dirty="0" smtClean="0"/>
              <a:t>엔진이 장착되어 소음이 심하고 가격이 비쌈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공기압식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도장기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에어라인에서 공급된 공기를 펌프를 작동시켜 도료에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      </a:t>
            </a:r>
            <a:r>
              <a:rPr lang="ko-KR" altLang="en-US" dirty="0" smtClean="0"/>
              <a:t>압력을 가하는 방식</a:t>
            </a:r>
            <a:r>
              <a:rPr lang="en-US" altLang="ko-KR" dirty="0" smtClean="0"/>
              <a:t>,</a:t>
            </a:r>
            <a:r>
              <a:rPr lang="ko-KR" altLang="en-US" dirty="0" smtClean="0"/>
              <a:t> 가장 보편적으로 사용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전기식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도장기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다이어프램</a:t>
            </a:r>
            <a:r>
              <a:rPr lang="ko-KR" altLang="en-US" dirty="0" smtClean="0"/>
              <a:t> 펌프를 전기모터에 의해 작동시켜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      </a:t>
            </a:r>
            <a:r>
              <a:rPr lang="ko-KR" altLang="en-US" dirty="0" smtClean="0"/>
              <a:t>도료에 압력을 가함</a:t>
            </a:r>
            <a:endParaRPr lang="en-US" altLang="ko-KR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12770" y="260648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박도장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786578" y="928670"/>
            <a:ext cx="2357422" cy="5929330"/>
            <a:chOff x="6786578" y="928670"/>
            <a:chExt cx="2357422" cy="5929330"/>
          </a:xfrm>
        </p:grpSpPr>
        <p:sp>
          <p:nvSpPr>
            <p:cNvPr id="17409" name="Rectangle 1" descr="엔진식 도장기"/>
            <p:cNvSpPr>
              <a:spLocks noChangeArrowheads="1"/>
            </p:cNvSpPr>
            <p:nvPr/>
          </p:nvSpPr>
          <p:spPr bwMode="auto">
            <a:xfrm rot="407335">
              <a:off x="7000892" y="928670"/>
              <a:ext cx="1943100" cy="20066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10" name="Rectangle 2" descr="에어리스 펌프"/>
            <p:cNvSpPr>
              <a:spLocks noChangeArrowheads="1"/>
            </p:cNvSpPr>
            <p:nvPr/>
          </p:nvSpPr>
          <p:spPr bwMode="auto">
            <a:xfrm rot="20941613">
              <a:off x="6786578" y="2928934"/>
              <a:ext cx="1943100" cy="200660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25400" cap="rnd">
              <a:solidFill>
                <a:schemeClr val="accent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11" name="Rectangle 3" descr="전기식 도장기"/>
            <p:cNvSpPr>
              <a:spLocks noChangeArrowheads="1"/>
            </p:cNvSpPr>
            <p:nvPr/>
          </p:nvSpPr>
          <p:spPr bwMode="auto">
            <a:xfrm rot="421922">
              <a:off x="7200900" y="4851400"/>
              <a:ext cx="1943100" cy="2006600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254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71600" y="1608448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</a:t>
            </a:r>
            <a:r>
              <a:rPr lang="en-US" altLang="ko-KR" sz="2800" dirty="0" smtClean="0"/>
              <a:t>Airless Spray</a:t>
            </a:r>
            <a:r>
              <a:rPr lang="ko-KR" altLang="en-US" sz="2800" dirty="0" smtClean="0"/>
              <a:t>도장</a:t>
            </a:r>
            <a:endParaRPr lang="en-US" altLang="ko-K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postfiles2.naver.net/20110802_257/qkrwodudz_1312213949430WWU7l_JPEG/%C6%E4%C0%CE%C6%AE%C0%CF%B7%AF%BD%BA%C6%AE.jpg?type=w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0000" t="10000" r="10000" b="15000"/>
          <a:stretch>
            <a:fillRect/>
          </a:stretch>
        </p:blipFill>
        <p:spPr bwMode="auto">
          <a:xfrm>
            <a:off x="500034" y="3000372"/>
            <a:ext cx="838206" cy="785818"/>
          </a:xfrm>
          <a:prstGeom prst="rect">
            <a:avLst/>
          </a:prstGeom>
          <a:noFill/>
        </p:spPr>
      </p:pic>
      <p:pic>
        <p:nvPicPr>
          <p:cNvPr id="9218" name="Picture 2" descr="C:\Users\Iam\Pictures\pict3010_resize_rak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8836" y="1357298"/>
            <a:ext cx="2714644" cy="2092326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  <a:tileRect r="-100000" b="-100000"/>
            </a:gradFill>
          </a:ln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4572032" y="908720"/>
            <a:ext cx="45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3475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선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박도장의 미래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515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6" name="직사각형 15"/>
          <p:cNvSpPr/>
          <p:nvPr/>
        </p:nvSpPr>
        <p:spPr>
          <a:xfrm>
            <a:off x="571472" y="1357298"/>
            <a:ext cx="1285884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7" name="Picture 1" descr="C:\Users\Iam\Pictures\2009071967011_20090719848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95708"/>
            <a:ext cx="2828925" cy="2762250"/>
          </a:xfrm>
          <a:prstGeom prst="rect">
            <a:avLst/>
          </a:prstGeom>
          <a:noFill/>
        </p:spPr>
      </p:pic>
      <p:pic>
        <p:nvPicPr>
          <p:cNvPr id="17" name="Picture 4" descr="http://postfiles2.naver.net/20110802_257/qkrwodudz_1312213949430WWU7l_JPEG/%C6%E4%C0%CE%C6%AE%C0%CF%B7%AF%BD%BA%C6%AE.jpg?type=w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0000" t="10000" r="10000" b="15000"/>
          <a:stretch>
            <a:fillRect/>
          </a:stretch>
        </p:blipFill>
        <p:spPr bwMode="auto">
          <a:xfrm>
            <a:off x="500034" y="1357298"/>
            <a:ext cx="838206" cy="7858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8328" y="1487240"/>
            <a:ext cx="807249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ko-KR" altLang="en-US" b="1" dirty="0" smtClean="0"/>
              <a:t>  선박 도장 훈련용 시스템 개발</a:t>
            </a:r>
            <a:endParaRPr lang="en-US" altLang="ko-KR" dirty="0" smtClean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/>
              <a:t> 현재 세계 최고를 자랑하고 있는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국내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조선기술 수준이 세계최고의 </a:t>
            </a:r>
            <a:r>
              <a:rPr lang="en-US" altLang="ko-KR" dirty="0" smtClean="0"/>
              <a:t>IT</a:t>
            </a:r>
            <a:r>
              <a:rPr lang="ko-KR" altLang="en-US" dirty="0" smtClean="0"/>
              <a:t>기술과의 융합</a:t>
            </a:r>
            <a:endParaRPr lang="en-US" altLang="ko-KR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altLang="ko-KR" b="1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ko-KR" altLang="en-US" b="1" dirty="0" smtClean="0"/>
              <a:t>  친환경 선박 기술</a:t>
            </a:r>
            <a:endParaRPr lang="en-US" altLang="ko-KR" b="1" dirty="0" smtClean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ko-KR" b="1" dirty="0" smtClean="0"/>
              <a:t> </a:t>
            </a:r>
            <a:r>
              <a:rPr lang="en-US" altLang="ko-KR" dirty="0" smtClean="0"/>
              <a:t>STX-GD ECO-Ship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/>
              <a:t> 현대重</a:t>
            </a:r>
            <a:r>
              <a:rPr lang="en-US" altLang="ko-KR" dirty="0" smtClean="0"/>
              <a:t>-</a:t>
            </a:r>
            <a:r>
              <a:rPr lang="ko-KR" altLang="en-US" dirty="0" smtClean="0"/>
              <a:t>에코 </a:t>
            </a:r>
            <a:r>
              <a:rPr lang="ko-KR" altLang="en-US" dirty="0" err="1" smtClean="0"/>
              <a:t>밸러스트수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친환경 엔진</a:t>
            </a:r>
            <a:endParaRPr lang="en-US" altLang="ko-KR" dirty="0" smtClean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삼성重</a:t>
            </a:r>
            <a:r>
              <a:rPr lang="en-US" altLang="ko-KR" dirty="0" smtClean="0"/>
              <a:t>-</a:t>
            </a:r>
            <a:r>
              <a:rPr lang="ko-KR" altLang="en-US" dirty="0" smtClean="0"/>
              <a:t>온실가스 가이드라인</a:t>
            </a:r>
            <a:endParaRPr lang="en-US" altLang="ko-KR" dirty="0" smtClean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/>
              <a:t> 대우조선해양</a:t>
            </a:r>
            <a:r>
              <a:rPr lang="en-US" altLang="ko-KR" dirty="0" smtClean="0"/>
              <a:t>-</a:t>
            </a:r>
            <a:r>
              <a:rPr lang="ko-KR" altLang="en-US" dirty="0" smtClean="0"/>
              <a:t>고압 천연가스 연료공급 장치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189998"/>
            <a:ext cx="5184794" cy="40473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cxnSp>
        <p:nvCxnSpPr>
          <p:cNvPr id="6" name="직선 연결선 5"/>
          <p:cNvCxnSpPr/>
          <p:nvPr/>
        </p:nvCxnSpPr>
        <p:spPr>
          <a:xfrm>
            <a:off x="-11875" y="548680"/>
            <a:ext cx="89427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3492032" y="1268760"/>
            <a:ext cx="565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9" name="직사각형 8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2" name="직사각형 11"/>
          <p:cNvSpPr/>
          <p:nvPr/>
        </p:nvSpPr>
        <p:spPr>
          <a:xfrm>
            <a:off x="571472" y="1357298"/>
            <a:ext cx="1285884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2770" y="260648"/>
            <a:ext cx="19575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Q</a:t>
            </a:r>
            <a:r>
              <a:rPr lang="en-US" altLang="ko-KR" sz="4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&amp;</a:t>
            </a:r>
            <a:r>
              <a:rPr lang="en-US" altLang="ko-KR" sz="8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A</a:t>
            </a:r>
            <a:endParaRPr lang="ko-KR" altLang="en-US" sz="80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8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3"/>
          <a:stretch/>
        </p:blipFill>
        <p:spPr>
          <a:xfrm>
            <a:off x="0" y="0"/>
            <a:ext cx="9144000" cy="6638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459" y="3836540"/>
            <a:ext cx="51395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</a:t>
            </a:r>
            <a:r>
              <a:rPr lang="en-US" altLang="ko-KR" sz="8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hank </a:t>
            </a:r>
            <a:r>
              <a:rPr lang="en-US" altLang="ko-KR" sz="8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y</a:t>
            </a:r>
            <a:r>
              <a:rPr lang="en-US" altLang="ko-KR" sz="8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ou</a:t>
            </a:r>
            <a:endParaRPr lang="ko-KR" altLang="en-US" sz="8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042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소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개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71600" y="2529535"/>
            <a:ext cx="7072362" cy="222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 smtClean="0"/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집이나 자동차 같은 경우는 평소 주변 환경에 노출 되어 있어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변형이나 부식을 볼 수 있지만 선박의 경우 특수한 환경에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있어 의문이 생겨 일반적인 도장과는 다를 것이라는 생각에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주제를 정하였습니다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71472" y="1357298"/>
            <a:ext cx="1285884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35408" y="1610328"/>
            <a:ext cx="469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800" dirty="0" smtClean="0"/>
              <a:t> </a:t>
            </a:r>
            <a:r>
              <a:rPr lang="ko-KR" altLang="en-US" sz="2800" b="1" dirty="0" smtClean="0"/>
              <a:t>선박도장을 하게 된 이유 </a:t>
            </a:r>
            <a:endParaRPr lang="ko-KR" altLang="en-US" sz="2800" b="1" dirty="0"/>
          </a:p>
        </p:txBody>
      </p:sp>
      <p:pic>
        <p:nvPicPr>
          <p:cNvPr id="1026" name="Picture 2" descr="C:\Users\Iam\Pictures\AB-70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24" y="1571612"/>
            <a:ext cx="793756" cy="714380"/>
          </a:xfrm>
          <a:prstGeom prst="rect">
            <a:avLst/>
          </a:prstGeom>
          <a:noFill/>
          <a:ln w="203200">
            <a:noFill/>
          </a:ln>
        </p:spPr>
      </p:pic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3" name="Picture 1" descr="C:\Users\Iam\Pictures\%C6%E4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2680" y="2714620"/>
            <a:ext cx="2559001" cy="3457582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rgbClr val="000000">
                    <a:alpha val="6900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  <p:sp>
        <p:nvSpPr>
          <p:cNvPr id="17" name="TextBox 16"/>
          <p:cNvSpPr txBox="1"/>
          <p:nvPr/>
        </p:nvSpPr>
        <p:spPr>
          <a:xfrm>
            <a:off x="971600" y="2529535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도료를 칠하거나 바르는 것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부식을 막고 모양을 내기 위한 일종의 기술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유동상태인 일종의 화합물질을 </a:t>
            </a:r>
            <a:r>
              <a:rPr lang="en-US" altLang="ko-KR" b="1" dirty="0" smtClean="0"/>
              <a:t>"</a:t>
            </a:r>
            <a:r>
              <a:rPr lang="ko-KR" altLang="en-US" b="1" dirty="0" smtClean="0"/>
              <a:t>도료</a:t>
            </a:r>
            <a:r>
              <a:rPr lang="en-US" altLang="ko-KR" b="1" dirty="0" smtClean="0"/>
              <a:t>”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부동상태의 연속적인 피막 형성체를 </a:t>
            </a:r>
            <a:r>
              <a:rPr lang="en-US" altLang="ko-KR" b="1" dirty="0" smtClean="0"/>
              <a:t>"</a:t>
            </a:r>
            <a:r>
              <a:rPr lang="ko-KR" altLang="en-US" b="1" dirty="0" smtClean="0"/>
              <a:t>도막</a:t>
            </a:r>
            <a:r>
              <a:rPr lang="en-US" altLang="ko-KR" b="1" dirty="0" smtClean="0"/>
              <a:t>”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도료로서 도막을 형성케 하는 작업과정을 </a:t>
            </a:r>
            <a:r>
              <a:rPr lang="en-US" altLang="ko-KR" b="1" dirty="0" smtClean="0"/>
              <a:t>"</a:t>
            </a:r>
            <a:r>
              <a:rPr lang="ko-KR" altLang="en-US" b="1" dirty="0" smtClean="0"/>
              <a:t>도장</a:t>
            </a:r>
            <a:r>
              <a:rPr lang="en-US" altLang="ko-KR" b="1" dirty="0" smtClean="0"/>
              <a:t>”</a:t>
            </a:r>
            <a:r>
              <a:rPr lang="en-US" altLang="ko-KR" dirty="0" smtClean="0"/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610328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도장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76658" y="2527239"/>
            <a:ext cx="8501122" cy="41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dirty="0" err="1" smtClean="0"/>
              <a:t>중방식</a:t>
            </a:r>
            <a:r>
              <a:rPr lang="ko-KR" altLang="en-US" dirty="0" smtClean="0"/>
              <a:t> 도장은 교량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강교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해상 구조물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발전소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각종 </a:t>
            </a:r>
            <a:r>
              <a:rPr lang="en-US" altLang="ko-KR" dirty="0" smtClean="0"/>
              <a:t>Plant </a:t>
            </a:r>
            <a:r>
              <a:rPr lang="ko-KR" altLang="en-US" dirty="0" smtClean="0"/>
              <a:t>등 심한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부식환경에 놓여있는 </a:t>
            </a:r>
            <a:r>
              <a:rPr lang="ko-KR" altLang="en-US" dirty="0" err="1" smtClean="0"/>
              <a:t>철구조물을</a:t>
            </a:r>
            <a:r>
              <a:rPr lang="ko-KR" altLang="en-US" dirty="0" smtClean="0"/>
              <a:t> 부식으로부터 보호하기 위한 도장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2) </a:t>
            </a:r>
            <a:r>
              <a:rPr lang="ko-KR" altLang="en-US" dirty="0" err="1" smtClean="0"/>
              <a:t>중방식</a:t>
            </a:r>
            <a:r>
              <a:rPr lang="ko-KR" altLang="en-US" dirty="0" smtClean="0"/>
              <a:t> 도료에 요구되는 물성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①두꺼운 도막 형성이 가능한 도료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②물리적 성질이 우수하고 내수성 및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smtClean="0"/>
              <a:t>내해수성이 좋을 것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③</a:t>
            </a:r>
            <a:r>
              <a:rPr lang="ko-KR" altLang="en-US" dirty="0" err="1" smtClean="0"/>
              <a:t>내산성</a:t>
            </a:r>
            <a:r>
              <a:rPr lang="ko-KR" altLang="en-US" dirty="0" smtClean="0"/>
              <a:t> 및 </a:t>
            </a:r>
            <a:r>
              <a:rPr lang="ko-KR" altLang="en-US" dirty="0" err="1" smtClean="0"/>
              <a:t>내알카리성이</a:t>
            </a:r>
            <a:r>
              <a:rPr lang="ko-KR" altLang="en-US" dirty="0" smtClean="0"/>
              <a:t> 우수할 것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④보수 </a:t>
            </a:r>
            <a:r>
              <a:rPr lang="ko-KR" altLang="en-US" dirty="0" err="1" smtClean="0"/>
              <a:t>도장성이</a:t>
            </a:r>
            <a:r>
              <a:rPr lang="ko-KR" altLang="en-US" dirty="0" smtClean="0"/>
              <a:t> 우수하고 소지 및 도막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</a:t>
            </a:r>
            <a:r>
              <a:rPr lang="ko-KR" altLang="en-US" dirty="0" smtClean="0"/>
              <a:t>상호간의 부착이 좋을 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</p:txBody>
      </p:sp>
      <p:cxnSp>
        <p:nvCxnSpPr>
          <p:cNvPr id="23" name="직선 연결선 22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24" name="직선 연결선 23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23555" name="Picture 3" descr="C:\Users\Iam\Pictures\%A1%DAnaver_com_20110901_142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47" y="3500438"/>
            <a:ext cx="3389313" cy="285273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71600" y="1608448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 </a:t>
            </a:r>
            <a:r>
              <a:rPr lang="ko-KR" altLang="en-US" sz="2800" dirty="0" err="1" smtClean="0"/>
              <a:t>중방식</a:t>
            </a:r>
            <a:r>
              <a:rPr lang="ko-KR" altLang="en-US" sz="2800" dirty="0" smtClean="0"/>
              <a:t> 도장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24" name="직선 연결선 23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971600" y="1608448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 선박이란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529535"/>
            <a:ext cx="80295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부양력을</a:t>
            </a:r>
            <a:r>
              <a:rPr lang="ko-KR" altLang="en-US" dirty="0" smtClean="0"/>
              <a:t> 가진 구조물로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 또는 화물을 적재하고 바다 위를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스스로의 힘으로 나아갈 수 있는 능력을 갖춘 것</a:t>
            </a:r>
            <a:r>
              <a:rPr lang="en-US" altLang="ko-KR" dirty="0" smtClean="0"/>
              <a:t> </a:t>
            </a:r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 smtClean="0"/>
          </a:p>
          <a:p>
            <a:pPr fontAlgn="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현재 국내 법규상 ﻿총톤수 </a:t>
            </a:r>
            <a:r>
              <a:rPr lang="en-US" altLang="ko-KR" dirty="0" smtClean="0"/>
              <a:t>5</a:t>
            </a:r>
            <a:r>
              <a:rPr lang="ko-KR" altLang="en-US" dirty="0" smtClean="0"/>
              <a:t>톤 이상﻿의 것을 선박으로 취급</a:t>
            </a:r>
            <a:r>
              <a:rPr lang="en-US" altLang="ko-KR" dirty="0" smtClean="0"/>
              <a:t>, </a:t>
            </a:r>
          </a:p>
          <a:p>
            <a:pPr fontAlgn="t"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세계적으로 </a:t>
            </a:r>
            <a:r>
              <a:rPr lang="ko-KR" altLang="en-US" dirty="0" err="1" smtClean="0"/>
              <a:t>로이드</a:t>
            </a:r>
            <a:r>
              <a:rPr lang="ko-KR" altLang="en-US" dirty="0" smtClean="0"/>
              <a:t> 선급협회는 ﻿총톤수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톤 이상의 강선을 선박으로 취급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71600" y="2521927"/>
            <a:ext cx="835824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 smtClean="0"/>
              <a:t> 선박의 </a:t>
            </a:r>
            <a:r>
              <a:rPr lang="ko-KR" altLang="en-US" dirty="0" err="1" smtClean="0"/>
              <a:t>선저부는</a:t>
            </a:r>
            <a:r>
              <a:rPr lang="ko-KR" altLang="en-US" dirty="0" smtClean="0"/>
              <a:t> 항상 해수에 침수되어 있어 부식되기 쉽고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2</a:t>
            </a:r>
            <a:r>
              <a:rPr lang="ko-KR" altLang="en-US" dirty="0" smtClean="0"/>
              <a:t>천여 종의 해양생물에 노출되어 부착 및 번식되는 부위</a:t>
            </a:r>
            <a:r>
              <a:rPr lang="en-US" altLang="ko-KR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err="1" smtClean="0"/>
              <a:t>외현부는</a:t>
            </a:r>
            <a:r>
              <a:rPr lang="ko-KR" altLang="en-US" dirty="0" smtClean="0"/>
              <a:t> 해수에 침수되기도 하고 대기 중에 폭로되며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항상 해풍과 파도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기계적 충격 등을 감소</a:t>
            </a:r>
            <a:r>
              <a:rPr lang="en-US" altLang="ko-KR" dirty="0" smtClean="0"/>
              <a:t>/</a:t>
            </a:r>
            <a:r>
              <a:rPr lang="ko-KR" altLang="en-US" dirty="0" smtClean="0"/>
              <a:t>차단 시키는 기술</a:t>
            </a:r>
          </a:p>
          <a:p>
            <a:pPr>
              <a:buFont typeface="Arial" pitchFamily="34" charset="0"/>
              <a:buChar char="•"/>
            </a:pPr>
            <a:endParaRPr lang="ko-KR" altLang="en-US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sp>
        <p:nvSpPr>
          <p:cNvPr id="17" name="TextBox 16"/>
          <p:cNvSpPr txBox="1"/>
          <p:nvPr/>
        </p:nvSpPr>
        <p:spPr>
          <a:xfrm>
            <a:off x="971600" y="1608448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선박 도장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2411760" y="908720"/>
            <a:ext cx="673223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도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장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071538" y="2571744"/>
          <a:ext cx="7355076" cy="317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61"/>
                <a:gridCol w="3003323"/>
                <a:gridCol w="2451692"/>
              </a:tblGrid>
              <a:tr h="4086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부위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환경 조건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요구 물성</a:t>
                      </a:r>
                      <a:endParaRPr lang="ko-KR" altLang="en-US" sz="120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 water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지속적인 해수 침적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해양생물 오염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방오성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내해수성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방청성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Splash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해수침수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ko-KR" altLang="en-US" sz="1200" b="0" dirty="0" smtClean="0"/>
                        <a:t>폭로 </a:t>
                      </a:r>
                      <a:r>
                        <a:rPr lang="en-US" altLang="ko-KR" sz="1200" b="0" dirty="0" smtClean="0"/>
                        <a:t>Cycle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 smtClean="0"/>
                        <a:t>내충격성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내마모성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방청성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Atmospheric 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간헐적 해수 침적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ko-KR" altLang="en-US" sz="1200" b="0" dirty="0" smtClean="0"/>
                        <a:t>대기 </a:t>
                      </a:r>
                      <a:r>
                        <a:rPr lang="ko-KR" altLang="en-US" sz="1200" b="0" dirty="0" err="1" smtClean="0"/>
                        <a:t>폭록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내후성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방청성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내해수성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 Ballast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해수 침적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내해수성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방청성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도장작업성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Fresh Water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청수 침적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 smtClean="0"/>
                        <a:t>내청수성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인체 </a:t>
                      </a:r>
                      <a:r>
                        <a:rPr lang="ko-KR" altLang="en-US" sz="1200" b="0" dirty="0" err="1" smtClean="0"/>
                        <a:t>무해성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각종 </a:t>
                      </a:r>
                      <a:r>
                        <a:rPr lang="en-US" altLang="ko-KR" sz="1200" b="0" dirty="0" smtClean="0"/>
                        <a:t>Oil </a:t>
                      </a:r>
                      <a:r>
                        <a:rPr lang="ko-KR" altLang="en-US" sz="1200" b="0" dirty="0" smtClean="0"/>
                        <a:t>침적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 smtClean="0"/>
                        <a:t>내유성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방청성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Exposed Deck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대기 폭로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간헐적 해수 침수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내수성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방청성</a:t>
                      </a:r>
                      <a:r>
                        <a:rPr lang="en-US" altLang="ko-KR" sz="1200" b="0" dirty="0" smtClean="0"/>
                        <a:t>,</a:t>
                      </a:r>
                      <a:r>
                        <a:rPr lang="en-US" altLang="ko-KR" sz="1200" b="0" baseline="0" dirty="0" smtClean="0"/>
                        <a:t> </a:t>
                      </a:r>
                      <a:r>
                        <a:rPr lang="ko-KR" altLang="en-US" sz="1200" b="0" baseline="0" dirty="0" smtClean="0"/>
                        <a:t>내후성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Cargo 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곡물</a:t>
                      </a:r>
                      <a:r>
                        <a:rPr lang="en-US" altLang="ko-KR" sz="1200" b="0" dirty="0" smtClean="0"/>
                        <a:t>/</a:t>
                      </a:r>
                      <a:r>
                        <a:rPr lang="ko-KR" altLang="en-US" sz="1200" b="0" dirty="0" smtClean="0"/>
                        <a:t>석탄 등 화물 침적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인체 </a:t>
                      </a:r>
                      <a:r>
                        <a:rPr lang="ko-KR" altLang="en-US" sz="1200" b="0" dirty="0" err="1" smtClean="0"/>
                        <a:t>무해성</a:t>
                      </a:r>
                      <a:r>
                        <a:rPr lang="en-US" altLang="ko-KR" sz="1200" b="0" dirty="0" smtClean="0"/>
                        <a:t>. </a:t>
                      </a:r>
                      <a:r>
                        <a:rPr lang="ko-KR" altLang="en-US" sz="1200" b="0" dirty="0" err="1" smtClean="0"/>
                        <a:t>내충격성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4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Cargo Tank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용제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화학제품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smtClean="0"/>
                        <a:t>원유</a:t>
                      </a:r>
                      <a:r>
                        <a:rPr lang="en-US" altLang="ko-KR" sz="1200" b="0" baseline="0" dirty="0" smtClean="0"/>
                        <a:t> </a:t>
                      </a:r>
                      <a:r>
                        <a:rPr lang="ko-KR" altLang="en-US" sz="1200" b="0" baseline="0" dirty="0" smtClean="0"/>
                        <a:t>등 침적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smtClean="0"/>
                        <a:t>내약품성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방청성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내유성</a:t>
                      </a:r>
                      <a:endParaRPr lang="ko-KR" altLang="en-US" sz="1200" b="0" dirty="0"/>
                    </a:p>
                  </a:txBody>
                  <a:tcPr/>
                </a:tc>
              </a:tr>
              <a:tr h="296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/>
                        <a:t>Oil, </a:t>
                      </a:r>
                      <a:r>
                        <a:rPr lang="ko-KR" altLang="en-US" sz="1200" b="0" dirty="0" smtClean="0"/>
                        <a:t>윤활유 등에 간헐적 침적</a:t>
                      </a:r>
                      <a:endParaRPr lang="ko-KR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dirty="0" err="1" smtClean="0"/>
                        <a:t>내유성</a:t>
                      </a:r>
                      <a:r>
                        <a:rPr lang="en-US" altLang="ko-KR" sz="1200" b="0" dirty="0" smtClean="0"/>
                        <a:t>, </a:t>
                      </a:r>
                      <a:r>
                        <a:rPr lang="ko-KR" altLang="en-US" sz="1200" b="0" dirty="0" err="1" smtClean="0"/>
                        <a:t>방청성</a:t>
                      </a:r>
                      <a:endParaRPr lang="ko-KR" altLang="en-US" sz="12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71600" y="1608448"/>
            <a:ext cx="671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선박의 부위별 환경 조건 및 요구 물성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-11875" y="476672"/>
            <a:ext cx="839459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cxnSp>
        <p:nvCxnSpPr>
          <p:cNvPr id="9" name="직선 연결선 8"/>
          <p:cNvCxnSpPr/>
          <p:nvPr/>
        </p:nvCxnSpPr>
        <p:spPr>
          <a:xfrm>
            <a:off x="4500562" y="908720"/>
            <a:ext cx="4572000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5" name="TextBox 4"/>
          <p:cNvSpPr txBox="1"/>
          <p:nvPr/>
        </p:nvSpPr>
        <p:spPr>
          <a:xfrm>
            <a:off x="512770" y="260648"/>
            <a:ext cx="3886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표</a:t>
            </a:r>
            <a:r>
              <a:rPr lang="ko-KR" altLang="en-US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rgbClr val="002060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-윤고딕330" pitchFamily="18" charset="-127"/>
                <a:ea typeface="-윤고딕330" pitchFamily="18" charset="-127"/>
              </a:rPr>
              <a:t>면처리와 전처리</a:t>
            </a:r>
            <a:endParaRPr lang="ko-KR" altLang="en-US" sz="3200" dirty="0">
              <a:ln>
                <a:solidFill>
                  <a:schemeClr val="accent5">
                    <a:lumMod val="50000"/>
                  </a:schemeClr>
                </a:solidFill>
              </a:ln>
              <a:gradFill flip="none" rotWithShape="1">
                <a:gsLst>
                  <a:gs pos="0">
                    <a:srgbClr val="002060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>
            <a:off x="7329934" y="1"/>
            <a:ext cx="1814065" cy="119675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65" b="4073"/>
          <a:stretch/>
        </p:blipFill>
        <p:spPr>
          <a:xfrm rot="10800000">
            <a:off x="251520" y="5661249"/>
            <a:ext cx="1814065" cy="119675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936105" y="6381328"/>
            <a:ext cx="8460431" cy="0"/>
          </a:xfrm>
          <a:prstGeom prst="line">
            <a:avLst/>
          </a:prstGeom>
          <a:noFill/>
          <a:ln w="28575">
            <a:solidFill>
              <a:srgbClr val="002060"/>
            </a:solidFill>
          </a:ln>
        </p:spPr>
      </p:cxnSp>
      <p:sp>
        <p:nvSpPr>
          <p:cNvPr id="15" name="직사각형 14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002060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7329934" y="-24"/>
            <a:ext cx="1816418" cy="135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100000" l="7715" r="100000">
                        <a14:foregroundMark x1="96680" y1="71745" x2="97363" y2="9791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 rot="10800000">
            <a:off x="285720" y="5500702"/>
            <a:ext cx="1816418" cy="1359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599979" rev="0"/>
            </a:camera>
            <a:lightRig rig="threePt" dir="t"/>
          </a:scene3d>
        </p:spPr>
      </p:pic>
      <p:pic>
        <p:nvPicPr>
          <p:cNvPr id="20481" name="Picture 1" descr="C:\Users\Iam\Pictures\%BD%C56_jakim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643050"/>
            <a:ext cx="3244845" cy="2433634"/>
          </a:xfrm>
          <a:prstGeom prst="rect">
            <a:avLst/>
          </a:prstGeom>
          <a:noFill/>
          <a:ln w="508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  <p:sp>
        <p:nvSpPr>
          <p:cNvPr id="14" name="TextBox 13"/>
          <p:cNvSpPr txBox="1"/>
          <p:nvPr/>
        </p:nvSpPr>
        <p:spPr>
          <a:xfrm>
            <a:off x="971600" y="1608448"/>
            <a:ext cx="369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   표면 처리의 중요성</a:t>
            </a:r>
            <a:endParaRPr lang="en-US" altLang="ko-KR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971600" y="2521927"/>
            <a:ext cx="835824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도장의 가장 중요한 인자는 표면처리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도막의 조기파손의 </a:t>
            </a:r>
            <a:r>
              <a:rPr lang="en-US" altLang="ko-KR" dirty="0" smtClean="0"/>
              <a:t>60~80%</a:t>
            </a:r>
            <a:r>
              <a:rPr lang="ko-KR" altLang="en-US" dirty="0" smtClean="0"/>
              <a:t>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</a:t>
            </a:r>
            <a:r>
              <a:rPr lang="ko-KR" altLang="en-US" dirty="0" smtClean="0"/>
              <a:t>부적절한 표면처리에 기인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ko-KR" altLang="en-US" dirty="0" smtClean="0"/>
              <a:t> 철 표면은 </a:t>
            </a:r>
            <a:r>
              <a:rPr lang="ko-KR" altLang="en-US" dirty="0" err="1" smtClean="0"/>
              <a:t>변질층</a:t>
            </a:r>
            <a:r>
              <a:rPr lang="ko-KR" altLang="en-US" dirty="0" smtClean="0"/>
              <a:t> 이나 </a:t>
            </a:r>
            <a:r>
              <a:rPr lang="ko-KR" altLang="en-US" dirty="0" err="1" smtClean="0"/>
              <a:t>산화층이</a:t>
            </a:r>
            <a:r>
              <a:rPr lang="ko-KR" altLang="en-US" dirty="0" smtClean="0"/>
              <a:t> 덮여있고 </a:t>
            </a:r>
            <a:endParaRPr lang="en-US" altLang="ko-KR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ko-KR" altLang="en-US" dirty="0" smtClean="0"/>
              <a:t> 또한 이물질 등이 부착되어 있어 도장 전에 완전히 제거하지 않고 도장 시</a:t>
            </a:r>
            <a:r>
              <a:rPr lang="en-US" altLang="ko-KR" dirty="0" smtClean="0"/>
              <a:t>,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ko-KR" dirty="0" smtClean="0"/>
              <a:t> </a:t>
            </a:r>
            <a:r>
              <a:rPr lang="ko-KR" altLang="en-US" dirty="0" smtClean="0"/>
              <a:t>소지와의 부착력이 저하와 여러 가지 도막 결함 및 조기 </a:t>
            </a:r>
            <a:r>
              <a:rPr lang="ko-KR" altLang="en-US" dirty="0" err="1" smtClean="0"/>
              <a:t>발청의</a:t>
            </a:r>
            <a:r>
              <a:rPr lang="ko-KR" altLang="en-US" dirty="0" smtClean="0"/>
              <a:t> 원인</a:t>
            </a:r>
          </a:p>
        </p:txBody>
      </p:sp>
    </p:spTree>
    <p:extLst>
      <p:ext uri="{BB962C8B-B14F-4D97-AF65-F5344CB8AC3E}">
        <p14:creationId xmlns:p14="http://schemas.microsoft.com/office/powerpoint/2010/main" xmlns="" val="407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807</Words>
  <Application>Microsoft Office PowerPoint</Application>
  <PresentationFormat>화면 슬라이드 쇼(4:3)</PresentationFormat>
  <Paragraphs>234</Paragraphs>
  <Slides>28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WatDeHell</cp:lastModifiedBy>
  <cp:revision>111</cp:revision>
  <dcterms:created xsi:type="dcterms:W3CDTF">2011-02-21T01:32:58Z</dcterms:created>
  <dcterms:modified xsi:type="dcterms:W3CDTF">2011-12-07T13:33:54Z</dcterms:modified>
</cp:coreProperties>
</file>