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2" r:id="rId2"/>
    <p:sldId id="263" r:id="rId3"/>
    <p:sldId id="264" r:id="rId4"/>
    <p:sldId id="265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BB15-4897-4DDB-9D06-56F156FFCC38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B8123-97D5-4F56-9D98-F7C62C741D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E418E-C984-4FC5-9B53-A77E118DBF6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17</a:t>
            </a:fld>
            <a:endParaRPr 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18</a:t>
            </a:fld>
            <a:endParaRPr 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19</a:t>
            </a:fld>
            <a:endParaRPr 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20</a:t>
            </a:fld>
            <a:endParaRPr 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21</a:t>
            </a:fld>
            <a:endParaRPr 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22</a:t>
            </a:fld>
            <a:endParaRPr 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54925" y="685481"/>
            <a:ext cx="2348150" cy="3429534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5559-1C3E-422C-9F48-F5098A48541D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119.co.kr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119.co.kr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119.co.kr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119.co.kr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119.co.k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71600" y="161032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baseline="0" dirty="0" smtClean="0"/>
              <a:t> </a:t>
            </a:r>
            <a:endParaRPr lang="ko-KR" altLang="en-US" sz="2800" dirty="0"/>
          </a:p>
        </p:txBody>
      </p:sp>
      <p:pic>
        <p:nvPicPr>
          <p:cNvPr id="2052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71472" y="1285860"/>
            <a:ext cx="114300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71600" y="161032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baseline="0" dirty="0" smtClean="0"/>
              <a:t> </a:t>
            </a:r>
            <a:endParaRPr lang="ko-KR" altLang="en-US" sz="2800" dirty="0"/>
          </a:p>
        </p:txBody>
      </p:sp>
      <p:pic>
        <p:nvPicPr>
          <p:cNvPr id="2052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71472" y="1285860"/>
            <a:ext cx="114300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71600" y="161032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baseline="0" dirty="0" smtClean="0"/>
              <a:t> </a:t>
            </a:r>
            <a:endParaRPr lang="ko-KR" altLang="en-US" sz="2800" dirty="0"/>
          </a:p>
        </p:txBody>
      </p:sp>
      <p:pic>
        <p:nvPicPr>
          <p:cNvPr id="2052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71472" y="1285860"/>
            <a:ext cx="114300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71600" y="161032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baseline="0" dirty="0" smtClean="0"/>
              <a:t> </a:t>
            </a:r>
            <a:endParaRPr lang="ko-KR" altLang="en-US" sz="2800" dirty="0"/>
          </a:p>
        </p:txBody>
      </p:sp>
      <p:pic>
        <p:nvPicPr>
          <p:cNvPr id="2052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71472" y="1285860"/>
            <a:ext cx="114300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71600" y="161032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baseline="0" dirty="0" smtClean="0"/>
              <a:t> </a:t>
            </a:r>
            <a:endParaRPr lang="ko-KR" altLang="en-US" sz="2800" dirty="0"/>
          </a:p>
        </p:txBody>
      </p:sp>
      <p:pic>
        <p:nvPicPr>
          <p:cNvPr id="2052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71472" y="1285860"/>
            <a:ext cx="114300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0CAE-236A-402D-A2AD-C9AAC70D92C1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75C9-150E-4C35-BC81-358F4E1D2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3025" y="765175"/>
            <a:ext cx="8997950" cy="2951163"/>
          </a:xfrm>
          <a:prstGeom prst="rect">
            <a:avLst/>
          </a:prstGeom>
          <a:gradFill rotWithShape="1">
            <a:gsLst>
              <a:gs pos="0">
                <a:srgbClr val="012C88"/>
              </a:gs>
              <a:gs pos="100000">
                <a:srgbClr val="52A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975" y="654050"/>
            <a:ext cx="8997950" cy="69850"/>
          </a:xfrm>
          <a:prstGeom prst="rect">
            <a:avLst/>
          </a:prstGeom>
          <a:gradFill rotWithShape="1">
            <a:gsLst>
              <a:gs pos="0">
                <a:srgbClr val="012C88"/>
              </a:gs>
              <a:gs pos="100000">
                <a:srgbClr val="0062C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8263" y="3756025"/>
            <a:ext cx="8997950" cy="42863"/>
          </a:xfrm>
          <a:prstGeom prst="rect">
            <a:avLst/>
          </a:prstGeom>
          <a:gradFill rotWithShape="1">
            <a:gsLst>
              <a:gs pos="0">
                <a:srgbClr val="65B2FF"/>
              </a:gs>
              <a:gs pos="100000">
                <a:srgbClr val="A3D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2473" name="Picture 9" descr="지구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3352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357188" y="1214438"/>
            <a:ext cx="55721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2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친환경 도료</a:t>
            </a:r>
          </a:p>
        </p:txBody>
      </p:sp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>
            <a:off x="1000125" y="3214688"/>
            <a:ext cx="33147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ko-KR" altLang="en-US" sz="32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75463" y="5429250"/>
            <a:ext cx="203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HY헤드라인M" pitchFamily="18" charset="-127"/>
              </a:rPr>
              <a:t>2011.11.23</a:t>
            </a:r>
          </a:p>
          <a:p>
            <a:pPr algn="r">
              <a:defRPr/>
            </a:pP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HY헤드라인M" pitchFamily="18" charset="-127"/>
              </a:rPr>
              <a:t>산림자원학과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827584" y="4581128"/>
            <a:ext cx="4860634" cy="930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류도욱</a:t>
            </a:r>
            <a:r>
              <a:rPr lang="en-US" altLang="ko-K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서상진</a:t>
            </a:r>
            <a:r>
              <a:rPr lang="en-US" altLang="ko-K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서동교</a:t>
            </a:r>
            <a:r>
              <a:rPr lang="en-US" altLang="ko-KR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, </a:t>
            </a:r>
            <a:r>
              <a:rPr lang="ko-KR" altLang="en-US" sz="32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정기원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4" grpId="0" animBg="1"/>
      <p:bldP spid="624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92696"/>
            <a:ext cx="7467600" cy="5102027"/>
          </a:xfrm>
        </p:spPr>
        <p:txBody>
          <a:bodyPr/>
          <a:lstStyle/>
          <a:p>
            <a:r>
              <a:rPr lang="ko-KR" altLang="en-US" sz="3600" dirty="0" smtClean="0">
                <a:latin typeface="+mj-ea"/>
                <a:ea typeface="+mj-ea"/>
              </a:rPr>
              <a:t>치과용 접착제</a:t>
            </a:r>
            <a:endParaRPr lang="en-US" altLang="ko-KR" sz="3600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</a:endParaRPr>
          </a:p>
          <a:p>
            <a:r>
              <a:rPr lang="ko-KR" altLang="en-US" sz="2800" dirty="0" err="1" smtClean="0">
                <a:latin typeface="+mj-ea"/>
              </a:rPr>
              <a:t>연조직용</a:t>
            </a:r>
            <a:r>
              <a:rPr lang="en-US" altLang="ko-KR" sz="2800" dirty="0" smtClean="0">
                <a:latin typeface="+mj-ea"/>
              </a:rPr>
              <a:t>-</a:t>
            </a:r>
            <a:r>
              <a:rPr lang="ko-KR" altLang="en-US" sz="2800" dirty="0" err="1" smtClean="0">
                <a:latin typeface="+mj-ea"/>
              </a:rPr>
              <a:t>시아노아크릴레이트계</a:t>
            </a:r>
            <a:r>
              <a:rPr lang="ko-KR" altLang="en-US" sz="2800" dirty="0" smtClean="0">
                <a:latin typeface="+mj-ea"/>
              </a:rPr>
              <a:t> 접착제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err="1" smtClean="0">
                <a:latin typeface="+mj-ea"/>
              </a:rPr>
              <a:t>경조직용</a:t>
            </a:r>
            <a:r>
              <a:rPr lang="en-US" altLang="ko-KR" sz="2800" dirty="0" smtClean="0">
                <a:latin typeface="+mj-ea"/>
              </a:rPr>
              <a:t>-</a:t>
            </a:r>
            <a:r>
              <a:rPr lang="ko-KR" altLang="en-US" sz="2800" dirty="0" smtClean="0">
                <a:latin typeface="+mj-ea"/>
              </a:rPr>
              <a:t> 치과용 시멘트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수복용 레진</a:t>
            </a:r>
            <a:endParaRPr lang="en-US" altLang="ko-KR" sz="2800" dirty="0" smtClean="0">
              <a:latin typeface="+mj-ea"/>
            </a:endParaRPr>
          </a:p>
          <a:p>
            <a:pPr>
              <a:buNone/>
            </a:pP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9306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+mj-ea"/>
                <a:ea typeface="+mj-ea"/>
              </a:rPr>
              <a:t>생물접착제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물속에서도 강한 접착력을 가짐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바다 갈조류의 </a:t>
            </a:r>
            <a:r>
              <a:rPr lang="ko-KR" altLang="en-US" sz="2800" dirty="0" err="1" smtClean="0">
                <a:latin typeface="+mj-ea"/>
              </a:rPr>
              <a:t>접착성</a:t>
            </a:r>
            <a:r>
              <a:rPr lang="ko-KR" altLang="en-US" sz="2800" dirty="0" smtClean="0">
                <a:latin typeface="+mj-ea"/>
              </a:rPr>
              <a:t> 단백질 등을 주성분으로 한 접착제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봉합사의 대체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뼈 상처의 수복 등 에 사용</a:t>
            </a:r>
            <a:endParaRPr lang="en-US" altLang="ko-KR" sz="2800" dirty="0" smtClean="0">
              <a:latin typeface="+mj-ea"/>
            </a:endParaRP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0" y="0"/>
            <a:ext cx="9144000" cy="603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244" y="3920480"/>
            <a:ext cx="3244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5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 도장</a:t>
            </a:r>
            <a:endParaRPr lang="ko-KR" altLang="en-US" sz="50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3489" y="3849230"/>
            <a:ext cx="256739" cy="1008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ko-KR" altLang="en-US" sz="720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75" y="5250686"/>
            <a:ext cx="4397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720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en-US" altLang="ko-KR" sz="1600" dirty="0" smtClean="0"/>
              <a:t>Presenter – </a:t>
            </a:r>
            <a:r>
              <a:rPr lang="ko-KR" altLang="en-US" sz="1600" dirty="0" smtClean="0"/>
              <a:t>박성규  김영훈  이시영  </a:t>
            </a:r>
            <a:r>
              <a:rPr lang="ko-KR" altLang="en-US" sz="1600" dirty="0" err="1" smtClean="0"/>
              <a:t>채수녕</a:t>
            </a:r>
            <a:r>
              <a:rPr lang="en-US" altLang="ko-KR" sz="1600" dirty="0" smtClean="0"/>
              <a:t>-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10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3" name="Picture 1" descr="C:\Users\Iam\Pictures\%C6%E4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80" y="2714620"/>
            <a:ext cx="2559001" cy="3457582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0000">
                    <a:alpha val="6900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sp>
        <p:nvSpPr>
          <p:cNvPr id="17" name="TextBox 16"/>
          <p:cNvSpPr txBox="1"/>
          <p:nvPr/>
        </p:nvSpPr>
        <p:spPr>
          <a:xfrm>
            <a:off x="971600" y="2529535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도료를 칠하거나 바르는 것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부식을 막고 모양을 내기 위한 일종의 기술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유동상태인 일종의 화합물질을 </a:t>
            </a:r>
            <a:r>
              <a:rPr lang="en-US" altLang="ko-KR" b="1" dirty="0" smtClean="0"/>
              <a:t>"</a:t>
            </a:r>
            <a:r>
              <a:rPr lang="ko-KR" altLang="en-US" b="1" dirty="0" smtClean="0"/>
              <a:t>도료</a:t>
            </a:r>
            <a:r>
              <a:rPr lang="en-US" altLang="ko-KR" b="1" dirty="0" smtClean="0"/>
              <a:t>”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부동상태의 연속적인 피막 형성체를 </a:t>
            </a:r>
            <a:r>
              <a:rPr lang="en-US" altLang="ko-KR" b="1" dirty="0" smtClean="0"/>
              <a:t>"</a:t>
            </a:r>
            <a:r>
              <a:rPr lang="ko-KR" altLang="en-US" b="1" dirty="0" smtClean="0"/>
              <a:t>도막</a:t>
            </a:r>
            <a:r>
              <a:rPr lang="en-US" altLang="ko-KR" b="1" dirty="0" smtClean="0"/>
              <a:t>”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도료로서 도막을 형성케 하는 작업과정을 </a:t>
            </a:r>
            <a:r>
              <a:rPr lang="en-US" altLang="ko-KR" b="1" dirty="0" smtClean="0"/>
              <a:t>"</a:t>
            </a:r>
            <a:r>
              <a:rPr lang="ko-KR" altLang="en-US" b="1" dirty="0" smtClean="0"/>
              <a:t>도장</a:t>
            </a:r>
            <a:r>
              <a:rPr lang="en-US" altLang="ko-KR" b="1" dirty="0" smtClean="0"/>
              <a:t>”</a:t>
            </a:r>
            <a:r>
              <a:rPr lang="en-US" altLang="ko-KR" dirty="0" smtClean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610328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도장 </a:t>
            </a:r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6658" y="2527239"/>
            <a:ext cx="8501122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err="1" smtClean="0"/>
              <a:t>중방식</a:t>
            </a:r>
            <a:r>
              <a:rPr lang="ko-KR" altLang="en-US" dirty="0" smtClean="0"/>
              <a:t> 도장은 교량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강교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해상 구조물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발전소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각종 </a:t>
            </a:r>
            <a:r>
              <a:rPr lang="en-US" altLang="ko-KR" dirty="0" smtClean="0"/>
              <a:t>Plant </a:t>
            </a:r>
            <a:r>
              <a:rPr lang="ko-KR" altLang="en-US" dirty="0" smtClean="0"/>
              <a:t>등 심한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부식환경에 놓여있는 </a:t>
            </a:r>
            <a:r>
              <a:rPr lang="ko-KR" altLang="en-US" dirty="0" err="1" smtClean="0"/>
              <a:t>철구조물을</a:t>
            </a:r>
            <a:r>
              <a:rPr lang="ko-KR" altLang="en-US" dirty="0" smtClean="0"/>
              <a:t> 부식으로부터 보호하기 위한 도장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2) </a:t>
            </a:r>
            <a:r>
              <a:rPr lang="ko-KR" altLang="en-US" dirty="0" err="1" smtClean="0"/>
              <a:t>중방식</a:t>
            </a:r>
            <a:r>
              <a:rPr lang="ko-KR" altLang="en-US" dirty="0" smtClean="0"/>
              <a:t> 도료에 요구되는 물성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①두꺼운 도막 형성이 가능한 도료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②물리적 성질이 우수하고 내수성 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내해수성이 좋을 것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③</a:t>
            </a:r>
            <a:r>
              <a:rPr lang="ko-KR" altLang="en-US" dirty="0" err="1" smtClean="0"/>
              <a:t>내산성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내알카리성이</a:t>
            </a:r>
            <a:r>
              <a:rPr lang="ko-KR" altLang="en-US" dirty="0" smtClean="0"/>
              <a:t> 우수할 것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④보수 </a:t>
            </a:r>
            <a:r>
              <a:rPr lang="ko-KR" altLang="en-US" dirty="0" err="1" smtClean="0"/>
              <a:t>도장성이</a:t>
            </a:r>
            <a:r>
              <a:rPr lang="ko-KR" altLang="en-US" dirty="0" smtClean="0"/>
              <a:t> 우수하고 소지 및 도막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상호간의 부착이 좋을 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</p:txBody>
      </p:sp>
      <p:cxnSp>
        <p:nvCxnSpPr>
          <p:cNvPr id="23" name="직선 연결선 22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24" name="직선 연결선 23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23555" name="Picture 3" descr="C:\Users\Iam\Pictures\%A1%DAnaver_com_20110901_142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47" y="3500438"/>
            <a:ext cx="3389313" cy="28527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1608448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 </a:t>
            </a:r>
            <a:r>
              <a:rPr lang="ko-KR" altLang="en-US" sz="2800" dirty="0" err="1" smtClean="0"/>
              <a:t>중방식</a:t>
            </a:r>
            <a:r>
              <a:rPr lang="ko-KR" altLang="en-US" sz="2800" dirty="0" smtClean="0"/>
              <a:t> 도장</a:t>
            </a:r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24" name="직선 연결선 23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971600" y="160844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 선박이란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529535"/>
            <a:ext cx="80295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부양력을</a:t>
            </a:r>
            <a:r>
              <a:rPr lang="ko-KR" altLang="en-US" dirty="0" smtClean="0"/>
              <a:t> 가진 구조물로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 또는 화물을 적재하고 바다 위를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스스로의 힘으로 나아갈 수 있는 능력을 갖춘 것</a:t>
            </a:r>
            <a:r>
              <a:rPr lang="en-US" altLang="ko-KR" dirty="0" smtClean="0"/>
              <a:t> 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현재 국내 법규상 ﻿총톤수 </a:t>
            </a:r>
            <a:r>
              <a:rPr lang="en-US" altLang="ko-KR" dirty="0" smtClean="0"/>
              <a:t>5</a:t>
            </a:r>
            <a:r>
              <a:rPr lang="ko-KR" altLang="en-US" dirty="0" smtClean="0"/>
              <a:t>톤 이상﻿의 것을 선박으로 취급</a:t>
            </a:r>
            <a:r>
              <a:rPr lang="en-US" altLang="ko-KR" dirty="0" smtClean="0"/>
              <a:t>, </a:t>
            </a:r>
          </a:p>
          <a:p>
            <a:pPr fontAlgn="t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세계적으로 </a:t>
            </a:r>
            <a:r>
              <a:rPr lang="ko-KR" altLang="en-US" dirty="0" err="1" smtClean="0"/>
              <a:t>로이드</a:t>
            </a:r>
            <a:r>
              <a:rPr lang="ko-KR" altLang="en-US" dirty="0" smtClean="0"/>
              <a:t> 선급협회는 ﻿총톤수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톤 이상의 강선을 선박으로 취급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="" xmlns:p14="http://schemas.microsoft.com/office/powerpoint/2010/main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71600" y="2521927"/>
            <a:ext cx="83582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선박의 </a:t>
            </a:r>
            <a:r>
              <a:rPr lang="ko-KR" altLang="en-US" dirty="0" err="1" smtClean="0"/>
              <a:t>선저부는</a:t>
            </a:r>
            <a:r>
              <a:rPr lang="ko-KR" altLang="en-US" dirty="0" smtClean="0"/>
              <a:t> 항상 해수에 침수되어 있어 부식되기 쉽고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</a:t>
            </a:r>
            <a:r>
              <a:rPr lang="ko-KR" altLang="en-US" dirty="0" smtClean="0"/>
              <a:t>천여 종의 해양생물에 노출되어 부착 및 번식되는 부위</a:t>
            </a:r>
            <a:r>
              <a:rPr lang="en-US" altLang="ko-KR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err="1" smtClean="0"/>
              <a:t>외현부는</a:t>
            </a:r>
            <a:r>
              <a:rPr lang="ko-KR" altLang="en-US" dirty="0" smtClean="0"/>
              <a:t> 해수에 침수되기도 하고 대기 중에 폭로되며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항상 해풍과 파도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기계적 충격 등을 감소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차단 시키는 기술</a:t>
            </a:r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선박 도장</a:t>
            </a:r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39752" y="2444872"/>
            <a:ext cx="4536504" cy="1200152"/>
          </a:xfrm>
        </p:spPr>
        <p:txBody>
          <a:bodyPr>
            <a:noAutofit/>
          </a:bodyPr>
          <a:lstStyle/>
          <a:p>
            <a:pPr algn="ctr"/>
            <a:r>
              <a:rPr lang="ko-KR" altLang="en-US" sz="8000" b="1" spc="500" dirty="0" smtClean="0">
                <a:latin typeface="HY강B" pitchFamily="18" charset="-127"/>
                <a:ea typeface="HY강B" pitchFamily="18" charset="-127"/>
              </a:rPr>
              <a:t>도막방수</a:t>
            </a:r>
            <a:endParaRPr lang="ko-KR" sz="8000" b="1" spc="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121224" y="5157192"/>
            <a:ext cx="5022776" cy="1152128"/>
          </a:xfrm>
        </p:spPr>
        <p:txBody>
          <a:bodyPr/>
          <a:lstStyle/>
          <a:p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              &lt;6</a:t>
            </a:r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조</a:t>
            </a:r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정동진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신민석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백정기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정지운</a:t>
            </a:r>
            <a:endParaRPr lang="ko-KR" sz="2800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296144" y="4293096"/>
            <a:ext cx="8460432" cy="1200152"/>
          </a:xfrm>
        </p:spPr>
        <p:txBody>
          <a:bodyPr>
            <a:noAutofit/>
          </a:bodyPr>
          <a:lstStyle/>
          <a:p>
            <a:r>
              <a:rPr lang="ko-KR" altLang="en-US" sz="6600" b="1" spc="200" dirty="0" smtClean="0">
                <a:latin typeface="HY강B" pitchFamily="18" charset="-127"/>
                <a:ea typeface="HY강B" pitchFamily="18" charset="-127"/>
              </a:rPr>
              <a:t>도막방수의 정의</a:t>
            </a:r>
            <a:endParaRPr lang="ko-KR" sz="6600" b="1" spc="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정의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3568" y="1196752"/>
            <a:ext cx="8001000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ko-KR" altLang="en-US" sz="3600" dirty="0" smtClean="0">
                <a:ea typeface="HY강B" pitchFamily="18" charset="-127"/>
              </a:rPr>
              <a:t> </a:t>
            </a:r>
            <a:r>
              <a:rPr lang="en-US" altLang="ko-KR" sz="3600" dirty="0" smtClean="0">
                <a:ea typeface="HY강B" pitchFamily="18" charset="-127"/>
              </a:rPr>
              <a:t> </a:t>
            </a:r>
            <a:r>
              <a:rPr lang="ko-KR" altLang="en-US" sz="3600" dirty="0" smtClean="0">
                <a:ea typeface="HY강B" pitchFamily="18" charset="-127"/>
              </a:rPr>
              <a:t>방수바탕 위에 합성고무나 합성수지의 용액 혹은 </a:t>
            </a:r>
            <a:r>
              <a:rPr lang="en-US" altLang="ko-KR" sz="3600" dirty="0" smtClean="0">
                <a:ea typeface="HY강B" pitchFamily="18" charset="-127"/>
              </a:rPr>
              <a:t>Latex</a:t>
            </a:r>
            <a:r>
              <a:rPr lang="ko-KR" altLang="en-US" sz="3600" dirty="0" smtClean="0">
                <a:ea typeface="HY강B" pitchFamily="18" charset="-127"/>
              </a:rPr>
              <a:t>나 </a:t>
            </a:r>
            <a:r>
              <a:rPr lang="en-US" altLang="ko-KR" sz="3600" dirty="0" smtClean="0">
                <a:ea typeface="HY강B" pitchFamily="18" charset="-127"/>
              </a:rPr>
              <a:t>Emulsion </a:t>
            </a:r>
            <a:r>
              <a:rPr lang="ko-KR" altLang="en-US" sz="3600" dirty="0" smtClean="0">
                <a:ea typeface="HY강B" pitchFamily="18" charset="-127"/>
              </a:rPr>
              <a:t>같은 </a:t>
            </a:r>
            <a:r>
              <a:rPr lang="ko-KR" altLang="en-US" sz="3600" dirty="0" err="1" smtClean="0">
                <a:ea typeface="HY강B" pitchFamily="18" charset="-127"/>
              </a:rPr>
              <a:t>방수재를</a:t>
            </a:r>
            <a:r>
              <a:rPr lang="ko-KR" altLang="en-US" sz="3600" dirty="0" smtClean="0">
                <a:ea typeface="HY강B" pitchFamily="18" charset="-127"/>
              </a:rPr>
              <a:t> </a:t>
            </a:r>
            <a:r>
              <a:rPr lang="ko-KR" altLang="en-US" sz="3600" dirty="0" err="1" smtClean="0">
                <a:ea typeface="HY강B" pitchFamily="18" charset="-127"/>
              </a:rPr>
              <a:t>여러번</a:t>
            </a:r>
            <a:r>
              <a:rPr lang="ko-KR" altLang="en-US" sz="3600" dirty="0" smtClean="0">
                <a:ea typeface="HY강B" pitchFamily="18" charset="-127"/>
              </a:rPr>
              <a:t> 도포해서 적절한 두께의 </a:t>
            </a:r>
            <a:r>
              <a:rPr lang="ko-KR" altLang="en-US" sz="3600" dirty="0" err="1" smtClean="0">
                <a:ea typeface="HY강B" pitchFamily="18" charset="-127"/>
              </a:rPr>
              <a:t>방수막을</a:t>
            </a:r>
            <a:r>
              <a:rPr lang="ko-KR" altLang="en-US" sz="3600" dirty="0" smtClean="0">
                <a:ea typeface="HY강B" pitchFamily="18" charset="-127"/>
              </a:rPr>
              <a:t> 만드는 공법을 말하며 도포방수</a:t>
            </a:r>
            <a:r>
              <a:rPr lang="en-US" altLang="ko-KR" sz="3600" dirty="0" smtClean="0">
                <a:ea typeface="HY강B" pitchFamily="18" charset="-127"/>
              </a:rPr>
              <a:t>, </a:t>
            </a:r>
            <a:r>
              <a:rPr lang="ko-KR" altLang="en-US" sz="3600" dirty="0" smtClean="0">
                <a:ea typeface="HY강B" pitchFamily="18" charset="-127"/>
              </a:rPr>
              <a:t>수지방수 또는 고분자방수 등으로 불리기도 한다</a:t>
            </a:r>
            <a:r>
              <a:rPr lang="en-US" altLang="ko-KR" sz="3600" dirty="0" smtClean="0">
                <a:ea typeface="HY강B" pitchFamily="18" charset="-127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  <a:solidFill>
            <a:schemeClr val="accent6">
              <a:lumMod val="40000"/>
              <a:lumOff val="60000"/>
              <a:alpha val="53000"/>
            </a:schemeClr>
          </a:solidFill>
        </p:spPr>
        <p:txBody>
          <a:bodyPr/>
          <a:lstStyle/>
          <a:p>
            <a:pPr>
              <a:defRPr/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개요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1296144" y="4293096"/>
            <a:ext cx="8460432" cy="120015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도막방수의 종류</a:t>
            </a:r>
            <a:endParaRPr kumimoji="0" lang="ko-KR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종류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394792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유제형 도막방수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수지유제를 바탕콘크리트에 도포하여       방수막을 형성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크릴계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수지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아크릴스티렌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공중합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      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초산비닐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합성고무등</a:t>
            </a:r>
            <a:endParaRPr lang="ko-KR" altLang="en-US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Font typeface="Wingdings" pitchFamily="2" charset="2"/>
              <a:buChar char="Ø"/>
            </a:pPr>
            <a:endParaRPr lang="ko-KR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종류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용제형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도막방수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합성고무를 휘발성 용제에 녹인 일종의          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고무도료를 도포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지붕용 도막 방수제로 주로 사용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클로로프렌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고무용액계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아크릴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고무계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  우레탄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고무계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아스팔트계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등</a:t>
            </a:r>
          </a:p>
          <a:p>
            <a:pPr lvl="1">
              <a:buFontTx/>
              <a:buChar char="-"/>
            </a:pP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14546" y="2214554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핫멜트 접착제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457200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김대진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박진우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장세영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, </a:t>
            </a:r>
            <a:r>
              <a:rPr lang="ko-KR" altLang="en-US" sz="2400" dirty="0" smtClean="0">
                <a:latin typeface="HY나무B" pitchFamily="18" charset="-127"/>
                <a:ea typeface="HY나무B"/>
              </a:rPr>
              <a:t>최창식</a:t>
            </a:r>
            <a:r>
              <a:rPr lang="en-US" altLang="ko-KR" sz="2400" dirty="0" smtClean="0">
                <a:latin typeface="HY나무B" pitchFamily="18" charset="-127"/>
                <a:ea typeface="HY나무B"/>
              </a:rPr>
              <a:t> </a:t>
            </a:r>
            <a:endParaRPr lang="ko-KR" altLang="en-US" sz="2400" dirty="0">
              <a:latin typeface="HY나무B" pitchFamily="18" charset="-127"/>
              <a:ea typeface="HY나무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접착제란</a:t>
            </a:r>
            <a:r>
              <a:rPr lang="en-US" altLang="ko-KR" sz="4000" dirty="0" smtClean="0">
                <a:latin typeface="HY나무B" pitchFamily="18" charset="-127"/>
                <a:ea typeface="HY나무B" pitchFamily="18" charset="-127"/>
              </a:rPr>
              <a:t>?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용제를 사용하지 않아 인체에 무해하고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친환경적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무공해 열용융형 접착제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고분자</a:t>
            </a:r>
            <a:r>
              <a:rPr lang="en-US" altLang="ko-KR" sz="28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점착부여제</a:t>
            </a:r>
            <a:r>
              <a:rPr lang="en-US" altLang="ko-KR" sz="28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왁스로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구성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고분자는 주로 에틸렌비닐아세테이트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•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접착제의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응집력을 높이기 위해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가급적 </a:t>
            </a:r>
            <a:r>
              <a:rPr lang="ko-KR" altLang="en-US" sz="2800" dirty="0">
                <a:latin typeface="HY나무B" pitchFamily="18" charset="-127"/>
                <a:ea typeface="HY나무B" pitchFamily="18" charset="-127"/>
              </a:rPr>
              <a:t>중합도가 높은 고분자를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사용</a:t>
            </a:r>
            <a:endParaRPr lang="en-US" altLang="ko-KR" sz="28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Picture 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969" t="61667" r="23593" b="20000"/>
          <a:stretch>
            <a:fillRect/>
          </a:stretch>
        </p:blipFill>
        <p:spPr bwMode="auto">
          <a:xfrm>
            <a:off x="1571604" y="1357298"/>
            <a:ext cx="5857951" cy="1928826"/>
          </a:xfrm>
          <a:prstGeom prst="rect">
            <a:avLst/>
          </a:prstGeom>
          <a:noFill/>
          <a:ln w="9525" cap="flat" cmpd="sng">
            <a:solidFill>
              <a:srgbClr val="FA48D4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3441680"/>
            <a:ext cx="55007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핫멜트 필름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폴리아미드 섬유 및 부직포의 합포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철판등의 접착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필름의 접합에 유용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내열성의 유무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피착제의 접착 난이도에 따라 분류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ko-KR" dirty="0" smtClean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통기성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내열성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내한성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이형지의 유무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두께 폭 등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으로 세분화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64305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핫멜트 분말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부직포의 합포 전시필름 제조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입자의 크기 및 재질에 따라 세분화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7906" t="39743" r="49820" b="41667"/>
          <a:stretch>
            <a:fillRect/>
          </a:stretch>
        </p:blipFill>
        <p:spPr bwMode="auto">
          <a:xfrm>
            <a:off x="571472" y="3857628"/>
            <a:ext cx="2428892" cy="2071702"/>
          </a:xfrm>
          <a:prstGeom prst="rect">
            <a:avLst/>
          </a:prstGeom>
          <a:noFill/>
          <a:ln w="9525" cap="flat" cmpd="sng">
            <a:solidFill>
              <a:srgbClr val="FA48D4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4143380"/>
            <a:ext cx="38576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액상 핫멜트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용제에 녹여 놓은 제품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고가의 장비없이 사용가능 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접착력 우수 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925494" cy="2071702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857364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핫멜트 스틱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고가의 장비 없이 손쉽게 사용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스틱의 굵기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접착력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내열성의 정도에 따라 세분화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4000504"/>
            <a:ext cx="528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반응형 핫멜트</a:t>
            </a:r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열을 가함으로써 쉽게 코팅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화학적인 반응이 억제된 상태의 접착제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냉각후 공기중의 습기와 접착면의 접착제간 중합반응이 발생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강한 접착력 및 내열성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내한성 가짐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143272" cy="2101705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000396" cy="2429681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나무B" pitchFamily="18" charset="-127"/>
                <a:ea typeface="HY나무B" pitchFamily="18" charset="-127"/>
              </a:rPr>
              <a:t>핫멜트 접착제 형태</a:t>
            </a:r>
            <a:endParaRPr lang="ko-KR" altLang="en-US" sz="40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206" t="30936" r="23364" b="50123"/>
          <a:stretch>
            <a:fillRect/>
          </a:stretch>
        </p:blipFill>
        <p:spPr bwMode="auto">
          <a:xfrm>
            <a:off x="857224" y="2000240"/>
            <a:ext cx="3417118" cy="2928958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500063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선형 핫멜트 </a:t>
            </a:r>
            <a:endParaRPr lang="en-US" altLang="ko-KR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72066" y="507207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폴리에스터 핫멜트</a:t>
            </a:r>
            <a:endParaRPr lang="en-US" altLang="ko-KR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기타</a:t>
            </a:r>
            <a:endParaRPr lang="ko-KR" alt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2900369" cy="2697203"/>
          </a:xfrm>
          <a:prstGeom prst="rect">
            <a:avLst/>
          </a:prstGeom>
          <a:noFill/>
          <a:ln w="9525">
            <a:solidFill>
              <a:srgbClr val="FA48D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763959" cy="14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137" y="5648325"/>
            <a:ext cx="63928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500063" y="0"/>
            <a:ext cx="8015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ko-KR" altLang="en-US" sz="44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+mj-cs"/>
              </a:rPr>
              <a:t>친환경의 정의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429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환경친화란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“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인간을 위한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”, “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생태를 위한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”, “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경제적인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”       3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가지 개념을 구현하는 것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(1)</a:t>
            </a:r>
            <a:r>
              <a:rPr lang="ko-KR" altLang="en-US" sz="2200" b="1" kern="1200" dirty="0" smtClean="0">
                <a:uFill>
                  <a:solidFill>
                    <a:srgbClr val="0070C0"/>
                  </a:solidFill>
                </a:uFill>
                <a:latin typeface="휴먼모음T" pitchFamily="18" charset="-127"/>
                <a:ea typeface="휴먼모음T" pitchFamily="18" charset="-127"/>
              </a:rPr>
              <a:t>인간을 위한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이해관계자들의 환경에 대한 요구조건을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     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       충족시키는 것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쾌적함과 건강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(2)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자연순환을 위한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생태를 위한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환경영향의 최소화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환경부하의 감소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자원과 에너지 절약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을 통한 지구환경의 보존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및 주변 환경과의 친화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(3)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자원절약을 위한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경제적인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재사용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(Reuse;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조립화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모듈화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),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재활용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(Recycle;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물질순환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재생가능성</a:t>
            </a: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(Renewable)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을 통한 가용자원을 최소로 사용</a:t>
            </a:r>
            <a:endParaRPr lang="en-US" altLang="ko-KR" sz="2200" b="1" kern="1200" dirty="0" smtClean="0">
              <a:latin typeface="휴먼모음T" pitchFamily="18" charset="-127"/>
              <a:ea typeface="휴먼모음T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200" b="1" kern="1200" dirty="0" smtClean="0"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ko-KR" altLang="en-US" sz="2200" b="1" kern="1200" dirty="0" smtClean="0">
                <a:latin typeface="휴먼모음T" pitchFamily="18" charset="-127"/>
                <a:ea typeface="휴먼모음T" pitchFamily="18" charset="-127"/>
              </a:rPr>
              <a:t>하는 원천자원 절약과 유해물질 통제</a:t>
            </a:r>
          </a:p>
          <a:p>
            <a:pPr>
              <a:buFont typeface="Wingdings" pitchFamily="2" charset="2"/>
              <a:buChar char="u"/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216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38175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21223" cy="113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885828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5657850" cy="286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85860"/>
            <a:ext cx="1781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216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2216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216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2216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3116"/>
            <a:ext cx="4991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2285993"/>
            <a:ext cx="2143140" cy="2143140"/>
          </a:xfrm>
          <a:prstGeom prst="rect">
            <a:avLst/>
          </a:prstGeom>
        </p:spPr>
      </p:pic>
      <p:pic>
        <p:nvPicPr>
          <p:cNvPr id="42" name="그림 41" descr="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48641" y="5801376"/>
            <a:ext cx="1054868" cy="360765"/>
          </a:xfrm>
          <a:prstGeom prst="rect">
            <a:avLst/>
          </a:prstGeom>
        </p:spPr>
      </p:pic>
      <p:pic>
        <p:nvPicPr>
          <p:cNvPr id="32" name="그림 31" descr="18.png"/>
          <p:cNvPicPr preferRelativeResize="0"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6762000"/>
            <a:ext cx="9144000" cy="96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4" name="그림 43" descr="21.png"/>
          <p:cNvPicPr preferRelativeResize="0"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" y="0"/>
            <a:ext cx="9143999" cy="9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84" y="2568152"/>
            <a:ext cx="6120680" cy="789411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단아M" pitchFamily="18" charset="-127"/>
                <a:ea typeface="산돌단아M" pitchFamily="18" charset="-127"/>
              </a:rPr>
              <a:t>황칠도료의</a:t>
            </a:r>
            <a:r>
              <a:rPr lang="ko-KR" altLang="en-US" sz="3200" b="1" dirty="0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단아M" pitchFamily="18" charset="-127"/>
                <a:ea typeface="산돌단아M" pitchFamily="18" charset="-127"/>
              </a:rPr>
              <a:t> 발전방향</a:t>
            </a:r>
            <a:endParaRPr lang="en-US" altLang="ko-KR" sz="3200" b="1" dirty="0">
              <a:ln w="31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단아M" pitchFamily="18" charset="-127"/>
              <a:ea typeface="산돌단아M" pitchFamily="18" charset="-127"/>
            </a:endParaRPr>
          </a:p>
        </p:txBody>
      </p:sp>
      <p:pic>
        <p:nvPicPr>
          <p:cNvPr id="55" name="그림 54" descr="21.png"/>
          <p:cNvPicPr preferRelativeResize="0"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181532" y="3368328"/>
            <a:ext cx="9143999" cy="48000"/>
          </a:xfrm>
          <a:prstGeom prst="rect">
            <a:avLst/>
          </a:prstGeom>
        </p:spPr>
      </p:pic>
      <p:pic>
        <p:nvPicPr>
          <p:cNvPr id="56" name="그림 55" descr="18.png"/>
          <p:cNvPicPr preferRelativeResize="0"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181528" y="3441672"/>
            <a:ext cx="9144000" cy="48000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 rot="17100000">
            <a:off x="-5269576" y="2777717"/>
            <a:ext cx="8033711" cy="1052321"/>
          </a:xfrm>
          <a:prstGeom prst="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50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0" name="그림 59" descr="시계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5023254">
            <a:off x="7317487" y="4941155"/>
            <a:ext cx="1483064" cy="1069789"/>
          </a:xfrm>
          <a:prstGeom prst="rect">
            <a:avLst/>
          </a:prstGeom>
        </p:spPr>
      </p:pic>
      <p:pic>
        <p:nvPicPr>
          <p:cNvPr id="52" name="그림 51" descr="볼펜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8700000">
            <a:off x="8479705" y="3865517"/>
            <a:ext cx="335187" cy="2707281"/>
          </a:xfrm>
          <a:prstGeom prst="rect">
            <a:avLst/>
          </a:prstGeom>
        </p:spPr>
      </p:pic>
      <p:pic>
        <p:nvPicPr>
          <p:cNvPr id="62" name="그림 61" descr="잎사귀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1"/>
            <a:ext cx="1296144" cy="2880319"/>
          </a:xfrm>
          <a:prstGeom prst="rect">
            <a:avLst/>
          </a:prstGeom>
        </p:spPr>
      </p:pic>
      <p:pic>
        <p:nvPicPr>
          <p:cNvPr id="61" name="그림 60" descr="액자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" y="260648"/>
            <a:ext cx="1115616" cy="1386709"/>
          </a:xfrm>
          <a:prstGeom prst="rect">
            <a:avLst/>
          </a:prstGeom>
        </p:spPr>
      </p:pic>
      <p:pic>
        <p:nvPicPr>
          <p:cNvPr id="71" name="그림 70" descr="표딱지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876256" y="2"/>
            <a:ext cx="559884" cy="1292281"/>
          </a:xfrm>
          <a:prstGeom prst="rect">
            <a:avLst/>
          </a:prstGeom>
        </p:spPr>
      </p:pic>
      <p:pic>
        <p:nvPicPr>
          <p:cNvPr id="66" name="그림 65" descr="커피콩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596336" y="1220755"/>
            <a:ext cx="1242096" cy="1323648"/>
          </a:xfrm>
          <a:prstGeom prst="rect">
            <a:avLst/>
          </a:prstGeom>
        </p:spPr>
      </p:pic>
      <p:pic>
        <p:nvPicPr>
          <p:cNvPr id="65" name="그림 64" descr="커피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920449">
            <a:off x="7596336" y="164639"/>
            <a:ext cx="1336194" cy="1518117"/>
          </a:xfrm>
          <a:prstGeom prst="rect">
            <a:avLst/>
          </a:prstGeom>
        </p:spPr>
      </p:pic>
      <p:pic>
        <p:nvPicPr>
          <p:cNvPr id="67" name="그림 66" descr="클립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309988" y="4819925"/>
            <a:ext cx="388498" cy="310799"/>
          </a:xfrm>
          <a:prstGeom prst="rect">
            <a:avLst/>
          </a:prstGeom>
        </p:spPr>
      </p:pic>
      <p:pic>
        <p:nvPicPr>
          <p:cNvPr id="69" name="그림 68" descr="클립2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23531" y="4448192"/>
            <a:ext cx="478465" cy="392587"/>
          </a:xfrm>
          <a:prstGeom prst="rect">
            <a:avLst/>
          </a:prstGeom>
        </p:spPr>
      </p:pic>
      <p:pic>
        <p:nvPicPr>
          <p:cNvPr id="73" name="그림 72" descr="포스트잇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187627" y="452669"/>
            <a:ext cx="701617" cy="782856"/>
          </a:xfrm>
          <a:prstGeom prst="rect">
            <a:avLst/>
          </a:prstGeom>
        </p:spPr>
      </p:pic>
      <p:pic>
        <p:nvPicPr>
          <p:cNvPr id="74" name="그림 73" descr="포스트잇1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019544" y="4919402"/>
            <a:ext cx="797034" cy="971785"/>
          </a:xfrm>
          <a:prstGeom prst="rect">
            <a:avLst/>
          </a:prstGeom>
        </p:spPr>
      </p:pic>
      <p:pic>
        <p:nvPicPr>
          <p:cNvPr id="75" name="그림 74" descr="포스트잇2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149451" y="5095172"/>
            <a:ext cx="703265" cy="863808"/>
          </a:xfrm>
          <a:prstGeom prst="rect">
            <a:avLst/>
          </a:prstGeom>
        </p:spPr>
      </p:pic>
      <p:pic>
        <p:nvPicPr>
          <p:cNvPr id="76" name="그림 75" descr="포스트잇3.pn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90049" y="5482636"/>
            <a:ext cx="707528" cy="886541"/>
          </a:xfrm>
          <a:prstGeom prst="rect">
            <a:avLst/>
          </a:prstGeom>
        </p:spPr>
      </p:pic>
      <p:pic>
        <p:nvPicPr>
          <p:cNvPr id="72" name="그림 71" descr="메모지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1831290" y="644692"/>
            <a:ext cx="720080" cy="773009"/>
          </a:xfrm>
          <a:prstGeom prst="rect">
            <a:avLst/>
          </a:prstGeom>
        </p:spPr>
      </p:pic>
      <p:pic>
        <p:nvPicPr>
          <p:cNvPr id="70" name="그림 69" descr="Untitled-1 copy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 flipH="1">
            <a:off x="611560" y="3201593"/>
            <a:ext cx="1817300" cy="323738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1.29063 -1.48148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0507E-6 L -0.15764 -0.0631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0077E-7 C 0.00087 -0.00216 0.00139 -0.00432 0.00243 -0.00617 C 0.00347 -0.00803 0.00521 -0.00864 0.00608 -0.0105 C 0.01267 -0.02439 0.00122 -0.00864 0.00972 -0.02316 C 0.01267 -0.02809 0.01684 -0.03334 0.02066 -0.0355 C 0.02205 -0.03334 0.02379 -0.03211 0.02448 -0.02933 C 0.025 -0.02717 0.02674 -0.00185 0.02691 -2.50077E-7 C 0.02813 0.01111 0.02882 0.0142 0.03073 0.02285 C 0.03594 0.02223 0.04132 0.02223 0.0467 0.02099 C 0.05139 0.02007 0.06476 0.00401 0.06979 -2.50077E-7 C 0.08125 -0.00957 0.09184 -0.01883 0.10417 -0.02501 C 0.11233 -0.01636 0.10729 -0.00185 0.11042 0.01266 C 0.11129 0.01667 0.11528 0.01513 0.11788 0.01667 C 0.12431 0.01575 0.13142 0.01698 0.13733 0.01266 C 0.14549 0.00679 0.15087 0.00154 0.15938 -0.00216 C 0.16771 -0.01266 0.17743 -0.01513 0.18767 -0.01667 C 0.19549 -0.01605 0.20538 -0.02223 0.21111 -0.01266 C 0.21198 -0.01111 0.21163 -0.00803 0.21233 -0.00617 C 0.21545 0.00309 0.2184 0.01142 0.22448 0.01451 C 0.23507 0.01389 0.24722 0.01976 0.25642 0.0105 C 0.26962 -0.00247 0.28333 -0.01945 0.29809 -0.02501 C 0.30399 -0.02408 0.31042 -0.02655 0.31528 -0.02099 C 0.32049 -0.01513 0.32379 -0.00741 0.33004 -0.00432 C 0.33958 0.0071 0.35226 0.00895 0.36319 0.01451 C 0.3717 0.01389 0.38038 0.01389 0.38889 0.01266 C 0.3941 0.01204 0.40764 -0.00401 0.41354 -0.00834 C 0.42517 -0.01667 0.43785 -0.02223 0.45035 -0.02501 C 0.46007 -0.02439 0.47292 -0.03303 0.47986 -0.02099 C 0.48177 -0.01729 0.48247 -0.01204 0.48472 -0.00834 C 0.48594 -0.00617 0.48698 -0.00432 0.48837 -0.00216 C 0.49201 0.01605 0.50087 0.01914 0.51042 0.02501 C 0.51823 0.02439 0.52587 0.02408 0.53368 0.02285 C 0.53993 0.02192 0.54688 0.01636 0.55226 0.0105 C 0.55451 0.00772 0.5566 0.0034 0.55938 0.00216 C 0.56563 -0.00062 0.57153 -0.0037 0.57795 -0.00617 C 0.58646 -0.00556 0.59514 -0.00679 0.60365 -0.00432 C 0.60538 -0.0037 0.60608 0.00062 0.60747 0.00216 C 0.61215 0.00741 0.62135 0.0105 0.62708 0.0105 " pathEditMode="relative" rAng="0" ptsTypes="fffffffffffffffffffffffffffffffffffffA"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075"/>
          </a:xfrm>
        </p:spPr>
        <p:txBody>
          <a:bodyPr>
            <a:normAutofit/>
          </a:bodyPr>
          <a:lstStyle/>
          <a:p>
            <a:r>
              <a:rPr lang="ko-KR" altLang="en-US" sz="4800" dirty="0" err="1" smtClean="0"/>
              <a:t>황칠이란</a:t>
            </a:r>
            <a:r>
              <a:rPr lang="ko-KR" altLang="en-US" sz="4800" dirty="0" smtClean="0"/>
              <a:t> 무엇인가</a:t>
            </a:r>
            <a:r>
              <a:rPr lang="en-US" altLang="ko-KR" sz="4800" dirty="0" smtClean="0"/>
              <a:t>?</a:t>
            </a:r>
            <a:endParaRPr lang="ko-KR" altLang="en-US" sz="4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578392" y="3276610"/>
            <a:ext cx="6400800" cy="150971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ko-KR" altLang="en-US" sz="2800" dirty="0" err="1" smtClean="0"/>
              <a:t>황칠나무의</a:t>
            </a:r>
            <a:r>
              <a:rPr lang="ko-KR" altLang="en-US" sz="2800" dirty="0" smtClean="0"/>
              <a:t> 정의</a:t>
            </a:r>
            <a:endParaRPr lang="en-US" altLang="ko-KR" sz="2800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-</a:t>
            </a:r>
            <a:r>
              <a:rPr lang="ko-KR" altLang="en-US" sz="2800" dirty="0" err="1" smtClean="0"/>
              <a:t>황칠나무의</a:t>
            </a:r>
            <a:r>
              <a:rPr lang="ko-KR" altLang="en-US" sz="2800" dirty="0" smtClean="0"/>
              <a:t> 분포</a:t>
            </a:r>
            <a:endParaRPr lang="ko-KR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황칠나무</a:t>
            </a:r>
            <a:r>
              <a:rPr lang="ko-KR" altLang="en-US" dirty="0" smtClean="0"/>
              <a:t>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07244" y="1447800"/>
            <a:ext cx="5993912" cy="480060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두릅나무과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속하며 난대상록활엽수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황금색을 표현할 수 있는 도료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수고는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미터 정도이며 잎은</a:t>
            </a:r>
            <a:endParaRPr lang="en-US" altLang="ko-KR" dirty="0" smtClean="0"/>
          </a:p>
          <a:p>
            <a:pPr marL="82296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매끈하며 달걀형 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타원형임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여름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가지끝에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산형꽃에</a:t>
            </a:r>
            <a:r>
              <a:rPr lang="ko-KR" altLang="en-US" dirty="0" smtClean="0"/>
              <a:t> 자잘한 황록색 꽃이 모여 핌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142844" y="1285860"/>
            <a:ext cx="2643206" cy="3143272"/>
          </a:xfrm>
          <a:prstGeom prst="wedgeRoundRectCallout">
            <a:avLst>
              <a:gd name="adj1" fmla="val 68303"/>
              <a:gd name="adj2" fmla="val 7056"/>
              <a:gd name="adj3" fmla="val 16667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4500570"/>
            <a:ext cx="26289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00694" y="357166"/>
            <a:ext cx="3614294" cy="1219192"/>
          </a:xfr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ko-KR" altLang="en-US" sz="4400" dirty="0" smtClean="0"/>
              <a:t>국내 </a:t>
            </a:r>
            <a:r>
              <a:rPr lang="ko-KR" altLang="en-US" sz="4400" dirty="0" err="1" smtClean="0"/>
              <a:t>황칠나무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분포도</a:t>
            </a:r>
            <a:endParaRPr lang="ko-KR" altLang="en-US" sz="44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half" idx="2"/>
          </p:nvPr>
        </p:nvSpPr>
        <p:spPr>
          <a:xfrm>
            <a:off x="642910" y="4714884"/>
            <a:ext cx="4786346" cy="92869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800" b="1" dirty="0" smtClean="0">
                <a:solidFill>
                  <a:schemeClr val="tx1"/>
                </a:solidFill>
              </a:rPr>
              <a:t>국내 분포지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endParaRPr lang="en-US" altLang="ko-KR" sz="1800" b="1" dirty="0" smtClean="0">
              <a:solidFill>
                <a:schemeClr val="tx1"/>
              </a:solidFill>
            </a:endParaRPr>
          </a:p>
          <a:p>
            <a:r>
              <a:rPr lang="ko-KR" altLang="en-US" sz="1800" b="1" dirty="0" smtClean="0">
                <a:solidFill>
                  <a:schemeClr val="tx1"/>
                </a:solidFill>
              </a:rPr>
              <a:t>완도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보길도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어청도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제주도 등 서남해안지역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2" name="그림 개체 틀 11" descr="vts_01_1_vob_000244244_bch19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931" t="16261" r="14318"/>
          <a:stretch>
            <a:fillRect/>
          </a:stretch>
        </p:blipFill>
        <p:spPr>
          <a:xfrm>
            <a:off x="1071538" y="1285860"/>
            <a:ext cx="4092115" cy="33716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황칠의</a:t>
            </a:r>
            <a:r>
              <a:rPr lang="ko-KR" altLang="en-US" dirty="0" smtClean="0"/>
              <a:t> 채취방법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3143240" y="1524000"/>
            <a:ext cx="6000760" cy="466344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사구법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V</a:t>
            </a:r>
            <a:r>
              <a:rPr lang="ko-KR" altLang="en-US" dirty="0" smtClean="0">
                <a:solidFill>
                  <a:srgbClr val="FF0000"/>
                </a:solidFill>
              </a:rPr>
              <a:t>자형 </a:t>
            </a:r>
            <a:r>
              <a:rPr lang="ko-KR" altLang="en-US" dirty="0" smtClean="0"/>
              <a:t>특수 </a:t>
            </a:r>
            <a:r>
              <a:rPr lang="ko-KR" altLang="en-US" dirty="0" err="1" smtClean="0"/>
              <a:t>손칼로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황칠나무에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           </a:t>
            </a:r>
            <a:r>
              <a:rPr lang="ko-KR" altLang="en-US" dirty="0" smtClean="0"/>
              <a:t> 一자</a:t>
            </a:r>
            <a:r>
              <a:rPr lang="en-US" altLang="ko-KR" dirty="0" smtClean="0"/>
              <a:t>,  V</a:t>
            </a:r>
            <a:r>
              <a:rPr lang="ko-KR" altLang="en-US" dirty="0" smtClean="0"/>
              <a:t>자</a:t>
            </a:r>
            <a:r>
              <a:rPr lang="en-US" altLang="ko-KR" dirty="0" smtClean="0"/>
              <a:t>, O</a:t>
            </a:r>
            <a:r>
              <a:rPr lang="ko-KR" altLang="en-US" dirty="0" smtClean="0"/>
              <a:t>자형으로 약간 깊이 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천공법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관을 삽입 후 그 관을 통하여 </a:t>
            </a:r>
            <a:r>
              <a:rPr lang="ko-KR" altLang="en-US" dirty="0" err="1" smtClean="0"/>
              <a:t>황칠을</a:t>
            </a:r>
            <a:r>
              <a:rPr lang="ko-KR" altLang="en-US" dirty="0" smtClean="0"/>
              <a:t> 채취하는 방법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ko-KR" altLang="en-US" dirty="0" smtClean="0">
                <a:latin typeface="바탕"/>
                <a:ea typeface="바탕"/>
              </a:rPr>
              <a:t>☞ </a:t>
            </a:r>
            <a:r>
              <a:rPr lang="en-US" altLang="ko-KR" dirty="0" smtClean="0">
                <a:latin typeface="바탕"/>
                <a:ea typeface="바탕"/>
              </a:rPr>
              <a:t>15</a:t>
            </a:r>
            <a:r>
              <a:rPr lang="ko-KR" altLang="en-US" dirty="0" smtClean="0">
                <a:latin typeface="바탕"/>
                <a:ea typeface="바탕"/>
              </a:rPr>
              <a:t>년 이상 나무에서 </a:t>
            </a:r>
            <a:r>
              <a:rPr lang="ko-KR" altLang="en-US" dirty="0" err="1" smtClean="0">
                <a:latin typeface="바탕"/>
                <a:ea typeface="바탕"/>
              </a:rPr>
              <a:t>한그루당</a:t>
            </a:r>
            <a:r>
              <a:rPr lang="ko-KR" altLang="en-US" dirty="0" smtClean="0">
                <a:latin typeface="바탕"/>
                <a:ea typeface="바탕"/>
              </a:rPr>
              <a:t> </a:t>
            </a:r>
            <a:r>
              <a:rPr lang="en-US" altLang="ko-KR" dirty="0" smtClean="0">
                <a:latin typeface="바탕"/>
                <a:ea typeface="바탕"/>
              </a:rPr>
              <a:t>0.5g</a:t>
            </a:r>
            <a:r>
              <a:rPr lang="ko-KR" altLang="en-US" dirty="0" smtClean="0">
                <a:latin typeface="바탕"/>
                <a:ea typeface="바탕"/>
              </a:rPr>
              <a:t> 채취</a:t>
            </a:r>
            <a:endParaRPr lang="en-US" altLang="ko-KR" dirty="0" smtClean="0">
              <a:latin typeface="바탕"/>
              <a:ea typeface="바탕"/>
            </a:endParaRPr>
          </a:p>
          <a:p>
            <a:pPr lvl="1">
              <a:buNone/>
            </a:pPr>
            <a:r>
              <a:rPr lang="en-US" altLang="ko-KR" dirty="0" smtClean="0">
                <a:latin typeface="바탕"/>
                <a:ea typeface="바탕"/>
              </a:rPr>
              <a:t>    </a:t>
            </a:r>
            <a:r>
              <a:rPr lang="ko-KR" altLang="en-US" dirty="0" smtClean="0">
                <a:latin typeface="바탕"/>
                <a:ea typeface="바탕"/>
              </a:rPr>
              <a:t>채취 </a:t>
            </a:r>
            <a:r>
              <a:rPr lang="ko-KR" altLang="en-US" dirty="0" smtClean="0">
                <a:solidFill>
                  <a:srgbClr val="FF0000"/>
                </a:solidFill>
                <a:latin typeface="바탕"/>
                <a:ea typeface="바탕"/>
              </a:rPr>
              <a:t>시간이 많이 걸리고 </a:t>
            </a:r>
            <a:r>
              <a:rPr lang="ko-KR" altLang="en-US" dirty="0" err="1" smtClean="0">
                <a:solidFill>
                  <a:srgbClr val="FF0000"/>
                </a:solidFill>
                <a:latin typeface="바탕"/>
                <a:ea typeface="바탕"/>
              </a:rPr>
              <a:t>채취량이</a:t>
            </a:r>
            <a:r>
              <a:rPr lang="ko-KR" altLang="en-US" dirty="0" smtClean="0">
                <a:solidFill>
                  <a:srgbClr val="FF0000"/>
                </a:solidFill>
                <a:latin typeface="바탕"/>
                <a:ea typeface="바탕"/>
              </a:rPr>
              <a:t> 적음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황칠칼.jpg"/>
          <p:cNvPicPr>
            <a:picLocks noChangeAspect="1"/>
          </p:cNvPicPr>
          <p:nvPr/>
        </p:nvPicPr>
        <p:blipFill>
          <a:blip r:embed="rId2" cstate="print"/>
          <a:srcRect t="16000"/>
          <a:stretch>
            <a:fillRect/>
          </a:stretch>
        </p:blipFill>
        <p:spPr>
          <a:xfrm>
            <a:off x="119053" y="2357430"/>
            <a:ext cx="309562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필요성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5288" y="1052513"/>
          <a:ext cx="842493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4536504">
                <a:tc>
                  <a:txBody>
                    <a:bodyPr/>
                    <a:lstStyle/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세기 산업의 발달로 주거공간에서도 각종 유해물질 등에 노출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천식이나 두통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알레르기 등 질병에 걸리거나 건강에 해를 끼침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그 근본 원인은 건축자재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페인트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도배지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접착제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 함유된 유해물질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대표적인 것이 중금속과 휘발성 유기화합물인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VOC </a:t>
                      </a:r>
                    </a:p>
                    <a:p>
                      <a:endParaRPr lang="en-US" altLang="ko-KR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★ 이미 선진국에서는 수 년 전부터 이러한 물질에 대한 규제가 광범위하게 실시되고 있으며 생활환경에 안전한 건축자재 개선에 힘을 기울이고 있습니다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  <a:endParaRPr lang="ko-KR" altLang="en-US" sz="22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친환경 도료의 특징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0825" y="977900"/>
          <a:ext cx="7920880" cy="5547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80"/>
              </a:tblGrid>
              <a:tr h="142903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(1)</a:t>
                      </a:r>
                      <a:r>
                        <a:rPr lang="ko-KR" altLang="en-US" sz="2000" b="1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천연산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재료의 사용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천연페인트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인공합성 원료 제외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지속적 재생산 가능한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천연원료 사용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예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;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아마인유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옻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테레빈유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황토 등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), 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강한 취기나 알레르기 성분 회피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(2)VOC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저 함유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’05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년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 수도권 대기관리권역에서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VOC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함유기준설정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수용성 도료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하이솔리드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도료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분체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도료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무용제 도료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(3)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유해성분 제외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방충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방식제 등 유해성분 함유된 첨가물 사용 제외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건조제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안료에 유해 중금속 함유된 원료 배제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116109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(4)</a:t>
                      </a: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도료의 라이프사이클 모든 단계 </a:t>
                      </a: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: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에너지 소비 적고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생태계에 부하를 주지 않으며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,(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생분해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 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 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건강에 유익한 성능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원적외선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음이온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항균 등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함유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.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768752" cy="2301240"/>
          </a:xfrm>
        </p:spPr>
        <p:txBody>
          <a:bodyPr>
            <a:normAutofit/>
          </a:bodyPr>
          <a:lstStyle/>
          <a:p>
            <a:r>
              <a:rPr lang="ko-KR" altLang="en-US" sz="6000" dirty="0" smtClean="0"/>
              <a:t>의료용 생체 접착제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80048" cy="17526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ko-KR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조</a:t>
            </a:r>
            <a:endParaRPr lang="en-US" altLang="ko-KR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신경</a:t>
            </a:r>
            <a:r>
              <a:rPr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희 </a:t>
            </a:r>
            <a:r>
              <a:rPr lang="ko-KR" altLang="en-US" sz="3600" dirty="0" err="1" smtClean="0">
                <a:solidFill>
                  <a:schemeClr val="tx1"/>
                </a:solidFill>
                <a:latin typeface="+mj-ea"/>
                <a:ea typeface="+mj-ea"/>
              </a:rPr>
              <a:t>박미린</a:t>
            </a:r>
            <a:r>
              <a:rPr lang="ko-KR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 서진혁 이상철</a:t>
            </a:r>
            <a:endParaRPr lang="en-US" altLang="ko-KR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두 생물학적 물질들 간의 접착</a:t>
            </a:r>
          </a:p>
          <a:p>
            <a:endParaRPr lang="en-US" altLang="ko-KR" dirty="0" smtClean="0">
              <a:latin typeface="+mj-ea"/>
            </a:endParaRPr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의료용 생체 접착제</a:t>
            </a:r>
            <a:endParaRPr lang="ko-KR" altLang="en-US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 fontScale="92500" lnSpcReduction="10000"/>
          </a:bodyPr>
          <a:lstStyle/>
          <a:p>
            <a:endParaRPr lang="en-US" altLang="ko-KR" sz="3900" b="1" dirty="0" smtClean="0">
              <a:latin typeface="+mj-ea"/>
            </a:endParaRPr>
          </a:p>
          <a:p>
            <a:r>
              <a:rPr lang="ko-KR" altLang="en-US" sz="3200" dirty="0" smtClean="0">
                <a:latin typeface="+mj-ea"/>
              </a:rPr>
              <a:t>의료용 접착제</a:t>
            </a:r>
            <a:endParaRPr lang="en-US" altLang="ko-KR" sz="3200" dirty="0" smtClean="0">
              <a:latin typeface="+mj-ea"/>
            </a:endParaRPr>
          </a:p>
          <a:p>
            <a:endParaRPr lang="en-US" altLang="ko-KR" sz="3600" b="1" dirty="0" smtClean="0">
              <a:latin typeface="+mj-ea"/>
            </a:endParaRPr>
          </a:p>
          <a:p>
            <a:r>
              <a:rPr lang="ko-KR" altLang="en-US" dirty="0" smtClean="0">
                <a:latin typeface="+mj-ea"/>
              </a:rPr>
              <a:t>수술에 의한 절개 손상에 대해 수복보조수단으로 사용</a:t>
            </a:r>
            <a:endParaRPr lang="en-US" altLang="ko-KR" dirty="0" smtClean="0">
              <a:latin typeface="+mj-ea"/>
            </a:endParaRPr>
          </a:p>
          <a:p>
            <a:endParaRPr lang="en-US" altLang="ko-KR" dirty="0" smtClean="0">
              <a:latin typeface="+mj-ea"/>
            </a:endParaRPr>
          </a:p>
          <a:p>
            <a:r>
              <a:rPr lang="ko-KR" altLang="en-US" dirty="0" smtClean="0">
                <a:latin typeface="+mj-ea"/>
              </a:rPr>
              <a:t>생체조직 혈관의 접합용 접착제로 </a:t>
            </a:r>
            <a:endParaRPr lang="en-US" altLang="ko-KR" dirty="0" smtClean="0">
              <a:latin typeface="+mj-ea"/>
            </a:endParaRPr>
          </a:p>
          <a:p>
            <a:pPr>
              <a:buNone/>
            </a:pPr>
            <a:r>
              <a:rPr lang="en-US" altLang="ko-KR" dirty="0" smtClean="0">
                <a:latin typeface="+mj-ea"/>
              </a:rPr>
              <a:t>   </a:t>
            </a:r>
            <a:r>
              <a:rPr lang="ko-KR" altLang="en-US" dirty="0" err="1" smtClean="0">
                <a:latin typeface="+mj-ea"/>
              </a:rPr>
              <a:t>시아노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 err="1" smtClean="0">
                <a:latin typeface="+mj-ea"/>
              </a:rPr>
              <a:t>아크릴레이트계</a:t>
            </a:r>
            <a:r>
              <a:rPr lang="ko-KR" altLang="en-US" dirty="0" smtClean="0">
                <a:latin typeface="+mj-ea"/>
              </a:rPr>
              <a:t> 가 사용</a:t>
            </a:r>
            <a:endParaRPr lang="en-US" altLang="ko-KR" dirty="0" smtClean="0">
              <a:latin typeface="+mj-ea"/>
            </a:endParaRPr>
          </a:p>
          <a:p>
            <a:pPr>
              <a:buNone/>
            </a:pPr>
            <a:endParaRPr lang="en-US" altLang="ko-KR" dirty="0" smtClean="0">
              <a:latin typeface="+mj-ea"/>
            </a:endParaRPr>
          </a:p>
          <a:p>
            <a:r>
              <a:rPr lang="ko-KR" altLang="en-US" dirty="0" smtClean="0">
                <a:latin typeface="+mj-ea"/>
              </a:rPr>
              <a:t>인공관절</a:t>
            </a:r>
            <a:r>
              <a:rPr lang="en-US" altLang="ko-KR" dirty="0" smtClean="0">
                <a:latin typeface="+mj-ea"/>
              </a:rPr>
              <a:t>,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 err="1" smtClean="0">
                <a:latin typeface="+mj-ea"/>
              </a:rPr>
              <a:t>경조직용</a:t>
            </a:r>
            <a:r>
              <a:rPr lang="ko-KR" altLang="en-US" dirty="0" smtClean="0">
                <a:latin typeface="+mj-ea"/>
              </a:rPr>
              <a:t> 에는 본 시멘트 사용</a:t>
            </a:r>
            <a:endParaRPr lang="en-US" altLang="ko-KR" dirty="0" smtClean="0">
              <a:latin typeface="+mj-ea"/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latin typeface="+mj-ea"/>
              </a:rPr>
              <a:t>의료용 생체 접착제 분류</a:t>
            </a:r>
            <a:r>
              <a:rPr lang="en-US" altLang="ko-KR" dirty="0" smtClean="0">
                <a:latin typeface="+mj-ea"/>
              </a:rPr>
              <a:t/>
            </a:r>
            <a:br>
              <a:rPr lang="en-US" altLang="ko-KR" dirty="0" smtClean="0">
                <a:latin typeface="+mj-ea"/>
              </a:rPr>
            </a:br>
            <a:endParaRPr lang="ko-KR" altLang="en-US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</a:rPr>
              <a:t>피부 및 뼈</a:t>
            </a:r>
            <a:r>
              <a:rPr lang="en-US" altLang="ko-KR" sz="2800" dirty="0" smtClean="0">
                <a:latin typeface="+mj-ea"/>
              </a:rPr>
              <a:t> </a:t>
            </a:r>
            <a:r>
              <a:rPr lang="ko-KR" altLang="en-US" sz="2800" dirty="0" smtClean="0">
                <a:latin typeface="+mj-ea"/>
              </a:rPr>
              <a:t>접착출혈방지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안과 수술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혈관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내장 연결</a:t>
            </a:r>
            <a:r>
              <a:rPr lang="en-US" altLang="ko-KR" sz="2800" dirty="0" smtClean="0">
                <a:latin typeface="+mj-ea"/>
              </a:rPr>
              <a:t> </a:t>
            </a: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뼈 접착 및 밀봉</a:t>
            </a:r>
            <a:endParaRPr lang="en-US" altLang="ko-KR" sz="2800" dirty="0" smtClean="0">
              <a:latin typeface="+mj-ea"/>
            </a:endParaRPr>
          </a:p>
          <a:p>
            <a:endParaRPr lang="en-US" altLang="ko-KR" sz="2800" dirty="0" smtClean="0">
              <a:latin typeface="+mj-ea"/>
            </a:endParaRPr>
          </a:p>
          <a:p>
            <a:r>
              <a:rPr lang="ko-KR" altLang="en-US" sz="2800" dirty="0" smtClean="0">
                <a:latin typeface="+mj-ea"/>
              </a:rPr>
              <a:t>성형 수술</a:t>
            </a:r>
            <a:r>
              <a:rPr lang="en-US" altLang="ko-KR" sz="2800" dirty="0" smtClean="0">
                <a:latin typeface="+mj-ea"/>
              </a:rPr>
              <a:t>, </a:t>
            </a:r>
            <a:r>
              <a:rPr lang="ko-KR" altLang="en-US" sz="2800" dirty="0" smtClean="0">
                <a:latin typeface="+mj-ea"/>
              </a:rPr>
              <a:t>손톱 수술</a:t>
            </a:r>
          </a:p>
          <a:p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921</Words>
  <Application>Microsoft Office PowerPoint</Application>
  <PresentationFormat>화면 슬라이드 쇼(4:3)</PresentationFormat>
  <Paragraphs>209</Paragraphs>
  <Slides>38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슬라이드 1</vt:lpstr>
      <vt:lpstr>친환경 도료의 개요</vt:lpstr>
      <vt:lpstr>슬라이드 3</vt:lpstr>
      <vt:lpstr>친환경 도료의 필요성</vt:lpstr>
      <vt:lpstr>친환경 도료의 특징</vt:lpstr>
      <vt:lpstr>의료용 생체 접착제</vt:lpstr>
      <vt:lpstr>의료용 생체 접착제</vt:lpstr>
      <vt:lpstr> 의료용 생체 접착제 분류 </vt:lpstr>
      <vt:lpstr>슬라이드 9</vt:lpstr>
      <vt:lpstr> 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도막방수</vt:lpstr>
      <vt:lpstr>도막방수의 정의</vt:lpstr>
      <vt:lpstr>도막방수의 정의</vt:lpstr>
      <vt:lpstr>슬라이드 20</vt:lpstr>
      <vt:lpstr>도막방수의 종류</vt:lpstr>
      <vt:lpstr>도막방수의 종류</vt:lpstr>
      <vt:lpstr>핫멜트 접착제</vt:lpstr>
      <vt:lpstr>핫멜트 접착제란?</vt:lpstr>
      <vt:lpstr>핫멜트 접착제 형태</vt:lpstr>
      <vt:lpstr>핫멜트 접착제 형태</vt:lpstr>
      <vt:lpstr>핫멜트 접착제 형태</vt:lpstr>
      <vt:lpstr>핫멜트 접착제 형태</vt:lpstr>
      <vt:lpstr>슬라이드 29</vt:lpstr>
      <vt:lpstr>슬라이드 30</vt:lpstr>
      <vt:lpstr>슬라이드 31</vt:lpstr>
      <vt:lpstr>슬라이드 32</vt:lpstr>
      <vt:lpstr>슬라이드 33</vt:lpstr>
      <vt:lpstr>황칠도료의 발전방향</vt:lpstr>
      <vt:lpstr>황칠이란 무엇인가?</vt:lpstr>
      <vt:lpstr>황칠나무 정의</vt:lpstr>
      <vt:lpstr>국내 황칠나무  분포도</vt:lpstr>
      <vt:lpstr>황칠의 채취방법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user</cp:lastModifiedBy>
  <cp:revision>4</cp:revision>
  <dcterms:created xsi:type="dcterms:W3CDTF">2011-12-12T00:51:49Z</dcterms:created>
  <dcterms:modified xsi:type="dcterms:W3CDTF">2011-12-12T07:59:24Z</dcterms:modified>
</cp:coreProperties>
</file>