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42"/>
  </p:notesMasterIdLst>
  <p:sldIdLst>
    <p:sldId id="256" r:id="rId2"/>
    <p:sldId id="257" r:id="rId3"/>
    <p:sldId id="259" r:id="rId4"/>
    <p:sldId id="260" r:id="rId5"/>
    <p:sldId id="261" r:id="rId6"/>
    <p:sldId id="258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8" r:id="rId33"/>
    <p:sldId id="287" r:id="rId34"/>
    <p:sldId id="291" r:id="rId35"/>
    <p:sldId id="289" r:id="rId36"/>
    <p:sldId id="290" r:id="rId37"/>
    <p:sldId id="292" r:id="rId38"/>
    <p:sldId id="293" r:id="rId39"/>
    <p:sldId id="294" r:id="rId40"/>
    <p:sldId id="295" r:id="rId41"/>
  </p:sldIdLst>
  <p:sldSz cx="9144000" cy="6858000" type="screen4x3"/>
  <p:notesSz cx="6858000" cy="9144000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76" autoAdjust="0"/>
    <p:restoredTop sz="94660"/>
  </p:normalViewPr>
  <p:slideViewPr>
    <p:cSldViewPr>
      <p:cViewPr varScale="1">
        <p:scale>
          <a:sx n="67" d="100"/>
          <a:sy n="67" d="100"/>
        </p:scale>
        <p:origin x="-35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9BB505-6AF0-48E5-9FAE-0298A49CBC55}" type="datetimeFigureOut">
              <a:rPr lang="ko-KR" altLang="en-US" smtClean="0"/>
              <a:pPr/>
              <a:t>2011-11-24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3648E6-BC9D-49F2-8476-ED49A382C43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648E6-BC9D-49F2-8476-ED49A382C434}" type="slidenum">
              <a:rPr lang="ko-KR" altLang="en-US" smtClean="0"/>
              <a:pPr/>
              <a:t>27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648E6-BC9D-49F2-8476-ED49A382C434}" type="slidenum">
              <a:rPr lang="ko-KR" altLang="en-US" smtClean="0"/>
              <a:pPr/>
              <a:t>36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648E6-BC9D-49F2-8476-ED49A382C434}" type="slidenum">
              <a:rPr lang="ko-KR" altLang="en-US" smtClean="0"/>
              <a:pPr/>
              <a:t>37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648E6-BC9D-49F2-8476-ED49A382C434}" type="slidenum">
              <a:rPr lang="ko-KR" altLang="en-US" smtClean="0"/>
              <a:pPr/>
              <a:t>38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648E6-BC9D-49F2-8476-ED49A382C434}" type="slidenum">
              <a:rPr lang="ko-KR" altLang="en-US" smtClean="0"/>
              <a:pPr/>
              <a:t>39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648E6-BC9D-49F2-8476-ED49A382C434}" type="slidenum">
              <a:rPr lang="ko-KR" altLang="en-US" smtClean="0"/>
              <a:pPr/>
              <a:t>40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648E6-BC9D-49F2-8476-ED49A382C434}" type="slidenum">
              <a:rPr lang="ko-KR" altLang="en-US" smtClean="0"/>
              <a:pPr/>
              <a:t>28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648E6-BC9D-49F2-8476-ED49A382C434}" type="slidenum">
              <a:rPr lang="ko-KR" altLang="en-US" smtClean="0"/>
              <a:pPr/>
              <a:t>29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648E6-BC9D-49F2-8476-ED49A382C434}" type="slidenum">
              <a:rPr lang="ko-KR" altLang="en-US" smtClean="0"/>
              <a:pPr/>
              <a:t>30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648E6-BC9D-49F2-8476-ED49A382C434}" type="slidenum">
              <a:rPr lang="ko-KR" altLang="en-US" smtClean="0"/>
              <a:pPr/>
              <a:t>31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648E6-BC9D-49F2-8476-ED49A382C434}" type="slidenum">
              <a:rPr lang="ko-KR" altLang="en-US" smtClean="0"/>
              <a:pPr/>
              <a:t>32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648E6-BC9D-49F2-8476-ED49A382C434}" type="slidenum">
              <a:rPr lang="ko-KR" altLang="en-US" smtClean="0"/>
              <a:pPr/>
              <a:t>33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648E6-BC9D-49F2-8476-ED49A382C434}" type="slidenum">
              <a:rPr lang="ko-KR" altLang="en-US" smtClean="0"/>
              <a:pPr/>
              <a:t>34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648E6-BC9D-49F2-8476-ED49A382C434}" type="slidenum">
              <a:rPr lang="ko-KR" altLang="en-US" smtClean="0"/>
              <a:pPr/>
              <a:t>35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8627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2"/>
          <p:cNvGrpSpPr>
            <a:grpSpLocks/>
          </p:cNvGrpSpPr>
          <p:nvPr/>
        </p:nvGrpSpPr>
        <p:grpSpPr bwMode="auto">
          <a:xfrm>
            <a:off x="-498475" y="1311275"/>
            <a:ext cx="10429875" cy="5908675"/>
            <a:chOff x="-313" y="824"/>
            <a:chExt cx="6570" cy="3722"/>
          </a:xfrm>
        </p:grpSpPr>
        <p:sp>
          <p:nvSpPr>
            <p:cNvPr id="22531" name="Rectangle 3"/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32" name="Rectangle 4"/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33" name="Rectangle 5"/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34" name="Rectangle 6"/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35" name="Rectangle 7"/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36" name="Rectangle 8"/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37" name="Rectangle 9"/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38" name="Rectangle 10"/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39" name="Rectangle 11"/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40" name="Rectangle 12"/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41" name="Rectangle 13"/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42" name="Rectangle 14"/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43" name="Rectangle 15"/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44" name="Rectangle 16"/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45" name="Rectangle 17"/>
            <p:cNvSpPr>
              <a:spLocks noChangeArrowheads="1"/>
            </p:cNvSpPr>
            <p:nvPr userDrawn="1"/>
          </p:nvSpPr>
          <p:spPr bwMode="hidden">
            <a:xfrm rot="18603245" flipV="1">
              <a:off x="4052" y="3504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46" name="Rectangle 18"/>
            <p:cNvSpPr>
              <a:spLocks noChangeArrowheads="1"/>
            </p:cNvSpPr>
            <p:nvPr userDrawn="1"/>
          </p:nvSpPr>
          <p:spPr bwMode="hidden">
            <a:xfrm rot="39991575" flipH="1" flipV="1">
              <a:off x="5368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47" name="Rectangle 19"/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48" name="Rectangle 20"/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49" name="Rectangle 21"/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50" name="Rectangle 22"/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51" name="Rectangle 23"/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52" name="Rectangle 24"/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53" name="Rectangle 25"/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54" name="Rectangle 26"/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55" name="Rectangle 27"/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56" name="Rectangle 28"/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57" name="Rectangle 29"/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58" name="Rectangle 30"/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59" name="Rectangle 31"/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60" name="Rectangle 32"/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61" name="Rectangle 33"/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62" name="Rectangle 34"/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63" name="Oval 35"/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64" name="Oval 36"/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65" name="Oval 37"/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66" name="Oval 38"/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67" name="Oval 39"/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68" name="Oval 40"/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69" name="Oval 41"/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70" name="Oval 42"/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71" name="Oval 43"/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72" name="Oval 44"/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73" name="Oval 45"/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74" name="Oval 46"/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75" name="Oval 47"/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76" name="Oval 48"/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77" name="Oval 49"/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78" name="Oval 50"/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79" name="Oval 51"/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80" name="Oval 52"/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81" name="Oval 53"/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82" name="Oval 54"/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83" name="Oval 55"/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84" name="Oval 56"/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85" name="Oval 57"/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86" name="Oval 58"/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87" name="Oval 59"/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88" name="Oval 60"/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89" name="Oval 61"/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90" name="Oval 62"/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91" name="Oval 63"/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92" name="Oval 64"/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93" name="Oval 65"/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94" name="Oval 66"/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95" name="Oval 67"/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96" name="Oval 68"/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97" name="Oval 69"/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98" name="Oval 70"/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99" name="Oval 71"/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00" name="Oval 72"/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01" name="Oval 73"/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02" name="Oval 74"/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03" name="Oval 75"/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04" name="Oval 76"/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05" name="Oval 77"/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06" name="Oval 78"/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07" name="Oval 79"/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08" name="Oval 80"/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09" name="Oval 81"/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10" name="Oval 82"/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11" name="Oval 83"/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12" name="Oval 84"/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13" name="Oval 85"/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14" name="Oval 86"/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15" name="Oval 87"/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16" name="Oval 88"/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17" name="Oval 89"/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18" name="Oval 90"/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19" name="Oval 91"/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20" name="Oval 92"/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21" name="Oval 93"/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22" name="Oval 94"/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23" name="Oval 95"/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24" name="Oval 96"/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25" name="Oval 97"/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26" name="Oval 98"/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27" name="Oval 99"/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28" name="Oval 100"/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29" name="Oval 101"/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30" name="Oval 102"/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31" name="Oval 103"/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32" name="Oval 104"/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33" name="Oval 105"/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34" name="Oval 106"/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35" name="Oval 107"/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36" name="Oval 108"/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37" name="Oval 109"/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38" name="Oval 110"/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39" name="Oval 111"/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40" name="Oval 112"/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41" name="Oval 113"/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42" name="Oval 114"/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43" name="Oval 115"/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44" name="Oval 116"/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45" name="Oval 117"/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46" name="Oval 118"/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47" name="Oval 119"/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48" name="Oval 120"/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49" name="Oval 121"/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50" name="Oval 122"/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51" name="Oval 123"/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52" name="Oval 124"/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53" name="Oval 125"/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54" name="Oval 126"/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55" name="Oval 127"/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56" name="Oval 128"/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57" name="Oval 129"/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58" name="Oval 130"/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59" name="Oval 131"/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60" name="Oval 132"/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61" name="Oval 133"/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62" name="Oval 134"/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63" name="Oval 135"/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64" name="Oval 136"/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65" name="Oval 137"/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66" name="Oval 138"/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67" name="Oval 139"/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68" name="Oval 140"/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69" name="Oval 141"/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70" name="Oval 142"/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71" name="Oval 143"/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72" name="Oval 144"/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73" name="Oval 145"/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74" name="Oval 146"/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75" name="Oval 147"/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76" name="Oval 148"/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77" name="Oval 149"/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78" name="Oval 150"/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79" name="Oval 151"/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80" name="Oval 152"/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81" name="Oval 153"/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82" name="Oval 154"/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83" name="Oval 155"/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84" name="Oval 156"/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85" name="Oval 157"/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86" name="Oval 158"/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87" name="Oval 159"/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88" name="Oval 160"/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89" name="Oval 161"/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90" name="Oval 162"/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91" name="Oval 163"/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92" name="Oval 164"/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93" name="Oval 165"/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94" name="Oval 166"/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95" name="Oval 167"/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96" name="Oval 168"/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97" name="Oval 169"/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98" name="Oval 170"/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99" name="Oval 171"/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00" name="Oval 172"/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01" name="Oval 173"/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02" name="Oval 174"/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03" name="Oval 175"/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04" name="Oval 176"/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05" name="Oval 177"/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06" name="Oval 178"/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07" name="Oval 179"/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08" name="Oval 180"/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09" name="Oval 181"/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10" name="Oval 182"/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11" name="Oval 183"/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12" name="Oval 184"/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13" name="Oval 185"/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14" name="Oval 186"/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15" name="Oval 187"/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16" name="Oval 188"/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17" name="Oval 189"/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18" name="Oval 190"/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19" name="Oval 191"/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20" name="Oval 192"/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21" name="Oval 193"/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22" name="Oval 194"/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23" name="Oval 195"/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24" name="Oval 196"/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25" name="Oval 197"/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26" name="Oval 198"/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27" name="Oval 199"/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28" name="Oval 200"/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29" name="Oval 201"/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30" name="Oval 202"/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31" name="Oval 203"/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32" name="Oval 204"/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33" name="Oval 205"/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34" name="Oval 206"/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35" name="Oval 207"/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36" name="Oval 208"/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37" name="Oval 209"/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38" name="Oval 210"/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39" name="Oval 211"/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40" name="Oval 212"/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41" name="Oval 213"/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42" name="Oval 214"/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43" name="Oval 215"/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44" name="Oval 216"/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45" name="Oval 217"/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22746" name="Rectangle 2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446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22747" name="Rectangle 2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22748" name="Rectangle 220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22749" name="Rectangle 221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22750" name="Rectangle 222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F69E5B9F-94F2-402B-8331-2BD980132E21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85150CB-20C2-444D-B6C9-3697E12CAD12}" type="slidenum">
              <a:rPr lang="en-US" altLang="ko-KR"/>
              <a:pPr/>
              <a:t>‹#›</a:t>
            </a:fld>
            <a:endParaRPr lang="en-US" altLang="ko-KR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9462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9462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A1D3365-7B74-4601-8A7B-6783B2741687}" type="slidenum">
              <a:rPr lang="en-US" altLang="ko-KR"/>
              <a:pPr/>
              <a:t>‹#›</a:t>
            </a:fld>
            <a:endParaRPr lang="en-US" altLang="ko-KR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5D1D068-DDF6-49FA-B599-75E861EFEA64}" type="slidenum">
              <a:rPr lang="en-US" altLang="ko-KR"/>
              <a:pPr/>
              <a:t>‹#›</a:t>
            </a:fld>
            <a:endParaRPr lang="en-US" altLang="ko-KR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CBF2E21-3E77-40EA-903C-0B4BEDC8D466}" type="slidenum">
              <a:rPr lang="en-US" altLang="ko-KR"/>
              <a:pPr/>
              <a:t>‹#›</a:t>
            </a:fld>
            <a:endParaRPr lang="en-US" altLang="ko-KR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B19F09E-E519-4653-9239-AB9EFC6B0B2C}" type="slidenum">
              <a:rPr lang="en-US" altLang="ko-KR"/>
              <a:pPr/>
              <a:t>‹#›</a:t>
            </a:fld>
            <a:endParaRPr lang="en-US" altLang="ko-KR"/>
          </a:p>
        </p:txBody>
      </p:sp>
      <p:sp>
        <p:nvSpPr>
          <p:cNvPr id="6" name="날짜 개체 틀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바닥글 개체 틀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F230A7F-3278-4E9B-B94B-5410F3CEE359}" type="slidenum">
              <a:rPr lang="en-US" altLang="ko-KR"/>
              <a:pPr/>
              <a:t>‹#›</a:t>
            </a:fld>
            <a:endParaRPr lang="en-US" altLang="ko-KR"/>
          </a:p>
        </p:txBody>
      </p:sp>
      <p:sp>
        <p:nvSpPr>
          <p:cNvPr id="8" name="날짜 개체 틀 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9" name="바닥글 개체 틀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9308FAF-CA8C-4A4A-B392-28DF7B6F16E9}" type="slidenum">
              <a:rPr lang="en-US" altLang="ko-KR"/>
              <a:pPr/>
              <a:t>‹#›</a:t>
            </a:fld>
            <a:endParaRPr lang="en-US" altLang="ko-KR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18C5CDF-C2AC-424A-A13B-466F806F56F9}" type="slidenum">
              <a:rPr lang="en-US" altLang="ko-KR"/>
              <a:pPr/>
              <a:t>‹#›</a:t>
            </a:fld>
            <a:endParaRPr lang="en-US" altLang="ko-KR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E0BD189-58FE-401A-B8C0-F9EA4BF24A31}" type="slidenum">
              <a:rPr lang="en-US" altLang="ko-KR"/>
              <a:pPr/>
              <a:t>‹#›</a:t>
            </a:fld>
            <a:endParaRPr lang="en-US" altLang="ko-KR"/>
          </a:p>
        </p:txBody>
      </p:sp>
      <p:sp>
        <p:nvSpPr>
          <p:cNvPr id="6" name="날짜 개체 틀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바닥글 개체 틀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5EA029B-D839-45F6-9C83-69CAD0605851}" type="slidenum">
              <a:rPr lang="en-US" altLang="ko-KR"/>
              <a:pPr/>
              <a:t>‹#›</a:t>
            </a:fld>
            <a:endParaRPr lang="en-US" altLang="ko-KR"/>
          </a:p>
        </p:txBody>
      </p:sp>
      <p:sp>
        <p:nvSpPr>
          <p:cNvPr id="6" name="날짜 개체 틀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바닥글 개체 틀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2"/>
          <p:cNvGrpSpPr>
            <a:grpSpLocks/>
          </p:cNvGrpSpPr>
          <p:nvPr/>
        </p:nvGrpSpPr>
        <p:grpSpPr bwMode="auto">
          <a:xfrm>
            <a:off x="-496888" y="1308100"/>
            <a:ext cx="10429876" cy="5908675"/>
            <a:chOff x="-313" y="824"/>
            <a:chExt cx="6570" cy="3722"/>
          </a:xfrm>
        </p:grpSpPr>
        <p:sp>
          <p:nvSpPr>
            <p:cNvPr id="21507" name="Rectangle 3"/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08" name="Rectangle 4"/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09" name="Rectangle 5"/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10" name="Rectangle 6"/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11" name="Rectangle 7"/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12" name="Rectangle 8"/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13" name="Rectangle 9"/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14" name="Rectangle 10"/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15" name="Rectangle 11"/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16" name="Rectangle 12"/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17" name="Rectangle 13"/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18" name="Rectangle 14"/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19" name="Rectangle 15"/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20" name="Rectangle 16"/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21" name="Rectangle 17"/>
            <p:cNvSpPr>
              <a:spLocks noChangeArrowheads="1"/>
            </p:cNvSpPr>
            <p:nvPr userDrawn="1"/>
          </p:nvSpPr>
          <p:spPr bwMode="hidden">
            <a:xfrm rot="18603245" flipV="1">
              <a:off x="4052" y="3504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22" name="Rectangle 18"/>
            <p:cNvSpPr>
              <a:spLocks noChangeArrowheads="1"/>
            </p:cNvSpPr>
            <p:nvPr userDrawn="1"/>
          </p:nvSpPr>
          <p:spPr bwMode="hidden">
            <a:xfrm rot="39991575" flipH="1" flipV="1">
              <a:off x="5368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23" name="Rectangle 19"/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24" name="Rectangle 20"/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25" name="Rectangle 21"/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26" name="Rectangle 22"/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27" name="Rectangle 23"/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28" name="Rectangle 24"/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29" name="Rectangle 25"/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30" name="Rectangle 26"/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31" name="Rectangle 27"/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32" name="Rectangle 28"/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33" name="Rectangle 29"/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34" name="Rectangle 30"/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35" name="Rectangle 31"/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36" name="Rectangle 32"/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37" name="Rectangle 33"/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38" name="Rectangle 34"/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39" name="Oval 35"/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40" name="Oval 36"/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41" name="Oval 37"/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42" name="Oval 38"/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43" name="Oval 39"/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44" name="Oval 40"/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45" name="Oval 41"/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46" name="Oval 42"/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47" name="Oval 43"/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48" name="Oval 44"/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49" name="Oval 45"/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50" name="Oval 46"/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51" name="Oval 47"/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52" name="Oval 48"/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53" name="Oval 49"/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54" name="Oval 50"/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55" name="Oval 51"/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56" name="Oval 52"/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57" name="Oval 53"/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58" name="Oval 54"/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59" name="Oval 55"/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60" name="Oval 56"/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61" name="Oval 57"/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62" name="Oval 58"/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63" name="Oval 59"/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64" name="Oval 60"/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65" name="Oval 61"/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66" name="Oval 62"/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67" name="Oval 63"/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68" name="Oval 64"/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69" name="Oval 65"/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70" name="Oval 66"/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71" name="Oval 67"/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72" name="Oval 68"/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73" name="Oval 69"/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74" name="Oval 70"/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75" name="Oval 71"/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76" name="Oval 72"/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77" name="Oval 73"/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78" name="Oval 74"/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79" name="Oval 75"/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80" name="Oval 76"/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81" name="Oval 77"/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82" name="Oval 78"/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83" name="Oval 79"/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84" name="Oval 80"/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85" name="Oval 81"/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86" name="Oval 82"/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87" name="Oval 83"/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88" name="Oval 84"/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89" name="Oval 85"/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90" name="Oval 86"/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91" name="Oval 87"/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92" name="Oval 88"/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93" name="Oval 89"/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94" name="Oval 90"/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95" name="Oval 91"/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96" name="Oval 92"/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97" name="Oval 93"/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98" name="Oval 94"/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99" name="Oval 95"/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00" name="Oval 96"/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01" name="Oval 97"/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02" name="Oval 98"/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03" name="Oval 99"/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04" name="Oval 100"/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05" name="Oval 101"/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06" name="Oval 102"/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07" name="Oval 103"/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08" name="Oval 104"/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09" name="Oval 105"/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10" name="Oval 106"/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11" name="Oval 107"/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12" name="Oval 108"/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13" name="Oval 109"/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14" name="Oval 110"/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15" name="Oval 111"/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16" name="Oval 112"/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17" name="Oval 113"/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18" name="Oval 114"/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19" name="Oval 115"/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20" name="Oval 116"/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21" name="Oval 117"/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22" name="Oval 118"/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23" name="Oval 119"/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24" name="Oval 120"/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25" name="Oval 121"/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26" name="Oval 122"/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27" name="Oval 123"/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28" name="Oval 124"/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29" name="Oval 125"/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30" name="Oval 126"/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31" name="Oval 127"/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32" name="Oval 128"/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33" name="Oval 129"/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34" name="Oval 130"/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35" name="Oval 131"/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36" name="Oval 132"/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37" name="Oval 133"/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38" name="Oval 134"/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39" name="Oval 135"/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40" name="Oval 136"/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41" name="Oval 137"/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42" name="Oval 138"/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43" name="Oval 139"/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44" name="Oval 140"/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45" name="Oval 141"/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46" name="Oval 142"/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47" name="Oval 143"/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48" name="Oval 144"/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49" name="Oval 145"/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50" name="Oval 146"/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51" name="Oval 147"/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52" name="Oval 148"/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53" name="Oval 149"/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54" name="Oval 150"/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55" name="Oval 151"/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56" name="Oval 152"/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57" name="Oval 153"/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58" name="Oval 154"/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59" name="Oval 155"/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60" name="Oval 156"/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61" name="Oval 157"/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62" name="Oval 158"/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63" name="Oval 159"/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64" name="Oval 160"/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65" name="Oval 161"/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66" name="Oval 162"/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67" name="Oval 163"/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68" name="Oval 164"/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69" name="Oval 165"/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70" name="Oval 166"/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71" name="Oval 167"/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72" name="Oval 168"/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73" name="Oval 169"/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74" name="Oval 170"/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75" name="Oval 171"/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76" name="Oval 172"/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77" name="Oval 173"/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78" name="Oval 174"/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79" name="Oval 175"/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80" name="Oval 176"/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81" name="Oval 177"/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82" name="Oval 178"/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83" name="Oval 179"/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84" name="Oval 180"/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85" name="Oval 181"/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86" name="Oval 182"/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87" name="Oval 183"/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88" name="Oval 184"/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89" name="Oval 185"/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90" name="Oval 186"/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91" name="Oval 187"/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92" name="Oval 188"/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93" name="Oval 189"/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94" name="Oval 190"/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95" name="Oval 191"/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96" name="Oval 192"/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97" name="Oval 193"/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98" name="Oval 194"/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99" name="Oval 195"/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00" name="Oval 196"/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01" name="Oval 197"/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02" name="Oval 198"/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03" name="Oval 199"/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04" name="Oval 200"/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05" name="Oval 201"/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06" name="Oval 202"/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07" name="Oval 203"/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08" name="Oval 204"/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09" name="Oval 205"/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10" name="Oval 206"/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11" name="Oval 207"/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12" name="Oval 208"/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13" name="Oval 209"/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14" name="Oval 210"/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15" name="Oval 211"/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16" name="Oval 212"/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17" name="Oval 213"/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18" name="Oval 214"/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19" name="Oval 215"/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20" name="Oval 216"/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21" name="Oval 217"/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21722" name="Rectangle 2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7DE5AB3A-8BF4-43AF-8B35-C99CC5527183}" type="slidenum">
              <a:rPr lang="en-US" altLang="ko-KR"/>
              <a:pPr/>
              <a:t>‹#›</a:t>
            </a:fld>
            <a:endParaRPr lang="en-US" altLang="ko-KR"/>
          </a:p>
        </p:txBody>
      </p:sp>
      <p:sp>
        <p:nvSpPr>
          <p:cNvPr id="21723" name="Rectangle 2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ko-KR"/>
          </a:p>
        </p:txBody>
      </p:sp>
      <p:sp>
        <p:nvSpPr>
          <p:cNvPr id="21724" name="Rectangle 2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ko-KR"/>
          </a:p>
        </p:txBody>
      </p:sp>
      <p:sp>
        <p:nvSpPr>
          <p:cNvPr id="21725" name="Rectangle 2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21726" name="Rectangle 2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charset="-127"/>
          <a:ea typeface="굴림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charset="-127"/>
          <a:ea typeface="굴림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charset="-127"/>
          <a:ea typeface="굴림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charset="-127"/>
          <a:ea typeface="굴림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charset="-127"/>
          <a:ea typeface="굴림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charset="-127"/>
          <a:ea typeface="굴림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charset="-127"/>
          <a:ea typeface="굴림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charset="-127"/>
          <a:ea typeface="굴림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44675"/>
            <a:ext cx="7847013" cy="1736725"/>
          </a:xfrm>
        </p:spPr>
        <p:txBody>
          <a:bodyPr anchor="ctr" anchorCtr="0"/>
          <a:lstStyle/>
          <a:p>
            <a:r>
              <a:rPr lang="ko-KR" altLang="en-US" sz="4400" dirty="0" smtClean="0"/>
              <a:t>제</a:t>
            </a:r>
            <a:r>
              <a:rPr lang="en-US" altLang="ko-KR" sz="4400" dirty="0" smtClean="0"/>
              <a:t> 7 </a:t>
            </a:r>
            <a:r>
              <a:rPr lang="ko-KR" altLang="en-US" sz="4400" dirty="0" smtClean="0"/>
              <a:t>장 열기건조</a:t>
            </a:r>
            <a:endParaRPr lang="ko-KR" alt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열기건조실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55878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/>
              <a:t>건조실의 형식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628800"/>
            <a:ext cx="4752528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열기건조실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55878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/>
              <a:t>건조실의 형식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772816"/>
            <a:ext cx="7776864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열기건조실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55878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/>
              <a:t>건조실의 형식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700808"/>
            <a:ext cx="7776864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열기건조실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55878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/>
              <a:t>건조실의 형식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700808"/>
            <a:ext cx="7776864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열기건조실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55878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/>
              <a:t>건조실의 형식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700808"/>
            <a:ext cx="6120680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열기건조실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55878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/>
              <a:t>건조실의 형식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700808"/>
            <a:ext cx="7776864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열기건조실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55848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/>
              <a:t>건조실의 구성 </a:t>
            </a:r>
          </a:p>
          <a:p>
            <a:pPr>
              <a:lnSpc>
                <a:spcPct val="150000"/>
              </a:lnSpc>
              <a:buNone/>
            </a:pPr>
            <a:r>
              <a:rPr lang="ko-KR" altLang="en-US" sz="1800" dirty="0" smtClean="0"/>
              <a:t>   </a:t>
            </a:r>
            <a:r>
              <a:rPr lang="en-US" altLang="ko-KR" sz="1800" dirty="0" smtClean="0"/>
              <a:t>- </a:t>
            </a:r>
            <a:r>
              <a:rPr lang="ko-KR" altLang="en-US" sz="1800" dirty="0" smtClean="0"/>
              <a:t>건조실의 크기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건조실의 구조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내부기기</a:t>
            </a:r>
            <a:r>
              <a:rPr lang="en-US" altLang="ko-KR" sz="1800" dirty="0" smtClean="0"/>
              <a:t>: </a:t>
            </a:r>
            <a:r>
              <a:rPr lang="ko-KR" altLang="en-US" sz="1800" dirty="0" smtClean="0"/>
              <a:t>가열장치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증습장치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공기순환장치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환기장치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건조실 부속장치</a:t>
            </a:r>
            <a:r>
              <a:rPr lang="en-US" altLang="ko-KR" sz="1800" dirty="0" smtClean="0"/>
              <a:t>: </a:t>
            </a:r>
            <a:r>
              <a:rPr lang="ko-KR" altLang="en-US" sz="1800" dirty="0" smtClean="0"/>
              <a:t>온</a:t>
            </a:r>
            <a:r>
              <a:rPr lang="en-US" altLang="ko-KR" sz="1800" dirty="0" smtClean="0"/>
              <a:t>,</a:t>
            </a:r>
            <a:r>
              <a:rPr lang="ko-KR" altLang="en-US" sz="1800" dirty="0" smtClean="0"/>
              <a:t>습도 측정 기록장치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온습도 자동제어 장치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부대설비</a:t>
            </a:r>
            <a:r>
              <a:rPr lang="en-US" altLang="ko-KR" sz="1800" dirty="0" smtClean="0"/>
              <a:t>: </a:t>
            </a:r>
            <a:r>
              <a:rPr lang="ko-KR" altLang="en-US" sz="1800" dirty="0" smtClean="0"/>
              <a:t>대차 </a:t>
            </a:r>
            <a:r>
              <a:rPr lang="en-US" altLang="ko-KR" sz="1800" dirty="0" smtClean="0"/>
              <a:t>(</a:t>
            </a:r>
            <a:r>
              <a:rPr lang="ko-KR" altLang="en-US" sz="1800" dirty="0" smtClean="0"/>
              <a:t>건조실 내외에 재목의 적재와 이동을 용이하게 하는 레일이 있는 장치</a:t>
            </a:r>
            <a:r>
              <a:rPr lang="en-US" altLang="ko-KR" sz="1800" dirty="0" smtClean="0"/>
              <a:t>), </a:t>
            </a:r>
            <a:r>
              <a:rPr lang="ko-KR" altLang="en-US" sz="1800" dirty="0" smtClean="0"/>
              <a:t>운송차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보일러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보조기기</a:t>
            </a:r>
            <a:r>
              <a:rPr lang="en-US" altLang="ko-KR" sz="1800" dirty="0" smtClean="0"/>
              <a:t>: </a:t>
            </a:r>
            <a:r>
              <a:rPr lang="ko-KR" altLang="en-US" sz="1800" dirty="0" smtClean="0"/>
              <a:t>함수율 측정기기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온습도 측정기기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기류의 측정기기 </a:t>
            </a:r>
            <a:r>
              <a:rPr lang="en-US" altLang="ko-KR" sz="1800" dirty="0" smtClean="0"/>
              <a:t>(</a:t>
            </a:r>
            <a:r>
              <a:rPr lang="ko-KR" altLang="en-US" sz="1800" dirty="0" smtClean="0"/>
              <a:t>발연장치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풍속계</a:t>
            </a:r>
            <a:r>
              <a:rPr lang="en-US" altLang="ko-KR" sz="1800" dirty="0" smtClean="0"/>
              <a:t>) </a:t>
            </a:r>
            <a:endParaRPr lang="ko-KR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열기건조실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6302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/>
              <a:t>건조실의 구성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772816"/>
            <a:ext cx="7776864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열기건조실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6302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/>
              <a:t>건조실의 구성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916832"/>
            <a:ext cx="3744416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916832"/>
            <a:ext cx="3744416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열기건조실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6302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/>
              <a:t>건조실의 구성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204864"/>
            <a:ext cx="3888432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204864"/>
            <a:ext cx="3888432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서론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55848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/>
              <a:t>개요</a:t>
            </a:r>
          </a:p>
          <a:p>
            <a:pPr>
              <a:lnSpc>
                <a:spcPct val="150000"/>
              </a:lnSpc>
              <a:buNone/>
            </a:pPr>
            <a:r>
              <a:rPr lang="ko-KR" altLang="en-US" sz="1800" dirty="0" smtClean="0"/>
              <a:t>   </a:t>
            </a:r>
            <a:r>
              <a:rPr lang="en-US" altLang="ko-KR" sz="1800" dirty="0" smtClean="0"/>
              <a:t>- </a:t>
            </a:r>
            <a:r>
              <a:rPr lang="ko-KR" altLang="en-US" sz="1800" dirty="0" smtClean="0"/>
              <a:t>가열공기건조 </a:t>
            </a:r>
            <a:r>
              <a:rPr lang="en-US" altLang="ko-KR" sz="1800" dirty="0" smtClean="0"/>
              <a:t>(kiln drying)</a:t>
            </a:r>
            <a:r>
              <a:rPr lang="ko-KR" altLang="en-US" sz="1800" dirty="0" smtClean="0"/>
              <a:t>으로 불리며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건조실 </a:t>
            </a:r>
            <a:r>
              <a:rPr lang="en-US" altLang="ko-KR" sz="1800" dirty="0" smtClean="0"/>
              <a:t>(dry kiln)</a:t>
            </a:r>
            <a:r>
              <a:rPr lang="ko-KR" altLang="en-US" sz="1800" dirty="0" smtClean="0"/>
              <a:t>에 재목을 쌓고 조절된 건조조건 하에서 신속히 건조하는 방법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열기건조의 장점 </a:t>
            </a:r>
            <a:r>
              <a:rPr lang="en-US" altLang="ko-KR" sz="1800" dirty="0" smtClean="0"/>
              <a:t>(</a:t>
            </a:r>
            <a:r>
              <a:rPr lang="ko-KR" altLang="en-US" sz="1800" dirty="0" smtClean="0"/>
              <a:t>천연건조와 비교</a:t>
            </a:r>
            <a:r>
              <a:rPr lang="en-US" altLang="ko-KR" sz="1800" dirty="0" smtClean="0"/>
              <a:t>)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smtClean="0"/>
              <a:t>건조속도가 커서 건조시간이 단축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smtClean="0"/>
              <a:t>자본의 회전기간이 짧음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smtClean="0"/>
              <a:t>저함수율 </a:t>
            </a:r>
            <a:r>
              <a:rPr lang="en-US" altLang="ko-KR" sz="1800" dirty="0" smtClean="0"/>
              <a:t>(3%</a:t>
            </a:r>
            <a:r>
              <a:rPr lang="ko-KR" altLang="en-US" sz="1800" dirty="0" smtClean="0"/>
              <a:t>정도</a:t>
            </a:r>
            <a:r>
              <a:rPr lang="en-US" altLang="ko-KR" sz="1800" dirty="0" smtClean="0"/>
              <a:t>)</a:t>
            </a:r>
            <a:r>
              <a:rPr lang="ko-KR" altLang="en-US" sz="1800" dirty="0" smtClean="0"/>
              <a:t>까지 건조 가능 </a:t>
            </a:r>
            <a:r>
              <a:rPr lang="en-US" altLang="ko-KR" sz="1800" dirty="0" smtClean="0"/>
              <a:t>(</a:t>
            </a:r>
            <a:r>
              <a:rPr lang="ko-KR" altLang="en-US" sz="1800" dirty="0" smtClean="0"/>
              <a:t>보통 </a:t>
            </a:r>
            <a:r>
              <a:rPr lang="en-US" altLang="ko-KR" sz="1800" dirty="0" smtClean="0"/>
              <a:t>6~19%)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smtClean="0"/>
              <a:t>건조결함을 최대한 예방하고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살충 및 살균효과를 얻음</a:t>
            </a:r>
            <a:r>
              <a:rPr lang="en-US" altLang="ko-KR" sz="1800" dirty="0" smtClean="0"/>
              <a:t>.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smtClean="0"/>
              <a:t>기타</a:t>
            </a:r>
            <a:r>
              <a:rPr lang="en-US" altLang="ko-KR" sz="1800" dirty="0" smtClean="0"/>
              <a:t>: </a:t>
            </a:r>
            <a:r>
              <a:rPr lang="ko-KR" altLang="en-US" sz="1800" dirty="0" smtClean="0"/>
              <a:t>천연건조재에 비하여 간도와 강성이 큼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접착과 도장이 잘됨</a:t>
            </a:r>
            <a:r>
              <a:rPr lang="en-US" altLang="ko-KR" sz="1800" dirty="0" smtClean="0"/>
              <a:t>. </a:t>
            </a:r>
            <a:r>
              <a:rPr lang="ko-KR" altLang="en-US" sz="1800" dirty="0" smtClean="0"/>
              <a:t>흡습성 저하로 수축과 팽윤이 적음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건조 중에 피치 </a:t>
            </a:r>
            <a:r>
              <a:rPr lang="en-US" altLang="ko-KR" sz="1800" dirty="0" smtClean="0"/>
              <a:t>(pitch)</a:t>
            </a:r>
            <a:r>
              <a:rPr lang="ko-KR" altLang="en-US" sz="1800" dirty="0" smtClean="0"/>
              <a:t>가 경화되어 가공이나 사용 중에 누출되는 경우가 적음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운반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저목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가공이용 등에 더 좋은 성질을 제공</a:t>
            </a:r>
            <a:endParaRPr lang="ko-KR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열기건조실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55848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/>
              <a:t>잔적 </a:t>
            </a:r>
          </a:p>
          <a:p>
            <a:pPr>
              <a:lnSpc>
                <a:spcPct val="150000"/>
              </a:lnSpc>
              <a:buNone/>
            </a:pPr>
            <a:r>
              <a:rPr lang="ko-KR" altLang="en-US" sz="1800" dirty="0" smtClean="0"/>
              <a:t>   </a:t>
            </a:r>
            <a:r>
              <a:rPr lang="en-US" altLang="ko-KR" sz="1800" dirty="0" smtClean="0"/>
              <a:t>- </a:t>
            </a:r>
            <a:r>
              <a:rPr lang="ko-KR" altLang="en-US" sz="1800" dirty="0" smtClean="0"/>
              <a:t>잔적은 균일한 풍속을 얻을 수 있도록 쌓아야 함</a:t>
            </a:r>
            <a:r>
              <a:rPr lang="en-US" altLang="ko-KR" sz="1800" dirty="0" smtClean="0"/>
              <a:t>.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단순잔적 </a:t>
            </a:r>
            <a:r>
              <a:rPr lang="en-US" altLang="ko-KR" sz="1800" dirty="0" smtClean="0"/>
              <a:t>(</a:t>
            </a:r>
            <a:r>
              <a:rPr lang="ko-KR" altLang="en-US" sz="1800" dirty="0" smtClean="0"/>
              <a:t>하나로 된 큰 잔적</a:t>
            </a:r>
            <a:r>
              <a:rPr lang="en-US" altLang="ko-KR" sz="1800" dirty="0" smtClean="0"/>
              <a:t>)</a:t>
            </a:r>
            <a:r>
              <a:rPr lang="ko-KR" altLang="en-US" sz="1800" dirty="0" smtClean="0"/>
              <a:t>과 복합잔적 </a:t>
            </a:r>
            <a:r>
              <a:rPr lang="en-US" altLang="ko-KR" sz="1800" dirty="0" smtClean="0"/>
              <a:t>(</a:t>
            </a:r>
            <a:r>
              <a:rPr lang="ko-KR" altLang="en-US" sz="1800" dirty="0" smtClean="0"/>
              <a:t>수개의 작은 단위잔적을 나란히 혹은 상하로 배열</a:t>
            </a:r>
            <a:r>
              <a:rPr lang="en-US" altLang="ko-KR" sz="1800" dirty="0" smtClean="0"/>
              <a:t>)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건조실 횡단면의 잔적수에 따라 단열잔적과 복열잔적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재목의 분류</a:t>
            </a:r>
            <a:r>
              <a:rPr lang="en-US" altLang="ko-KR" sz="1800" dirty="0" smtClean="0"/>
              <a:t>: </a:t>
            </a:r>
            <a:r>
              <a:rPr lang="ko-KR" altLang="en-US" sz="1800" dirty="0" smtClean="0"/>
              <a:t>건조특성이 유사한 재목을 넣어 건조 </a:t>
            </a:r>
            <a:r>
              <a:rPr lang="en-US" altLang="ko-KR" sz="1800" dirty="0" smtClean="0"/>
              <a:t>(</a:t>
            </a:r>
            <a:r>
              <a:rPr lang="ko-KR" altLang="en-US" sz="1800" dirty="0" smtClean="0"/>
              <a:t>건조기간 단축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건조비용의 절감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최종함수율의 균일성과 건조결함의 예방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적정스케줄의 적용 가능성 등</a:t>
            </a:r>
            <a:r>
              <a:rPr lang="en-US" altLang="ko-KR" sz="1800" dirty="0" smtClean="0"/>
              <a:t>)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잔적의 크기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smtClean="0"/>
              <a:t>활엽수재</a:t>
            </a:r>
            <a:r>
              <a:rPr lang="en-US" altLang="ko-KR" sz="1800" dirty="0" smtClean="0"/>
              <a:t>: </a:t>
            </a:r>
            <a:r>
              <a:rPr lang="ko-KR" altLang="en-US" sz="1800" dirty="0" smtClean="0"/>
              <a:t>저풍속 </a:t>
            </a:r>
            <a:r>
              <a:rPr lang="en-US" altLang="ko-KR" sz="1800" dirty="0" smtClean="0"/>
              <a:t>(72m/</a:t>
            </a:r>
            <a:r>
              <a:rPr lang="ko-KR" altLang="en-US" sz="1800" dirty="0" smtClean="0"/>
              <a:t>분</a:t>
            </a:r>
            <a:r>
              <a:rPr lang="en-US" altLang="ko-KR" sz="1800" dirty="0" smtClean="0"/>
              <a:t>)</a:t>
            </a:r>
            <a:r>
              <a:rPr lang="ko-KR" altLang="en-US" sz="1800" dirty="0" smtClean="0"/>
              <a:t>인 경우</a:t>
            </a:r>
            <a:r>
              <a:rPr lang="en-US" altLang="ko-KR" sz="1800" dirty="0" smtClean="0"/>
              <a:t> </a:t>
            </a:r>
            <a:r>
              <a:rPr lang="ko-KR" altLang="en-US" sz="1800" dirty="0" smtClean="0"/>
              <a:t>폭은 </a:t>
            </a:r>
            <a:r>
              <a:rPr lang="en-US" altLang="ko-KR" sz="1800" dirty="0" smtClean="0"/>
              <a:t>1.8~2.4m, </a:t>
            </a:r>
            <a:r>
              <a:rPr lang="ko-KR" altLang="en-US" sz="1800" dirty="0" smtClean="0"/>
              <a:t>높이는 </a:t>
            </a:r>
            <a:r>
              <a:rPr lang="en-US" altLang="ko-KR" sz="1800" dirty="0" smtClean="0"/>
              <a:t>2.4~3.0m, </a:t>
            </a:r>
            <a:r>
              <a:rPr lang="ko-KR" altLang="en-US" sz="1800" dirty="0" smtClean="0"/>
              <a:t>중풍속 </a:t>
            </a:r>
            <a:r>
              <a:rPr lang="en-US" altLang="ko-KR" sz="1800" dirty="0" smtClean="0"/>
              <a:t>(90~120m/</a:t>
            </a:r>
            <a:r>
              <a:rPr lang="ko-KR" altLang="en-US" sz="1800" dirty="0" smtClean="0"/>
              <a:t>분</a:t>
            </a:r>
            <a:r>
              <a:rPr lang="en-US" altLang="ko-KR" sz="1800" dirty="0" smtClean="0"/>
              <a:t>)</a:t>
            </a:r>
            <a:r>
              <a:rPr lang="ko-KR" altLang="en-US" sz="1800" dirty="0" smtClean="0"/>
              <a:t>인 경우 폭 </a:t>
            </a:r>
            <a:r>
              <a:rPr lang="en-US" altLang="ko-KR" sz="1800" dirty="0" smtClean="0"/>
              <a:t>2.4m, </a:t>
            </a:r>
            <a:r>
              <a:rPr lang="ko-KR" altLang="en-US" sz="1800" dirty="0" smtClean="0"/>
              <a:t>높이 </a:t>
            </a:r>
            <a:r>
              <a:rPr lang="en-US" altLang="ko-KR" sz="1800" dirty="0" smtClean="0"/>
              <a:t>3.6m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smtClean="0"/>
              <a:t>침엽수재</a:t>
            </a:r>
            <a:r>
              <a:rPr lang="en-US" altLang="ko-KR" sz="1800" dirty="0" smtClean="0"/>
              <a:t>: </a:t>
            </a:r>
            <a:r>
              <a:rPr lang="ko-KR" altLang="en-US" sz="1800" dirty="0" smtClean="0"/>
              <a:t>폭</a:t>
            </a:r>
            <a:r>
              <a:rPr lang="en-US" altLang="ko-KR" sz="1800" dirty="0" smtClean="0"/>
              <a:t> 2.7m, </a:t>
            </a:r>
            <a:r>
              <a:rPr lang="ko-KR" altLang="en-US" sz="1800" dirty="0" smtClean="0"/>
              <a:t>높이 </a:t>
            </a:r>
            <a:r>
              <a:rPr lang="en-US" altLang="ko-KR" sz="1800" dirty="0" smtClean="0"/>
              <a:t>3.9~4.2m</a:t>
            </a:r>
            <a:r>
              <a:rPr lang="ko-KR" altLang="en-US" sz="1800" dirty="0" smtClean="0"/>
              <a:t>로 </a:t>
            </a:r>
            <a:r>
              <a:rPr lang="ko-KR" altLang="en-US" sz="1800" dirty="0" err="1" smtClean="0"/>
              <a:t>단순잔적</a:t>
            </a:r>
            <a:r>
              <a:rPr lang="ko-KR" altLang="en-US" sz="1800" dirty="0" smtClean="0"/>
              <a:t> 또는 크기 </a:t>
            </a:r>
            <a:r>
              <a:rPr lang="en-US" altLang="ko-KR" sz="1800" dirty="0" smtClean="0"/>
              <a:t>1.2m x 1.2m x 1.35m</a:t>
            </a:r>
            <a:r>
              <a:rPr lang="ko-KR" altLang="en-US" sz="1800" dirty="0" smtClean="0"/>
              <a:t>인 단위잔적을 너비에서 </a:t>
            </a:r>
            <a:r>
              <a:rPr lang="en-US" altLang="ko-KR" sz="1800" dirty="0" smtClean="0"/>
              <a:t>2</a:t>
            </a:r>
            <a:r>
              <a:rPr lang="ko-KR" altLang="en-US" sz="1800" dirty="0" smtClean="0"/>
              <a:t>단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높이에서 </a:t>
            </a:r>
            <a:r>
              <a:rPr lang="en-US" altLang="ko-KR" sz="1800" dirty="0" smtClean="0"/>
              <a:t>3</a:t>
            </a:r>
            <a:r>
              <a:rPr lang="ko-KR" altLang="en-US" sz="1800" dirty="0" smtClean="0"/>
              <a:t>단씩 구성되는 </a:t>
            </a:r>
            <a:r>
              <a:rPr lang="ko-KR" altLang="en-US" sz="1800" dirty="0" err="1" smtClean="0"/>
              <a:t>복합잔적</a:t>
            </a:r>
            <a:r>
              <a:rPr lang="ko-KR" altLang="en-US" sz="1800" dirty="0" smtClean="0"/>
              <a:t> 실시 </a:t>
            </a:r>
            <a:r>
              <a:rPr lang="en-US" altLang="ko-KR" sz="1800" dirty="0" smtClean="0"/>
              <a:t> </a:t>
            </a:r>
            <a:r>
              <a:rPr lang="ko-KR" altLang="en-US" sz="1800" dirty="0" smtClean="0"/>
              <a:t>  </a:t>
            </a:r>
            <a:endParaRPr lang="ko-KR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열기건조실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55848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/>
              <a:t>잔적 </a:t>
            </a:r>
          </a:p>
          <a:p>
            <a:pPr>
              <a:lnSpc>
                <a:spcPct val="150000"/>
              </a:lnSpc>
              <a:buNone/>
            </a:pPr>
            <a:r>
              <a:rPr lang="ko-KR" altLang="en-US" sz="1800" dirty="0" smtClean="0"/>
              <a:t>   </a:t>
            </a:r>
            <a:r>
              <a:rPr lang="en-US" altLang="ko-KR" sz="1800" dirty="0" smtClean="0"/>
              <a:t>- </a:t>
            </a:r>
            <a:r>
              <a:rPr lang="ko-KR" altLang="en-US" sz="1800" dirty="0" err="1" smtClean="0"/>
              <a:t>잔적과</a:t>
            </a:r>
            <a:r>
              <a:rPr lang="ko-KR" altLang="en-US" sz="1800" dirty="0" smtClean="0"/>
              <a:t> 공기 순환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err="1" smtClean="0"/>
              <a:t>잔적과</a:t>
            </a:r>
            <a:r>
              <a:rPr lang="en-US" altLang="ko-KR" sz="1800" dirty="0" smtClean="0"/>
              <a:t> </a:t>
            </a:r>
            <a:r>
              <a:rPr lang="ko-KR" altLang="en-US" sz="1800" dirty="0" err="1" smtClean="0"/>
              <a:t>잔적</a:t>
            </a:r>
            <a:r>
              <a:rPr lang="ko-KR" altLang="en-US" sz="1800" dirty="0" smtClean="0"/>
              <a:t> 사이 또는 </a:t>
            </a:r>
            <a:r>
              <a:rPr lang="ko-KR" altLang="en-US" sz="1800" dirty="0" err="1" smtClean="0"/>
              <a:t>잔적</a:t>
            </a:r>
            <a:r>
              <a:rPr lang="ko-KR" altLang="en-US" sz="1800" dirty="0" smtClean="0"/>
              <a:t> 내부에 큰 공간이 있으면 균일한 풍속을 얻을 수 없음</a:t>
            </a:r>
            <a:r>
              <a:rPr lang="en-US" altLang="ko-KR" sz="1800" dirty="0" smtClean="0"/>
              <a:t>.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smtClean="0"/>
              <a:t>공기는 저항이 적은 통로를 따라 흐르기 때문에 목재 </a:t>
            </a:r>
            <a:r>
              <a:rPr lang="ko-KR" altLang="en-US" sz="1800" dirty="0" err="1" smtClean="0"/>
              <a:t>인접층</a:t>
            </a:r>
            <a:r>
              <a:rPr lang="ko-KR" altLang="en-US" sz="1800" dirty="0" smtClean="0"/>
              <a:t> 사이의 좁은 통로보다는 </a:t>
            </a:r>
            <a:r>
              <a:rPr lang="ko-KR" altLang="en-US" sz="1800" dirty="0" err="1" smtClean="0"/>
              <a:t>잔적</a:t>
            </a:r>
            <a:r>
              <a:rPr lang="ko-KR" altLang="en-US" sz="1800" dirty="0" smtClean="0"/>
              <a:t> 내부에 있는 큰 공간을 따라 더 잘 이동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err="1" smtClean="0"/>
              <a:t>단순잔적</a:t>
            </a:r>
            <a:r>
              <a:rPr lang="en-US" altLang="ko-KR" sz="1800" dirty="0" smtClean="0"/>
              <a:t>: </a:t>
            </a:r>
            <a:r>
              <a:rPr lang="ko-KR" altLang="en-US" sz="1800" dirty="0" err="1" smtClean="0"/>
              <a:t>논박스잔적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인접 </a:t>
            </a:r>
            <a:r>
              <a:rPr lang="ko-KR" altLang="en-US" sz="1800" dirty="0" err="1" smtClean="0"/>
              <a:t>단순잔적</a:t>
            </a:r>
            <a:r>
              <a:rPr lang="ko-KR" altLang="en-US" sz="1800" dirty="0" smtClean="0"/>
              <a:t> 사이</a:t>
            </a:r>
            <a:r>
              <a:rPr lang="en-US" altLang="ko-KR" sz="1800" dirty="0" smtClean="0"/>
              <a:t>, </a:t>
            </a:r>
            <a:r>
              <a:rPr lang="ko-KR" altLang="en-US" sz="1800" dirty="0" err="1" smtClean="0"/>
              <a:t>잔적</a:t>
            </a:r>
            <a:r>
              <a:rPr lang="ko-KR" altLang="en-US" sz="1800" dirty="0" smtClean="0"/>
              <a:t> </a:t>
            </a:r>
            <a:r>
              <a:rPr lang="ko-KR" altLang="en-US" sz="1800" dirty="0" err="1" smtClean="0"/>
              <a:t>끝면</a:t>
            </a:r>
            <a:r>
              <a:rPr lang="en-US" altLang="ko-KR" sz="1800" dirty="0" smtClean="0"/>
              <a:t>, </a:t>
            </a:r>
            <a:r>
              <a:rPr lang="ko-KR" altLang="en-US" sz="1800" dirty="0" err="1" smtClean="0"/>
              <a:t>잔적</a:t>
            </a:r>
            <a:r>
              <a:rPr lang="ko-KR" altLang="en-US" sz="1800" dirty="0" smtClean="0"/>
              <a:t> 하단과 상단에 존재하는 공간은 공기순환을 방해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err="1" smtClean="0"/>
              <a:t>복합잔적</a:t>
            </a:r>
            <a:r>
              <a:rPr lang="en-US" altLang="ko-KR" sz="1800" dirty="0" smtClean="0"/>
              <a:t>: </a:t>
            </a:r>
            <a:r>
              <a:rPr lang="ko-KR" altLang="en-US" sz="1800" dirty="0" smtClean="0"/>
              <a:t>작은 단위 </a:t>
            </a:r>
            <a:r>
              <a:rPr lang="ko-KR" altLang="en-US" sz="1800" dirty="0" err="1" smtClean="0"/>
              <a:t>잔적과</a:t>
            </a:r>
            <a:r>
              <a:rPr lang="ko-KR" altLang="en-US" sz="1800" dirty="0" smtClean="0"/>
              <a:t> 받침대는 수평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각 </a:t>
            </a:r>
            <a:r>
              <a:rPr lang="ko-KR" altLang="en-US" sz="1800" dirty="0" err="1" smtClean="0"/>
              <a:t>단위잔적의</a:t>
            </a:r>
            <a:r>
              <a:rPr lang="ko-KR" altLang="en-US" sz="1800" dirty="0" smtClean="0"/>
              <a:t> 재목 두께가 동일하고 수직으로 배치해서 높이를 </a:t>
            </a:r>
            <a:r>
              <a:rPr lang="ko-KR" altLang="en-US" sz="1800" dirty="0" err="1" smtClean="0"/>
              <a:t>동일하게해야</a:t>
            </a:r>
            <a:r>
              <a:rPr lang="ko-KR" altLang="en-US" sz="1800" dirty="0" smtClean="0"/>
              <a:t> 하며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인접 </a:t>
            </a:r>
            <a:r>
              <a:rPr lang="ko-KR" altLang="en-US" sz="1800" dirty="0" err="1" smtClean="0"/>
              <a:t>단위잔적</a:t>
            </a:r>
            <a:r>
              <a:rPr lang="ko-KR" altLang="en-US" sz="1800" dirty="0" smtClean="0"/>
              <a:t> 간의 수평공간은 </a:t>
            </a:r>
            <a:r>
              <a:rPr lang="en-US" altLang="ko-KR" sz="1800" dirty="0" smtClean="0"/>
              <a:t>10~15cm </a:t>
            </a:r>
            <a:r>
              <a:rPr lang="ko-KR" altLang="en-US" sz="1800" smtClean="0"/>
              <a:t>정도 유지 </a:t>
            </a:r>
            <a:endParaRPr lang="ko-KR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열기건조실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55848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/>
              <a:t>잔적 </a:t>
            </a:r>
          </a:p>
          <a:p>
            <a:pPr>
              <a:lnSpc>
                <a:spcPct val="150000"/>
              </a:lnSpc>
              <a:buNone/>
            </a:pPr>
            <a:r>
              <a:rPr lang="ko-KR" altLang="en-US" sz="1800" dirty="0" smtClean="0"/>
              <a:t>   </a:t>
            </a:r>
            <a:r>
              <a:rPr lang="en-US" altLang="ko-KR" sz="1800" dirty="0" smtClean="0"/>
              <a:t>- </a:t>
            </a:r>
            <a:r>
              <a:rPr lang="ko-KR" altLang="en-US" sz="1800" dirty="0" smtClean="0"/>
              <a:t>건조실</a:t>
            </a:r>
            <a:r>
              <a:rPr lang="en-US" altLang="ko-KR" sz="1800" dirty="0" smtClean="0"/>
              <a:t> </a:t>
            </a:r>
            <a:r>
              <a:rPr lang="ko-KR" altLang="en-US" sz="1800" dirty="0" err="1" smtClean="0"/>
              <a:t>잔목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smtClean="0"/>
              <a:t>인접 재목을 분리한 공간을 통해 열기를 보내어 증발수분을 배제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err="1" smtClean="0"/>
              <a:t>잔목을</a:t>
            </a:r>
            <a:r>
              <a:rPr lang="ko-KR" altLang="en-US" sz="1800" dirty="0" smtClean="0"/>
              <a:t> 잘 선정하여 사용하면 신속하고 균일한 건조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틀어짐</a:t>
            </a:r>
            <a:r>
              <a:rPr lang="en-US" altLang="ko-KR" sz="1800" dirty="0" smtClean="0"/>
              <a:t>, </a:t>
            </a:r>
            <a:r>
              <a:rPr lang="ko-KR" altLang="en-US" sz="1800" dirty="0" err="1" smtClean="0"/>
              <a:t>잔목의</a:t>
            </a:r>
            <a:r>
              <a:rPr lang="ko-KR" altLang="en-US" sz="1800" dirty="0" smtClean="0"/>
              <a:t> 변형과 파괴를 방지할 수 있음</a:t>
            </a:r>
            <a:r>
              <a:rPr lang="en-US" altLang="ko-KR" sz="1800" dirty="0" smtClean="0"/>
              <a:t>.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err="1" smtClean="0"/>
              <a:t>잔목의</a:t>
            </a:r>
            <a:r>
              <a:rPr lang="ko-KR" altLang="en-US" sz="1800" dirty="0" smtClean="0"/>
              <a:t> 크기는 다양하나 두께 </a:t>
            </a:r>
            <a:r>
              <a:rPr lang="en-US" altLang="ko-KR" sz="1800" dirty="0" smtClean="0"/>
              <a:t>19~30mm, </a:t>
            </a:r>
            <a:r>
              <a:rPr lang="ko-KR" altLang="en-US" sz="1800" dirty="0" smtClean="0"/>
              <a:t>폭 </a:t>
            </a:r>
            <a:r>
              <a:rPr lang="en-US" altLang="ko-KR" sz="1800" dirty="0" smtClean="0"/>
              <a:t>25~50mm </a:t>
            </a:r>
            <a:r>
              <a:rPr lang="ko-KR" altLang="en-US" sz="1800" dirty="0" smtClean="0"/>
              <a:t>정도가 널리 사용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err="1" smtClean="0"/>
              <a:t>잔목의</a:t>
            </a:r>
            <a:r>
              <a:rPr lang="ko-KR" altLang="en-US" sz="1800" dirty="0" smtClean="0"/>
              <a:t> 재료로는 목재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합판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석탄산수지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알루미늄 등이 사용</a:t>
            </a:r>
            <a:r>
              <a:rPr lang="en-US" altLang="ko-KR" sz="1800" dirty="0" smtClean="0"/>
              <a:t> 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</a:t>
            </a:r>
            <a:endParaRPr lang="ko-KR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열기건조실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55848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/>
              <a:t>잔적 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err="1" smtClean="0"/>
              <a:t>복스잔적법</a:t>
            </a:r>
            <a:r>
              <a:rPr lang="en-US" altLang="ko-KR" sz="1800" dirty="0" smtClean="0"/>
              <a:t>: </a:t>
            </a:r>
            <a:r>
              <a:rPr lang="ko-KR" altLang="en-US" sz="1800" dirty="0" err="1" smtClean="0"/>
              <a:t>난척재</a:t>
            </a:r>
            <a:r>
              <a:rPr lang="ko-KR" altLang="en-US" sz="1800" dirty="0" smtClean="0"/>
              <a:t> </a:t>
            </a:r>
            <a:r>
              <a:rPr lang="en-US" altLang="ko-KR" sz="1800" dirty="0" smtClean="0"/>
              <a:t>(random-length lumber)</a:t>
            </a:r>
            <a:r>
              <a:rPr lang="ko-KR" altLang="en-US" sz="1800" dirty="0" smtClean="0"/>
              <a:t>는 같은 재장으로 분리하는 작업은 쉽지 않아 균일한 건조와 </a:t>
            </a:r>
            <a:r>
              <a:rPr lang="ko-KR" altLang="en-US" sz="1800" dirty="0" err="1" smtClean="0"/>
              <a:t>잔목의</a:t>
            </a:r>
            <a:r>
              <a:rPr lang="ko-KR" altLang="en-US" sz="1800" dirty="0" smtClean="0"/>
              <a:t> 손실을 막기 위하여 </a:t>
            </a:r>
            <a:r>
              <a:rPr lang="ko-KR" altLang="en-US" sz="1800" dirty="0" err="1" smtClean="0"/>
              <a:t>복스잔적법을</a:t>
            </a:r>
            <a:r>
              <a:rPr lang="ko-KR" altLang="en-US" sz="1800" dirty="0" smtClean="0"/>
              <a:t> 실시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smtClean="0"/>
              <a:t>제 </a:t>
            </a:r>
            <a:r>
              <a:rPr lang="en-US" altLang="ko-KR" sz="1800" dirty="0" smtClean="0"/>
              <a:t>1</a:t>
            </a:r>
            <a:r>
              <a:rPr lang="ko-KR" altLang="en-US" sz="1800" dirty="0" smtClean="0"/>
              <a:t>방법</a:t>
            </a:r>
            <a:r>
              <a:rPr lang="en-US" altLang="ko-KR" sz="1800" dirty="0" smtClean="0"/>
              <a:t>: </a:t>
            </a:r>
            <a:r>
              <a:rPr lang="ko-KR" altLang="en-US" sz="1800" dirty="0" err="1" smtClean="0"/>
              <a:t>정척재</a:t>
            </a:r>
            <a:r>
              <a:rPr lang="ko-KR" altLang="en-US" sz="1800" dirty="0" smtClean="0"/>
              <a:t> </a:t>
            </a:r>
            <a:r>
              <a:rPr lang="en-US" altLang="ko-KR" sz="1800" dirty="0" smtClean="0"/>
              <a:t>(full-length lumber)</a:t>
            </a:r>
            <a:r>
              <a:rPr lang="ko-KR" altLang="en-US" sz="1800" dirty="0" smtClean="0"/>
              <a:t>는 모든 층에서 잔적 외부에 우선 배치하고 </a:t>
            </a:r>
            <a:r>
              <a:rPr lang="ko-KR" altLang="en-US" sz="1800" dirty="0" err="1" smtClean="0"/>
              <a:t>잔여량은</a:t>
            </a:r>
            <a:r>
              <a:rPr lang="ko-KR" altLang="en-US" sz="1800" dirty="0" smtClean="0"/>
              <a:t> 중앙에 배치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smtClean="0"/>
              <a:t>제 </a:t>
            </a:r>
            <a:r>
              <a:rPr lang="en-US" altLang="ko-KR" sz="1800" dirty="0" smtClean="0"/>
              <a:t>2</a:t>
            </a:r>
            <a:r>
              <a:rPr lang="ko-KR" altLang="en-US" sz="1800" dirty="0" smtClean="0"/>
              <a:t>방법</a:t>
            </a:r>
            <a:r>
              <a:rPr lang="en-US" altLang="ko-KR" sz="1800" dirty="0" smtClean="0"/>
              <a:t>: </a:t>
            </a:r>
            <a:r>
              <a:rPr lang="ko-KR" altLang="en-US" sz="1800" dirty="0" err="1" smtClean="0"/>
              <a:t>난폭재</a:t>
            </a:r>
            <a:r>
              <a:rPr lang="ko-KR" altLang="en-US" sz="1800" dirty="0" smtClean="0"/>
              <a:t> </a:t>
            </a:r>
            <a:r>
              <a:rPr lang="en-US" altLang="ko-KR" sz="1800" dirty="0" smtClean="0"/>
              <a:t>(random-width lumber)</a:t>
            </a:r>
            <a:r>
              <a:rPr lang="ko-KR" altLang="en-US" sz="1800" dirty="0" smtClean="0"/>
              <a:t>은 각 층 내부에 단재의 횡단면을 제 </a:t>
            </a:r>
            <a:r>
              <a:rPr lang="en-US" altLang="ko-KR" sz="1800" dirty="0" smtClean="0"/>
              <a:t>1</a:t>
            </a:r>
            <a:r>
              <a:rPr lang="ko-KR" altLang="en-US" sz="1800" dirty="0" smtClean="0"/>
              <a:t>방법과 같이 양단에서 교호로 배치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smtClean="0"/>
              <a:t>제 </a:t>
            </a:r>
            <a:r>
              <a:rPr lang="en-US" altLang="ko-KR" sz="1800" dirty="0" smtClean="0"/>
              <a:t>3</a:t>
            </a:r>
            <a:r>
              <a:rPr lang="ko-KR" altLang="en-US" sz="1800" dirty="0" smtClean="0"/>
              <a:t>방법</a:t>
            </a:r>
            <a:r>
              <a:rPr lang="en-US" altLang="ko-KR" sz="1800" dirty="0" smtClean="0"/>
              <a:t>: </a:t>
            </a:r>
            <a:r>
              <a:rPr lang="ko-KR" altLang="en-US" sz="1800" dirty="0" smtClean="0"/>
              <a:t>재목이 </a:t>
            </a:r>
            <a:r>
              <a:rPr lang="ko-KR" altLang="en-US" sz="1800" dirty="0" err="1" smtClean="0"/>
              <a:t>난척재와</a:t>
            </a:r>
            <a:r>
              <a:rPr lang="ko-KR" altLang="en-US" sz="1800" dirty="0" smtClean="0"/>
              <a:t> </a:t>
            </a:r>
            <a:r>
              <a:rPr lang="ko-KR" altLang="en-US" sz="1800" dirty="0" err="1" smtClean="0"/>
              <a:t>난폭재로</a:t>
            </a:r>
            <a:r>
              <a:rPr lang="ko-KR" altLang="en-US" sz="1800" dirty="0" smtClean="0"/>
              <a:t> 구성되어 있는 경우 모든 층의 외부 재목은 </a:t>
            </a:r>
            <a:r>
              <a:rPr lang="ko-KR" altLang="en-US" sz="1800" dirty="0" err="1" smtClean="0"/>
              <a:t>잔적의</a:t>
            </a:r>
            <a:r>
              <a:rPr lang="ko-KR" altLang="en-US" sz="1800" dirty="0" smtClean="0"/>
              <a:t> 길이와 같은 것으로 배치하고 </a:t>
            </a:r>
            <a:r>
              <a:rPr lang="ko-KR" altLang="en-US" sz="1800" dirty="0" err="1" smtClean="0"/>
              <a:t>단재는</a:t>
            </a:r>
            <a:r>
              <a:rPr lang="ko-KR" altLang="en-US" sz="1800" dirty="0" smtClean="0"/>
              <a:t> </a:t>
            </a:r>
            <a:r>
              <a:rPr lang="ko-KR" altLang="en-US" sz="1800" dirty="0" err="1" smtClean="0"/>
              <a:t>잔적의</a:t>
            </a:r>
            <a:r>
              <a:rPr lang="ko-KR" altLang="en-US" sz="1800" dirty="0" smtClean="0"/>
              <a:t> 끝을 맞추고 </a:t>
            </a:r>
            <a:r>
              <a:rPr lang="ko-KR" altLang="en-US" sz="1800" dirty="0" err="1" smtClean="0"/>
              <a:t>잔적</a:t>
            </a:r>
            <a:r>
              <a:rPr lang="ko-KR" altLang="en-US" sz="1800" dirty="0" smtClean="0"/>
              <a:t> 길이와 동일하게 수개의 </a:t>
            </a:r>
            <a:r>
              <a:rPr lang="ko-KR" altLang="en-US" sz="1800" dirty="0" err="1" smtClean="0"/>
              <a:t>단재를</a:t>
            </a:r>
            <a:r>
              <a:rPr lang="ko-KR" altLang="en-US" sz="1800" dirty="0" smtClean="0"/>
              <a:t> 연결하면서 적재 </a:t>
            </a:r>
            <a:r>
              <a:rPr lang="en-US" altLang="ko-KR" sz="1800" dirty="0" smtClean="0"/>
              <a:t>  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</a:t>
            </a:r>
            <a:endParaRPr lang="ko-KR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열기건조실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54453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err="1" smtClean="0"/>
              <a:t>잔적</a:t>
            </a:r>
            <a:r>
              <a:rPr lang="ko-KR" altLang="en-US" sz="2000" b="1" dirty="0" smtClean="0"/>
              <a:t> </a:t>
            </a:r>
            <a:endParaRPr lang="ko-KR" altLang="en-US" sz="18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700808"/>
            <a:ext cx="7776864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열기건조실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55848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/>
              <a:t>잔적 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건조실과 </a:t>
            </a:r>
            <a:r>
              <a:rPr lang="ko-KR" altLang="en-US" sz="1800" dirty="0" err="1" smtClean="0"/>
              <a:t>잔적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err="1" smtClean="0"/>
              <a:t>잔적의</a:t>
            </a:r>
            <a:r>
              <a:rPr lang="ko-KR" altLang="en-US" sz="1800" dirty="0" smtClean="0"/>
              <a:t> 절차는 건조실의 형식과 공기 순환방향 </a:t>
            </a:r>
            <a:r>
              <a:rPr lang="en-US" altLang="ko-KR" sz="1800" dirty="0" smtClean="0"/>
              <a:t>(</a:t>
            </a:r>
            <a:r>
              <a:rPr lang="ko-KR" altLang="en-US" sz="1800" dirty="0" smtClean="0"/>
              <a:t>공기의 상승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하강 등</a:t>
            </a:r>
            <a:r>
              <a:rPr lang="en-US" altLang="ko-KR" sz="1800" dirty="0" smtClean="0"/>
              <a:t>)</a:t>
            </a:r>
            <a:r>
              <a:rPr lang="ko-KR" altLang="en-US" sz="1800" dirty="0" smtClean="0"/>
              <a:t>에 맞추어야 함</a:t>
            </a:r>
            <a:r>
              <a:rPr lang="en-US" altLang="ko-KR" sz="1800" dirty="0" smtClean="0"/>
              <a:t>.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err="1" smtClean="0"/>
              <a:t>자연순환식</a:t>
            </a:r>
            <a:r>
              <a:rPr lang="ko-KR" altLang="en-US" sz="1800" dirty="0" smtClean="0"/>
              <a:t> 건조실</a:t>
            </a:r>
            <a:r>
              <a:rPr lang="en-US" altLang="ko-KR" sz="1800" dirty="0" smtClean="0"/>
              <a:t>: </a:t>
            </a:r>
            <a:r>
              <a:rPr lang="ko-KR" altLang="en-US" sz="1800" dirty="0" smtClean="0"/>
              <a:t>공기의 주요 순환방향은 수직이고 상승 및 하향</a:t>
            </a:r>
            <a:r>
              <a:rPr lang="en-US" altLang="ko-KR" sz="1800" dirty="0" smtClean="0"/>
              <a:t> 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err="1" smtClean="0"/>
              <a:t>강제순환식</a:t>
            </a:r>
            <a:r>
              <a:rPr lang="ko-KR" altLang="en-US" sz="1800" dirty="0" smtClean="0"/>
              <a:t> 건조실</a:t>
            </a:r>
            <a:r>
              <a:rPr lang="en-US" altLang="ko-KR" sz="1800" dirty="0" smtClean="0"/>
              <a:t>: </a:t>
            </a:r>
            <a:r>
              <a:rPr lang="ko-KR" altLang="en-US" sz="1800" dirty="0" smtClean="0"/>
              <a:t>건조실의 송풍장치는 </a:t>
            </a:r>
            <a:r>
              <a:rPr lang="ko-KR" altLang="en-US" sz="1800" dirty="0" err="1" smtClean="0"/>
              <a:t>잔적을</a:t>
            </a:r>
            <a:r>
              <a:rPr lang="ko-KR" altLang="en-US" sz="1800" dirty="0" smtClean="0"/>
              <a:t> 통해 공기를 수직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가로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세로 방향으로 이동 가능하므로 </a:t>
            </a:r>
            <a:r>
              <a:rPr lang="ko-KR" altLang="en-US" sz="1800" dirty="0" err="1" smtClean="0"/>
              <a:t>잔적</a:t>
            </a:r>
            <a:r>
              <a:rPr lang="ko-KR" altLang="en-US" sz="1800" dirty="0" smtClean="0"/>
              <a:t> 방법은 풍향에 의존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err="1" smtClean="0"/>
              <a:t>시험재</a:t>
            </a:r>
            <a:r>
              <a:rPr lang="ko-KR" altLang="en-US" sz="1800" dirty="0" smtClean="0"/>
              <a:t> 포켓</a:t>
            </a:r>
            <a:r>
              <a:rPr lang="en-US" altLang="ko-KR" sz="1800" dirty="0" smtClean="0"/>
              <a:t>: </a:t>
            </a:r>
            <a:r>
              <a:rPr lang="ko-KR" altLang="en-US" sz="1800" dirty="0" err="1" smtClean="0"/>
              <a:t>잔적에는</a:t>
            </a:r>
            <a:r>
              <a:rPr lang="ko-KR" altLang="en-US" sz="1800" dirty="0" smtClean="0"/>
              <a:t> </a:t>
            </a:r>
            <a:r>
              <a:rPr lang="ko-KR" altLang="en-US" sz="1800" dirty="0" err="1" smtClean="0"/>
              <a:t>시험재를</a:t>
            </a:r>
            <a:r>
              <a:rPr lang="ko-KR" altLang="en-US" sz="1800" dirty="0" smtClean="0"/>
              <a:t> 넣은 </a:t>
            </a:r>
            <a:r>
              <a:rPr lang="ko-KR" altLang="en-US" sz="1800" dirty="0" err="1" smtClean="0"/>
              <a:t>시험재</a:t>
            </a:r>
            <a:r>
              <a:rPr lang="ko-KR" altLang="en-US" sz="1800" dirty="0" smtClean="0"/>
              <a:t> 포켓을 마련하는데 쉽게 관리가 가능한 곳에 배치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smtClean="0"/>
              <a:t>종적 </a:t>
            </a:r>
            <a:r>
              <a:rPr lang="ko-KR" altLang="en-US" sz="1800" dirty="0" err="1" smtClean="0"/>
              <a:t>강제순환식</a:t>
            </a:r>
            <a:r>
              <a:rPr lang="ko-KR" altLang="en-US" sz="1800" dirty="0" smtClean="0"/>
              <a:t> 건조실에서는 </a:t>
            </a:r>
            <a:r>
              <a:rPr lang="ko-KR" altLang="en-US" sz="1800" dirty="0" err="1" smtClean="0"/>
              <a:t>잔적을</a:t>
            </a:r>
            <a:r>
              <a:rPr lang="ko-KR" altLang="en-US" sz="1800" dirty="0" smtClean="0"/>
              <a:t> 따라 통로 쪽에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err="1" smtClean="0"/>
              <a:t>복축</a:t>
            </a:r>
            <a:r>
              <a:rPr lang="ko-KR" altLang="en-US" sz="1800" dirty="0" smtClean="0"/>
              <a:t> 건조실에서는 건조실 </a:t>
            </a:r>
            <a:r>
              <a:rPr lang="ko-KR" altLang="en-US" sz="1800" dirty="0" err="1" smtClean="0"/>
              <a:t>측벽쪽의</a:t>
            </a:r>
            <a:r>
              <a:rPr lang="ko-KR" altLang="en-US" sz="1800" dirty="0" smtClean="0"/>
              <a:t> </a:t>
            </a:r>
            <a:r>
              <a:rPr lang="ko-KR" altLang="en-US" sz="1800" dirty="0" err="1" smtClean="0"/>
              <a:t>잔적</a:t>
            </a:r>
            <a:r>
              <a:rPr lang="ko-KR" altLang="en-US" sz="1800" dirty="0" smtClean="0"/>
              <a:t> 측면에 등 </a:t>
            </a:r>
            <a:endParaRPr lang="ko-KR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열기건조실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55848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err="1" smtClean="0"/>
              <a:t>잔적</a:t>
            </a:r>
            <a:r>
              <a:rPr lang="ko-KR" altLang="en-US" sz="2000" b="1" dirty="0" smtClean="0"/>
              <a:t> 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err="1" smtClean="0"/>
              <a:t>잔적의</a:t>
            </a:r>
            <a:r>
              <a:rPr lang="ko-KR" altLang="en-US" sz="1800" dirty="0" smtClean="0"/>
              <a:t> 보호</a:t>
            </a:r>
            <a:r>
              <a:rPr lang="en-US" altLang="ko-KR" sz="1800" dirty="0" smtClean="0"/>
              <a:t>: </a:t>
            </a:r>
            <a:r>
              <a:rPr lang="ko-KR" altLang="en-US" sz="1800" dirty="0" err="1" smtClean="0"/>
              <a:t>잔적의</a:t>
            </a:r>
            <a:r>
              <a:rPr lang="ko-KR" altLang="en-US" sz="1800" dirty="0" smtClean="0"/>
              <a:t> 상층은 하층보다</a:t>
            </a:r>
            <a:r>
              <a:rPr lang="en-US" altLang="ko-KR" sz="1800" dirty="0" smtClean="0"/>
              <a:t>,</a:t>
            </a:r>
            <a:r>
              <a:rPr lang="ko-KR" altLang="en-US" sz="1800" dirty="0" smtClean="0"/>
              <a:t> 얇은 재목은 두꺼운 것보다</a:t>
            </a:r>
            <a:r>
              <a:rPr lang="en-US" altLang="ko-KR" sz="1800" dirty="0" smtClean="0"/>
              <a:t>, </a:t>
            </a:r>
            <a:r>
              <a:rPr lang="ko-KR" altLang="en-US" sz="1800" dirty="0" err="1" smtClean="0"/>
              <a:t>미성숙재는</a:t>
            </a:r>
            <a:r>
              <a:rPr lang="ko-KR" altLang="en-US" sz="1800" dirty="0" smtClean="0"/>
              <a:t> 성숙재보다 틀어지기 쉬움</a:t>
            </a:r>
            <a:r>
              <a:rPr lang="en-US" altLang="ko-KR" sz="1800" dirty="0" smtClean="0"/>
              <a:t>.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smtClean="0"/>
              <a:t>중압</a:t>
            </a:r>
            <a:r>
              <a:rPr lang="en-US" altLang="ko-KR" sz="1800" dirty="0" smtClean="0"/>
              <a:t>: </a:t>
            </a:r>
            <a:r>
              <a:rPr lang="ko-KR" altLang="en-US" sz="1800" dirty="0" err="1" smtClean="0"/>
              <a:t>폐재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콘크리트 슬라브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수압장치</a:t>
            </a:r>
            <a:r>
              <a:rPr lang="en-US" altLang="ko-KR" sz="1800" dirty="0" smtClean="0"/>
              <a:t>, </a:t>
            </a:r>
            <a:r>
              <a:rPr lang="ko-KR" altLang="en-US" sz="1800" dirty="0" err="1" smtClean="0"/>
              <a:t>빔레일을</a:t>
            </a:r>
            <a:r>
              <a:rPr lang="ko-KR" altLang="en-US" sz="1800" dirty="0" smtClean="0"/>
              <a:t> 놓아 </a:t>
            </a:r>
            <a:r>
              <a:rPr lang="en-US" altLang="ko-KR" sz="1800" dirty="0" smtClean="0"/>
              <a:t>7~21kg/cm2 </a:t>
            </a:r>
            <a:r>
              <a:rPr lang="ko-KR" altLang="en-US" sz="1800" dirty="0" smtClean="0"/>
              <a:t>가압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smtClean="0"/>
              <a:t>스프링장치</a:t>
            </a:r>
            <a:r>
              <a:rPr lang="en-US" altLang="ko-KR" sz="1800" dirty="0" smtClean="0"/>
              <a:t>: </a:t>
            </a:r>
            <a:r>
              <a:rPr lang="ko-KR" altLang="en-US" sz="1800" dirty="0" smtClean="0"/>
              <a:t>로프와 스프링을 </a:t>
            </a:r>
            <a:r>
              <a:rPr lang="en-US" altLang="ko-KR" sz="1800" dirty="0" smtClean="0"/>
              <a:t>I</a:t>
            </a:r>
            <a:r>
              <a:rPr lang="ko-KR" altLang="en-US" sz="1800" dirty="0" smtClean="0"/>
              <a:t>빔에 연결하여 장치하며 건조가 진행됨에 따라 스프링의 </a:t>
            </a:r>
            <a:r>
              <a:rPr lang="ko-KR" altLang="en-US" sz="1800" dirty="0" err="1" smtClean="0"/>
              <a:t>압축력은</a:t>
            </a:r>
            <a:r>
              <a:rPr lang="ko-KR" altLang="en-US" sz="1800" dirty="0" smtClean="0"/>
              <a:t> 점차 감소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건조실의 </a:t>
            </a:r>
            <a:r>
              <a:rPr lang="ko-KR" altLang="en-US" sz="1800" dirty="0" err="1" smtClean="0"/>
              <a:t>잔적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err="1" smtClean="0"/>
              <a:t>종적건조실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횡적 건조실로 구분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smtClean="0"/>
              <a:t>적정 적재량을 지니고 있는데 과대 또는 과소 적재를 하면 공기 순환이 달라지고 결과적으로 건조시간과 </a:t>
            </a:r>
            <a:r>
              <a:rPr lang="ko-KR" altLang="en-US" sz="1800" dirty="0" err="1" smtClean="0"/>
              <a:t>건조재</a:t>
            </a:r>
            <a:r>
              <a:rPr lang="ko-KR" altLang="en-US" sz="1800" dirty="0" smtClean="0"/>
              <a:t> 품질에 영향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err="1" smtClean="0"/>
              <a:t>적재형의</a:t>
            </a:r>
            <a:r>
              <a:rPr lang="ko-KR" altLang="en-US" sz="1800" dirty="0" smtClean="0"/>
              <a:t> </a:t>
            </a:r>
            <a:r>
              <a:rPr lang="ko-KR" altLang="en-US" sz="1800" dirty="0" err="1" smtClean="0"/>
              <a:t>변경시</a:t>
            </a:r>
            <a:r>
              <a:rPr lang="ko-KR" altLang="en-US" sz="1800" dirty="0" smtClean="0"/>
              <a:t> 균일한 송풍이 되도록 </a:t>
            </a:r>
            <a:r>
              <a:rPr lang="ko-KR" altLang="en-US" sz="1800" dirty="0" err="1" smtClean="0"/>
              <a:t>보조역풍판을</a:t>
            </a:r>
            <a:r>
              <a:rPr lang="ko-KR" altLang="en-US" sz="1800" dirty="0" smtClean="0"/>
              <a:t> 설치하는 등의 주의 필요</a:t>
            </a:r>
            <a:endParaRPr lang="ko-KR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열기건조실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55848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err="1" smtClean="0"/>
              <a:t>시험재</a:t>
            </a:r>
            <a:r>
              <a:rPr lang="ko-KR" altLang="en-US" sz="2000" b="1" dirty="0" smtClean="0"/>
              <a:t> 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err="1" smtClean="0"/>
              <a:t>건조중</a:t>
            </a:r>
            <a:r>
              <a:rPr lang="ko-KR" altLang="en-US" sz="1800" dirty="0" smtClean="0"/>
              <a:t> 재목의 함수율을 측정하는데 필요하므로 대표적인 재목을 사용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err="1" smtClean="0"/>
              <a:t>시험재는</a:t>
            </a:r>
            <a:r>
              <a:rPr lang="ko-KR" altLang="en-US" sz="1800" dirty="0" smtClean="0"/>
              <a:t> </a:t>
            </a:r>
            <a:r>
              <a:rPr lang="ko-KR" altLang="en-US" sz="1800" dirty="0" err="1" smtClean="0"/>
              <a:t>건조중</a:t>
            </a:r>
            <a:r>
              <a:rPr lang="ko-KR" altLang="en-US" sz="1800" dirty="0" smtClean="0"/>
              <a:t> 정기적인 </a:t>
            </a:r>
            <a:r>
              <a:rPr lang="ko-KR" altLang="en-US" sz="1800" dirty="0" err="1" smtClean="0"/>
              <a:t>평량과</a:t>
            </a:r>
            <a:r>
              <a:rPr lang="ko-KR" altLang="en-US" sz="1800" dirty="0" smtClean="0"/>
              <a:t> 검사를 위하여 쉽게 이용할 수 있는 곳에 배치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시험재의 선정</a:t>
            </a:r>
            <a:r>
              <a:rPr lang="en-US" altLang="ko-KR" sz="1800" dirty="0" smtClean="0"/>
              <a:t>: </a:t>
            </a:r>
            <a:r>
              <a:rPr lang="ko-KR" altLang="en-US" sz="1800" dirty="0" smtClean="0"/>
              <a:t>수종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두께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함수율</a:t>
            </a:r>
            <a:r>
              <a:rPr lang="en-US" altLang="ko-KR" sz="1800" dirty="0" smtClean="0"/>
              <a:t>, </a:t>
            </a:r>
            <a:r>
              <a:rPr lang="ko-KR" altLang="en-US" sz="1800" dirty="0" err="1" smtClean="0"/>
              <a:t>김변재</a:t>
            </a:r>
            <a:r>
              <a:rPr lang="en-US" altLang="ko-KR" sz="1800" dirty="0" smtClean="0"/>
              <a:t>, </a:t>
            </a:r>
            <a:r>
              <a:rPr lang="ko-KR" altLang="en-US" sz="1800" dirty="0" err="1" smtClean="0"/>
              <a:t>목리</a:t>
            </a:r>
            <a:r>
              <a:rPr lang="ko-KR" altLang="en-US" sz="1800" dirty="0" smtClean="0"/>
              <a:t> 등을 고려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err="1" smtClean="0"/>
              <a:t>시험재</a:t>
            </a:r>
            <a:r>
              <a:rPr lang="ko-KR" altLang="en-US" sz="1800" dirty="0" smtClean="0"/>
              <a:t> 수량</a:t>
            </a:r>
            <a:r>
              <a:rPr lang="en-US" altLang="ko-KR" sz="1800" dirty="0" smtClean="0"/>
              <a:t>: </a:t>
            </a:r>
            <a:r>
              <a:rPr lang="ko-KR" altLang="en-US" sz="1800" dirty="0" smtClean="0"/>
              <a:t>재목 </a:t>
            </a:r>
            <a:r>
              <a:rPr lang="en-US" altLang="ko-KR" sz="1800" dirty="0" smtClean="0"/>
              <a:t>47m3 </a:t>
            </a:r>
            <a:r>
              <a:rPr lang="ko-KR" altLang="en-US" sz="1800" dirty="0" smtClean="0"/>
              <a:t>이하에서 최소 </a:t>
            </a:r>
            <a:r>
              <a:rPr lang="en-US" altLang="ko-KR" sz="1800" dirty="0" smtClean="0"/>
              <a:t>4</a:t>
            </a:r>
            <a:r>
              <a:rPr lang="ko-KR" altLang="en-US" sz="1800" dirty="0" smtClean="0"/>
              <a:t>개</a:t>
            </a:r>
            <a:r>
              <a:rPr lang="en-US" altLang="ko-KR" sz="1800" dirty="0" smtClean="0"/>
              <a:t>, 240m3 </a:t>
            </a:r>
            <a:r>
              <a:rPr lang="ko-KR" altLang="en-US" sz="1800" dirty="0" err="1" smtClean="0"/>
              <a:t>이상엣</a:t>
            </a:r>
            <a:r>
              <a:rPr lang="ko-KR" altLang="en-US" sz="1800" dirty="0" smtClean="0"/>
              <a:t> </a:t>
            </a:r>
            <a:r>
              <a:rPr lang="en-US" altLang="ko-KR" sz="1800" dirty="0" smtClean="0"/>
              <a:t>10~12</a:t>
            </a:r>
            <a:r>
              <a:rPr lang="ko-KR" altLang="en-US" sz="1800" dirty="0" smtClean="0"/>
              <a:t>개 사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시험재의 준비</a:t>
            </a:r>
            <a:r>
              <a:rPr lang="en-US" altLang="ko-KR" sz="1800" dirty="0" smtClean="0"/>
              <a:t>: </a:t>
            </a:r>
            <a:r>
              <a:rPr lang="ko-KR" altLang="en-US" sz="1800" dirty="0" smtClean="0"/>
              <a:t>옹이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수지</a:t>
            </a:r>
            <a:r>
              <a:rPr lang="en-US" altLang="ko-KR" sz="1800" dirty="0" smtClean="0"/>
              <a:t>, pitch, </a:t>
            </a:r>
            <a:r>
              <a:rPr lang="ko-KR" altLang="en-US" sz="1800" dirty="0" err="1" smtClean="0"/>
              <a:t>부후</a:t>
            </a:r>
            <a:r>
              <a:rPr lang="ko-KR" altLang="en-US" sz="1800" dirty="0" smtClean="0"/>
              <a:t> 등 결점이 없는 부위에서 채취하고 </a:t>
            </a:r>
            <a:r>
              <a:rPr lang="ko-KR" altLang="en-US" sz="1800" dirty="0" err="1" smtClean="0"/>
              <a:t>끝면에서</a:t>
            </a:r>
            <a:r>
              <a:rPr lang="ko-KR" altLang="en-US" sz="1800" dirty="0" smtClean="0"/>
              <a:t> 채취한 함수율 시편도 </a:t>
            </a:r>
            <a:r>
              <a:rPr lang="ko-KR" altLang="en-US" sz="1800" dirty="0" err="1" smtClean="0"/>
              <a:t>무결점목</a:t>
            </a:r>
            <a:r>
              <a:rPr lang="ko-KR" altLang="en-US" sz="1800" dirty="0" smtClean="0"/>
              <a:t> 선정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smtClean="0"/>
              <a:t>함수율 시편과 시험재의 절단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smtClean="0"/>
              <a:t>함수율과 전건무게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err="1" smtClean="0"/>
              <a:t>시험재</a:t>
            </a:r>
            <a:r>
              <a:rPr lang="ko-KR" altLang="en-US" sz="1800" dirty="0" smtClean="0"/>
              <a:t> </a:t>
            </a:r>
            <a:r>
              <a:rPr lang="ko-KR" altLang="en-US" sz="1800" dirty="0" err="1" smtClean="0"/>
              <a:t>평량</a:t>
            </a:r>
            <a:endParaRPr lang="ko-KR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열기건조실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55848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err="1" smtClean="0"/>
              <a:t>시험재</a:t>
            </a:r>
            <a:r>
              <a:rPr lang="ko-KR" altLang="en-US" sz="2000" b="1" dirty="0" smtClean="0"/>
              <a:t> 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시험재의 배치 및 이동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smtClean="0"/>
              <a:t>시험재의 배치</a:t>
            </a:r>
            <a:r>
              <a:rPr lang="en-US" altLang="ko-KR" sz="1800" dirty="0" smtClean="0"/>
              <a:t>: </a:t>
            </a:r>
            <a:r>
              <a:rPr lang="ko-KR" altLang="en-US" sz="1800" dirty="0" smtClean="0"/>
              <a:t>시험</a:t>
            </a:r>
            <a:r>
              <a:rPr lang="en-US" altLang="ko-KR" sz="1800" dirty="0" smtClean="0"/>
              <a:t> </a:t>
            </a:r>
            <a:r>
              <a:rPr lang="ko-KR" altLang="en-US" sz="1800" dirty="0" err="1" smtClean="0"/>
              <a:t>평량이</a:t>
            </a:r>
            <a:r>
              <a:rPr lang="ko-KR" altLang="en-US" sz="1800" dirty="0" smtClean="0"/>
              <a:t> 끝난 </a:t>
            </a:r>
            <a:r>
              <a:rPr lang="ko-KR" altLang="en-US" sz="1800" dirty="0" err="1" smtClean="0"/>
              <a:t>시험재는</a:t>
            </a:r>
            <a:r>
              <a:rPr lang="ko-KR" altLang="en-US" sz="1800" dirty="0" smtClean="0"/>
              <a:t> </a:t>
            </a:r>
            <a:r>
              <a:rPr lang="ko-KR" altLang="en-US" sz="1800" dirty="0" err="1" smtClean="0"/>
              <a:t>잔적작업중</a:t>
            </a:r>
            <a:r>
              <a:rPr lang="ko-KR" altLang="en-US" sz="1800" dirty="0" smtClean="0"/>
              <a:t> </a:t>
            </a:r>
            <a:r>
              <a:rPr lang="ko-KR" altLang="en-US" sz="1800" dirty="0" err="1" smtClean="0"/>
              <a:t>시험재</a:t>
            </a:r>
            <a:r>
              <a:rPr lang="ko-KR" altLang="en-US" sz="1800" dirty="0" smtClean="0"/>
              <a:t> 포켓에 삽입하는데 건조실의 종류에 따라 적절한 곳에 배치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smtClean="0"/>
              <a:t>시험재의 이동</a:t>
            </a:r>
            <a:r>
              <a:rPr lang="en-US" altLang="ko-KR" sz="1800" dirty="0" smtClean="0"/>
              <a:t>: </a:t>
            </a:r>
            <a:r>
              <a:rPr lang="ko-KR" altLang="en-US" sz="1800" dirty="0" smtClean="0"/>
              <a:t>건조 </a:t>
            </a:r>
            <a:r>
              <a:rPr lang="ko-KR" altLang="en-US" sz="1800" dirty="0" err="1" smtClean="0"/>
              <a:t>시간별로</a:t>
            </a:r>
            <a:r>
              <a:rPr lang="ko-KR" altLang="en-US" sz="1800" dirty="0" smtClean="0"/>
              <a:t> </a:t>
            </a:r>
            <a:r>
              <a:rPr lang="ko-KR" altLang="en-US" sz="1800" dirty="0" err="1" smtClean="0"/>
              <a:t>시험재에서</a:t>
            </a:r>
            <a:r>
              <a:rPr lang="ko-KR" altLang="en-US" sz="1800" dirty="0" smtClean="0"/>
              <a:t> 추정한 함수율을 근거로 이동시키며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시험재의 </a:t>
            </a:r>
            <a:r>
              <a:rPr lang="ko-KR" altLang="en-US" sz="1800" dirty="0" err="1" smtClean="0"/>
              <a:t>평량횟수는</a:t>
            </a:r>
            <a:r>
              <a:rPr lang="ko-KR" altLang="en-US" sz="1800" dirty="0" smtClean="0"/>
              <a:t> 보통 일일 </a:t>
            </a:r>
            <a:r>
              <a:rPr lang="en-US" altLang="ko-KR" sz="1800" dirty="0" smtClean="0"/>
              <a:t>1</a:t>
            </a:r>
            <a:r>
              <a:rPr lang="ko-KR" altLang="en-US" sz="1800" dirty="0" smtClean="0"/>
              <a:t>회 정도 실시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err="1" smtClean="0"/>
              <a:t>건조중</a:t>
            </a:r>
            <a:r>
              <a:rPr lang="ko-KR" altLang="en-US" sz="1800" dirty="0" smtClean="0"/>
              <a:t> 함수율은 측정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중간함수율 시험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최종함수율과 응력시험</a:t>
            </a:r>
            <a:endParaRPr lang="ko-KR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열기건조실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54453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err="1" smtClean="0"/>
              <a:t>시험재</a:t>
            </a:r>
            <a:r>
              <a:rPr lang="ko-KR" altLang="en-US" sz="2000" b="1" dirty="0" smtClean="0"/>
              <a:t> </a:t>
            </a:r>
            <a:endParaRPr lang="ko-KR" altLang="en-US" sz="18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628800"/>
            <a:ext cx="5904656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서론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55848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/>
              <a:t>개요</a:t>
            </a:r>
          </a:p>
          <a:p>
            <a:pPr>
              <a:lnSpc>
                <a:spcPct val="150000"/>
              </a:lnSpc>
              <a:buNone/>
            </a:pPr>
            <a:r>
              <a:rPr lang="ko-KR" altLang="en-US" sz="1800" dirty="0" smtClean="0"/>
              <a:t>   </a:t>
            </a:r>
            <a:r>
              <a:rPr lang="en-US" altLang="ko-KR" sz="1800" dirty="0" smtClean="0"/>
              <a:t>- </a:t>
            </a:r>
            <a:r>
              <a:rPr lang="ko-KR" altLang="en-US" sz="1800" dirty="0" smtClean="0"/>
              <a:t>열기건조의 단점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smtClean="0"/>
              <a:t>건조시설비가 많이 들고 특수한 건조 기술이 필요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smtClean="0"/>
              <a:t>옹이가 빠지는 일이 많이 생김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단점보다는 장점이 더 많이 들기 때문에 열기건조가 어디에서나 널리 사용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열기건조의 실시여부는 경제성에 따라 결정되며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건조효과가 건조비용보다 클 경우에 실시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경제성은 수종의 건조 난이도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제품용도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필요한 동력소모량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건조시 목재 손상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운반비용 등 여러 인자에 의해 좌우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고함수율재는 건조비용이 많이 들고 건조 결함과 가공손실이 큼</a:t>
            </a:r>
            <a:r>
              <a:rPr lang="en-US" altLang="ko-KR" sz="1800" dirty="0" smtClean="0"/>
              <a:t>.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저비중목재와 추출물 함량이 적은 담색목재는 건조가 용이</a:t>
            </a:r>
            <a:endParaRPr lang="ko-KR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건조스케줄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55848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/>
              <a:t>건조스케줄의 종류 및 적용법 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열기건조스케줄은</a:t>
            </a:r>
            <a:r>
              <a:rPr lang="en-US" altLang="ko-KR" sz="1800" dirty="0" smtClean="0"/>
              <a:t> </a:t>
            </a:r>
            <a:r>
              <a:rPr lang="ko-KR" altLang="en-US" sz="1800" dirty="0" smtClean="0"/>
              <a:t>열기 건조 중에 목재 함수율이 감소함에 따라 건조결함이 적게 생기고 가급적 빨리 건조할 수 있도록 온도와 습도를 적절하게 정해주는 건조 공정표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수종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두께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초기함수율 등에 따라 다르며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공기조건의 변화를 함수율과의 관계로 나타낸 함수율스케줄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공기조건의 변화를 시간과의 관계로 나타낸 시간스케줄이 있음</a:t>
            </a:r>
            <a:r>
              <a:rPr lang="en-US" altLang="ko-KR" sz="1800" dirty="0" smtClean="0"/>
              <a:t>.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일반스케줄과 특수스케줄로 구분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err="1" smtClean="0"/>
              <a:t>건조중</a:t>
            </a:r>
            <a:r>
              <a:rPr lang="ko-KR" altLang="en-US" sz="1800" dirty="0" smtClean="0"/>
              <a:t> 온도와 습도의 조합은 </a:t>
            </a:r>
            <a:r>
              <a:rPr lang="ko-KR" altLang="en-US" sz="1800" dirty="0" err="1" smtClean="0"/>
              <a:t>건조중</a:t>
            </a:r>
            <a:r>
              <a:rPr lang="ko-KR" altLang="en-US" sz="1800" dirty="0" smtClean="0"/>
              <a:t> 건조응력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건조결합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수분이동성 등과 관련되고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건조초기 </a:t>
            </a:r>
            <a:r>
              <a:rPr lang="ko-KR" altLang="en-US" sz="1800" dirty="0" err="1" smtClean="0"/>
              <a:t>고함수율에서</a:t>
            </a:r>
            <a:r>
              <a:rPr lang="ko-KR" altLang="en-US" sz="1800" dirty="0" smtClean="0"/>
              <a:t> </a:t>
            </a:r>
            <a:r>
              <a:rPr lang="ko-KR" altLang="en-US" sz="1800" dirty="0" err="1" smtClean="0"/>
              <a:t>건구온도는</a:t>
            </a:r>
            <a:r>
              <a:rPr lang="ko-KR" altLang="en-US" sz="1800" dirty="0" smtClean="0"/>
              <a:t> </a:t>
            </a:r>
            <a:r>
              <a:rPr lang="ko-KR" altLang="en-US" sz="1800" dirty="0" err="1" smtClean="0"/>
              <a:t>낮게하고</a:t>
            </a:r>
            <a:r>
              <a:rPr lang="en-US" altLang="ko-KR" sz="1800" dirty="0" smtClean="0"/>
              <a:t>,</a:t>
            </a:r>
            <a:r>
              <a:rPr lang="ko-KR" altLang="en-US" sz="1800" dirty="0" smtClean="0"/>
              <a:t> </a:t>
            </a:r>
            <a:r>
              <a:rPr lang="ko-KR" altLang="en-US" sz="1800" dirty="0" err="1" smtClean="0"/>
              <a:t>건습구</a:t>
            </a:r>
            <a:r>
              <a:rPr lang="ko-KR" altLang="en-US" sz="1800" dirty="0" smtClean="0"/>
              <a:t> </a:t>
            </a:r>
            <a:r>
              <a:rPr lang="ko-KR" altLang="en-US" sz="1800" dirty="0" err="1" smtClean="0"/>
              <a:t>온도차는</a:t>
            </a:r>
            <a:r>
              <a:rPr lang="ko-KR" altLang="en-US" sz="1800" dirty="0" smtClean="0"/>
              <a:t> </a:t>
            </a:r>
            <a:r>
              <a:rPr lang="ko-KR" altLang="en-US" sz="1800" dirty="0" err="1" smtClean="0"/>
              <a:t>적게함</a:t>
            </a:r>
            <a:r>
              <a:rPr lang="en-US" altLang="ko-KR" sz="1800" dirty="0" smtClean="0"/>
              <a:t>.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일반적으로 </a:t>
            </a:r>
            <a:r>
              <a:rPr lang="ko-KR" altLang="en-US" sz="1800" dirty="0" err="1" smtClean="0"/>
              <a:t>건조시</a:t>
            </a:r>
            <a:r>
              <a:rPr lang="ko-KR" altLang="en-US" sz="1800" dirty="0" smtClean="0"/>
              <a:t> 초기온도는 침엽수재는 </a:t>
            </a:r>
            <a:r>
              <a:rPr lang="ko-KR" altLang="en-US" sz="1800" dirty="0" err="1" smtClean="0"/>
              <a:t>건구온도</a:t>
            </a:r>
            <a:r>
              <a:rPr lang="ko-KR" altLang="en-US" sz="1800" dirty="0" smtClean="0"/>
              <a:t> </a:t>
            </a:r>
            <a:r>
              <a:rPr lang="en-US" altLang="ko-KR" sz="1800" dirty="0" smtClean="0"/>
              <a:t>60~70°C, </a:t>
            </a:r>
            <a:r>
              <a:rPr lang="ko-KR" altLang="en-US" sz="1800" dirty="0" err="1" smtClean="0"/>
              <a:t>건습구온도차는</a:t>
            </a:r>
            <a:r>
              <a:rPr lang="ko-KR" altLang="en-US" sz="1800" dirty="0" smtClean="0"/>
              <a:t> </a:t>
            </a:r>
            <a:r>
              <a:rPr lang="en-US" altLang="ko-KR" sz="1800" dirty="0" smtClean="0"/>
              <a:t>3~4°C </a:t>
            </a:r>
            <a:r>
              <a:rPr lang="ko-KR" altLang="en-US" sz="1800" dirty="0" smtClean="0"/>
              <a:t>정도이며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활엽수재는 </a:t>
            </a:r>
            <a:r>
              <a:rPr lang="ko-KR" altLang="en-US" sz="1800" dirty="0" err="1" smtClean="0"/>
              <a:t>건구온도는</a:t>
            </a:r>
            <a:r>
              <a:rPr lang="ko-KR" altLang="en-US" sz="1800" dirty="0" smtClean="0"/>
              <a:t> </a:t>
            </a:r>
            <a:r>
              <a:rPr lang="en-US" altLang="ko-KR" sz="1800" dirty="0" smtClean="0"/>
              <a:t>45~45°C </a:t>
            </a:r>
            <a:r>
              <a:rPr lang="ko-KR" altLang="en-US" sz="1800" dirty="0" err="1" smtClean="0"/>
              <a:t>건습구온도차는</a:t>
            </a:r>
            <a:r>
              <a:rPr lang="ko-KR" altLang="en-US" sz="1800" dirty="0" smtClean="0"/>
              <a:t> </a:t>
            </a:r>
            <a:r>
              <a:rPr lang="en-US" altLang="ko-KR" sz="1800" dirty="0" smtClean="0"/>
              <a:t>4~6°C</a:t>
            </a:r>
          </a:p>
          <a:p>
            <a:pPr>
              <a:lnSpc>
                <a:spcPct val="150000"/>
              </a:lnSpc>
              <a:buNone/>
            </a:pPr>
            <a:r>
              <a:rPr lang="ko-KR" altLang="en-US" sz="1800" dirty="0" smtClean="0"/>
              <a:t> </a:t>
            </a:r>
            <a:endParaRPr lang="ko-KR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건조스케줄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2272729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/>
              <a:t>건조스케줄의 종류 및 적용법 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건조  재목은 건조 중기 </a:t>
            </a:r>
            <a:r>
              <a:rPr lang="en-US" altLang="ko-KR" sz="1800" dirty="0" smtClean="0"/>
              <a:t>(</a:t>
            </a:r>
            <a:r>
              <a:rPr lang="ko-KR" altLang="en-US" sz="1800" dirty="0" smtClean="0"/>
              <a:t>함수율 </a:t>
            </a:r>
            <a:r>
              <a:rPr lang="en-US" altLang="ko-KR" sz="1800" dirty="0" smtClean="0"/>
              <a:t>35%) </a:t>
            </a:r>
            <a:r>
              <a:rPr lang="ko-KR" altLang="en-US" sz="1800" dirty="0" smtClean="0"/>
              <a:t>부터는 </a:t>
            </a:r>
            <a:r>
              <a:rPr lang="ko-KR" altLang="en-US" sz="1800" dirty="0" err="1" smtClean="0"/>
              <a:t>건구온도와</a:t>
            </a:r>
            <a:r>
              <a:rPr lang="ko-KR" altLang="en-US" sz="1800" dirty="0" smtClean="0"/>
              <a:t> </a:t>
            </a:r>
            <a:r>
              <a:rPr lang="ko-KR" altLang="en-US" sz="1800" dirty="0" err="1" smtClean="0"/>
              <a:t>건습구온도차를</a:t>
            </a:r>
            <a:r>
              <a:rPr lang="ko-KR" altLang="en-US" sz="1800" dirty="0" smtClean="0"/>
              <a:t> 크게 하는데 건조가 어려운 수종은 저온과 고습으로 건조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건조 말기 </a:t>
            </a:r>
            <a:r>
              <a:rPr lang="en-US" altLang="ko-KR" sz="1800" dirty="0" smtClean="0"/>
              <a:t>(</a:t>
            </a:r>
            <a:r>
              <a:rPr lang="ko-KR" altLang="en-US" sz="1800" dirty="0" smtClean="0"/>
              <a:t>함수율 </a:t>
            </a:r>
            <a:r>
              <a:rPr lang="en-US" altLang="ko-KR" sz="1800" dirty="0" smtClean="0"/>
              <a:t>15% </a:t>
            </a:r>
            <a:r>
              <a:rPr lang="ko-KR" altLang="en-US" sz="1800" dirty="0" smtClean="0"/>
              <a:t>이하</a:t>
            </a:r>
            <a:r>
              <a:rPr lang="en-US" altLang="ko-KR" sz="1800" dirty="0" smtClean="0"/>
              <a:t>)</a:t>
            </a:r>
            <a:r>
              <a:rPr lang="ko-KR" altLang="en-US" sz="1800" dirty="0" smtClean="0"/>
              <a:t>의 온도조건은 건조초기 온도에 의해 결정되며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온도와 </a:t>
            </a:r>
            <a:r>
              <a:rPr lang="ko-KR" altLang="en-US" sz="1800" dirty="0" err="1" smtClean="0"/>
              <a:t>건습구온도차를</a:t>
            </a:r>
            <a:r>
              <a:rPr lang="ko-KR" altLang="en-US" sz="1800" dirty="0" smtClean="0"/>
              <a:t> 변화시켜도 많은 수종에서 건조 손상을 일어나지 않음</a:t>
            </a:r>
            <a:r>
              <a:rPr lang="en-US" altLang="ko-KR" sz="1800" dirty="0" smtClean="0"/>
              <a:t>.</a:t>
            </a:r>
            <a:endParaRPr lang="ko-KR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건조스케줄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61654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/>
              <a:t>건조스케줄의 종류 및 </a:t>
            </a:r>
            <a:r>
              <a:rPr lang="ko-KR" altLang="en-US" sz="2000" b="1" dirty="0" smtClean="0"/>
              <a:t>적용법</a:t>
            </a:r>
            <a:endParaRPr lang="ko-KR" altLang="en-US" sz="2000" b="1" dirty="0" smtClean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628800"/>
            <a:ext cx="6768752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건조스케줄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55848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/>
              <a:t>건조스케줄 </a:t>
            </a:r>
            <a:r>
              <a:rPr lang="en-US" altLang="ko-KR" sz="2000" b="1" dirty="0" smtClean="0"/>
              <a:t>– </a:t>
            </a:r>
            <a:r>
              <a:rPr lang="ko-KR" altLang="en-US" sz="2000" b="1" dirty="0" smtClean="0"/>
              <a:t>미국임산물 연구소의 스케줄 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이 스케줄은 재간풍속 </a:t>
            </a:r>
            <a:r>
              <a:rPr lang="en-US" altLang="ko-KR" sz="1800" dirty="0" smtClean="0"/>
              <a:t>60~120m/</a:t>
            </a:r>
            <a:r>
              <a:rPr lang="ko-KR" altLang="en-US" sz="1800" dirty="0" smtClean="0"/>
              <a:t>분인 강제 </a:t>
            </a:r>
            <a:r>
              <a:rPr lang="ko-KR" altLang="en-US" sz="1800" dirty="0" err="1" smtClean="0"/>
              <a:t>순환식</a:t>
            </a:r>
            <a:r>
              <a:rPr lang="ko-KR" altLang="en-US" sz="1800" dirty="0" smtClean="0"/>
              <a:t> 건조실에 적용하여 개발된 스케줄로 저 또는 </a:t>
            </a:r>
            <a:r>
              <a:rPr lang="ko-KR" altLang="en-US" sz="1800" dirty="0" err="1" smtClean="0"/>
              <a:t>고풍속시에는</a:t>
            </a:r>
            <a:r>
              <a:rPr lang="ko-KR" altLang="en-US" sz="1800" dirty="0" smtClean="0"/>
              <a:t> 조정하여 사용해야 함</a:t>
            </a:r>
            <a:r>
              <a:rPr lang="en-US" altLang="ko-KR" sz="1800" dirty="0" smtClean="0"/>
              <a:t>.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침엽수와 일부 활엽수는 표층의 인장응력을 감소시기가 지연되므로 함수율이 다소 저하되었을 때 </a:t>
            </a:r>
            <a:r>
              <a:rPr lang="ko-KR" altLang="en-US" sz="1800" dirty="0" err="1" smtClean="0"/>
              <a:t>건습구온도차를</a:t>
            </a:r>
            <a:r>
              <a:rPr lang="ko-KR" altLang="en-US" sz="1800" dirty="0" smtClean="0"/>
              <a:t> 변화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수종에 따라 건조응력경과가 다르기 때문에 표층의 인장응력 감소가 지연되고 응력전환시기가 보다 </a:t>
            </a:r>
            <a:r>
              <a:rPr lang="ko-KR" altLang="en-US" sz="1800" dirty="0" err="1" smtClean="0"/>
              <a:t>저함수율에서</a:t>
            </a:r>
            <a:r>
              <a:rPr lang="ko-KR" altLang="en-US" sz="1800" dirty="0" smtClean="0"/>
              <a:t> 일어나는 수종일수록 </a:t>
            </a:r>
            <a:r>
              <a:rPr lang="ko-KR" altLang="en-US" sz="1800" dirty="0" err="1" smtClean="0"/>
              <a:t>표면할렬이</a:t>
            </a:r>
            <a:r>
              <a:rPr lang="ko-KR" altLang="en-US" sz="1800" dirty="0" smtClean="0"/>
              <a:t> 발생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err="1" smtClean="0"/>
              <a:t>고함수율에서</a:t>
            </a:r>
            <a:r>
              <a:rPr lang="ko-KR" altLang="en-US" sz="1800" dirty="0" smtClean="0"/>
              <a:t> 일어나는 수종일수록 </a:t>
            </a:r>
            <a:r>
              <a:rPr lang="ko-KR" altLang="en-US" sz="1800" dirty="0" err="1" smtClean="0"/>
              <a:t>내부할렬이</a:t>
            </a:r>
            <a:r>
              <a:rPr lang="ko-KR" altLang="en-US" sz="1800" dirty="0" smtClean="0"/>
              <a:t> 생기기 쉬운 경향이 있음</a:t>
            </a:r>
            <a:r>
              <a:rPr lang="en-US" altLang="ko-KR" sz="1800" dirty="0" smtClean="0"/>
              <a:t>.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활엽수 스케줄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침엽수스케줄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미국임산물 연구소 스케줄 외에 </a:t>
            </a:r>
            <a:r>
              <a:rPr lang="en-US" altLang="ko-KR" sz="1800" dirty="0" err="1" smtClean="0"/>
              <a:t>Keylwerth</a:t>
            </a:r>
            <a:r>
              <a:rPr lang="ko-KR" altLang="en-US" sz="1800" dirty="0" smtClean="0"/>
              <a:t>의 스케주리 있음</a:t>
            </a:r>
            <a:r>
              <a:rPr lang="en-US" altLang="ko-KR" sz="1800" dirty="0" smtClean="0"/>
              <a:t>.</a:t>
            </a:r>
            <a:r>
              <a:rPr lang="ko-KR" altLang="en-US" sz="1800" dirty="0" smtClean="0"/>
              <a:t>   </a:t>
            </a:r>
            <a:endParaRPr lang="ko-KR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건조스케줄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54453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/>
              <a:t>건조스케줄 </a:t>
            </a:r>
            <a:r>
              <a:rPr lang="en-US" altLang="ko-KR" sz="2000" b="1" dirty="0" smtClean="0"/>
              <a:t>– </a:t>
            </a:r>
            <a:r>
              <a:rPr lang="ko-KR" altLang="en-US" sz="2000" b="1" dirty="0" smtClean="0"/>
              <a:t>미국임산물 연구소의 스케줄 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700808"/>
            <a:ext cx="5112568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건조스케줄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54453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/>
              <a:t>건조스케줄 </a:t>
            </a:r>
            <a:r>
              <a:rPr lang="en-US" altLang="ko-KR" sz="2000" b="1" dirty="0" smtClean="0"/>
              <a:t>– </a:t>
            </a:r>
            <a:r>
              <a:rPr lang="ko-KR" altLang="en-US" sz="2000" b="1" dirty="0" smtClean="0"/>
              <a:t>미국임산물 연구소의 스케줄 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700808"/>
            <a:ext cx="5616624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건조스케줄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55848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/>
              <a:t>건조스케줄  추정과 작성 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</a:t>
            </a:r>
            <a:r>
              <a:rPr lang="en-US" altLang="ko-KR" sz="1800" dirty="0" smtClean="0"/>
              <a:t>- </a:t>
            </a:r>
            <a:r>
              <a:rPr lang="ko-KR" altLang="en-US" sz="1800" dirty="0" err="1" smtClean="0"/>
              <a:t>전진법</a:t>
            </a:r>
            <a:r>
              <a:rPr lang="en-US" altLang="ko-KR" sz="1800" dirty="0" smtClean="0"/>
              <a:t>: </a:t>
            </a:r>
            <a:r>
              <a:rPr lang="ko-KR" altLang="en-US" sz="1800" dirty="0" smtClean="0"/>
              <a:t>필요에 따라 육안검사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압축과 인장강도시험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세포구조의 현미경 관찰 등으로 건조 특성을 파악하고 유사한 건조스케줄을 선정해서 건조를 실시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</a:t>
            </a:r>
            <a:r>
              <a:rPr lang="en-US" altLang="ko-KR" sz="1800" dirty="0" smtClean="0"/>
              <a:t>  - </a:t>
            </a:r>
            <a:r>
              <a:rPr lang="ko-KR" altLang="en-US" sz="1800" dirty="0" err="1" smtClean="0"/>
              <a:t>습도고정법</a:t>
            </a:r>
            <a:r>
              <a:rPr lang="en-US" altLang="ko-KR" sz="1800" dirty="0" smtClean="0"/>
              <a:t>: </a:t>
            </a:r>
            <a:r>
              <a:rPr lang="ko-KR" altLang="en-US" sz="1800" dirty="0" smtClean="0"/>
              <a:t>상대습도를 일정하게 유지하고 건조시간의 단축을 요할 때 </a:t>
            </a:r>
            <a:r>
              <a:rPr lang="ko-KR" altLang="en-US" sz="1800" dirty="0" err="1" smtClean="0"/>
              <a:t>건습구</a:t>
            </a:r>
            <a:r>
              <a:rPr lang="ko-KR" altLang="en-US" sz="1800" dirty="0" smtClean="0"/>
              <a:t> 온도를 조금씩 올리면서 건조 결과를 관찰 비교하면서 접근하는 방법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</a:t>
            </a:r>
            <a:r>
              <a:rPr lang="en-US" altLang="ko-KR" sz="1800" dirty="0" smtClean="0"/>
              <a:t>  - </a:t>
            </a:r>
            <a:r>
              <a:rPr lang="ko-KR" altLang="en-US" sz="1800" dirty="0" err="1" smtClean="0"/>
              <a:t>평형함수율고정법</a:t>
            </a:r>
            <a:r>
              <a:rPr lang="en-US" altLang="ko-KR" sz="1800" dirty="0" smtClean="0"/>
              <a:t>: </a:t>
            </a:r>
            <a:r>
              <a:rPr lang="ko-KR" altLang="en-US" sz="1800" dirty="0" smtClean="0"/>
              <a:t>건조시간을 단축하기 위하여 온도는 상승시키나 평형함수율을 유지하면서 건조한 결과를 관행 스케줄과 비교하여 접근하는 방법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</a:t>
            </a:r>
            <a:r>
              <a:rPr lang="en-US" altLang="ko-KR" sz="1800" dirty="0" smtClean="0"/>
              <a:t>  - </a:t>
            </a:r>
            <a:r>
              <a:rPr lang="ko-KR" altLang="en-US" sz="1800" dirty="0" smtClean="0"/>
              <a:t>평형함수율변화법</a:t>
            </a:r>
            <a:r>
              <a:rPr lang="en-US" altLang="ko-KR" sz="1800" dirty="0" smtClean="0"/>
              <a:t>: </a:t>
            </a:r>
            <a:r>
              <a:rPr lang="ko-KR" altLang="en-US" sz="1800" dirty="0" smtClean="0"/>
              <a:t>최대 건조효과를 얻기 위한 방법으로 함수율과 평형함수율과의 관계를 조정하는 방법</a:t>
            </a:r>
            <a:endParaRPr lang="ko-KR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건조스케줄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55848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/>
              <a:t>살균 및 살충 처리 </a:t>
            </a:r>
            <a:endParaRPr lang="ko-KR" altLang="en-US" sz="2000" b="1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</a:t>
            </a:r>
            <a:r>
              <a:rPr lang="en-US" altLang="ko-KR" sz="1800" dirty="0" smtClean="0"/>
              <a:t>- </a:t>
            </a:r>
            <a:r>
              <a:rPr lang="ko-KR" altLang="en-US" sz="1800" dirty="0" smtClean="0"/>
              <a:t>곰팡이</a:t>
            </a:r>
            <a:r>
              <a:rPr lang="en-US" altLang="ko-KR" sz="1800" dirty="0" smtClean="0"/>
              <a:t>: </a:t>
            </a:r>
            <a:r>
              <a:rPr lang="ko-KR" altLang="en-US" sz="1800" dirty="0" err="1" smtClean="0"/>
              <a:t>생재의</a:t>
            </a:r>
            <a:r>
              <a:rPr lang="ko-KR" altLang="en-US" sz="1800" dirty="0" smtClean="0"/>
              <a:t> 건조초기 온도 </a:t>
            </a:r>
            <a:r>
              <a:rPr lang="en-US" altLang="ko-KR" sz="1800" dirty="0" smtClean="0"/>
              <a:t>49°C </a:t>
            </a:r>
            <a:r>
              <a:rPr lang="ko-KR" altLang="en-US" sz="1800" dirty="0" smtClean="0"/>
              <a:t>이하에서 발생</a:t>
            </a:r>
            <a:r>
              <a:rPr lang="en-US" altLang="ko-KR" sz="1800" dirty="0" smtClean="0"/>
              <a:t>, </a:t>
            </a:r>
            <a:r>
              <a:rPr lang="ko-KR" altLang="en-US" sz="1800" dirty="0" err="1" smtClean="0"/>
              <a:t>곰팜이는</a:t>
            </a:r>
            <a:r>
              <a:rPr lang="ko-KR" altLang="en-US" sz="1800" dirty="0" smtClean="0"/>
              <a:t> 목재 내부까지 깊이 침투하지 못하나 </a:t>
            </a:r>
            <a:r>
              <a:rPr lang="ko-KR" altLang="en-US" sz="1800" dirty="0" err="1" smtClean="0"/>
              <a:t>재목사이</a:t>
            </a:r>
            <a:r>
              <a:rPr lang="ko-KR" altLang="en-US" sz="1800" dirty="0" smtClean="0"/>
              <a:t> 공간을 밀폐하여 공기 순환을 방해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건조를 느리게 하고 나중에 온도가 상승할 때 내부 </a:t>
            </a:r>
            <a:r>
              <a:rPr lang="ko-KR" altLang="en-US" sz="1800" dirty="0" err="1" smtClean="0"/>
              <a:t>할렬이</a:t>
            </a:r>
            <a:r>
              <a:rPr lang="ko-KR" altLang="en-US" sz="1800" dirty="0" smtClean="0"/>
              <a:t> 생기는 요인</a:t>
            </a:r>
            <a:r>
              <a:rPr lang="en-US" altLang="ko-KR" sz="1800" dirty="0" smtClean="0"/>
              <a:t>; </a:t>
            </a:r>
            <a:r>
              <a:rPr lang="ko-KR" altLang="en-US" sz="1800" dirty="0" smtClean="0"/>
              <a:t>곰팡이 살균은 </a:t>
            </a:r>
            <a:r>
              <a:rPr lang="ko-KR" altLang="en-US" sz="1800" dirty="0" err="1" smtClean="0"/>
              <a:t>건구온도</a:t>
            </a:r>
            <a:r>
              <a:rPr lang="ko-KR" altLang="en-US" sz="1800" dirty="0" smtClean="0"/>
              <a:t> </a:t>
            </a:r>
            <a:r>
              <a:rPr lang="en-US" altLang="ko-KR" sz="1800" dirty="0" smtClean="0"/>
              <a:t>54°C </a:t>
            </a:r>
            <a:r>
              <a:rPr lang="ko-KR" altLang="en-US" sz="1800" dirty="0" smtClean="0"/>
              <a:t>이상과 상대습도 </a:t>
            </a:r>
            <a:r>
              <a:rPr lang="en-US" altLang="ko-KR" sz="1800" dirty="0" smtClean="0"/>
              <a:t>100% </a:t>
            </a:r>
            <a:r>
              <a:rPr lang="ko-KR" altLang="en-US" sz="1800" dirty="0" smtClean="0"/>
              <a:t>정도에서 </a:t>
            </a:r>
            <a:r>
              <a:rPr lang="ko-KR" altLang="en-US" sz="1800" dirty="0" err="1" smtClean="0"/>
              <a:t>한시간</a:t>
            </a:r>
            <a:r>
              <a:rPr lang="ko-KR" altLang="en-US" sz="1800" dirty="0" smtClean="0"/>
              <a:t> 스팀 처리하고 스케줄에 따라 건조 실시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</a:t>
            </a:r>
            <a:r>
              <a:rPr lang="en-US" altLang="ko-KR" sz="1800" dirty="0" smtClean="0"/>
              <a:t>  - </a:t>
            </a:r>
            <a:r>
              <a:rPr lang="ko-KR" altLang="en-US" sz="1800" dirty="0" err="1" smtClean="0"/>
              <a:t>변색균과</a:t>
            </a:r>
            <a:r>
              <a:rPr lang="ko-KR" altLang="en-US" sz="1800" dirty="0" smtClean="0"/>
              <a:t> </a:t>
            </a:r>
            <a:r>
              <a:rPr lang="ko-KR" altLang="en-US" sz="1800" dirty="0" err="1" smtClean="0"/>
              <a:t>부후균</a:t>
            </a:r>
            <a:r>
              <a:rPr lang="en-US" altLang="ko-KR" sz="1800" dirty="0" smtClean="0"/>
              <a:t>: 43°C</a:t>
            </a:r>
            <a:r>
              <a:rPr lang="ko-KR" altLang="en-US" sz="1800" dirty="0" smtClean="0"/>
              <a:t>에서 생육은 정지하나 죽지는 않음</a:t>
            </a:r>
            <a:r>
              <a:rPr lang="en-US" altLang="ko-KR" sz="1800" dirty="0" smtClean="0"/>
              <a:t>. </a:t>
            </a:r>
            <a:r>
              <a:rPr lang="ko-KR" altLang="en-US" sz="1800" dirty="0" err="1" smtClean="0"/>
              <a:t>건구온도가</a:t>
            </a:r>
            <a:r>
              <a:rPr lang="ko-KR" altLang="en-US" sz="1800" dirty="0" smtClean="0"/>
              <a:t> </a:t>
            </a:r>
            <a:r>
              <a:rPr lang="en-US" altLang="ko-KR" sz="1800" dirty="0" smtClean="0"/>
              <a:t>65°C </a:t>
            </a:r>
            <a:r>
              <a:rPr lang="ko-KR" altLang="en-US" sz="1800" dirty="0" smtClean="0"/>
              <a:t>이상의 건조 스케줄에서는 적어도 </a:t>
            </a:r>
            <a:r>
              <a:rPr lang="en-US" altLang="ko-KR" sz="1800" dirty="0" smtClean="0"/>
              <a:t>24</a:t>
            </a:r>
            <a:r>
              <a:rPr lang="ko-KR" altLang="en-US" sz="1800" dirty="0" smtClean="0"/>
              <a:t>시간 건조하면 완전히 사멸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</a:t>
            </a:r>
            <a:r>
              <a:rPr lang="en-US" altLang="ko-KR" sz="1800" dirty="0" smtClean="0"/>
              <a:t>  - </a:t>
            </a:r>
            <a:r>
              <a:rPr lang="ko-KR" altLang="en-US" sz="1800" dirty="0" smtClean="0"/>
              <a:t>곤충</a:t>
            </a:r>
            <a:r>
              <a:rPr lang="en-US" altLang="ko-KR" sz="1800" dirty="0" smtClean="0"/>
              <a:t>: </a:t>
            </a:r>
            <a:r>
              <a:rPr lang="ko-KR" altLang="en-US" sz="1800" dirty="0" err="1" smtClean="0"/>
              <a:t>저목</a:t>
            </a:r>
            <a:r>
              <a:rPr lang="ko-KR" altLang="en-US" sz="1800" dirty="0" smtClean="0"/>
              <a:t> 중 또는 천연건조 중에 살아 있는 알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유충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성충 등은 인공건조로 대부분 사멸</a:t>
            </a:r>
            <a:endParaRPr lang="ko-KR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건조스케줄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184068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err="1" smtClean="0"/>
              <a:t>이쿼라이징</a:t>
            </a:r>
            <a:r>
              <a:rPr lang="ko-KR" altLang="en-US" sz="2000" b="1" dirty="0" smtClean="0"/>
              <a:t> 처리 </a:t>
            </a:r>
            <a:endParaRPr lang="ko-KR" altLang="en-US" sz="2000" b="1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</a:t>
            </a:r>
            <a:r>
              <a:rPr lang="en-US" altLang="ko-KR" sz="1800" dirty="0" smtClean="0"/>
              <a:t>- </a:t>
            </a:r>
            <a:r>
              <a:rPr lang="ko-KR" altLang="en-US" sz="1800" dirty="0" smtClean="0"/>
              <a:t>건조 최종 단계에서 재목 간에 함수율 변이가 발생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</a:t>
            </a:r>
            <a:r>
              <a:rPr lang="en-US" altLang="ko-KR" sz="1800" dirty="0" smtClean="0"/>
              <a:t>  - </a:t>
            </a:r>
            <a:r>
              <a:rPr lang="ko-KR" altLang="en-US" sz="1800" dirty="0" smtClean="0"/>
              <a:t>함수율 변이가 심하면 건조말기에 재목의 평균함수율이 </a:t>
            </a:r>
            <a:r>
              <a:rPr lang="en-US" altLang="ko-KR" sz="1800" dirty="0" smtClean="0"/>
              <a:t>5~11% </a:t>
            </a:r>
            <a:r>
              <a:rPr lang="ko-KR" altLang="en-US" sz="1800" dirty="0" smtClean="0"/>
              <a:t>정도 되었을 때 </a:t>
            </a:r>
            <a:r>
              <a:rPr lang="en-US" altLang="ko-KR" sz="1800" dirty="0" smtClean="0"/>
              <a:t>equalizing treatment</a:t>
            </a:r>
            <a:r>
              <a:rPr lang="ko-KR" altLang="en-US" sz="1800" dirty="0" smtClean="0"/>
              <a:t>를</a:t>
            </a:r>
            <a:r>
              <a:rPr lang="en-US" altLang="ko-KR" sz="1800" dirty="0" smtClean="0"/>
              <a:t> </a:t>
            </a:r>
            <a:r>
              <a:rPr lang="ko-KR" altLang="en-US" sz="1800" dirty="0" smtClean="0"/>
              <a:t>실시하면 좋은 결과를 얻을 수 있음</a:t>
            </a:r>
            <a:r>
              <a:rPr lang="en-US" altLang="ko-KR" sz="1800" dirty="0" smtClean="0"/>
              <a:t>.</a:t>
            </a:r>
            <a:endParaRPr lang="ko-KR" altLang="en-US" sz="18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068960"/>
            <a:ext cx="5112568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건조스케줄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55848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/>
              <a:t>건조시간  </a:t>
            </a:r>
            <a:endParaRPr lang="ko-KR" altLang="en-US" sz="2000" b="1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</a:t>
            </a:r>
            <a:r>
              <a:rPr lang="en-US" altLang="ko-KR" sz="1800" dirty="0" smtClean="0"/>
              <a:t>- </a:t>
            </a:r>
            <a:r>
              <a:rPr lang="ko-KR" altLang="en-US" sz="1800" dirty="0" smtClean="0"/>
              <a:t>수종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두께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건조실 형식</a:t>
            </a:r>
            <a:r>
              <a:rPr lang="en-US" altLang="ko-KR" sz="1800" dirty="0" smtClean="0"/>
              <a:t>, 1</a:t>
            </a:r>
            <a:r>
              <a:rPr lang="ko-KR" altLang="en-US" sz="1800" dirty="0" smtClean="0"/>
              <a:t>일 가동시강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건조스케줄 등에 따라 차이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</a:t>
            </a:r>
            <a:r>
              <a:rPr lang="en-US" altLang="ko-KR" sz="1800" dirty="0" smtClean="0"/>
              <a:t>  - </a:t>
            </a:r>
            <a:r>
              <a:rPr lang="ko-KR" altLang="en-US" sz="1800" dirty="0" smtClean="0"/>
              <a:t>건조시간은 종축에 함수율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그리고 횡축에 건조일수를 나타낸 건조곡선과 건조시간 비율을 이용해서 계산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</a:t>
            </a:r>
            <a:r>
              <a:rPr lang="en-US" altLang="ko-KR" sz="1800" dirty="0" smtClean="0"/>
              <a:t>  - </a:t>
            </a:r>
            <a:r>
              <a:rPr lang="ko-KR" altLang="en-US" sz="1800" dirty="0" smtClean="0"/>
              <a:t>두께 </a:t>
            </a:r>
            <a:r>
              <a:rPr lang="en-US" altLang="ko-KR" sz="1800" dirty="0" smtClean="0"/>
              <a:t>5cm</a:t>
            </a:r>
            <a:r>
              <a:rPr lang="ko-KR" altLang="en-US" sz="1800" dirty="0" smtClean="0"/>
              <a:t>인 재목의 건조시간 비율을 </a:t>
            </a:r>
            <a:r>
              <a:rPr lang="en-US" altLang="ko-KR" sz="1800" dirty="0" smtClean="0"/>
              <a:t>1</a:t>
            </a:r>
            <a:r>
              <a:rPr lang="ko-KR" altLang="en-US" sz="1800" dirty="0" smtClean="0"/>
              <a:t>로 설정하고 다른 두께의 재목 건조시간은 </a:t>
            </a:r>
            <a:r>
              <a:rPr lang="en-US" altLang="ko-KR" sz="1800" dirty="0" smtClean="0"/>
              <a:t>5cm </a:t>
            </a:r>
            <a:r>
              <a:rPr lang="ko-KR" altLang="en-US" sz="1800" dirty="0" smtClean="0"/>
              <a:t>재목의 건조시간 자료를 기준으로 추정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</a:t>
            </a:r>
            <a:r>
              <a:rPr lang="en-US" altLang="ko-KR" sz="1800" dirty="0" smtClean="0"/>
              <a:t>  - </a:t>
            </a:r>
            <a:r>
              <a:rPr lang="ko-KR" altLang="en-US" sz="1800" dirty="0" smtClean="0"/>
              <a:t>비중과 </a:t>
            </a:r>
            <a:r>
              <a:rPr lang="ko-KR" altLang="en-US" sz="1800" dirty="0" err="1" smtClean="0"/>
              <a:t>목리에</a:t>
            </a:r>
            <a:r>
              <a:rPr lang="ko-KR" altLang="en-US" sz="1800" dirty="0" smtClean="0"/>
              <a:t> 대한 수정</a:t>
            </a:r>
            <a:r>
              <a:rPr lang="en-US" altLang="ko-KR" sz="1800" dirty="0" smtClean="0"/>
              <a:t>: </a:t>
            </a:r>
            <a:r>
              <a:rPr lang="ko-KR" altLang="en-US" sz="1800" dirty="0" smtClean="0"/>
              <a:t>확산속도는 비중의 제곱근에 </a:t>
            </a:r>
            <a:r>
              <a:rPr lang="ko-KR" altLang="en-US" sz="1800" dirty="0" err="1" smtClean="0"/>
              <a:t>역비례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경단방향 수분이동이 </a:t>
            </a:r>
            <a:r>
              <a:rPr lang="ko-KR" altLang="en-US" sz="1800" dirty="0" err="1" smtClean="0"/>
              <a:t>촉단방향보다</a:t>
            </a:r>
            <a:r>
              <a:rPr lang="ko-KR" altLang="en-US" sz="1800" dirty="0" smtClean="0"/>
              <a:t> 약간 빠름</a:t>
            </a:r>
            <a:r>
              <a:rPr lang="en-US" altLang="ko-KR" sz="1800" dirty="0" smtClean="0"/>
              <a:t>.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</a:t>
            </a:r>
            <a:r>
              <a:rPr lang="en-US" altLang="ko-KR" sz="1800" dirty="0" smtClean="0"/>
              <a:t>  - </a:t>
            </a:r>
            <a:r>
              <a:rPr lang="ko-KR" altLang="en-US" sz="1800" dirty="0" smtClean="0"/>
              <a:t>두께에 대한 수정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함수율에 대한 수정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온도에 대한 수정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</a:t>
            </a:r>
            <a:r>
              <a:rPr lang="en-US" altLang="ko-KR" sz="1800" dirty="0" smtClean="0"/>
              <a:t>  - </a:t>
            </a:r>
            <a:r>
              <a:rPr lang="ko-KR" altLang="en-US" sz="1800" dirty="0" smtClean="0"/>
              <a:t>풍속에 대한 수정</a:t>
            </a:r>
            <a:endParaRPr lang="ko-KR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서론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55848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/>
              <a:t>개요</a:t>
            </a:r>
          </a:p>
          <a:p>
            <a:pPr>
              <a:lnSpc>
                <a:spcPct val="150000"/>
              </a:lnSpc>
              <a:buNone/>
            </a:pPr>
            <a:r>
              <a:rPr lang="ko-KR" altLang="en-US" sz="1800" dirty="0" smtClean="0"/>
              <a:t>   </a:t>
            </a:r>
            <a:r>
              <a:rPr lang="en-US" altLang="ko-KR" sz="1800" dirty="0" smtClean="0"/>
              <a:t>- </a:t>
            </a:r>
            <a:r>
              <a:rPr lang="ko-KR" altLang="en-US" sz="1800" dirty="0" smtClean="0"/>
              <a:t>수종의 상대적 건조 난이도는 수종 간의 차이보다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산지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변재와 심재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원시림과 후계림 등 여러 인자에 긴인한 차이가 더 크기 때문에 일반화하기 어렵다</a:t>
            </a:r>
            <a:r>
              <a:rPr lang="en-US" altLang="ko-KR" sz="1800" dirty="0" smtClean="0"/>
              <a:t>.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내장재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가구용재 등 고급용 목재는 열기 건조를 주로 실시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건축용 구조재는 건조시간이 길고 건조손상이 잘 일어나기 때문에 열기건조를 거의 실시하지 않음</a:t>
            </a:r>
            <a:r>
              <a:rPr lang="en-US" altLang="ko-KR" sz="1800" dirty="0" smtClean="0"/>
              <a:t>.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청변이 일어나기 쉬운 수종 </a:t>
            </a:r>
            <a:r>
              <a:rPr lang="en-US" altLang="ko-KR" sz="1800" dirty="0" smtClean="0"/>
              <a:t>(ponderosa pine) </a:t>
            </a:r>
            <a:r>
              <a:rPr lang="ko-KR" altLang="en-US" sz="1800" dirty="0" smtClean="0"/>
              <a:t>등 변색이 일어나기 쉬운 수종은 일반적으로 열기건조를 실시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과도하게 저함수율까지 건조는 에너지 낭비와 건조손상을 수반하며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적당한 저함수율까지 건조는 운반비의 절감 효과를 동반</a:t>
            </a:r>
            <a:endParaRPr lang="en-US" altLang="ko-KR" sz="1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err="1" smtClean="0"/>
              <a:t>건조전</a:t>
            </a:r>
            <a:r>
              <a:rPr lang="ko-KR" altLang="en-US" sz="3600" b="1" dirty="0" smtClean="0"/>
              <a:t> 처리와 효과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55848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/>
              <a:t>개요  </a:t>
            </a:r>
            <a:endParaRPr lang="ko-KR" altLang="en-US" sz="2000" b="1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</a:t>
            </a:r>
            <a:r>
              <a:rPr lang="en-US" altLang="ko-KR" sz="1800" dirty="0" smtClean="0"/>
              <a:t>- </a:t>
            </a:r>
            <a:r>
              <a:rPr lang="ko-KR" altLang="en-US" sz="1800" dirty="0" err="1" smtClean="0"/>
              <a:t>건조전</a:t>
            </a:r>
            <a:r>
              <a:rPr lang="ko-KR" altLang="en-US" sz="1800" dirty="0" smtClean="0"/>
              <a:t> 또는 건조 초기에 건조속도가 느린 목재의 건조속도의 촉진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재색의 개량 및 건조 결함의 예방을 위하여 실시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</a:t>
            </a:r>
            <a:r>
              <a:rPr lang="en-US" altLang="ko-KR" sz="1800" dirty="0" smtClean="0"/>
              <a:t>  - </a:t>
            </a:r>
            <a:r>
              <a:rPr lang="ko-KR" altLang="en-US" sz="1800" dirty="0" smtClean="0"/>
              <a:t>예비증자</a:t>
            </a:r>
            <a:r>
              <a:rPr lang="en-US" altLang="ko-KR" sz="1800" dirty="0" smtClean="0"/>
              <a:t>: </a:t>
            </a:r>
            <a:r>
              <a:rPr lang="ko-KR" altLang="en-US" sz="1800" dirty="0" smtClean="0"/>
              <a:t>건조가 느린 재목에 상대습도 </a:t>
            </a:r>
            <a:r>
              <a:rPr lang="en-US" altLang="ko-KR" sz="1800" dirty="0" smtClean="0"/>
              <a:t>95% </a:t>
            </a:r>
            <a:r>
              <a:rPr lang="ko-KR" altLang="en-US" sz="1800" dirty="0" smtClean="0"/>
              <a:t>정도에서 또는 포화상태에서 증기처리로 재목의 가열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천연건조재의 응력완화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건조속도의 촉진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재색의 개선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살충 및 살균효과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</a:t>
            </a:r>
            <a:r>
              <a:rPr lang="en-US" altLang="ko-KR" sz="1800" dirty="0" smtClean="0"/>
              <a:t>  - </a:t>
            </a:r>
            <a:r>
              <a:rPr lang="ko-KR" altLang="en-US" sz="1800" dirty="0" smtClean="0"/>
              <a:t>약제처리</a:t>
            </a:r>
            <a:r>
              <a:rPr lang="en-US" altLang="ko-KR" sz="1800" dirty="0" smtClean="0"/>
              <a:t>: </a:t>
            </a:r>
            <a:r>
              <a:rPr lang="ko-KR" altLang="en-US" sz="1800" dirty="0" err="1" smtClean="0"/>
              <a:t>건조전</a:t>
            </a:r>
            <a:r>
              <a:rPr lang="ko-KR" altLang="en-US" sz="1800" dirty="0" smtClean="0"/>
              <a:t> 흡습성 약제를 도포하여 </a:t>
            </a:r>
            <a:r>
              <a:rPr lang="ko-KR" altLang="en-US" sz="1800" dirty="0" err="1" smtClean="0"/>
              <a:t>할렬을</a:t>
            </a:r>
            <a:r>
              <a:rPr lang="ko-KR" altLang="en-US" sz="1800" dirty="0" smtClean="0"/>
              <a:t> 예방</a:t>
            </a:r>
            <a:r>
              <a:rPr lang="en-US" altLang="ko-KR" sz="1800" dirty="0" smtClean="0"/>
              <a:t>; </a:t>
            </a:r>
            <a:r>
              <a:rPr lang="ko-KR" altLang="en-US" sz="1800" dirty="0" smtClean="0"/>
              <a:t>약제로는 식염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요소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전화당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당밀</a:t>
            </a:r>
            <a:r>
              <a:rPr lang="en-US" altLang="ko-KR" sz="1800" dirty="0" smtClean="0"/>
              <a:t>, </a:t>
            </a:r>
            <a:r>
              <a:rPr lang="ko-KR" altLang="en-US" sz="1800" dirty="0" err="1" smtClean="0"/>
              <a:t>디에틸렌글리콜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요소와 포름알데히드 혼합물</a:t>
            </a:r>
            <a:r>
              <a:rPr lang="en-US" altLang="ko-KR" sz="1800" dirty="0" smtClean="0"/>
              <a:t>, PEG, </a:t>
            </a:r>
            <a:r>
              <a:rPr lang="ko-KR" altLang="en-US" sz="1800" dirty="0" err="1" smtClean="0"/>
              <a:t>알진산염</a:t>
            </a:r>
            <a:r>
              <a:rPr lang="en-US" altLang="ko-KR" sz="1800" dirty="0" smtClean="0"/>
              <a:t>, </a:t>
            </a:r>
            <a:r>
              <a:rPr lang="ko-KR" altLang="en-US" sz="1800" dirty="0" err="1" smtClean="0"/>
              <a:t>염풀</a:t>
            </a:r>
            <a:r>
              <a:rPr lang="ko-KR" altLang="en-US" sz="1800" dirty="0" smtClean="0"/>
              <a:t> 등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</a:t>
            </a:r>
            <a:r>
              <a:rPr lang="en-US" altLang="ko-KR" sz="1800" dirty="0" smtClean="0"/>
              <a:t>  - </a:t>
            </a:r>
            <a:r>
              <a:rPr lang="ko-KR" altLang="en-US" sz="1800" dirty="0" err="1" smtClean="0"/>
              <a:t>전평삭처리</a:t>
            </a:r>
            <a:r>
              <a:rPr lang="en-US" altLang="ko-KR" sz="1800" dirty="0" smtClean="0"/>
              <a:t>: </a:t>
            </a:r>
            <a:r>
              <a:rPr lang="ko-KR" altLang="en-US" sz="1800" dirty="0" err="1" smtClean="0"/>
              <a:t>거단시</a:t>
            </a:r>
            <a:r>
              <a:rPr lang="ko-KR" altLang="en-US" sz="1800" dirty="0" smtClean="0"/>
              <a:t> 찢어진 재면은 건조 응력이 집중되어 표면 </a:t>
            </a:r>
            <a:r>
              <a:rPr lang="ko-KR" altLang="en-US" sz="1800" dirty="0" err="1" smtClean="0"/>
              <a:t>할렬의</a:t>
            </a:r>
            <a:r>
              <a:rPr lang="ko-KR" altLang="en-US" sz="1800" dirty="0" smtClean="0"/>
              <a:t> 위험이 있어 건조시간이 길어짐에 따라 </a:t>
            </a:r>
            <a:r>
              <a:rPr lang="ko-KR" altLang="en-US" sz="1800" dirty="0" err="1" smtClean="0"/>
              <a:t>전평삭처리하여</a:t>
            </a:r>
            <a:r>
              <a:rPr lang="ko-KR" altLang="en-US" sz="1800" dirty="0" smtClean="0"/>
              <a:t> </a:t>
            </a:r>
            <a:r>
              <a:rPr lang="ko-KR" altLang="en-US" sz="1800" dirty="0" err="1" smtClean="0"/>
              <a:t>할렬을</a:t>
            </a:r>
            <a:r>
              <a:rPr lang="ko-KR" altLang="en-US" sz="1800" dirty="0" smtClean="0"/>
              <a:t> 예방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</a:t>
            </a:r>
            <a:r>
              <a:rPr lang="en-US" altLang="ko-KR" sz="1800" dirty="0" smtClean="0"/>
              <a:t>  - </a:t>
            </a:r>
            <a:r>
              <a:rPr lang="ko-KR" altLang="en-US" sz="1800" dirty="0" smtClean="0"/>
              <a:t>기타</a:t>
            </a:r>
            <a:r>
              <a:rPr lang="en-US" altLang="ko-KR" sz="1800" dirty="0" smtClean="0"/>
              <a:t>: </a:t>
            </a:r>
            <a:r>
              <a:rPr lang="ko-KR" altLang="en-US" sz="1800" dirty="0" err="1" smtClean="0"/>
              <a:t>로울러를</a:t>
            </a:r>
            <a:r>
              <a:rPr lang="ko-KR" altLang="en-US" sz="1800" dirty="0" smtClean="0"/>
              <a:t> 이용한 종 및 횡 압축처리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냉동처리</a:t>
            </a:r>
            <a:endParaRPr lang="ko-KR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서론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55848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/>
              <a:t>개요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가능한 건조 결합이 적은 범위에서 보다 신속 균일한 건조가 이루어지도록 건조 실시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비균일 건조가 일어나는 인자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smtClean="0"/>
              <a:t>재목의 두께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초기함수율 및 잔목의 두께가 균일하지 않을 경우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smtClean="0"/>
              <a:t>여러 수종을 동시에 건조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smtClean="0"/>
              <a:t>정목판과 판목판을 동시에 건조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smtClean="0"/>
              <a:t>건조실 내에 공기 순환량이 부족하거나 풍속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온도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습도가 균일하지 않음</a:t>
            </a:r>
            <a:r>
              <a:rPr lang="en-US" altLang="ko-KR" sz="1800" dirty="0" smtClean="0"/>
              <a:t>.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smtClean="0"/>
              <a:t>공기의 순환방향이 적절하게 역전되지 않아 건조실의 틈새로 공기가 누출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smtClean="0"/>
              <a:t>건조실의 적재량이 너무 많아 온도는 하강하고 습도가 증가되는 경우 </a:t>
            </a:r>
            <a:endParaRPr lang="ko-KR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열기건조실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55848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/>
              <a:t>필요조건</a:t>
            </a:r>
          </a:p>
          <a:p>
            <a:pPr>
              <a:lnSpc>
                <a:spcPct val="150000"/>
              </a:lnSpc>
              <a:buNone/>
            </a:pPr>
            <a:r>
              <a:rPr lang="ko-KR" altLang="en-US" sz="1800" dirty="0" smtClean="0"/>
              <a:t>   </a:t>
            </a:r>
            <a:r>
              <a:rPr lang="en-US" altLang="ko-KR" sz="1800" dirty="0" smtClean="0"/>
              <a:t>- </a:t>
            </a:r>
            <a:r>
              <a:rPr lang="ko-KR" altLang="en-US" sz="1800" dirty="0" smtClean="0"/>
              <a:t>필요한 건조실 내부 온도 및 습도를 단시간 내에 얻을 수 있고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온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습도의 유지 및 조절이 용이하여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가열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흡습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환기장치 등이 적정용량을 보유하고 제저장치도 조작이 용이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건조실 내 온도 및 습도가 균일 </a:t>
            </a:r>
            <a:r>
              <a:rPr lang="en-US" altLang="ko-KR" sz="1800" dirty="0" smtClean="0"/>
              <a:t>(</a:t>
            </a:r>
            <a:r>
              <a:rPr lang="ko-KR" altLang="en-US" sz="1800" dirty="0" smtClean="0"/>
              <a:t>가열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송풍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환기장치 등이 적절히 배치되어 공기 순환이 고르게 되도록 조절 필요</a:t>
            </a:r>
            <a:r>
              <a:rPr lang="en-US" altLang="ko-KR" sz="1800" dirty="0" smtClean="0"/>
              <a:t>)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벽체구보 및 내부기기는 고온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고습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산성가스 등에 대한 내구성이 커야하며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따라서 순도가 높은 알루미늄과 스텐레스 등 부식이 강한 금속을 사용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건조실은 견고하고 단열성이 우수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건조실은 내화성이 크고 화제위험이 적어야 함</a:t>
            </a:r>
            <a:r>
              <a:rPr lang="en-US" altLang="ko-KR" sz="1800" dirty="0" smtClean="0"/>
              <a:t>.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온습도의지시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기록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조절장치를 구비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건조비용이 적게 들어야 함</a:t>
            </a:r>
            <a:r>
              <a:rPr lang="en-US" altLang="ko-KR" sz="1800" dirty="0" smtClean="0"/>
              <a:t>.</a:t>
            </a:r>
            <a:r>
              <a:rPr lang="ko-KR" altLang="en-US" sz="1800" dirty="0" smtClean="0"/>
              <a:t> </a:t>
            </a:r>
            <a:r>
              <a:rPr lang="en-US" altLang="ko-KR" sz="1800" dirty="0" smtClean="0"/>
              <a:t> </a:t>
            </a:r>
            <a:r>
              <a:rPr lang="ko-KR" altLang="en-US" sz="1800" dirty="0" smtClean="0"/>
              <a:t> </a:t>
            </a:r>
            <a:endParaRPr lang="ko-KR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열기건조실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55848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/>
              <a:t>건조실의 형식</a:t>
            </a:r>
          </a:p>
          <a:p>
            <a:pPr>
              <a:lnSpc>
                <a:spcPct val="150000"/>
              </a:lnSpc>
              <a:buNone/>
            </a:pPr>
            <a:r>
              <a:rPr lang="ko-KR" altLang="en-US" sz="1800" dirty="0" smtClean="0"/>
              <a:t>   </a:t>
            </a:r>
            <a:r>
              <a:rPr lang="en-US" altLang="ko-KR" sz="1800" dirty="0" smtClean="0"/>
              <a:t>- </a:t>
            </a:r>
            <a:r>
              <a:rPr lang="ko-KR" altLang="en-US" sz="1800" dirty="0" smtClean="0"/>
              <a:t>열원의 이용법에 의한 형식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smtClean="0"/>
              <a:t>직법가열식</a:t>
            </a:r>
            <a:r>
              <a:rPr lang="en-US" altLang="ko-KR" sz="1800" dirty="0" smtClean="0"/>
              <a:t>: </a:t>
            </a:r>
            <a:r>
              <a:rPr lang="ko-KR" altLang="en-US" sz="1800" dirty="0" smtClean="0"/>
              <a:t>훈연식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완전연소가스식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smtClean="0"/>
              <a:t>간접가열식</a:t>
            </a:r>
            <a:r>
              <a:rPr lang="en-US" altLang="ko-KR" sz="1800" dirty="0" smtClean="0"/>
              <a:t>: </a:t>
            </a:r>
            <a:r>
              <a:rPr lang="ko-KR" altLang="en-US" sz="1800" dirty="0" smtClean="0"/>
              <a:t>연도식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전열식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증기식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공기순환방식에 의한 형식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smtClean="0"/>
              <a:t>자연순환식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smtClean="0"/>
              <a:t>강제순환식</a:t>
            </a:r>
            <a:r>
              <a:rPr lang="en-US" altLang="ko-KR" sz="1800" dirty="0" smtClean="0"/>
              <a:t>: </a:t>
            </a:r>
            <a:r>
              <a:rPr lang="ko-KR" altLang="en-US" sz="1800" dirty="0" smtClean="0"/>
              <a:t>외부송풍기형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내부송풍기형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구조와 작업에 의한 형식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smtClean="0"/>
              <a:t>분실식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smtClean="0"/>
              <a:t>전진식</a:t>
            </a:r>
            <a:endParaRPr lang="ko-KR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열기건조실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55878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/>
              <a:t>건조실의 형식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700808"/>
            <a:ext cx="7776864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열기건조실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55878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/>
              <a:t>건조실의 형식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700808"/>
            <a:ext cx="7776864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점과 선">
  <a:themeElements>
    <a:clrScheme name="점과 선 2">
      <a:dk1>
        <a:srgbClr val="5B5B89"/>
      </a:dk1>
      <a:lt1>
        <a:srgbClr val="FFFFFF"/>
      </a:lt1>
      <a:dk2>
        <a:srgbClr val="666699"/>
      </a:dk2>
      <a:lt2>
        <a:srgbClr val="DFDEF6"/>
      </a:lt2>
      <a:accent1>
        <a:srgbClr val="6666FF"/>
      </a:accent1>
      <a:accent2>
        <a:srgbClr val="52527C"/>
      </a:accent2>
      <a:accent3>
        <a:srgbClr val="B8B8CA"/>
      </a:accent3>
      <a:accent4>
        <a:srgbClr val="DADADA"/>
      </a:accent4>
      <a:accent5>
        <a:srgbClr val="B8B8FF"/>
      </a:accent5>
      <a:accent6>
        <a:srgbClr val="494970"/>
      </a:accent6>
      <a:hlink>
        <a:srgbClr val="9999FF"/>
      </a:hlink>
      <a:folHlink>
        <a:srgbClr val="CCCCFF"/>
      </a:folHlink>
    </a:clrScheme>
    <a:fontScheme name="점과 선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점과 선 1">
        <a:dk1>
          <a:srgbClr val="00008A"/>
        </a:dk1>
        <a:lt1>
          <a:srgbClr val="FFFFFF"/>
        </a:lt1>
        <a:dk2>
          <a:srgbClr val="000099"/>
        </a:dk2>
        <a:lt2>
          <a:srgbClr val="FFFFFF"/>
        </a:lt2>
        <a:accent1>
          <a:srgbClr val="0099FF"/>
        </a:accent1>
        <a:accent2>
          <a:srgbClr val="00007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6E"/>
        </a:accent6>
        <a:hlink>
          <a:srgbClr val="EAEAEA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점과 선 2">
        <a:dk1>
          <a:srgbClr val="5B5B89"/>
        </a:dk1>
        <a:lt1>
          <a:srgbClr val="FFFFFF"/>
        </a:lt1>
        <a:dk2>
          <a:srgbClr val="666699"/>
        </a:dk2>
        <a:lt2>
          <a:srgbClr val="DFDEF6"/>
        </a:lt2>
        <a:accent1>
          <a:srgbClr val="6666FF"/>
        </a:accent1>
        <a:accent2>
          <a:srgbClr val="52527C"/>
        </a:accent2>
        <a:accent3>
          <a:srgbClr val="B8B8CA"/>
        </a:accent3>
        <a:accent4>
          <a:srgbClr val="DADADA"/>
        </a:accent4>
        <a:accent5>
          <a:srgbClr val="B8B8FF"/>
        </a:accent5>
        <a:accent6>
          <a:srgbClr val="494970"/>
        </a:accent6>
        <a:hlink>
          <a:srgbClr val="9999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점과 선 3">
        <a:dk1>
          <a:srgbClr val="70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6000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560000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점과 선 4">
        <a:dk1>
          <a:srgbClr val="000000"/>
        </a:dk1>
        <a:lt1>
          <a:srgbClr val="FDEB9D"/>
        </a:lt1>
        <a:dk2>
          <a:srgbClr val="000000"/>
        </a:dk2>
        <a:lt2>
          <a:srgbClr val="E0CE82"/>
        </a:lt2>
        <a:accent1>
          <a:srgbClr val="EAEAEA"/>
        </a:accent1>
        <a:accent2>
          <a:srgbClr val="C2B476"/>
        </a:accent2>
        <a:accent3>
          <a:srgbClr val="FEF3CC"/>
        </a:accent3>
        <a:accent4>
          <a:srgbClr val="000000"/>
        </a:accent4>
        <a:accent5>
          <a:srgbClr val="F3F3F3"/>
        </a:accent5>
        <a:accent6>
          <a:srgbClr val="B0A36A"/>
        </a:accent6>
        <a:hlink>
          <a:srgbClr val="A47900"/>
        </a:hlink>
        <a:folHlink>
          <a:srgbClr val="8C8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점과 선 5">
        <a:dk1>
          <a:srgbClr val="5B5E52"/>
        </a:dk1>
        <a:lt1>
          <a:srgbClr val="FFFFFF"/>
        </a:lt1>
        <a:dk2>
          <a:srgbClr val="686B5D"/>
        </a:dk2>
        <a:lt2>
          <a:srgbClr val="CCD5C7"/>
        </a:lt2>
        <a:accent1>
          <a:srgbClr val="809EA8"/>
        </a:accent1>
        <a:accent2>
          <a:srgbClr val="4F5147"/>
        </a:accent2>
        <a:accent3>
          <a:srgbClr val="B9BAB6"/>
        </a:accent3>
        <a:accent4>
          <a:srgbClr val="DADADA"/>
        </a:accent4>
        <a:accent5>
          <a:srgbClr val="C0CCD1"/>
        </a:accent5>
        <a:accent6>
          <a:srgbClr val="47493F"/>
        </a:accent6>
        <a:hlink>
          <a:srgbClr val="AAA854"/>
        </a:hlink>
        <a:folHlink>
          <a:srgbClr val="E1D09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점과 선 6">
        <a:dk1>
          <a:srgbClr val="46532B"/>
        </a:dk1>
        <a:lt1>
          <a:srgbClr val="FFFFFF"/>
        </a:lt1>
        <a:dk2>
          <a:srgbClr val="4E5D31"/>
        </a:dk2>
        <a:lt2>
          <a:srgbClr val="FFFFCC"/>
        </a:lt2>
        <a:accent1>
          <a:srgbClr val="8F8C00"/>
        </a:accent1>
        <a:accent2>
          <a:srgbClr val="424F29"/>
        </a:accent2>
        <a:accent3>
          <a:srgbClr val="B2B6AD"/>
        </a:accent3>
        <a:accent4>
          <a:srgbClr val="DADADA"/>
        </a:accent4>
        <a:accent5>
          <a:srgbClr val="C6C5AA"/>
        </a:accent5>
        <a:accent6>
          <a:srgbClr val="3B4724"/>
        </a:accent6>
        <a:hlink>
          <a:srgbClr val="33CC33"/>
        </a:hlink>
        <a:folHlink>
          <a:srgbClr val="00A1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점과 선 7">
        <a:dk1>
          <a:srgbClr val="007673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6462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5A58"/>
        </a:accent6>
        <a:hlink>
          <a:srgbClr val="FFCC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점과 선 8">
        <a:dk1>
          <a:srgbClr val="000000"/>
        </a:dk1>
        <a:lt1>
          <a:srgbClr val="E6F8F4"/>
        </a:lt1>
        <a:dk2>
          <a:srgbClr val="000000"/>
        </a:dk2>
        <a:lt2>
          <a:srgbClr val="C5DBD6"/>
        </a:lt2>
        <a:accent1>
          <a:srgbClr val="CCFF99"/>
        </a:accent1>
        <a:accent2>
          <a:srgbClr val="ACBAB7"/>
        </a:accent2>
        <a:accent3>
          <a:srgbClr val="F0FBF8"/>
        </a:accent3>
        <a:accent4>
          <a:srgbClr val="000000"/>
        </a:accent4>
        <a:accent5>
          <a:srgbClr val="E2FFCA"/>
        </a:accent5>
        <a:accent6>
          <a:srgbClr val="9BA8A6"/>
        </a:accent6>
        <a:hlink>
          <a:srgbClr val="008080"/>
        </a:hlink>
        <a:folHlink>
          <a:srgbClr val="00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점과 선 9">
        <a:dk1>
          <a:srgbClr val="000000"/>
        </a:dk1>
        <a:lt1>
          <a:srgbClr val="EAEAEA"/>
        </a:lt1>
        <a:dk2>
          <a:srgbClr val="000000"/>
        </a:dk2>
        <a:lt2>
          <a:srgbClr val="D1D1D1"/>
        </a:lt2>
        <a:accent1>
          <a:srgbClr val="CCECFF"/>
        </a:accent1>
        <a:accent2>
          <a:srgbClr val="B2B2B2"/>
        </a:accent2>
        <a:accent3>
          <a:srgbClr val="F3F3F3"/>
        </a:accent3>
        <a:accent4>
          <a:srgbClr val="000000"/>
        </a:accent4>
        <a:accent5>
          <a:srgbClr val="E2F4FF"/>
        </a:accent5>
        <a:accent6>
          <a:srgbClr val="A1A1A1"/>
        </a:accent6>
        <a:hlink>
          <a:srgbClr val="7200E4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Digital Dots</Template>
  <TotalTime>4779</TotalTime>
  <Words>2101</Words>
  <Application>Microsoft Office PowerPoint</Application>
  <PresentationFormat>화면 슬라이드 쇼(4:3)</PresentationFormat>
  <Paragraphs>230</Paragraphs>
  <Slides>40</Slides>
  <Notes>14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40</vt:i4>
      </vt:variant>
    </vt:vector>
  </HeadingPairs>
  <TitlesOfParts>
    <vt:vector size="41" baseType="lpstr">
      <vt:lpstr>점과 선</vt:lpstr>
      <vt:lpstr>제 7 장 열기건조</vt:lpstr>
      <vt:lpstr>서론</vt:lpstr>
      <vt:lpstr>서론</vt:lpstr>
      <vt:lpstr>서론</vt:lpstr>
      <vt:lpstr>서론</vt:lpstr>
      <vt:lpstr>열기건조실</vt:lpstr>
      <vt:lpstr>열기건조실</vt:lpstr>
      <vt:lpstr>열기건조실</vt:lpstr>
      <vt:lpstr>열기건조실</vt:lpstr>
      <vt:lpstr>열기건조실</vt:lpstr>
      <vt:lpstr>열기건조실</vt:lpstr>
      <vt:lpstr>열기건조실</vt:lpstr>
      <vt:lpstr>열기건조실</vt:lpstr>
      <vt:lpstr>열기건조실</vt:lpstr>
      <vt:lpstr>열기건조실</vt:lpstr>
      <vt:lpstr>열기건조실</vt:lpstr>
      <vt:lpstr>열기건조실</vt:lpstr>
      <vt:lpstr>열기건조실</vt:lpstr>
      <vt:lpstr>열기건조실</vt:lpstr>
      <vt:lpstr>열기건조실</vt:lpstr>
      <vt:lpstr>열기건조실</vt:lpstr>
      <vt:lpstr>열기건조실</vt:lpstr>
      <vt:lpstr>열기건조실</vt:lpstr>
      <vt:lpstr>열기건조실</vt:lpstr>
      <vt:lpstr>열기건조실</vt:lpstr>
      <vt:lpstr>열기건조실</vt:lpstr>
      <vt:lpstr>열기건조실</vt:lpstr>
      <vt:lpstr>열기건조실</vt:lpstr>
      <vt:lpstr>열기건조실</vt:lpstr>
      <vt:lpstr>건조스케줄</vt:lpstr>
      <vt:lpstr>건조스케줄</vt:lpstr>
      <vt:lpstr>건조스케줄</vt:lpstr>
      <vt:lpstr>건조스케줄</vt:lpstr>
      <vt:lpstr>건조스케줄</vt:lpstr>
      <vt:lpstr>건조스케줄</vt:lpstr>
      <vt:lpstr>건조스케줄</vt:lpstr>
      <vt:lpstr>건조스케줄</vt:lpstr>
      <vt:lpstr>건조스케줄</vt:lpstr>
      <vt:lpstr>건조스케줄</vt:lpstr>
      <vt:lpstr>건조전 처리와 효과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목질재료학 및 실험</dc:title>
  <dc:creator>In</dc:creator>
  <cp:lastModifiedBy>Danial Yang</cp:lastModifiedBy>
  <cp:revision>321</cp:revision>
  <dcterms:created xsi:type="dcterms:W3CDTF">2005-09-01T06:05:51Z</dcterms:created>
  <dcterms:modified xsi:type="dcterms:W3CDTF">2011-11-24T13:22:28Z</dcterms:modified>
</cp:coreProperties>
</file>