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DD2981-34FB-48AF-A15B-741CACFBBE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A92B1-8818-49EB-B478-C19311332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9C74-0BC4-4A81-A8DE-733F6935DD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39EC-991F-4F68-8425-082EDB8AFE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1BE8-9530-43AD-A5F6-69C23A3BC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0DF6-DF3A-4222-B47E-55FCF40CC8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1D199-E7BE-48C0-814F-CCAFE0299C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7748-C649-45B4-B9E0-374E45EFD1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E0B2-D989-43A7-A72E-996592DF5E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7DE2-0383-4770-806A-23864B634A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2047-8B8A-44D1-8BDE-6ED42BD528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63488-6CD2-45BB-B1FE-1133D347A5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E782AF2-6E1E-4405-87D8-48153F9B05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도료 </a:t>
            </a:r>
            <a:r>
              <a:rPr lang="en-US" altLang="ko-KR" sz="4400" smtClean="0">
                <a:latin typeface="Arial"/>
              </a:rPr>
              <a:t>–</a:t>
            </a:r>
            <a:r>
              <a:rPr lang="en-US" altLang="ko-KR" sz="4400" smtClean="0"/>
              <a:t> </a:t>
            </a:r>
            <a:r>
              <a:rPr lang="ko-KR" altLang="en-US" sz="4400" smtClean="0"/>
              <a:t>분류</a:t>
            </a:r>
            <a:r>
              <a:rPr lang="en-US" altLang="ko-KR" sz="4400" smtClean="0"/>
              <a:t>/</a:t>
            </a:r>
            <a:r>
              <a:rPr lang="ko-KR" altLang="en-US" sz="4400" smtClean="0"/>
              <a:t>성질</a:t>
            </a:r>
            <a:r>
              <a:rPr lang="en-US" altLang="ko-KR" sz="4400" smtClean="0"/>
              <a:t>/</a:t>
            </a:r>
            <a:r>
              <a:rPr lang="ko-KR" altLang="en-US" sz="4400" smtClean="0"/>
              <a:t>건조기구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자연건조 </a:t>
            </a:r>
            <a:r>
              <a:rPr lang="en-US" altLang="ko-KR" sz="1800" b="1" smtClean="0"/>
              <a:t>(</a:t>
            </a:r>
            <a:r>
              <a:rPr lang="ko-KR" altLang="en-US" sz="1800" b="1" smtClean="0"/>
              <a:t>상온건조</a:t>
            </a:r>
            <a:r>
              <a:rPr lang="en-US" altLang="ko-KR" sz="1800" b="1" smtClean="0"/>
              <a:t>)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 증발형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 중합형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 건조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강제건조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상온에서 </a:t>
            </a:r>
            <a:r>
              <a:rPr lang="en-US" altLang="ko-KR" sz="1600" smtClean="0">
                <a:sym typeface="Symbol" pitchFamily="18" charset="2"/>
              </a:rPr>
              <a:t>60</a:t>
            </a:r>
            <a:r>
              <a:rPr lang="en-US" altLang="ko-KR" sz="1600" smtClean="0">
                <a:cs typeface="Arial" charset="0"/>
                <a:sym typeface="Symbol" pitchFamily="18" charset="2"/>
              </a:rPr>
              <a:t>°C</a:t>
            </a:r>
            <a:r>
              <a:rPr lang="ko-KR" altLang="en-US" sz="1600" smtClean="0">
                <a:cs typeface="Arial" charset="0"/>
                <a:sym typeface="Symbol" pitchFamily="18" charset="2"/>
              </a:rPr>
              <a:t>까지의 가온건조를 일으키며 목재용 아미노 알키드 수지 도료의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가열건조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가열온도를 보통으로 </a:t>
            </a:r>
            <a:r>
              <a:rPr lang="en-US" altLang="ko-KR" sz="1600" smtClean="0">
                <a:cs typeface="Arial" charset="0"/>
              </a:rPr>
              <a:t>100°C </a:t>
            </a:r>
            <a:r>
              <a:rPr lang="ko-KR" altLang="en-US" sz="1600" smtClean="0">
                <a:cs typeface="Arial" charset="0"/>
              </a:rPr>
              <a:t>이상으로 하는 것을 말하며 </a:t>
            </a:r>
            <a:r>
              <a:rPr lang="en-US" altLang="ko-KR" sz="1600" smtClean="0">
                <a:cs typeface="Arial" charset="0"/>
              </a:rPr>
              <a:t>ASTM, BS</a:t>
            </a:r>
            <a:r>
              <a:rPr lang="ko-KR" altLang="en-US" sz="1600" smtClean="0">
                <a:cs typeface="Arial" charset="0"/>
              </a:rPr>
              <a:t>에서는 강제건조보다 높은 온도를 말함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화학반응형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- 2</a:t>
            </a:r>
            <a:r>
              <a:rPr lang="ko-KR" altLang="en-US" sz="1600" smtClean="0">
                <a:cs typeface="Arial" charset="0"/>
              </a:rPr>
              <a:t>액형 이상의 도료 해당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자연</a:t>
            </a:r>
            <a:r>
              <a:rPr lang="en-US" altLang="ko-KR" sz="1800" b="1" smtClean="0">
                <a:cs typeface="Arial" charset="0"/>
              </a:rPr>
              <a:t>, </a:t>
            </a:r>
            <a:r>
              <a:rPr lang="ko-KR" altLang="en-US" sz="1800" b="1" smtClean="0">
                <a:cs typeface="Arial" charset="0"/>
              </a:rPr>
              <a:t>강제 병행건조</a:t>
            </a:r>
            <a:r>
              <a:rPr lang="ko-KR" altLang="en-US" sz="1600" smtClean="0">
                <a:cs typeface="Arial" charset="0"/>
              </a:rPr>
              <a:t>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자연건조 도료의 건조 촉진이 해당</a:t>
            </a:r>
            <a:r>
              <a:rPr lang="ko-KR" altLang="en-US" sz="160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건조의 일반적인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건조의 정의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얇게 칠한 층이 액체에서 고체로 변화하는 현상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건조기구</a:t>
            </a:r>
            <a:r>
              <a:rPr lang="en-US" altLang="ko-KR" sz="1600" smtClean="0"/>
              <a:t>: </a:t>
            </a:r>
            <a:r>
              <a:rPr lang="ko-KR" altLang="en-US" sz="1600" smtClean="0"/>
              <a:t>용매의 휘발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도막형성 요소의 산화</a:t>
            </a:r>
            <a:r>
              <a:rPr lang="en-US" altLang="ko-KR" sz="1600" smtClean="0"/>
              <a:t>, </a:t>
            </a:r>
            <a:r>
              <a:rPr lang="ko-KR" altLang="en-US" sz="1600" smtClean="0"/>
              <a:t>중합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축합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: </a:t>
            </a:r>
            <a:r>
              <a:rPr lang="ko-KR" altLang="en-US" sz="1600" smtClean="0"/>
              <a:t>자연건조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가열건조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강제건조</a:t>
            </a:r>
            <a:endParaRPr lang="ko-KR" altLang="en-US" sz="1600" smtClean="0">
              <a:sym typeface="Symbol" pitchFamily="18" charset="2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600" smtClean="0"/>
              <a:t>KS</a:t>
            </a:r>
            <a:r>
              <a:rPr lang="ko-KR" altLang="en-US" sz="3600" smtClean="0"/>
              <a:t>규격에 의한 건조의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지촉건조 </a:t>
            </a:r>
            <a:r>
              <a:rPr lang="en-US" altLang="ko-KR" sz="1800" b="1" smtClean="0">
                <a:sym typeface="Symbol" pitchFamily="18" charset="2"/>
              </a:rPr>
              <a:t>(Set-to-touch)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손가락 끝을 도막에 가볍게 대었을 때 점착성은 있으나 도료가 손끝에 묻어나지 않은 상태</a:t>
            </a: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점착건조 </a:t>
            </a:r>
            <a:r>
              <a:rPr lang="en-US" altLang="ko-KR" sz="1800" b="1" smtClean="0">
                <a:cs typeface="Arial" charset="0"/>
              </a:rPr>
              <a:t>(Dust free)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손가락에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손가락 끝에 힘을 주지 않고 도막면을 가볍게 좌우로 스칠때</a:t>
            </a:r>
            <a:r>
              <a:rPr lang="en-US" altLang="ko-KR" sz="1600" smtClean="0">
                <a:cs typeface="Arial" charset="0"/>
              </a:rPr>
              <a:t>, </a:t>
            </a:r>
            <a:r>
              <a:rPr lang="ko-KR" altLang="en-US" sz="1600" smtClean="0">
                <a:cs typeface="Arial" charset="0"/>
              </a:rPr>
              <a:t>손끝 자국이 심하게 나타나지 않은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솜에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탈지면을 약 </a:t>
            </a:r>
            <a:r>
              <a:rPr lang="en-US" altLang="ko-KR" sz="1600" smtClean="0">
                <a:cs typeface="Arial" charset="0"/>
              </a:rPr>
              <a:t>30cm </a:t>
            </a:r>
            <a:r>
              <a:rPr lang="ko-KR" altLang="en-US" sz="1600" smtClean="0">
                <a:cs typeface="Arial" charset="0"/>
              </a:rPr>
              <a:t>높이에서 도막면에 떨어뜨린 다음 입으로 불때 탈지면이 쉽게 떨어져 완전히 제거되는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고착건조 </a:t>
            </a:r>
            <a:r>
              <a:rPr lang="en-US" altLang="ko-KR" sz="1800" b="1" smtClean="0">
                <a:cs typeface="Arial" charset="0"/>
              </a:rPr>
              <a:t>(Tack free)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도막면의 손끝에 닿는 부분이 약 </a:t>
            </a:r>
            <a:r>
              <a:rPr lang="en-US" altLang="ko-KR" sz="1600" smtClean="0">
                <a:cs typeface="Arial" charset="0"/>
              </a:rPr>
              <a:t>1.5cm</a:t>
            </a:r>
            <a:r>
              <a:rPr lang="ko-KR" altLang="en-US" sz="1600" smtClean="0">
                <a:cs typeface="Arial" charset="0"/>
              </a:rPr>
              <a:t>가 되도록 가볍게 눌렀을 때 도막면에 지문자국이 남지 않은 상태</a:t>
            </a:r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경화건조 </a:t>
            </a:r>
            <a:r>
              <a:rPr lang="en-US" altLang="ko-KR" sz="1800" b="1" smtClean="0">
                <a:cs typeface="Arial" charset="0"/>
              </a:rPr>
              <a:t>(Dry hard)</a:t>
            </a: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엄지와 인지사이에 시험편이 물리되 도막이 엄지쪽으로 가게하여 힘껏 눌렀다가 떼어내어 부드러운 헝겊으로 가볍게 문질렀을 때 도막에 지문자국이 없는 상태</a:t>
            </a:r>
            <a:r>
              <a:rPr lang="en-US" altLang="ko-KR" sz="1600" smtClean="0">
                <a:cs typeface="Arial" charset="0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고화건조 </a:t>
            </a:r>
            <a:r>
              <a:rPr lang="en-US" altLang="ko-KR" sz="1800" b="1" smtClean="0">
                <a:cs typeface="Arial" charset="0"/>
              </a:rPr>
              <a:t>(Dry through)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도막면에 팔이 수직이 되도록 하여 엄지손가락으로 누르면서 </a:t>
            </a:r>
            <a:r>
              <a:rPr lang="en-US" altLang="ko-KR" sz="1600" smtClean="0">
                <a:cs typeface="Arial" charset="0"/>
              </a:rPr>
              <a:t>90°C </a:t>
            </a:r>
            <a:r>
              <a:rPr lang="ko-KR" altLang="en-US" sz="1600" smtClean="0">
                <a:cs typeface="Arial" charset="0"/>
              </a:rPr>
              <a:t>각도로 비틀어 볼 때 도막이 늘어나거나 주름이 생기지 않고 다른 이상이 없는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완전건조 </a:t>
            </a:r>
            <a:r>
              <a:rPr lang="en-US" altLang="ko-KR" sz="1800" b="1" smtClean="0">
                <a:cs typeface="Arial" charset="0"/>
              </a:rPr>
              <a:t>(Full hardness)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도막을 손톱이나 칼끝으로 긁었을 때 흠이 잘 나지 않고 힘이 든다고 느끼는 상태 </a:t>
            </a:r>
            <a:endParaRPr lang="ko-KR" altLang="en-US" sz="1600" smtClean="0">
              <a:latin typeface="Arial" charset="0"/>
              <a:cs typeface="Arial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분류항목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성상 및 성능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피도장물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도장장소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도장공정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도료의 상태에 따라 분류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KS</a:t>
            </a:r>
            <a:r>
              <a:rPr lang="ko-KR" altLang="en-US" sz="1600" smtClean="0"/>
              <a:t>에서는 도료를 구성하고 있는 도막형성요소에 의해 도료를 분류하고 이에 대한 규격 등을 제시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 분류표</a:t>
            </a:r>
          </a:p>
        </p:txBody>
      </p:sp>
      <p:graphicFrame>
        <p:nvGraphicFramePr>
          <p:cNvPr id="123956" name="Group 52"/>
          <p:cNvGraphicFramePr>
            <a:graphicFrameLocks noGrp="1"/>
          </p:cNvGraphicFramePr>
          <p:nvPr>
            <p:ph type="tbl" idx="1"/>
          </p:nvPr>
        </p:nvGraphicFramePr>
        <p:xfrm>
          <a:off x="250825" y="1084263"/>
          <a:ext cx="8642350" cy="4735195"/>
        </p:xfrm>
        <a:graphic>
          <a:graphicData uri="http://schemas.openxmlformats.org/drawingml/2006/table">
            <a:tbl>
              <a:tblPr/>
              <a:tblGrid>
                <a:gridCol w="2128838"/>
                <a:gridCol w="65135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대표적인 종류의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도막주요소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아미노알키드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안료의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상태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투명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전기절연도료 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도장방법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붓도장용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스프레이용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정전용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침지도장용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로라코타용도료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피도장물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콘크리트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도장장소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외부용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지붕용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도장공정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상도용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경화 및 건조성상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자연건조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저온 소부용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가열건조형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자외선 경화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전자선 경화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캔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보통 두께는 </a:t>
            </a:r>
            <a:r>
              <a:rPr lang="en-US" altLang="ko-KR" sz="1600" smtClean="0"/>
              <a:t>20~40</a:t>
            </a:r>
            <a:r>
              <a:rPr lang="en-US" altLang="ko-KR" sz="1600" smtClean="0">
                <a:sym typeface="Symbol" pitchFamily="18" charset="2"/>
              </a:rPr>
              <a:t>m </a:t>
            </a:r>
            <a:r>
              <a:rPr lang="ko-KR" altLang="en-US" sz="1600" smtClean="0">
                <a:sym typeface="Symbol" pitchFamily="18" charset="2"/>
              </a:rPr>
              <a:t>정도의 얇은 박막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요구되는 성질은 다양하고 까다로움</a:t>
            </a:r>
            <a:r>
              <a:rPr lang="en-US" altLang="ko-KR" sz="1600" smtClean="0">
                <a:sym typeface="Symbol" pitchFamily="18" charset="2"/>
              </a:rPr>
              <a:t>.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감각적 성질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색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광택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작업성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내약품성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내용제성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전기적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정전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전착도장적성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전기절연성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계면물리화학적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안료분산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부착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내식성</a:t>
            </a:r>
            <a:r>
              <a:rPr lang="en-US" altLang="ko-KR" sz="1600" smtClean="0">
                <a:sym typeface="Symbol" pitchFamily="18" charset="2"/>
              </a:rPr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도료의 구비조건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- 1</a:t>
            </a:r>
            <a:r>
              <a:rPr lang="ko-KR" altLang="en-US" sz="1600" smtClean="0">
                <a:sym typeface="Symbol" pitchFamily="18" charset="2"/>
              </a:rPr>
              <a:t>회 도장으로 두꺼운 막을 형성하도록 가능한 고농도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저점도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속건성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저온경화성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평활하고 광택있는 도막을 형성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도막은 단단하고 유연하며 부착성이 좋아야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도막은 내후성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저항성이 커야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이러한 조건들을 균형있게 조화시키는 것이 도료 배합의 기술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도료는 반제품으로 도장이라는 수단을 거쳐야만 완제품으로 완성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도료의 물성을 좌우하는 인자로는 원료의 종류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배합비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경화조건 등  </a:t>
            </a:r>
            <a:endParaRPr lang="ko-KR" altLang="en-US" sz="160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성질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성능 비교</a:t>
            </a:r>
          </a:p>
        </p:txBody>
      </p:sp>
      <p:graphicFrame>
        <p:nvGraphicFramePr>
          <p:cNvPr id="127308" name="Group 332"/>
          <p:cNvGraphicFramePr>
            <a:graphicFrameLocks noGrp="1"/>
          </p:cNvGraphicFramePr>
          <p:nvPr>
            <p:ph type="tbl" idx="1"/>
          </p:nvPr>
        </p:nvGraphicFramePr>
        <p:xfrm>
          <a:off x="179388" y="836613"/>
          <a:ext cx="8785225" cy="5821680"/>
        </p:xfrm>
        <a:graphic>
          <a:graphicData uri="http://schemas.openxmlformats.org/drawingml/2006/table">
            <a:tbl>
              <a:tblPr/>
              <a:tblGrid>
                <a:gridCol w="1800225"/>
                <a:gridCol w="2087562"/>
                <a:gridCol w="504825"/>
                <a:gridCol w="504825"/>
                <a:gridCol w="503238"/>
                <a:gridCol w="504825"/>
                <a:gridCol w="503237"/>
                <a:gridCol w="504825"/>
                <a:gridCol w="503238"/>
                <a:gridCol w="647700"/>
                <a:gridCol w="720725"/>
              </a:tblGrid>
              <a:tr h="284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성능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색상제한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유성페인트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실리콘알키드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내열조건부위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에폭시에스테르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탱크외부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지하오물처리장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오물처리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동상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콘테이너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일정시간 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도는 것</a:t>
            </a:r>
            <a:r>
              <a:rPr lang="en-US" altLang="ko-KR" sz="1600" smtClean="0"/>
              <a:t>. </a:t>
            </a: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어떤 성능을 가진 도막을 얻기 위해 도료에 알맞은 건조조건을 부여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특징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고려조건</a:t>
            </a:r>
            <a:r>
              <a:rPr lang="en-US" altLang="ko-KR" sz="1600" smtClean="0">
                <a:sym typeface="Symbol" pitchFamily="18" charset="2"/>
              </a:rPr>
              <a:t>: </a:t>
            </a:r>
            <a:r>
              <a:rPr lang="ko-KR" altLang="en-US" sz="1600" smtClean="0">
                <a:sym typeface="Symbol" pitchFamily="18" charset="2"/>
              </a:rPr>
              <a:t>정화된 공기의 환기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온도 및 습도의 조절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열량공급의 적정화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조건이 적정할 때 충분한 부착성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표면구조 및 내부구조의 균형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및 물리적으로 성질이 우수한 도막을 얻음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특히 가열건조형 도료의 경우 가열온도 나 시간에 따라 화학반응이 차이가 있기 때문에 도막형성에 차이가 있으므로 부적당한 조건하에서 가열하게 되면 소기의 도막을 얻을 수 없음</a:t>
            </a:r>
            <a:r>
              <a:rPr lang="en-US" altLang="ko-KR" sz="1600" smtClean="0">
                <a:sym typeface="Symbol" pitchFamily="18" charset="2"/>
              </a:rPr>
              <a:t>.</a:t>
            </a:r>
            <a:endParaRPr lang="en-US" altLang="ko-KR" sz="160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건조기구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온도와 도료의 건조시간</a:t>
            </a:r>
          </a:p>
        </p:txBody>
      </p:sp>
      <p:graphicFrame>
        <p:nvGraphicFramePr>
          <p:cNvPr id="130105" name="Group 5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2682240"/>
        </p:xfrm>
        <a:graphic>
          <a:graphicData uri="http://schemas.openxmlformats.org/drawingml/2006/table">
            <a:tbl>
              <a:tblPr/>
              <a:tblGrid>
                <a:gridCol w="2890838"/>
                <a:gridCol w="1779587"/>
                <a:gridCol w="1779588"/>
                <a:gridCol w="1779587"/>
              </a:tblGrid>
              <a:tr h="13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장유성 알키드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에폭시수지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 페인트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2175" name="Group 79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727200"/>
                <a:gridCol w="2405062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기본적인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1.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용해냉각건조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열가소성의 고체이며 도막형성 조요소는 함유하지 않음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용해한 도막형성요소가 냉각에 의해 고화하여 도막이 생성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열플라스틱 페인트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폴리에틸렌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도막형성요소는 용해성의 고체이며 도막형성 조요소에 용해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고체의 도막형성요소가 도막으로 된다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에멀젼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산화에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공기중의 산소를 흡수하여 산화되며 이로 인해 중합이 일어나 고화하고 난용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난융성의 도막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휘발유 등의 도막형성 조요소가 함유되지 않은 보일유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중합하여 고화하며 난융성의 도막이 얻어짐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 페인트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팽윤겔화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큰고체의 미분상이며 가소제로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요소가 열에 의해 가소제에 팽윤되며 겔화에 의해 도막이 얻어짐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4208" name="Group 64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584325"/>
                <a:gridCol w="2547937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복합적인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융해중합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열가소성이며 가열하면 중합성의 고체로 되고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융해한 도막형성 요소가 가열에 의해 중합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고화하여 도막이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에폭시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융해에 의해 고화 액체 또는 액체와 고체로 구성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 요소가 남아 산화와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 에나멜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휘발성유를 함유한 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 또는 액체와 고체이며 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산화성 아미노 알키드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하이솔리드 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폴리우레탄 수지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9.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 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(2, 3, 4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산화에 의해 고화하는 액체와 중합에 의해 고화하는 액체를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산화형 아미노 알키드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10.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 팽윤 겔화건조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 고체의 미분상의 것으로 가소제와 도막형성 조요소에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남은 도막형성 요소가 열에 의해 가소제에 팽윤되어 도막 형성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함유된 플라스틱 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3225</TotalTime>
  <Words>1276</Words>
  <Application>Microsoft Office PowerPoint</Application>
  <PresentationFormat>화면 슬라이드 쇼(4:3)</PresentationFormat>
  <Paragraphs>357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점과 선</vt:lpstr>
      <vt:lpstr>도료 – 분류/성질/건조기구  </vt:lpstr>
      <vt:lpstr>분류</vt:lpstr>
      <vt:lpstr>도료 분류표</vt:lpstr>
      <vt:lpstr>성질</vt:lpstr>
      <vt:lpstr>도료의 성능 비교</vt:lpstr>
      <vt:lpstr>건조기구</vt:lpstr>
      <vt:lpstr>온도와 도료의 건조시간</vt:lpstr>
      <vt:lpstr>도료의 건조기구</vt:lpstr>
      <vt:lpstr>도료의 건조기구</vt:lpstr>
      <vt:lpstr>건조의 일반적인 분류</vt:lpstr>
      <vt:lpstr>KS규격에 의한 건조의 분류</vt:lpstr>
      <vt:lpstr>건조상태 (KSM 5000-2511)</vt:lpstr>
      <vt:lpstr>건조상태 (KSM 5000-2511)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54</cp:revision>
  <dcterms:created xsi:type="dcterms:W3CDTF">2005-09-01T06:05:51Z</dcterms:created>
  <dcterms:modified xsi:type="dcterms:W3CDTF">2011-10-19T16:52:27Z</dcterms:modified>
</cp:coreProperties>
</file>