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t>2011-09-18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</a:t>
            </a:r>
            <a:r>
              <a:rPr lang="en-US" altLang="ko-KR" sz="4400" dirty="0" smtClean="0"/>
              <a:t>2 </a:t>
            </a:r>
            <a:r>
              <a:rPr lang="ko-KR" altLang="en-US" sz="4400" dirty="0" smtClean="0"/>
              <a:t>장 </a:t>
            </a:r>
            <a:r>
              <a:rPr lang="ko-KR" altLang="en-US" sz="4400" dirty="0" smtClean="0"/>
              <a:t>건조와 관련된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목재성질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종류와 의의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비중은 목재 밀도 대 </a:t>
            </a:r>
            <a:r>
              <a:rPr lang="en-US" altLang="ko-KR" sz="1800" dirty="0" smtClean="0"/>
              <a:t>4°C</a:t>
            </a:r>
            <a:r>
              <a:rPr lang="ko-KR" altLang="en-US" sz="1800" dirty="0" smtClean="0"/>
              <a:t>의 순순한 물의 밀도 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밀도는 단위 용적당 전건질량을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생재상태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기건상태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용적을 측정할 수 있어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종류의 목재밀도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생재비중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전건비중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물의 밀도는 온도가 상승함에 따라 감소하지만 그 변화율이 극히 작아 실온에서도 차이가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동일한 목재에서 전건비중이 가장 크고 </a:t>
            </a:r>
            <a:r>
              <a:rPr lang="ko-KR" altLang="en-US" sz="1800" dirty="0" err="1" smtClean="0"/>
              <a:t>생재비중이</a:t>
            </a:r>
            <a:r>
              <a:rPr lang="ko-KR" altLang="en-US" sz="1800" dirty="0" smtClean="0"/>
              <a:t> 가장 적은데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수축률이 큰 목재일수록 더욱 현저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비중이 큰 목재는 건조속도가 비중이 작은 목재보다 </a:t>
            </a:r>
            <a:r>
              <a:rPr lang="ko-KR" altLang="en-US" sz="1800" dirty="0" err="1" smtClean="0"/>
              <a:t>느릴뿐만</a:t>
            </a:r>
            <a:r>
              <a:rPr lang="ko-KR" altLang="en-US" sz="1800" dirty="0" smtClean="0"/>
              <a:t> 아니라 건조 중에 건조 결함이 잘 나타나는데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이는 단위 용적 당 </a:t>
            </a:r>
            <a:r>
              <a:rPr lang="ko-KR" altLang="en-US" sz="1800" dirty="0" err="1" smtClean="0"/>
              <a:t>실질량이</a:t>
            </a:r>
            <a:r>
              <a:rPr lang="ko-KR" altLang="en-US" sz="1800" dirty="0" smtClean="0"/>
              <a:t> 많아짐에 따라 많은 수분을 보유하고 수분의 이동거리가 증대되기 때문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수종의 세포의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구성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크기와 세포막의 두께 등이 서로 다르고 추출물의 함량도 영향을 미침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수종간의 차이</a:t>
            </a:r>
            <a:r>
              <a:rPr lang="en-US" altLang="ko-KR" sz="1800" dirty="0" smtClean="0"/>
              <a:t>: balsa wood</a:t>
            </a:r>
            <a:r>
              <a:rPr lang="ko-KR" altLang="en-US" sz="1800" dirty="0" smtClean="0"/>
              <a:t>의 비중은 </a:t>
            </a:r>
            <a:r>
              <a:rPr lang="en-US" altLang="ko-KR" sz="1800" dirty="0" smtClean="0"/>
              <a:t>0.04~1.40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동일 수종의 </a:t>
            </a:r>
            <a:r>
              <a:rPr lang="ko-KR" altLang="en-US" sz="1800" dirty="0" smtClean="0"/>
              <a:t>수령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 등에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침엽수재는 </a:t>
            </a:r>
            <a:r>
              <a:rPr lang="ko-KR" altLang="en-US" sz="1800" dirty="0" err="1" smtClean="0"/>
              <a:t>유령기에</a:t>
            </a:r>
            <a:r>
              <a:rPr lang="ko-KR" altLang="en-US" sz="1800" dirty="0" smtClean="0"/>
              <a:t> 자란 목재는 급속한 생장으로 </a:t>
            </a:r>
            <a:r>
              <a:rPr lang="ko-KR" altLang="en-US" sz="1800" dirty="0" err="1" smtClean="0"/>
              <a:t>춘재율이</a:t>
            </a:r>
            <a:r>
              <a:rPr lang="ko-KR" altLang="en-US" sz="1800" dirty="0" smtClean="0"/>
              <a:t> 높아 </a:t>
            </a:r>
            <a:r>
              <a:rPr lang="ko-KR" altLang="en-US" sz="1800" dirty="0" err="1" smtClean="0"/>
              <a:t>장령기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노령기에</a:t>
            </a:r>
            <a:r>
              <a:rPr lang="ko-KR" altLang="en-US" sz="1800" dirty="0" smtClean="0"/>
              <a:t> 자란 성숙재보다 비중이 작음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동일 </a:t>
            </a:r>
            <a:r>
              <a:rPr lang="ko-KR" altLang="en-US" sz="1800" dirty="0" err="1" smtClean="0"/>
              <a:t>수목내</a:t>
            </a:r>
            <a:r>
              <a:rPr lang="ko-KR" altLang="en-US" sz="1800" dirty="0" smtClean="0"/>
              <a:t> 비중의 변이는 직경 생장 부위와 수고부위에 따라 차이가 있으며 주로 </a:t>
            </a:r>
            <a:r>
              <a:rPr lang="ko-KR" altLang="en-US" sz="1800" dirty="0" err="1" smtClean="0"/>
              <a:t>춘재율과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추재율에</a:t>
            </a:r>
            <a:r>
              <a:rPr lang="ko-KR" altLang="en-US" sz="1800" dirty="0" smtClean="0"/>
              <a:t> 따라 영향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  <a:endParaRPr lang="ko-KR" altLang="en-US" sz="20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세포간층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액상으로 존재하는 수분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유리수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세포막질과 결합 관계가 없고 단순히 모세관인력에 의해 이동하며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물분자</a:t>
            </a:r>
            <a:r>
              <a:rPr lang="ko-KR" altLang="en-US" sz="1800" dirty="0" smtClean="0"/>
              <a:t> 상호 간의 응집력에 의해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결합수보다</a:t>
            </a:r>
            <a:r>
              <a:rPr lang="ko-KR" altLang="en-US" sz="1800" dirty="0" smtClean="0"/>
              <a:t> 쉽게 제거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물리적 기계적 성질에는 영향을 미치지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무게의 증감과 열과 전기에 대한 성질에 약간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결합수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세포막중에 존재하는 수분으로 세포막질과 수소결합 또는 </a:t>
            </a:r>
            <a:r>
              <a:rPr lang="ko-KR" altLang="en-US" sz="1800" dirty="0" err="1" smtClean="0"/>
              <a:t>반데르발스의</a:t>
            </a:r>
            <a:r>
              <a:rPr lang="ko-KR" altLang="en-US" sz="1800" dirty="0" smtClean="0"/>
              <a:t> 힘으로 결합되어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흡착수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결합수는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자유수보다</a:t>
            </a:r>
            <a:r>
              <a:rPr lang="ko-KR" altLang="en-US" sz="1800" dirty="0" smtClean="0"/>
              <a:t> 수분이동이 어려워 </a:t>
            </a:r>
            <a:r>
              <a:rPr lang="ko-KR" altLang="en-US" sz="1800" dirty="0" err="1" smtClean="0"/>
              <a:t>굘합수</a:t>
            </a:r>
            <a:r>
              <a:rPr lang="ko-KR" altLang="en-US" sz="1800" dirty="0" smtClean="0"/>
              <a:t> 제고를 위하여 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결합수의 증감은 목재의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성질에 현저하게 영향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  <a:endParaRPr lang="ko-KR" altLang="en-US" sz="2000" b="1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  <a:endParaRPr lang="ko-KR" altLang="en-US" sz="2000" b="1" dirty="0" smtClean="0"/>
          </a:p>
        </p:txBody>
      </p:sp>
      <p:pic>
        <p:nvPicPr>
          <p:cNvPr id="5" name="Picture 7" descr="EMB0000067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98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정의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함유 수분의 무게에 대한 전건재의 무게비율로 백분율로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가공업에서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습량기준함수율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펄프공업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연료재의 열량계산에 사용</a:t>
            </a:r>
            <a:endParaRPr lang="ko-KR" altLang="en-US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측정의 영향인자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살아있는 조직으로 담색을 띤 </a:t>
            </a:r>
            <a:r>
              <a:rPr lang="ko-KR" altLang="en-US" sz="1800" dirty="0" err="1" smtClean="0"/>
              <a:t>면재와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내측부에</a:t>
            </a:r>
            <a:r>
              <a:rPr lang="ko-KR" altLang="en-US" sz="1800" dirty="0" smtClean="0"/>
              <a:t> 죽은 조직인 </a:t>
            </a:r>
            <a:r>
              <a:rPr lang="ko-KR" altLang="en-US" sz="1800" dirty="0" err="1" smtClean="0"/>
              <a:t>농색의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심재로</a:t>
            </a:r>
            <a:r>
              <a:rPr lang="ko-KR" altLang="en-US" sz="1800" dirty="0" smtClean="0"/>
              <a:t>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변재와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내구력 등에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일반적으로 침엽수 변재의 </a:t>
            </a:r>
            <a:r>
              <a:rPr lang="ko-KR" altLang="en-US" sz="1800" dirty="0" err="1" smtClean="0"/>
              <a:t>생재함수율은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것보다 휠씬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투과성은 변재보다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투과성이 낮아 건조속도가 느리고 약제 주입과 펄프화에도 문제점 야기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추출물을 다량 함유하고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심재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물관에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타이로시스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tyloses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형성되고 침엽수는 유연막공 </a:t>
            </a:r>
            <a:r>
              <a:rPr lang="en-US" altLang="ko-KR" sz="1800" dirty="0" smtClean="0"/>
              <a:t>(bordered pit)</a:t>
            </a:r>
            <a:r>
              <a:rPr lang="ko-KR" altLang="en-US" sz="1800" dirty="0" smtClean="0"/>
              <a:t>에 토러스 </a:t>
            </a:r>
            <a:r>
              <a:rPr lang="en-US" altLang="ko-KR" sz="1800" dirty="0" smtClean="0"/>
              <a:t>(torus)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한쪽으로 편중되어 입구를 폐쇄시키거나 </a:t>
            </a:r>
            <a:r>
              <a:rPr lang="ko-KR" altLang="en-US" sz="1800" dirty="0" err="1" smtClean="0"/>
              <a:t>막공막에</a:t>
            </a:r>
            <a:r>
              <a:rPr lang="ko-KR" altLang="en-US" sz="1800" dirty="0" smtClean="0"/>
              <a:t> 추출물의 퇴적으로 수분 이동이 늦어짐</a:t>
            </a:r>
            <a:r>
              <a:rPr lang="en-US" altLang="ko-KR" sz="1800" dirty="0" smtClean="0"/>
              <a:t>.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480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변재는 동일함수율을 가질 경우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수분이동이 잘 안되므로 건조시간이 길고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 등의 건조결함이 유발되기 쉬움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Picture 6" descr="UNI00000db00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8" descr="EMB00000db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880320" cy="2592288"/>
          </a:xfrm>
          <a:prstGeom prst="rect">
            <a:avLst/>
          </a:prstGeom>
          <a:noFill/>
        </p:spPr>
      </p:pic>
      <p:pic>
        <p:nvPicPr>
          <p:cNvPr id="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80319" cy="261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1" y="1084263"/>
            <a:ext cx="505090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미성숙재와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성숙재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 부근에서 형성된 목재인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형성된 성숙재보다 재질이 떨어지는데 그 정도는 침엽수재가 활엽수재보다 더욱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활엽수의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섬유장이</a:t>
            </a:r>
            <a:r>
              <a:rPr lang="ko-KR" altLang="en-US" sz="1800" dirty="0" smtClean="0"/>
              <a:t> 짧고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추재율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인장강도 등이 적으며 </a:t>
            </a:r>
            <a:r>
              <a:rPr lang="en-US" altLang="ko-KR" sz="1800" dirty="0" smtClean="0"/>
              <a:t>fibril </a:t>
            </a:r>
            <a:r>
              <a:rPr lang="ko-KR" altLang="en-US" sz="1800" dirty="0" smtClean="0"/>
              <a:t>경사각이 큼에 따라 종축방향 수축이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잘 틀어지는 등 건조결함이 유발되기 쉬워 주의 요망 </a:t>
            </a:r>
            <a:endParaRPr lang="ko-KR" altLang="en-US" sz="1800" dirty="0"/>
          </a:p>
        </p:txBody>
      </p:sp>
      <p:pic>
        <p:nvPicPr>
          <p:cNvPr id="4" name="Picture 7" descr="EMB00000674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2664296"/>
          </a:xfrm>
          <a:prstGeom prst="rect">
            <a:avLst/>
          </a:prstGeom>
          <a:noFill/>
        </p:spPr>
      </p:pic>
      <p:pic>
        <p:nvPicPr>
          <p:cNvPr id="5" name="Picture 9" descr="EMB00000674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1"/>
            <a:ext cx="2880319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25607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목재수선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수를 중심으로 하여 방사방향으로 배열된 목재 수선 </a:t>
            </a:r>
            <a:r>
              <a:rPr lang="en-US" altLang="ko-KR" sz="1800" dirty="0" smtClean="0"/>
              <a:t>(wood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ray)</a:t>
            </a:r>
            <a:r>
              <a:rPr lang="ko-KR" altLang="en-US" sz="1800" dirty="0" smtClean="0"/>
              <a:t>는 목재 세포 중에 매우 약해 건조 중에 나타난 건조 응력에 의하여 </a:t>
            </a:r>
            <a:r>
              <a:rPr lang="ko-KR" altLang="en-US" sz="1800" dirty="0" smtClean="0"/>
              <a:t>쉽게 할열 </a:t>
            </a:r>
            <a:r>
              <a:rPr lang="ko-KR" altLang="en-US" sz="1800" dirty="0" smtClean="0"/>
              <a:t>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너도밤나무와 같은 큰 수선을 가진 목재는 건조 초기에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</a:t>
            </a:r>
            <a:r>
              <a:rPr lang="ko-KR" altLang="en-US" sz="1800" dirty="0" smtClean="0"/>
              <a:t>위한 특별한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  <p:pic>
        <p:nvPicPr>
          <p:cNvPr id="4" name="Picture 6" descr="EMB00000db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896544" cy="2016224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51720" y="5805264"/>
            <a:ext cx="5010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참나무재의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띠모양의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긴 방사조직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조직은 구성세포의 지름에 따라 작은 세포로 구성된 고운 조직목재 </a:t>
            </a:r>
            <a:r>
              <a:rPr lang="en-US" altLang="ko-KR" sz="1800" dirty="0" smtClean="0"/>
              <a:t>(fine-textured wood)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큰 세포로 구성된 거친 조직목재 </a:t>
            </a:r>
            <a:r>
              <a:rPr lang="en-US" altLang="ko-KR" sz="1800" dirty="0" smtClean="0"/>
              <a:t>(coarse-textured wood)</a:t>
            </a:r>
            <a:r>
              <a:rPr lang="ko-KR" altLang="en-US" sz="1800" dirty="0" smtClean="0"/>
              <a:t>보다 건조 속도가 느림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침엽수의 세포와 활엽수의 </a:t>
            </a:r>
            <a:r>
              <a:rPr lang="ko-KR" altLang="en-US" sz="1800" dirty="0" err="1" smtClean="0"/>
              <a:t>관공의</a:t>
            </a:r>
            <a:r>
              <a:rPr lang="ko-KR" altLang="en-US" sz="1800" dirty="0" smtClean="0"/>
              <a:t> 크기에 따라 </a:t>
            </a:r>
            <a:r>
              <a:rPr lang="ko-KR" altLang="en-US" sz="1800" dirty="0" err="1" smtClean="0"/>
              <a:t>대소차가</a:t>
            </a:r>
            <a:r>
              <a:rPr lang="ko-KR" altLang="en-US" sz="1800" dirty="0" smtClean="0"/>
              <a:t> 큰 조직을 가진 </a:t>
            </a:r>
            <a:r>
              <a:rPr lang="ko-KR" altLang="en-US" sz="1800" dirty="0" err="1" smtClean="0"/>
              <a:t>불균일조직목재는</a:t>
            </a:r>
            <a:r>
              <a:rPr lang="ko-KR" altLang="en-US" sz="1800" dirty="0" smtClean="0"/>
              <a:t> 크기가 거이 같은 조직을 가진 균일조직목재보다 건조결함이 잘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목리는</a:t>
            </a:r>
            <a:r>
              <a:rPr lang="ko-KR" altLang="en-US" sz="1800" dirty="0" smtClean="0"/>
              <a:t> 목재를 구성하는 </a:t>
            </a:r>
            <a:r>
              <a:rPr lang="ko-KR" altLang="en-US" sz="1800" dirty="0" smtClean="0"/>
              <a:t>세포의 </a:t>
            </a:r>
            <a:r>
              <a:rPr lang="ko-KR" altLang="en-US" sz="1800" dirty="0" smtClean="0"/>
              <a:t>배열과 방향이 </a:t>
            </a:r>
            <a:r>
              <a:rPr lang="ko-KR" altLang="en-US" sz="1800" dirty="0" smtClean="0"/>
              <a:t>재면에 </a:t>
            </a:r>
            <a:r>
              <a:rPr lang="ko-KR" altLang="en-US" sz="1800" dirty="0" smtClean="0"/>
              <a:t>나타난 상태를 나타내는 용어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원목이나 제재품의 가로 잘라낸 면을 횡단면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세로로 켜낸 면을 종단면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종단면에는 수선과 제재품의 재면이 이루는 각도에 따라 </a:t>
            </a:r>
            <a:r>
              <a:rPr lang="ko-KR" altLang="en-US" sz="1800" dirty="0" err="1" smtClean="0"/>
              <a:t>촉단면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(flat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과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경단면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(edge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횡단면은 다른 면보다 건조가 빨리 되나 </a:t>
            </a:r>
            <a:r>
              <a:rPr lang="ko-KR" altLang="en-US" sz="1800" dirty="0" err="1" smtClean="0"/>
              <a:t>할열이</a:t>
            </a:r>
            <a:r>
              <a:rPr lang="ko-KR" altLang="en-US" sz="1800" dirty="0" smtClean="0"/>
              <a:t>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재면이 </a:t>
            </a:r>
            <a:r>
              <a:rPr lang="ko-KR" altLang="en-US" sz="1800" dirty="0" err="1" smtClean="0"/>
              <a:t>경단면을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정목판은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판목판보다</a:t>
            </a:r>
            <a:r>
              <a:rPr lang="ko-KR" altLang="en-US" sz="1800" dirty="0" smtClean="0"/>
              <a:t> 두께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크나 폭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적고 건조 결함이 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세포가 제재품의 재축과 이루는 각도가 평행한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목재는 재축과 어떤 각도를 이루는 </a:t>
            </a:r>
            <a:r>
              <a:rPr lang="ko-KR" altLang="en-US" sz="1800" dirty="0" err="1" smtClean="0"/>
              <a:t>교주목리를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적어서 건조 중에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(bow),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(crook), </a:t>
            </a:r>
            <a:r>
              <a:rPr lang="ko-KR" altLang="en-US" sz="1800" dirty="0" smtClean="0"/>
              <a:t>비틀림 등의 건조 결함이 적게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목재도 제재 중에 오류로 인해 </a:t>
            </a:r>
            <a:r>
              <a:rPr lang="ko-KR" altLang="en-US" sz="1800" dirty="0" err="1" smtClean="0"/>
              <a:t>교주목리가</a:t>
            </a:r>
            <a:r>
              <a:rPr lang="ko-KR" altLang="en-US" sz="1800" dirty="0" smtClean="0"/>
              <a:t> 발생함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목재구조의 변이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생장인장재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생장압축재</a:t>
            </a:r>
            <a:r>
              <a:rPr lang="ko-KR" altLang="en-US" sz="1800" dirty="0" smtClean="0"/>
              <a:t> 등의 자연결점을 지니는 목재 구조를 가질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옹이 주위의 목재는 불규칙 </a:t>
            </a:r>
            <a:r>
              <a:rPr lang="ko-KR" altLang="en-US" sz="1800" dirty="0" err="1" smtClean="0"/>
              <a:t>목리를</a:t>
            </a:r>
            <a:r>
              <a:rPr lang="ko-KR" altLang="en-US" sz="1800" dirty="0" smtClean="0"/>
              <a:t> 나타내고 있어 옹이와 인접 목재 사이에 </a:t>
            </a:r>
            <a:r>
              <a:rPr lang="ko-KR" altLang="en-US" sz="1800" dirty="0" err="1" smtClean="0"/>
              <a:t>수축률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차이로 인하여 옹이의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옹이의 인접목재 간의 분리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 빠짐 등 건조결함이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건조결함 정도는 산옹이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죽은 옹이 등 옹이의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모양 등에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인장이상재의</a:t>
            </a:r>
            <a:r>
              <a:rPr lang="ko-KR" altLang="en-US" sz="1800" dirty="0" smtClean="0"/>
              <a:t> 경우 정상재보다 섬유방향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휠씬 크기 때문에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길이 굽음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측면굽음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비틀림 등의 건조결함이 유발되기 쉬움</a:t>
            </a:r>
            <a:r>
              <a:rPr lang="en-US" altLang="ko-KR" sz="1800" dirty="0" smtClean="0"/>
              <a:t>.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1963</TotalTime>
  <Words>883</Words>
  <Application>Microsoft Office PowerPoint</Application>
  <PresentationFormat>화면 슬라이드 쇼(4:3)</PresentationFormat>
  <Paragraphs>87</Paragraphs>
  <Slides>17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점과 선</vt:lpstr>
      <vt:lpstr>제 2 장 건조와 관련된  목재성질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목재비중</vt:lpstr>
      <vt:lpstr>목재비중</vt:lpstr>
      <vt:lpstr>목재비중</vt:lpstr>
      <vt:lpstr>목재 수분과 수축</vt:lpstr>
      <vt:lpstr>목재 수분과 수축</vt:lpstr>
      <vt:lpstr>목재 수분과 수축</vt:lpstr>
      <vt:lpstr>목재 수분과 수축 - 함수율</vt:lpstr>
      <vt:lpstr>목재 수분과 수축 - 함수율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70</cp:revision>
  <dcterms:created xsi:type="dcterms:W3CDTF">2005-09-01T06:05:51Z</dcterms:created>
  <dcterms:modified xsi:type="dcterms:W3CDTF">2011-09-18T10:19:52Z</dcterms:modified>
</cp:coreProperties>
</file>