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5" r:id="rId3"/>
    <p:sldId id="260" r:id="rId4"/>
    <p:sldId id="267" r:id="rId5"/>
    <p:sldId id="268" r:id="rId6"/>
    <p:sldId id="257" r:id="rId7"/>
    <p:sldId id="259" r:id="rId8"/>
    <p:sldId id="269" r:id="rId9"/>
    <p:sldId id="270" r:id="rId10"/>
    <p:sldId id="271" r:id="rId11"/>
    <p:sldId id="272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C58C4-4E7C-49E9-8D05-001FC7DD35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3D0F-B243-45A3-AE54-7DE37650D5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DC1E-F417-482C-B08E-439018769D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5F10-5182-4D58-A442-8ACFBA3791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826F-CA53-4595-B76D-5EA13BB74E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ACF9-20BC-47A2-8ADC-5E24D1FD6C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B49D-76A7-46D9-94DE-D21687C8B0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7ED6-6E28-4C98-9190-EA8DC1845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48FF-A419-4E24-AC0B-A94FBF66B8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1273-8D86-44DC-92DB-D983F1CC7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01E5-E2EE-4CB8-97F7-91D093A6B6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5E4FA0-F9B6-4BA3-81FB-22D92CB672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400" smtClean="0"/>
              <a:t>석유화학계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접착제를 </a:t>
            </a:r>
            <a:r>
              <a:rPr lang="en-US" altLang="ko-KR" sz="1800" smtClean="0"/>
              <a:t>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저온에서 상당히 긴 저장시간을 보유하며 대기 중에서 보관하기 용이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적용에 앞서 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촉매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증점제 등을 반응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 시에 촉매는 첨가되지 않으나 충전제나 증점제는 첨가할 수 있음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사용에 앞서 물에 용해시켜 적용하기도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주로 사용되는 충전제는 목분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호두 껍질 등이 사용되며 촉매로 </a:t>
            </a:r>
            <a:r>
              <a:rPr lang="en-US" altLang="ko-KR" sz="1800" smtClean="0"/>
              <a:t>NH4Cl, NH4SO4  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MF/MUF 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촉매 없이 열의 공급으로 경화 가능하므로 충전제와 혼합해서 사용 가능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MUF</a:t>
            </a:r>
            <a:r>
              <a:rPr lang="ko-KR" altLang="en-US" sz="1800" smtClean="0"/>
              <a:t>는 촉매의 첨가 상관없이 완전 경화가 일어나나 </a:t>
            </a:r>
            <a:r>
              <a:rPr lang="en-US" altLang="ko-KR" sz="1800" smtClean="0"/>
              <a:t>melamine</a:t>
            </a:r>
            <a:r>
              <a:rPr lang="ko-KR" altLang="en-US" sz="1800" smtClean="0"/>
              <a:t>의 첨가량이 많을 경우 촉매 사용은 필요 없음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적용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냉압과 열압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냉압의 경우 촉매가 반드시 필요하며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접착제가 이에 해당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열압의 경우 일반 열압기 또는 고주파 열압기를 사용 해야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냉압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내장용 합판 또는 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스포츠 용품 등에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또는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 접착제의 경우 적용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촉매를 사용해야 하며 </a:t>
            </a:r>
            <a:r>
              <a:rPr lang="en-US" altLang="ko-KR" sz="1800" smtClean="0"/>
              <a:t>extenders (shell flours, cereal flours, walnut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을 혼합하여 사용하는데 이유는 유동성의 부여와 접착제 과도 침투를 방지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설비가 저가이며 간단하나 경화시간이 상당히 김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압력은 </a:t>
            </a:r>
            <a:r>
              <a:rPr lang="en-US" altLang="ko-KR" sz="1800" smtClean="0"/>
              <a:t>150~200psi </a:t>
            </a:r>
            <a:r>
              <a:rPr lang="ko-KR" altLang="en-US" sz="1800" smtClean="0"/>
              <a:t>이며 적용되는 목재의 수종에 따라 다양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최대 접착강도와 내수성을 위해 일반적으로 </a:t>
            </a:r>
            <a:r>
              <a:rPr lang="en-US" altLang="ko-KR" sz="1800" smtClean="0"/>
              <a:t>6~12</a:t>
            </a:r>
            <a:r>
              <a:rPr lang="ko-KR" altLang="en-US" sz="1800" smtClean="0"/>
              <a:t>일 정도 냉압시간이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접착제 제조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열압에 사용되는 촉매나 첨가제보다 적은 양이 필요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MF </a:t>
            </a:r>
            <a:r>
              <a:rPr lang="ko-KR" altLang="en-US" sz="1800" smtClean="0"/>
              <a:t>또는 </a:t>
            </a:r>
            <a:r>
              <a:rPr lang="en-US" altLang="ko-KR" sz="1800" smtClean="0"/>
              <a:t>MUF</a:t>
            </a:r>
            <a:r>
              <a:rPr lang="ko-KR" altLang="en-US" sz="1800" smtClean="0"/>
              <a:t>는 열압 시 촉매 없이 적용 가능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설비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 적용기</a:t>
            </a:r>
            <a:r>
              <a:rPr lang="en-US" altLang="ko-KR" sz="1800" smtClean="0"/>
              <a:t>: </a:t>
            </a:r>
            <a:r>
              <a:rPr lang="ko-KR" altLang="en-US" sz="1800" smtClean="0"/>
              <a:t>도포기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분사기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도포 또는 분사량은 </a:t>
            </a:r>
            <a:r>
              <a:rPr lang="en-US" altLang="ko-KR" sz="1800" smtClean="0"/>
              <a:t>20~35 lb / 1000 sq ft </a:t>
            </a:r>
            <a:r>
              <a:rPr lang="ko-KR" altLang="en-US" sz="1800" smtClean="0"/>
              <a:t>이며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참고로 냉압의 경우 </a:t>
            </a:r>
            <a:r>
              <a:rPr lang="en-US" altLang="ko-KR" sz="1800" smtClean="0"/>
              <a:t>35~60 lb / 1000 sq ft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열압기의 경우 압력은 </a:t>
            </a:r>
            <a:r>
              <a:rPr lang="en-US" altLang="ko-KR" sz="1800" smtClean="0"/>
              <a:t>150~250 psi, </a:t>
            </a:r>
            <a:r>
              <a:rPr lang="ko-KR" altLang="en-US" sz="1800" smtClean="0"/>
              <a:t>온도는 </a:t>
            </a:r>
            <a:r>
              <a:rPr lang="en-US" altLang="ko-KR" sz="1800" smtClean="0"/>
              <a:t>100~200°C</a:t>
            </a:r>
            <a:r>
              <a:rPr lang="ko-KR" altLang="en-US" sz="1800" smtClean="0"/>
              <a:t>이며 그 이상일 경우 목재 표면에 손상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 스케줄은  적용대상에 따라 다양하나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경우 과도 경화를 방지하기 위해 스케줄을 적절히 조정해야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MF </a:t>
            </a:r>
            <a:r>
              <a:rPr lang="ko-KR" altLang="en-US" sz="3200" b="1" smtClean="0"/>
              <a:t>접착제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촉매의 첨가 없이 열압에 의해 경화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촉매나 충전제의 첨가 없이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제조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고가이므로 내수성이 필요한 경우에만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외장용을 목적으로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내수성 향상을 위해 공중합체를 제조하여 사용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성질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Boil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Long working life and assembly time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high bonding strength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Heat and chemical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Neutral glue line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석유화학계 접착제 원료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18383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Natural gas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39195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Coal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60086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Petroleum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8383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1050" y="60086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toluene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03350" y="39258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benzene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19475" y="6021388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Toluene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Oxidation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35825" y="20605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UF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Phenol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844800" y="4652963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chlorination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71775" y="3889375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sulfonation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771775" y="32067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Cumene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48263" y="24209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Formaldehyde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221288" y="15573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Urea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48038" y="24209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Methanol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48038" y="18446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Ammonia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76600" y="126841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Carbon dioxide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35825" y="34226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PF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763713" y="2060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116013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692275" y="62372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2987675" y="6237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484438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2411413" y="36449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484438" y="4365625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924300" y="3573463"/>
            <a:ext cx="5032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4140200" y="42926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4284663" y="4581525"/>
            <a:ext cx="358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987675" y="162877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059113" y="20605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987675" y="2276475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076825" y="155733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643438" y="1844675"/>
            <a:ext cx="649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500563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940425" y="1773238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6877050" y="24209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6804025" y="2852738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5508625" y="3716338"/>
            <a:ext cx="15843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500563" y="4652963"/>
            <a:ext cx="4318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82867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28675"/>
            <a:ext cx="23050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997325"/>
            <a:ext cx="23034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MU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99732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Commercail-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82867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Bordon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068763"/>
            <a:ext cx="23034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75565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370840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UF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516688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6588125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3708400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MUF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684213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adhesives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종류</a:t>
            </a:r>
            <a:r>
              <a:rPr lang="en-US" altLang="ko-KR" sz="1800" smtClean="0"/>
              <a:t>: urea formaldehyde (UF), UF modified with furfuryl alcohol, melamine formaldehyde (MF), melamine-urea formaldehyde (MUF), and mixtures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45~67% </a:t>
            </a:r>
            <a:r>
              <a:rPr lang="ko-KR" altLang="en-US" sz="1800" smtClean="0"/>
              <a:t>고형분 함량 </a:t>
            </a:r>
            <a:r>
              <a:rPr lang="en-US" altLang="ko-KR" sz="1800" smtClean="0"/>
              <a:t>(solid content)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Powder 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100% neat </a:t>
            </a:r>
            <a:r>
              <a:rPr lang="ko-KR" altLang="en-US" sz="1800" smtClean="0"/>
              <a:t>수지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 조합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-</a:t>
            </a:r>
            <a:r>
              <a:rPr lang="ko-KR" altLang="en-US" sz="1800" smtClean="0"/>
              <a:t>촉매 조합 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UF modified with furfuryl alcohol</a:t>
            </a:r>
            <a:r>
              <a:rPr lang="ko-KR" altLang="en-US" sz="1800" smtClean="0"/>
              <a:t>는 액상으로 사용 가능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</a:t>
            </a:r>
            <a:r>
              <a:rPr lang="ko-KR" altLang="en-US" sz="1800" smtClean="0"/>
              <a:t>는 주로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합판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선박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라미네이트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Urea-formaldehyde resin (UF)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– </a:t>
            </a:r>
            <a:r>
              <a:rPr lang="ko-KR" altLang="en-US" sz="1800" smtClean="0"/>
              <a:t>열경화성 고분자 물질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Urea (U) + formaldehyde (F) – </a:t>
            </a:r>
            <a:r>
              <a:rPr lang="ko-KR" altLang="en-US" sz="1800" smtClean="0"/>
              <a:t>열과 산촉매 </a:t>
            </a:r>
            <a:r>
              <a:rPr lang="en-US" altLang="ko-KR" sz="1800" smtClean="0"/>
              <a:t>(</a:t>
            </a:r>
            <a:r>
              <a:rPr lang="ko-KR" altLang="en-US" sz="1800" smtClean="0"/>
              <a:t>경화제</a:t>
            </a:r>
            <a:r>
              <a:rPr lang="en-US" altLang="ko-KR" sz="1800" smtClean="0"/>
              <a:t>) - monomethylol urea (Figure)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주요 결합</a:t>
            </a:r>
            <a:r>
              <a:rPr lang="en-US" altLang="ko-KR" sz="1800" smtClean="0"/>
              <a:t>: Methylene (-NH-CH2-NH-) </a:t>
            </a:r>
            <a:r>
              <a:rPr lang="ko-KR" altLang="en-US" sz="1800" smtClean="0"/>
              <a:t>도는 </a:t>
            </a:r>
            <a:r>
              <a:rPr lang="en-US" altLang="ko-KR" sz="1800" smtClean="0"/>
              <a:t>ether (-NH-CH2-O-CH2-NH-)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말단기</a:t>
            </a:r>
            <a:r>
              <a:rPr lang="en-US" altLang="ko-KR" sz="1800" smtClean="0"/>
              <a:t>: Amide (-NH2), methylol (-CH2OH), azomethine (-N=NH2)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Mole ratio (</a:t>
            </a:r>
            <a:r>
              <a:rPr lang="ko-KR" altLang="en-US" sz="1800" smtClean="0"/>
              <a:t>몰비</a:t>
            </a:r>
            <a:r>
              <a:rPr lang="en-US" altLang="ko-KR" sz="1800" smtClean="0"/>
              <a:t>) - F:U = 1~2:1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높은 몰비에서 제조된 접착제는 강한 접착력을 보유하기 때문에 강한 접착강도가 요구되는 소재 및 단판 접착에 주로 이용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산성조건에서 열압을 통해 중합과 축합반응으로 완성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1.2:1 </a:t>
            </a:r>
            <a:r>
              <a:rPr lang="ko-KR" altLang="en-US" sz="1800" smtClean="0"/>
              <a:t>제조되며 </a:t>
            </a:r>
            <a:r>
              <a:rPr lang="en-US" altLang="ko-KR" sz="1800" smtClean="0"/>
              <a:t>MDF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1.1:1</a:t>
            </a:r>
            <a:r>
              <a:rPr lang="ko-KR" altLang="en-US" sz="1800" smtClean="0"/>
              <a:t>로 제조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내후성 및 강도 향상을 위해 멜라민 </a:t>
            </a:r>
            <a:r>
              <a:rPr lang="en-US" altLang="ko-KR" sz="1800" smtClean="0"/>
              <a:t>(melamine)</a:t>
            </a:r>
            <a:r>
              <a:rPr lang="ko-KR" altLang="en-US" sz="1800" smtClean="0"/>
              <a:t>과 함께 공축합을 하나 접착제 제조가격이 상승하고 경화시 고온 필요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 여분의 </a:t>
            </a:r>
            <a:r>
              <a:rPr lang="en-US" altLang="ko-KR" sz="1800" smtClean="0"/>
              <a:t>HCHO</a:t>
            </a:r>
            <a:r>
              <a:rPr lang="ko-KR" altLang="en-US" sz="1800" smtClean="0"/>
              <a:t>가 방출되며 너무 높은 열압 온도는 </a:t>
            </a:r>
            <a:r>
              <a:rPr lang="en-US" altLang="ko-KR" sz="1800" smtClean="0"/>
              <a:t>UF</a:t>
            </a:r>
            <a:r>
              <a:rPr lang="ko-KR" altLang="en-US" sz="1800" smtClean="0"/>
              <a:t>수지의 가수분해를 촉진시켜 접착력 저하 및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증가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열압시간과 열압 후 냉각과정의 조절을 통해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저렴하며 담색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건조상태에서 강한 접착력 보유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빠르나 내후성이 약함 </a:t>
            </a:r>
            <a:r>
              <a:rPr lang="en-US" altLang="ko-KR" sz="1800" smtClean="0"/>
              <a:t>(</a:t>
            </a:r>
            <a:r>
              <a:rPr lang="ko-KR" altLang="en-US" sz="1800" smtClean="0"/>
              <a:t>열과 수분에 민감</a:t>
            </a:r>
            <a:r>
              <a:rPr lang="en-US" altLang="ko-KR" sz="1800" smtClean="0"/>
              <a:t>) → HCHO </a:t>
            </a:r>
            <a:r>
              <a:rPr lang="ko-KR" altLang="en-US" sz="1800" smtClean="0"/>
              <a:t>방산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화장단판</a:t>
            </a:r>
            <a:r>
              <a:rPr lang="en-US" altLang="ko-KR" sz="1800" smtClean="0"/>
              <a:t>, PB, MDF, </a:t>
            </a:r>
            <a:r>
              <a:rPr lang="ko-KR" altLang="en-US" sz="1800" smtClean="0"/>
              <a:t>내장용 소재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616575"/>
          </a:xfrm>
        </p:spPr>
        <p:txBody>
          <a:bodyPr/>
          <a:lstStyle/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en-US" altLang="ko-KR" sz="2000" b="1" smtClean="0"/>
              <a:t>Melamine-formaldehyde resin (MF)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열경화성 고분자 물질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- 1834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Liebig</a:t>
            </a:r>
            <a:r>
              <a:rPr lang="ko-KR" altLang="en-US" sz="1800" smtClean="0"/>
              <a:t>가 발견하고 </a:t>
            </a:r>
            <a:r>
              <a:rPr lang="en-US" altLang="ko-KR" sz="1800" smtClean="0"/>
              <a:t>1939</a:t>
            </a:r>
            <a:r>
              <a:rPr lang="ko-KR" altLang="en-US" sz="1800" smtClean="0"/>
              <a:t>년 미국에서 접착제로 처음 시판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</a:t>
            </a:r>
            <a:r>
              <a:rPr lang="ko-KR" altLang="en-US" sz="1800" smtClean="0"/>
              <a:t>은 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알코올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다른 용매에 매우 낮은 용해도를 가지고 있는 백색의 결정성 화합물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낮은 온도에서 </a:t>
            </a:r>
            <a:r>
              <a:rPr lang="en-US" altLang="ko-KR" sz="1800" smtClean="0"/>
              <a:t>Formalin</a:t>
            </a:r>
            <a:r>
              <a:rPr lang="ko-KR" altLang="en-US" sz="1800" smtClean="0"/>
              <a:t>에 용해되고 </a:t>
            </a:r>
            <a:r>
              <a:rPr lang="en-US" altLang="ko-KR" sz="1800" smtClean="0"/>
              <a:t>methylol melamine</a:t>
            </a:r>
            <a:r>
              <a:rPr lang="ko-KR" altLang="en-US" sz="1800" smtClean="0"/>
              <a:t>을 형성   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 (2,4,6-triamino-1,3,5 triazine) + formaldehyde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열과 산촉매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MF (Figure)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에 따라 중합에 차이</a:t>
            </a:r>
            <a:r>
              <a:rPr lang="en-US" altLang="ko-KR" sz="1800" smtClean="0"/>
              <a:t>: </a:t>
            </a:r>
            <a:r>
              <a:rPr lang="ko-KR" altLang="en-US" sz="1800" smtClean="0"/>
              <a:t>산성 상태에서 매우 빠른 중합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중성에서는 열의 공급과 함께 중합 발생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알칼리 상태 </a:t>
            </a:r>
            <a:r>
              <a:rPr lang="en-US" altLang="ko-KR" sz="1800" smtClean="0"/>
              <a:t>(pH 10 </a:t>
            </a:r>
            <a:r>
              <a:rPr lang="ko-KR" altLang="en-US" sz="1800" smtClean="0"/>
              <a:t>이상</a:t>
            </a:r>
            <a:r>
              <a:rPr lang="en-US" altLang="ko-KR" sz="1800" smtClean="0"/>
              <a:t>)</a:t>
            </a:r>
            <a:r>
              <a:rPr lang="ko-KR" altLang="en-US" sz="1800" smtClean="0"/>
              <a:t>에서는 중합이 지연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mole ratio F/M = 1.3~1.5/1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F/M</a:t>
            </a:r>
            <a:r>
              <a:rPr lang="ko-KR" altLang="en-US" sz="1800" smtClean="0"/>
              <a:t>이 낮을수록 고화가 지연되며 가교결합 정도가 감소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경화온도</a:t>
            </a:r>
            <a:r>
              <a:rPr lang="en-US" altLang="ko-KR" sz="1800" smtClean="0"/>
              <a:t>: 50~100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en-US" altLang="ko-KR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비싸며 무색투명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열수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및 미생물에 대한 저항성 보유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요소수지 접착제의 성능 개선을 목적으로 사용 → 강도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 향상</a:t>
            </a:r>
            <a:r>
              <a:rPr lang="en-US" altLang="ko-KR" sz="1800" smtClean="0"/>
              <a:t>, 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액상으로 저장이 곤란하여 수용성 분말상으로 시판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공학목재의 제조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제조에 사용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overlay</a:t>
            </a:r>
            <a:r>
              <a:rPr lang="ko-KR" altLang="en-US" sz="1800" smtClean="0"/>
              <a:t>하는 과정에서 중요한 역할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부엌이나 사무용 가구 등의 상판에 높은 내마모성을 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액상 </a:t>
            </a:r>
            <a:r>
              <a:rPr lang="en-US" altLang="ko-KR" sz="2000" b="1" smtClean="0"/>
              <a:t>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F:U = 1.5~2:1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7.5~8.0 </a:t>
            </a:r>
            <a:r>
              <a:rPr lang="ko-KR" altLang="en-US" sz="1800" smtClean="0"/>
              <a:t>으로 유지 </a:t>
            </a:r>
            <a:r>
              <a:rPr lang="en-US" altLang="ko-KR" sz="1800" smtClean="0"/>
              <a:t>(NaOH </a:t>
            </a:r>
            <a:r>
              <a:rPr lang="ko-KR" altLang="en-US" sz="1800" smtClean="0"/>
              <a:t>또는 다른 알칼리</a:t>
            </a:r>
            <a:r>
              <a:rPr lang="en-US" altLang="ko-KR" sz="1800" smtClean="0"/>
              <a:t>)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온도를 </a:t>
            </a:r>
            <a:r>
              <a:rPr lang="en-US" altLang="ko-KR" sz="1800" smtClean="0"/>
              <a:t>98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ko-KR" altLang="en-US" sz="1800" smtClean="0">
                <a:latin typeface="Arial" charset="0"/>
                <a:cs typeface="Arial" charset="0"/>
              </a:rPr>
              <a:t>로 유지 </a:t>
            </a:r>
            <a:r>
              <a:rPr lang="en-US" altLang="ko-KR" sz="1800" smtClean="0">
                <a:latin typeface="Arial" charset="0"/>
                <a:cs typeface="Arial" charset="0"/>
              </a:rPr>
              <a:t>(</a:t>
            </a:r>
            <a:r>
              <a:rPr lang="ko-KR" altLang="en-US" sz="1800" smtClean="0">
                <a:latin typeface="Arial" charset="0"/>
                <a:cs typeface="Arial" charset="0"/>
              </a:rPr>
              <a:t>원하는 점도의 접착제를 얻을 때까지</a:t>
            </a:r>
            <a:r>
              <a:rPr lang="en-US" altLang="ko-KR" sz="1800" smtClean="0">
                <a:latin typeface="Arial" charset="0"/>
                <a:cs typeface="Arial" charset="0"/>
              </a:rPr>
              <a:t>)</a:t>
            </a:r>
            <a:r>
              <a:rPr lang="en-US" altLang="ko-KR" sz="1800" smtClean="0"/>
              <a:t>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총 반응시간은 </a:t>
            </a:r>
            <a:r>
              <a:rPr lang="en-US" altLang="ko-KR" sz="1800" smtClean="0"/>
              <a:t>4~8</a:t>
            </a:r>
            <a:r>
              <a:rPr lang="ko-KR" altLang="en-US" sz="1800" smtClean="0"/>
              <a:t>시간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반응시간의 절약을 위해 </a:t>
            </a:r>
            <a:r>
              <a:rPr lang="en-US" altLang="ko-KR" sz="1800" smtClean="0"/>
              <a:t>pH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5.6~6.0 </a:t>
            </a:r>
            <a:r>
              <a:rPr lang="ko-KR" altLang="en-US" sz="1800" smtClean="0"/>
              <a:t>으로 낮추기도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이 때 점도는 빠르게 상승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접착제의 고형분 함량은 </a:t>
            </a:r>
            <a:r>
              <a:rPr lang="en-US" altLang="ko-KR" sz="1800" smtClean="0"/>
              <a:t>45~66%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보관이 용이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운송이나 제조시 편의를 위해 중합이 일어날 만큼 반응을 안 시킴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접착제로 사용하여 경화를 할 경우 촉매나 충전물을 첨가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1334</TotalTime>
  <Words>1062</Words>
  <Application>Microsoft Office PowerPoint</Application>
  <PresentationFormat>화면 슬라이드 쇼(4:3)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석유화학계 접착제</vt:lpstr>
      <vt:lpstr>석유화학계 접착제 원료 </vt:lpstr>
      <vt:lpstr>슬라이드 3</vt:lpstr>
      <vt:lpstr>Amino resin adhesives</vt:lpstr>
      <vt:lpstr>요소수지</vt:lpstr>
      <vt:lpstr>요소수지</vt:lpstr>
      <vt:lpstr>멜라민수지 </vt:lpstr>
      <vt:lpstr>멜라민수지 </vt:lpstr>
      <vt:lpstr>Amino resin 접착제의 제조</vt:lpstr>
      <vt:lpstr>Amino resin 접착제의 제조</vt:lpstr>
      <vt:lpstr>Amino resin 접착제의 적용</vt:lpstr>
      <vt:lpstr>냉압</vt:lpstr>
      <vt:lpstr>열압</vt:lpstr>
      <vt:lpstr>열압 – MF 접착제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29</cp:revision>
  <dcterms:created xsi:type="dcterms:W3CDTF">2005-09-01T06:05:51Z</dcterms:created>
  <dcterms:modified xsi:type="dcterms:W3CDTF">2011-09-30T12:40:34Z</dcterms:modified>
</cp:coreProperties>
</file>