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sldIdLst>
    <p:sldId id="256" r:id="rId2"/>
    <p:sldId id="260" r:id="rId3"/>
    <p:sldId id="279" r:id="rId4"/>
    <p:sldId id="280" r:id="rId5"/>
    <p:sldId id="281" r:id="rId6"/>
    <p:sldId id="282" r:id="rId7"/>
    <p:sldId id="283" r:id="rId8"/>
    <p:sldId id="276" r:id="rId9"/>
    <p:sldId id="273" r:id="rId10"/>
    <p:sldId id="272" r:id="rId11"/>
    <p:sldId id="275" r:id="rId12"/>
    <p:sldId id="274" r:id="rId13"/>
    <p:sldId id="261" r:id="rId14"/>
    <p:sldId id="262" r:id="rId15"/>
    <p:sldId id="269" r:id="rId16"/>
    <p:sldId id="270" r:id="rId17"/>
    <p:sldId id="271" r:id="rId18"/>
    <p:sldId id="263" r:id="rId19"/>
    <p:sldId id="264" r:id="rId20"/>
    <p:sldId id="265" r:id="rId21"/>
    <p:sldId id="268" r:id="rId22"/>
    <p:sldId id="266" r:id="rId23"/>
    <p:sldId id="278" r:id="rId24"/>
    <p:sldId id="277" r:id="rId25"/>
    <p:sldId id="267" r:id="rId2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80E9"/>
    <a:srgbClr val="33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757" autoAdjust="0"/>
    <p:restoredTop sz="94660"/>
  </p:normalViewPr>
  <p:slideViewPr>
    <p:cSldViewPr>
      <p:cViewPr varScale="1">
        <p:scale>
          <a:sx n="67" d="100"/>
          <a:sy n="67" d="100"/>
        </p:scale>
        <p:origin x="-2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1E3907-E319-488B-ABAC-E29AD48AAD40}" type="datetimeFigureOut">
              <a:rPr lang="ko-KR" altLang="en-US" smtClean="0"/>
              <a:pPr/>
              <a:t>2011-05-31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E92B22-BDD9-483D-81A8-C564FEA0F06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738875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92B22-BDD9-483D-81A8-C564FEA0F068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92B22-BDD9-483D-81A8-C564FEA0F068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556053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5125A-1064-4D96-989F-C5CEE7ED9B0B}" type="datetime1">
              <a:rPr lang="ko-KR" altLang="en-US" smtClean="0"/>
              <a:pPr/>
              <a:t>2011-05-31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D3CD-43CB-4820-BD7E-1BC5F0D4476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0C659-3DB1-48C8-B43A-A0C71125EF19}" type="datetime1">
              <a:rPr lang="ko-KR" altLang="en-US" smtClean="0"/>
              <a:pPr/>
              <a:t>2011-05-31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D3CD-43CB-4820-BD7E-1BC5F0D4476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DF0FE-7EF5-460C-9D46-724E073789A4}" type="datetime1">
              <a:rPr lang="ko-KR" altLang="en-US" smtClean="0"/>
              <a:pPr/>
              <a:t>2011-05-31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D3CD-43CB-4820-BD7E-1BC5F0D4476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0D37-285D-4BCE-88DB-EA0DB4DF0440}" type="datetime1">
              <a:rPr lang="ko-KR" altLang="en-US" smtClean="0"/>
              <a:pPr/>
              <a:t>2011-05-31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D3CD-43CB-4820-BD7E-1BC5F0D4476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1E520-DB94-4143-9406-DBC7F59FE8A5}" type="datetime1">
              <a:rPr lang="ko-KR" altLang="en-US" smtClean="0"/>
              <a:pPr/>
              <a:t>2011-05-31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D3CD-43CB-4820-BD7E-1BC5F0D4476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61086-F77F-4099-BA40-94A6AA43BF92}" type="datetime1">
              <a:rPr lang="ko-KR" altLang="en-US" smtClean="0"/>
              <a:pPr/>
              <a:t>2011-05-31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D3CD-43CB-4820-BD7E-1BC5F0D4476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A891F-58E6-4122-814C-8F0F803D13B6}" type="datetime1">
              <a:rPr lang="ko-KR" altLang="en-US" smtClean="0"/>
              <a:pPr/>
              <a:t>2011-05-31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D3CD-43CB-4820-BD7E-1BC5F0D4476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BFD9-9906-44A6-A1D1-085F06871C03}" type="datetime1">
              <a:rPr lang="ko-KR" altLang="en-US" smtClean="0"/>
              <a:pPr/>
              <a:t>2011-05-31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D3CD-43CB-4820-BD7E-1BC5F0D4476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55B35-07F7-41D0-9790-686997238DEA}" type="datetime1">
              <a:rPr lang="ko-KR" altLang="en-US" smtClean="0"/>
              <a:pPr/>
              <a:t>2011-05-31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D3CD-43CB-4820-BD7E-1BC5F0D4476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A401-5613-42AB-B399-366440EA69D0}" type="datetime1">
              <a:rPr lang="ko-KR" altLang="en-US" smtClean="0"/>
              <a:pPr/>
              <a:t>2011-05-31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D3CD-43CB-4820-BD7E-1BC5F0D4476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DDC9-097B-405D-8093-828338DA8126}" type="datetime1">
              <a:rPr lang="ko-KR" altLang="en-US" smtClean="0"/>
              <a:pPr/>
              <a:t>2011-05-31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D3CD-43CB-4820-BD7E-1BC5F0D4476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000" t="-6000" r="-2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D5BCD-9B84-4D92-B615-03B460254466}" type="datetime1">
              <a:rPr lang="ko-KR" altLang="en-US" smtClean="0"/>
              <a:pPr/>
              <a:t>2011-05-31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FD3CD-43CB-4820-BD7E-1BC5F0D4476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428596" y="1071546"/>
            <a:ext cx="8286808" cy="3143272"/>
          </a:xfrm>
          <a:prstGeom prst="roundRect">
            <a:avLst/>
          </a:prstGeom>
          <a:solidFill>
            <a:schemeClr val="bg1"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42910" y="1428736"/>
            <a:ext cx="7772400" cy="2298707"/>
          </a:xfrm>
          <a:effectLst>
            <a:glow rad="228600">
              <a:schemeClr val="accent2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ko-KR" alt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목재에 대하여</a:t>
            </a:r>
            <a:r>
              <a:rPr lang="en-US" altLang="ko-KR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…</a:t>
            </a:r>
            <a:endParaRPr lang="ko-KR" altLang="en-US" b="1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857620" y="4786322"/>
            <a:ext cx="4857784" cy="1400188"/>
          </a:xfrm>
        </p:spPr>
        <p:txBody>
          <a:bodyPr>
            <a:normAutofit lnSpcReduction="10000"/>
          </a:bodyPr>
          <a:lstStyle/>
          <a:p>
            <a:r>
              <a:rPr lang="en-US" altLang="ko-KR" sz="2000" b="1" dirty="0" smtClean="0">
                <a:solidFill>
                  <a:srgbClr val="92D050"/>
                </a:solidFill>
              </a:rPr>
              <a:t>8</a:t>
            </a:r>
            <a:r>
              <a:rPr lang="ko-KR" altLang="en-US" sz="2000" b="1" dirty="0" smtClean="0">
                <a:solidFill>
                  <a:srgbClr val="92D050"/>
                </a:solidFill>
              </a:rPr>
              <a:t>조 팀원 </a:t>
            </a:r>
            <a:r>
              <a:rPr lang="en-US" altLang="ko-KR" sz="2000" b="1" dirty="0" smtClean="0">
                <a:solidFill>
                  <a:srgbClr val="92D050"/>
                </a:solidFill>
              </a:rPr>
              <a:t>:</a:t>
            </a:r>
            <a:r>
              <a:rPr lang="ko-KR" altLang="en-US" sz="2000" b="1" dirty="0" smtClean="0">
                <a:solidFill>
                  <a:srgbClr val="92D050"/>
                </a:solidFill>
              </a:rPr>
              <a:t>강성훈</a:t>
            </a:r>
            <a:endParaRPr lang="en-US" altLang="ko-KR" sz="2000" b="1" dirty="0" smtClean="0">
              <a:solidFill>
                <a:srgbClr val="92D050"/>
              </a:solidFill>
            </a:endParaRPr>
          </a:p>
          <a:p>
            <a:r>
              <a:rPr lang="ko-KR" altLang="en-US" sz="2000" b="1" dirty="0" smtClean="0">
                <a:solidFill>
                  <a:srgbClr val="92D050"/>
                </a:solidFill>
              </a:rPr>
              <a:t>             박원모</a:t>
            </a:r>
            <a:endParaRPr lang="en-US" altLang="ko-KR" sz="2000" b="1" dirty="0" smtClean="0">
              <a:solidFill>
                <a:srgbClr val="92D050"/>
              </a:solidFill>
            </a:endParaRPr>
          </a:p>
          <a:p>
            <a:r>
              <a:rPr lang="ko-KR" altLang="en-US" sz="2000" b="1" dirty="0" smtClean="0">
                <a:solidFill>
                  <a:srgbClr val="92D050"/>
                </a:solidFill>
              </a:rPr>
              <a:t>             손동철</a:t>
            </a:r>
            <a:endParaRPr lang="en-US" altLang="ko-KR" sz="2000" b="1" dirty="0" smtClean="0">
              <a:solidFill>
                <a:srgbClr val="92D050"/>
              </a:solidFill>
            </a:endParaRPr>
          </a:p>
          <a:p>
            <a:r>
              <a:rPr lang="ko-KR" altLang="en-US" sz="2000" b="1" dirty="0" smtClean="0">
                <a:solidFill>
                  <a:srgbClr val="92D050"/>
                </a:solidFill>
              </a:rPr>
              <a:t>             이상협</a:t>
            </a:r>
            <a:endParaRPr lang="en-US" altLang="ko-KR" sz="2000" b="1" dirty="0" smtClean="0">
              <a:solidFill>
                <a:srgbClr val="92D050"/>
              </a:solidFill>
            </a:endParaRPr>
          </a:p>
          <a:p>
            <a:endParaRPr lang="en-US" altLang="ko-KR" sz="2000" b="1" dirty="0" smtClean="0">
              <a:solidFill>
                <a:srgbClr val="92D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428604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err="1" smtClean="0">
                <a:solidFill>
                  <a:schemeClr val="bg1"/>
                </a:solidFill>
              </a:rPr>
              <a:t>환경재료학개론</a:t>
            </a:r>
            <a:endParaRPr lang="ko-KR" alt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대각선 방향의 모서리가 잘린 사각형 4"/>
          <p:cNvSpPr/>
          <p:nvPr/>
        </p:nvSpPr>
        <p:spPr>
          <a:xfrm>
            <a:off x="1000100" y="500042"/>
            <a:ext cx="1643074" cy="428628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판재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57224" y="1071546"/>
            <a:ext cx="43577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/>
              <a:t>사용 및 제작이 용이하도록 일정한 </a:t>
            </a:r>
            <a:r>
              <a:rPr lang="ko-KR" altLang="en-US" sz="2000" b="1" dirty="0" err="1" smtClean="0"/>
              <a:t>넓의로</a:t>
            </a:r>
            <a:r>
              <a:rPr lang="ko-KR" altLang="en-US" sz="2000" b="1" dirty="0" smtClean="0"/>
              <a:t> 잘려진 목재의 제품으로  원판목재보다 제작이나 재단이 편하여 가구나 소품 </a:t>
            </a:r>
            <a:r>
              <a:rPr lang="ko-KR" altLang="en-US" sz="2000" b="1" dirty="0" err="1" smtClean="0"/>
              <a:t>제작등에</a:t>
            </a:r>
            <a:r>
              <a:rPr lang="ko-KR" altLang="en-US" sz="2000" b="1" dirty="0" smtClean="0"/>
              <a:t> 널리 쓰이는 제품입니다</a:t>
            </a:r>
            <a:r>
              <a:rPr lang="en-US" altLang="ko-KR" sz="2000" b="1" dirty="0" smtClean="0"/>
              <a:t>.  </a:t>
            </a:r>
            <a:r>
              <a:rPr lang="ko-KR" altLang="en-US" sz="2000" b="1" dirty="0" smtClean="0"/>
              <a:t>원판보다 가격이 저렴하고 종류가 다양한 편입니다</a:t>
            </a:r>
            <a:r>
              <a:rPr lang="en-US" altLang="ko-KR" sz="2000" b="1" dirty="0" smtClean="0"/>
              <a:t>.</a:t>
            </a:r>
            <a:endParaRPr lang="ko-KR" altLang="en-US" sz="2000" b="1" dirty="0" smtClean="0"/>
          </a:p>
        </p:txBody>
      </p:sp>
      <p:sp>
        <p:nvSpPr>
          <p:cNvPr id="7" name="대각선 방향의 모서리가 잘린 사각형 6"/>
          <p:cNvSpPr/>
          <p:nvPr/>
        </p:nvSpPr>
        <p:spPr>
          <a:xfrm>
            <a:off x="5286380" y="1071546"/>
            <a:ext cx="3571900" cy="2286016"/>
          </a:xfrm>
          <a:prstGeom prst="snip2Diag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대각선 방향의 모서리가 잘린 사각형 7"/>
          <p:cNvSpPr/>
          <p:nvPr/>
        </p:nvSpPr>
        <p:spPr>
          <a:xfrm>
            <a:off x="1000100" y="3286124"/>
            <a:ext cx="1643074" cy="428628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/>
              <a:t>목봉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00100" y="3857628"/>
            <a:ext cx="40719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err="1" smtClean="0"/>
              <a:t>옷걸이봉</a:t>
            </a:r>
            <a:r>
              <a:rPr lang="ko-KR" altLang="en-US" sz="2000" b="1" dirty="0" smtClean="0"/>
              <a:t> 등 인테리어에 적합하도록 제작된 원형의 목재로  별도의 제작이 불가능한 원형의 모양을 하고 있어 다양한 연출을 필요로 </a:t>
            </a:r>
            <a:r>
              <a:rPr lang="ko-KR" altLang="en-US" sz="2000" b="1" dirty="0" err="1" smtClean="0"/>
              <a:t>할때</a:t>
            </a:r>
            <a:r>
              <a:rPr lang="ko-KR" altLang="en-US" sz="2000" b="1" dirty="0" smtClean="0"/>
              <a:t> 쓰이며</a:t>
            </a:r>
            <a:r>
              <a:rPr lang="en-US" altLang="ko-KR" sz="2000" b="1" dirty="0" smtClean="0"/>
              <a:t>. </a:t>
            </a:r>
            <a:r>
              <a:rPr lang="ko-KR" altLang="en-US" sz="2000" b="1" dirty="0" err="1" smtClean="0"/>
              <a:t>목봉의</a:t>
            </a:r>
            <a:r>
              <a:rPr lang="ko-KR" altLang="en-US" sz="2000" b="1" dirty="0" smtClean="0"/>
              <a:t> 경우 대부분 원목으로 이루어져 있습니다</a:t>
            </a:r>
            <a:r>
              <a:rPr lang="en-US" altLang="ko-KR" sz="2000" b="1" dirty="0" smtClean="0"/>
              <a:t>.</a:t>
            </a:r>
            <a:endParaRPr lang="ko-KR" altLang="en-US" sz="2000" b="1" dirty="0" smtClean="0"/>
          </a:p>
        </p:txBody>
      </p:sp>
      <p:sp>
        <p:nvSpPr>
          <p:cNvPr id="10" name="대각선 방향의 모서리가 잘린 사각형 9"/>
          <p:cNvSpPr/>
          <p:nvPr/>
        </p:nvSpPr>
        <p:spPr>
          <a:xfrm>
            <a:off x="5286380" y="3857628"/>
            <a:ext cx="3571900" cy="2286016"/>
          </a:xfrm>
          <a:prstGeom prst="snip2Diag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대각선 방향의 모서리가 잘린 사각형 3"/>
          <p:cNvSpPr/>
          <p:nvPr/>
        </p:nvSpPr>
        <p:spPr>
          <a:xfrm>
            <a:off x="714348" y="500042"/>
            <a:ext cx="1643074" cy="428628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각재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2910" y="1071546"/>
            <a:ext cx="44291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/>
              <a:t>두께가 폭의 </a:t>
            </a:r>
            <a:r>
              <a:rPr lang="en-US" altLang="ko-KR" sz="2000" b="1" dirty="0" smtClean="0"/>
              <a:t>1/3 </a:t>
            </a:r>
            <a:r>
              <a:rPr lang="ko-KR" altLang="en-US" sz="2000" b="1" dirty="0" smtClean="0"/>
              <a:t>이상이면 각재로 칭하며</a:t>
            </a:r>
            <a:r>
              <a:rPr lang="en-US" altLang="ko-KR" sz="2000" b="1" dirty="0" smtClean="0"/>
              <a:t>, 1/3</a:t>
            </a:r>
            <a:r>
              <a:rPr lang="ko-KR" altLang="en-US" sz="2000" b="1" dirty="0" smtClean="0"/>
              <a:t>이하이면 판재로 분류 됩니다</a:t>
            </a:r>
            <a:r>
              <a:rPr lang="en-US" altLang="ko-KR" sz="2000" b="1" dirty="0" smtClean="0"/>
              <a:t>.  </a:t>
            </a:r>
            <a:r>
              <a:rPr lang="ko-KR" altLang="en-US" sz="2000" b="1" dirty="0" smtClean="0"/>
              <a:t>가구의 다리나 </a:t>
            </a:r>
            <a:r>
              <a:rPr lang="ko-KR" altLang="en-US" sz="2000" b="1" dirty="0" err="1" smtClean="0"/>
              <a:t>의자등의</a:t>
            </a:r>
            <a:r>
              <a:rPr lang="ko-KR" altLang="en-US" sz="2000" b="1" dirty="0" smtClean="0"/>
              <a:t> 다리를 만들 때 많이 사용 되며 </a:t>
            </a:r>
            <a:r>
              <a:rPr lang="ko-KR" altLang="en-US" sz="2000" b="1" dirty="0" err="1" smtClean="0"/>
              <a:t>목봉도</a:t>
            </a:r>
            <a:r>
              <a:rPr lang="ko-KR" altLang="en-US" sz="2000" b="1" dirty="0" smtClean="0"/>
              <a:t> 각재를 이용해 제작되는 목재 중 하나입니다</a:t>
            </a:r>
            <a:r>
              <a:rPr lang="en-US" altLang="ko-KR" sz="2000" b="1" dirty="0" smtClean="0"/>
              <a:t>.</a:t>
            </a:r>
            <a:endParaRPr lang="ko-KR" altLang="en-US" sz="2000" b="1" dirty="0" smtClean="0"/>
          </a:p>
        </p:txBody>
      </p:sp>
      <p:sp>
        <p:nvSpPr>
          <p:cNvPr id="6" name="대각선 방향의 모서리가 잘린 사각형 5"/>
          <p:cNvSpPr/>
          <p:nvPr/>
        </p:nvSpPr>
        <p:spPr>
          <a:xfrm>
            <a:off x="5214942" y="857232"/>
            <a:ext cx="3571900" cy="2286016"/>
          </a:xfrm>
          <a:prstGeom prst="snip2Diag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대각선 방향의 모서리가 잘린 사각형 6"/>
          <p:cNvSpPr/>
          <p:nvPr/>
        </p:nvSpPr>
        <p:spPr>
          <a:xfrm>
            <a:off x="714348" y="3429000"/>
            <a:ext cx="1643074" cy="428628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/>
              <a:t>구조재</a:t>
            </a:r>
            <a:endParaRPr lang="ko-KR" altLang="en-US" dirty="0"/>
          </a:p>
        </p:txBody>
      </p:sp>
      <p:sp>
        <p:nvSpPr>
          <p:cNvPr id="8" name="대각선 방향의 모서리가 잘린 사각형 7"/>
          <p:cNvSpPr/>
          <p:nvPr/>
        </p:nvSpPr>
        <p:spPr>
          <a:xfrm>
            <a:off x="5214942" y="3929066"/>
            <a:ext cx="3571900" cy="2286016"/>
          </a:xfrm>
          <a:prstGeom prst="snip2Diag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14348" y="4000505"/>
            <a:ext cx="43577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/>
              <a:t>목조주택에 골조용 자재로는 가격도 저렴하고 구조적으로   문제도 없기 때문에 가장 많이 쓰이는 자재로 각재와 비슷한 종류지만 각재보다</a:t>
            </a:r>
            <a:r>
              <a:rPr lang="en-US" altLang="ko-KR" sz="2000" b="1" dirty="0" smtClean="0"/>
              <a:t>.  </a:t>
            </a:r>
            <a:r>
              <a:rPr lang="ko-KR" altLang="en-US" sz="2000" b="1" dirty="0" smtClean="0"/>
              <a:t>두께가 두껍고 가격이 저렴하여 최근 </a:t>
            </a:r>
            <a:r>
              <a:rPr lang="en-US" altLang="ko-KR" sz="2000" b="1" dirty="0" smtClean="0"/>
              <a:t>DIY</a:t>
            </a:r>
            <a:r>
              <a:rPr lang="ko-KR" altLang="en-US" sz="2000" b="1" dirty="0" smtClean="0"/>
              <a:t>용으로도 널리 쓰이는 편입니다</a:t>
            </a:r>
            <a:r>
              <a:rPr lang="en-US" altLang="ko-KR" sz="2000" b="1" dirty="0" smtClean="0"/>
              <a:t>.</a:t>
            </a:r>
            <a:endParaRPr lang="ko-KR" altLang="en-US" sz="2000" b="1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대각선 방향의 모서리가 잘린 사각형 3"/>
          <p:cNvSpPr/>
          <p:nvPr/>
        </p:nvSpPr>
        <p:spPr>
          <a:xfrm>
            <a:off x="642910" y="500042"/>
            <a:ext cx="1643074" cy="428628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바닥재</a:t>
            </a:r>
            <a:endParaRPr lang="ko-KR" altLang="en-US" dirty="0"/>
          </a:p>
        </p:txBody>
      </p:sp>
      <p:sp>
        <p:nvSpPr>
          <p:cNvPr id="5" name="대각선 방향의 모서리가 잘린 사각형 4"/>
          <p:cNvSpPr/>
          <p:nvPr/>
        </p:nvSpPr>
        <p:spPr>
          <a:xfrm>
            <a:off x="5214942" y="1000108"/>
            <a:ext cx="3571900" cy="2286016"/>
          </a:xfrm>
          <a:prstGeom prst="snip2Diag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2910" y="1000109"/>
            <a:ext cx="44291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/>
              <a:t> 바닥재의 경우 용도에 쓰임이 용이하도록 </a:t>
            </a:r>
            <a:r>
              <a:rPr lang="ko-KR" altLang="en-US" sz="2000" b="1" dirty="0" err="1" smtClean="0"/>
              <a:t>끼움식</a:t>
            </a:r>
            <a:r>
              <a:rPr lang="ko-KR" altLang="en-US" sz="2000" b="1" dirty="0" smtClean="0"/>
              <a:t> 처리</a:t>
            </a:r>
            <a:r>
              <a:rPr lang="en-US" altLang="ko-KR" sz="2000" b="1" dirty="0" smtClean="0"/>
              <a:t>,  </a:t>
            </a:r>
            <a:r>
              <a:rPr lang="ko-KR" altLang="en-US" sz="2000" b="1" dirty="0" smtClean="0"/>
              <a:t>디자인 </a:t>
            </a:r>
            <a:r>
              <a:rPr lang="ko-KR" altLang="en-US" sz="2000" b="1" dirty="0" err="1" smtClean="0"/>
              <a:t>컷팅등이</a:t>
            </a:r>
            <a:r>
              <a:rPr lang="ko-KR" altLang="en-US" sz="2000" b="1" dirty="0" smtClean="0"/>
              <a:t> 되어 있는 목재로 일반 목재보다 빠르고 편한 시공을 할 수 있으며 외부용으로 나온 제품의 경우 방부처리가 되어 있어 물에 장시간 노출이 되어도 손상되지 않는 장점이 있습니다</a:t>
            </a:r>
            <a:r>
              <a:rPr lang="en-US" altLang="ko-KR" sz="2000" b="1" dirty="0" smtClean="0"/>
              <a:t>.</a:t>
            </a:r>
            <a:endParaRPr lang="ko-KR" altLang="en-US" sz="2000" b="1" dirty="0"/>
          </a:p>
        </p:txBody>
      </p:sp>
      <p:sp>
        <p:nvSpPr>
          <p:cNvPr id="7" name="대각선 방향의 모서리가 잘린 사각형 6"/>
          <p:cNvSpPr/>
          <p:nvPr/>
        </p:nvSpPr>
        <p:spPr>
          <a:xfrm>
            <a:off x="642910" y="3357562"/>
            <a:ext cx="1643074" cy="428628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벽면용 패널</a:t>
            </a:r>
            <a:endParaRPr lang="ko-KR" altLang="en-US" dirty="0"/>
          </a:p>
        </p:txBody>
      </p:sp>
      <p:sp>
        <p:nvSpPr>
          <p:cNvPr id="8" name="대각선 방향의 모서리가 잘린 사각형 7"/>
          <p:cNvSpPr/>
          <p:nvPr/>
        </p:nvSpPr>
        <p:spPr>
          <a:xfrm>
            <a:off x="5214942" y="3857628"/>
            <a:ext cx="3571900" cy="2500330"/>
          </a:xfrm>
          <a:prstGeom prst="snip2Diag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1472" y="3786190"/>
            <a:ext cx="450059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/>
              <a:t>일반 목재보다 시공이 편리하고 간편하며 따로 페인팅 작업을 </a:t>
            </a:r>
            <a:r>
              <a:rPr lang="ko-KR" altLang="en-US" sz="2000" b="1" dirty="0" err="1" smtClean="0"/>
              <a:t>하지않아도</a:t>
            </a:r>
            <a:r>
              <a:rPr lang="ko-KR" altLang="en-US" sz="2000" b="1" dirty="0" smtClean="0"/>
              <a:t> 되는 </a:t>
            </a:r>
            <a:r>
              <a:rPr lang="ko-KR" altLang="en-US" sz="2000" b="1" dirty="0" err="1" smtClean="0"/>
              <a:t>랩핑</a:t>
            </a:r>
            <a:r>
              <a:rPr lang="ko-KR" altLang="en-US" sz="2000" b="1" dirty="0" smtClean="0"/>
              <a:t> 처리가 되어있는 제품도 있습니다</a:t>
            </a:r>
            <a:r>
              <a:rPr lang="en-US" altLang="ko-KR" sz="2000" b="1" dirty="0" smtClean="0"/>
              <a:t>. </a:t>
            </a:r>
            <a:r>
              <a:rPr lang="ko-KR" altLang="en-US" sz="2000" b="1" dirty="0" err="1" smtClean="0"/>
              <a:t>렙핑처리가</a:t>
            </a:r>
            <a:r>
              <a:rPr lang="ko-KR" altLang="en-US" sz="2000" b="1" dirty="0" smtClean="0"/>
              <a:t> 되어있는 제품의 경우 시공 후 별도의 상도 작업 없이  바로 물걸레 질을 할 수 있는 제품입니다</a:t>
            </a:r>
            <a:r>
              <a:rPr lang="en-US" altLang="ko-KR" sz="2000" b="1" dirty="0" smtClean="0"/>
              <a:t>.</a:t>
            </a:r>
            <a:endParaRPr lang="ko-KR" altLang="en-US" sz="2000" b="1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t="-6000" r="-2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목재의 장점 </a:t>
            </a:r>
            <a:endParaRPr lang="ko-KR" altLang="en-US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285720" y="1428736"/>
            <a:ext cx="8572560" cy="5214974"/>
          </a:xfrm>
          <a:prstGeom prst="roundRect">
            <a:avLst/>
          </a:prstGeom>
          <a:blipFill dpi="0" rotWithShape="1">
            <a:blip r:embed="rId3" cstate="print">
              <a:alphaModFix amt="44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00100" y="1785926"/>
            <a:ext cx="6643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/>
              <a:t>▣ 자연스러운 목재의 무늬가 시각적 안정감을 준다</a:t>
            </a:r>
            <a:r>
              <a:rPr lang="en-US" altLang="ko-KR" sz="2000" b="1" dirty="0" smtClean="0"/>
              <a:t>.</a:t>
            </a:r>
            <a:endParaRPr lang="ko-KR" altLang="en-US" sz="2000" b="1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1000100" y="2214554"/>
            <a:ext cx="6143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/>
              <a:t>▣ 목재표면의 </a:t>
            </a:r>
            <a:r>
              <a:rPr lang="ko-KR" altLang="en-US" sz="2000" b="1" dirty="0" err="1" smtClean="0"/>
              <a:t>흡음성이</a:t>
            </a:r>
            <a:r>
              <a:rPr lang="ko-KR" altLang="en-US" sz="2000" b="1" dirty="0" smtClean="0"/>
              <a:t> 뛰어나 소음을 차단해준다</a:t>
            </a:r>
            <a:r>
              <a:rPr lang="en-US" altLang="ko-KR" dirty="0" smtClean="0"/>
              <a:t>.</a:t>
            </a:r>
            <a:endParaRPr lang="ko-KR" altLang="en-US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1000100" y="2714620"/>
            <a:ext cx="6643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ko-KR" altLang="en-US" sz="2000" b="1" dirty="0" smtClean="0"/>
              <a:t>▣ 목재의 온도변화율이 낮아 </a:t>
            </a:r>
            <a:r>
              <a:rPr lang="ko-KR" altLang="en-US" sz="2000" b="1" dirty="0" err="1" smtClean="0"/>
              <a:t>접촉시</a:t>
            </a:r>
            <a:r>
              <a:rPr lang="ko-KR" altLang="en-US" sz="2000" b="1" dirty="0" smtClean="0"/>
              <a:t> 덥거나 차가운</a:t>
            </a:r>
          </a:p>
          <a:p>
            <a:pPr fontAlgn="t"/>
            <a:r>
              <a:rPr lang="ko-KR" altLang="en-US" sz="2000" b="1" dirty="0" smtClean="0"/>
              <a:t>    느낌이 심하지 않다</a:t>
            </a:r>
            <a:r>
              <a:rPr lang="en-US" altLang="ko-KR" sz="2000" b="1" dirty="0" smtClean="0"/>
              <a:t>.</a:t>
            </a:r>
            <a:endParaRPr lang="ko-KR" altLang="en-US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000100" y="4286256"/>
            <a:ext cx="6643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ko-KR" altLang="en-US" sz="2000" b="1" dirty="0" smtClean="0"/>
              <a:t>▣ 숲에서와 같은 목재의 향기가 생활 속에서 산림욕</a:t>
            </a:r>
          </a:p>
          <a:p>
            <a:pPr fontAlgn="t"/>
            <a:r>
              <a:rPr lang="ko-KR" altLang="en-US" sz="2000" b="1" dirty="0" smtClean="0"/>
              <a:t>    을 즐기는 효과를 준다</a:t>
            </a:r>
            <a:r>
              <a:rPr lang="en-US" altLang="ko-KR" sz="2000" b="1" dirty="0" smtClean="0"/>
              <a:t>.</a:t>
            </a:r>
            <a:endParaRPr lang="ko-KR" altLang="en-US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000100" y="5143512"/>
            <a:ext cx="66437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ko-KR" altLang="en-US" sz="2000" b="1" dirty="0" smtClean="0"/>
              <a:t>▣ 목재는 온도가 높은 시간대에 열을 흡수하여 저장</a:t>
            </a:r>
          </a:p>
          <a:p>
            <a:pPr fontAlgn="t"/>
            <a:r>
              <a:rPr lang="ko-KR" altLang="en-US" sz="2000" b="1" dirty="0" smtClean="0"/>
              <a:t>    함으로써 실내온도를 낮추고</a:t>
            </a:r>
            <a:r>
              <a:rPr lang="en-US" altLang="ko-KR" sz="2000" b="1" dirty="0" smtClean="0"/>
              <a:t>, </a:t>
            </a:r>
            <a:r>
              <a:rPr lang="ko-KR" altLang="en-US" sz="2000" b="1" dirty="0" err="1" smtClean="0"/>
              <a:t>온도가낮아지면</a:t>
            </a:r>
            <a:r>
              <a:rPr lang="ko-KR" altLang="en-US" sz="2000" b="1" dirty="0" smtClean="0"/>
              <a:t> 저장</a:t>
            </a:r>
          </a:p>
          <a:p>
            <a:pPr fontAlgn="t"/>
            <a:r>
              <a:rPr lang="ko-KR" altLang="en-US" sz="2000" b="1" dirty="0" smtClean="0"/>
              <a:t>    된 열을 방출하여 실내온도를 조절한다</a:t>
            </a:r>
            <a:r>
              <a:rPr lang="en-US" altLang="ko-KR" sz="2000" b="1" dirty="0" smtClean="0"/>
              <a:t>.</a:t>
            </a:r>
            <a:endParaRPr lang="ko-KR" alt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1000100" y="3429000"/>
            <a:ext cx="6643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ko-KR" altLang="en-US" sz="2000" b="1" dirty="0" smtClean="0"/>
              <a:t>▣ 자연친화적인 마감재로서 목재를 만지는 느낌이 </a:t>
            </a:r>
          </a:p>
          <a:p>
            <a:pPr fontAlgn="t"/>
            <a:r>
              <a:rPr lang="ko-KR" altLang="en-US" sz="2000" b="1" dirty="0" smtClean="0"/>
              <a:t>    자연스럽다</a:t>
            </a:r>
            <a:r>
              <a:rPr lang="en-US" altLang="ko-KR" sz="2000" b="1" dirty="0" smtClean="0"/>
              <a:t>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목재의 단점</a:t>
            </a:r>
            <a:endParaRPr lang="ko-KR" altLang="en-US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285720" y="1357298"/>
            <a:ext cx="8572560" cy="5214974"/>
          </a:xfrm>
          <a:prstGeom prst="roundRect">
            <a:avLst/>
          </a:prstGeom>
          <a:blipFill dpi="0" rotWithShape="1">
            <a:blip r:embed="rId2" cstate="print">
              <a:alphaModFix amt="8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000100" y="1714488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▣ 가연성으로 화재의 위험이 있다</a:t>
            </a:r>
            <a:r>
              <a:rPr lang="en-US" altLang="ko-KR" b="1" dirty="0" smtClean="0"/>
              <a:t>.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00100" y="2357430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▣ 부패하기 쉽고 충해를 받기 쉽다</a:t>
            </a:r>
            <a:r>
              <a:rPr lang="en-US" altLang="ko-KR" b="1" dirty="0" smtClean="0"/>
              <a:t>.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00100" y="2928934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▣ 목재 자체의 부분적 조직의 결함</a:t>
            </a:r>
            <a:r>
              <a:rPr lang="en-US" altLang="ko-KR" b="1" dirty="0" smtClean="0"/>
              <a:t>(       , </a:t>
            </a:r>
            <a:r>
              <a:rPr lang="ko-KR" altLang="en-US" b="1" dirty="0" smtClean="0"/>
              <a:t>썩음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갈라짐</a:t>
            </a:r>
            <a:r>
              <a:rPr lang="en-US" altLang="ko-KR" b="1" dirty="0" smtClean="0"/>
              <a:t>,    </a:t>
            </a:r>
            <a:r>
              <a:rPr lang="ko-KR" altLang="en-US" b="1" dirty="0" smtClean="0"/>
              <a:t>       </a:t>
            </a:r>
            <a:r>
              <a:rPr lang="en-US" altLang="ko-KR" b="1" dirty="0" smtClean="0"/>
              <a:t>)</a:t>
            </a:r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00100" y="3500438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▣ 채취에서 가공까지 시간이 많이 걸린다</a:t>
            </a:r>
            <a:r>
              <a:rPr lang="en-US" altLang="ko-KR" b="1" dirty="0" smtClean="0"/>
              <a:t>.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00100" y="4143380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▣ 재질의 </a:t>
            </a:r>
            <a:r>
              <a:rPr lang="ko-KR" altLang="en-US" b="1" dirty="0" err="1" smtClean="0"/>
              <a:t>균질성이</a:t>
            </a:r>
            <a:r>
              <a:rPr lang="ko-KR" altLang="en-US" b="1" dirty="0" smtClean="0"/>
              <a:t> 떨어지고 크기의 제한이 있다</a:t>
            </a:r>
            <a:r>
              <a:rPr lang="en-US" altLang="ko-KR" b="1" dirty="0" smtClean="0"/>
              <a:t>.</a:t>
            </a:r>
            <a:endParaRPr lang="ko-KR" altLang="en-US" dirty="0"/>
          </a:p>
        </p:txBody>
      </p:sp>
      <p:sp>
        <p:nvSpPr>
          <p:cNvPr id="13" name="TextBox 12">
            <a:hlinkHover r:id="rId3" action="ppaction://hlinksldjump"/>
          </p:cNvPr>
          <p:cNvSpPr txBox="1"/>
          <p:nvPr/>
        </p:nvSpPr>
        <p:spPr>
          <a:xfrm>
            <a:off x="4714876" y="2928934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옹이</a:t>
            </a:r>
          </a:p>
        </p:txBody>
      </p:sp>
      <p:sp>
        <p:nvSpPr>
          <p:cNvPr id="14" name="TextBox 13">
            <a:hlinkHover r:id="rId4" action="ppaction://hlinksldjump"/>
          </p:cNvPr>
          <p:cNvSpPr txBox="1"/>
          <p:nvPr/>
        </p:nvSpPr>
        <p:spPr>
          <a:xfrm>
            <a:off x="6715140" y="2928934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 smtClean="0"/>
              <a:t>껍질박이</a:t>
            </a:r>
            <a:endParaRPr lang="ko-KR" altLang="en-US" b="1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목재의 단점</a:t>
            </a:r>
            <a:endParaRPr lang="ko-KR" altLang="en-US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285720" y="1357298"/>
            <a:ext cx="8572560" cy="5214974"/>
          </a:xfrm>
          <a:prstGeom prst="roundRect">
            <a:avLst/>
          </a:prstGeom>
          <a:blipFill dpi="0" rotWithShape="1">
            <a:blip r:embed="rId2" cstate="print">
              <a:alphaModFix amt="8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000100" y="1714488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▣ 가연성으로 화재의 위험이 있다</a:t>
            </a:r>
            <a:r>
              <a:rPr lang="en-US" altLang="ko-KR" b="1" dirty="0" smtClean="0"/>
              <a:t>.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00100" y="2357430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▣ 부패하기 쉽고 충해를 받기 쉽다</a:t>
            </a:r>
            <a:r>
              <a:rPr lang="en-US" altLang="ko-KR" b="1" dirty="0" smtClean="0"/>
              <a:t>.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00100" y="2928934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▣ 목재 자체의 부분적 조직의 결함</a:t>
            </a:r>
            <a:r>
              <a:rPr lang="en-US" altLang="ko-KR" b="1" dirty="0" smtClean="0"/>
              <a:t>(       , </a:t>
            </a:r>
            <a:r>
              <a:rPr lang="ko-KR" altLang="en-US" b="1" dirty="0" smtClean="0"/>
              <a:t>썩음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갈라짐</a:t>
            </a:r>
            <a:r>
              <a:rPr lang="en-US" altLang="ko-KR" b="1" dirty="0" smtClean="0"/>
              <a:t>,    </a:t>
            </a:r>
            <a:r>
              <a:rPr lang="ko-KR" altLang="en-US" b="1" dirty="0" smtClean="0"/>
              <a:t>       </a:t>
            </a:r>
            <a:r>
              <a:rPr lang="en-US" altLang="ko-KR" b="1" dirty="0" smtClean="0"/>
              <a:t>)</a:t>
            </a:r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00100" y="3500438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▣ 채취에서 가공까지 시간이 많이 걸린다</a:t>
            </a:r>
            <a:r>
              <a:rPr lang="en-US" altLang="ko-KR" b="1" dirty="0" smtClean="0"/>
              <a:t>.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00100" y="4143380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▣ 재질의 </a:t>
            </a:r>
            <a:r>
              <a:rPr lang="ko-KR" altLang="en-US" b="1" dirty="0" err="1" smtClean="0"/>
              <a:t>균질성이</a:t>
            </a:r>
            <a:r>
              <a:rPr lang="ko-KR" altLang="en-US" b="1" dirty="0" smtClean="0"/>
              <a:t> 떨어지고 크기의 제한이 있다</a:t>
            </a:r>
            <a:r>
              <a:rPr lang="en-US" altLang="ko-KR" b="1" dirty="0" smtClean="0"/>
              <a:t>.</a:t>
            </a:r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786314" y="2928934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옹이</a:t>
            </a:r>
          </a:p>
        </p:txBody>
      </p:sp>
      <p:sp>
        <p:nvSpPr>
          <p:cNvPr id="14" name="TextBox 13">
            <a:hlinkHover r:id="rId3" action="ppaction://hlinksldjump"/>
          </p:cNvPr>
          <p:cNvSpPr txBox="1"/>
          <p:nvPr/>
        </p:nvSpPr>
        <p:spPr>
          <a:xfrm>
            <a:off x="6715140" y="2928934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 smtClean="0"/>
              <a:t>껍질박이</a:t>
            </a:r>
            <a:endParaRPr lang="ko-KR" altLang="en-US" b="1" dirty="0" smtClean="0"/>
          </a:p>
        </p:txBody>
      </p:sp>
      <p:pic>
        <p:nvPicPr>
          <p:cNvPr id="15" name="그림 14" descr="%B3%AA%B9%AB_%BF%CB%C0%CC003_z147z1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28794" y="2143116"/>
            <a:ext cx="5080000" cy="3810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목재의 단점</a:t>
            </a:r>
            <a:endParaRPr lang="ko-KR" altLang="en-US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285720" y="1357298"/>
            <a:ext cx="8572560" cy="5214974"/>
          </a:xfrm>
          <a:prstGeom prst="roundRect">
            <a:avLst/>
          </a:prstGeom>
          <a:blipFill dpi="0" rotWithShape="1">
            <a:blip r:embed="rId2" cstate="print">
              <a:alphaModFix amt="8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000100" y="1714488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▣ 가연성으로 화재의 위험이 있다</a:t>
            </a:r>
            <a:r>
              <a:rPr lang="en-US" altLang="ko-KR" b="1" dirty="0" smtClean="0"/>
              <a:t>.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00100" y="2357430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▣ 부패하기 쉽고 충해를 받기 쉽다</a:t>
            </a:r>
            <a:r>
              <a:rPr lang="en-US" altLang="ko-KR" b="1" dirty="0" smtClean="0"/>
              <a:t>.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00100" y="2928934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▣ 목재 자체의 부분적 조직의 결함</a:t>
            </a:r>
            <a:r>
              <a:rPr lang="en-US" altLang="ko-KR" b="1" dirty="0" smtClean="0"/>
              <a:t>(       , </a:t>
            </a:r>
            <a:r>
              <a:rPr lang="ko-KR" altLang="en-US" b="1" dirty="0" smtClean="0"/>
              <a:t>썩음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갈라짐</a:t>
            </a:r>
            <a:r>
              <a:rPr lang="en-US" altLang="ko-KR" b="1" dirty="0" smtClean="0"/>
              <a:t>,    </a:t>
            </a:r>
            <a:r>
              <a:rPr lang="ko-KR" altLang="en-US" b="1" dirty="0" smtClean="0"/>
              <a:t>       </a:t>
            </a:r>
            <a:r>
              <a:rPr lang="en-US" altLang="ko-KR" b="1" dirty="0" smtClean="0"/>
              <a:t>)</a:t>
            </a:r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00100" y="3500438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▣ 채취에서 가공까지 시간이 많이 걸린다</a:t>
            </a:r>
            <a:r>
              <a:rPr lang="en-US" altLang="ko-KR" b="1" dirty="0" smtClean="0"/>
              <a:t>.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00100" y="4143380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▣ 재질의 </a:t>
            </a:r>
            <a:r>
              <a:rPr lang="ko-KR" altLang="en-US" b="1" dirty="0" err="1" smtClean="0"/>
              <a:t>균질성이</a:t>
            </a:r>
            <a:r>
              <a:rPr lang="ko-KR" altLang="en-US" b="1" dirty="0" smtClean="0"/>
              <a:t> 떨어지고 크기의 제한이 있다</a:t>
            </a:r>
            <a:r>
              <a:rPr lang="en-US" altLang="ko-KR" b="1" dirty="0" smtClean="0"/>
              <a:t>.</a:t>
            </a:r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786314" y="2928934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옹이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15140" y="2928934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 smtClean="0"/>
              <a:t>껍질박이</a:t>
            </a:r>
            <a:endParaRPr lang="ko-KR" altLang="en-US" b="1" dirty="0" smtClean="0"/>
          </a:p>
        </p:txBody>
      </p:sp>
      <p:pic>
        <p:nvPicPr>
          <p:cNvPr id="15" name="그림 14" descr="untitled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8794" y="2000240"/>
            <a:ext cx="5238750" cy="393382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목재의 단점</a:t>
            </a:r>
            <a:endParaRPr lang="ko-KR" altLang="en-US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285720" y="1357298"/>
            <a:ext cx="8572560" cy="5214974"/>
          </a:xfrm>
          <a:prstGeom prst="roundRect">
            <a:avLst/>
          </a:prstGeom>
          <a:blipFill dpi="0" rotWithShape="1">
            <a:blip r:embed="rId2" cstate="print">
              <a:alphaModFix amt="8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000100" y="1714488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▣ 가연성으로 화재의 위험이 있다</a:t>
            </a:r>
            <a:r>
              <a:rPr lang="en-US" altLang="ko-KR" b="1" dirty="0" smtClean="0"/>
              <a:t>.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00100" y="2357430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▣ 부패하기 쉽고 충해를 받기 쉽다</a:t>
            </a:r>
            <a:r>
              <a:rPr lang="en-US" altLang="ko-KR" b="1" dirty="0" smtClean="0"/>
              <a:t>.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00100" y="2928934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▣ 목재 자체의 부분적 조직의 결함</a:t>
            </a:r>
            <a:r>
              <a:rPr lang="en-US" altLang="ko-KR" b="1" dirty="0" smtClean="0"/>
              <a:t>(       , </a:t>
            </a:r>
            <a:r>
              <a:rPr lang="ko-KR" altLang="en-US" b="1" dirty="0" smtClean="0"/>
              <a:t>썩음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갈라짐</a:t>
            </a:r>
            <a:r>
              <a:rPr lang="en-US" altLang="ko-KR" b="1" dirty="0" smtClean="0"/>
              <a:t>,    </a:t>
            </a:r>
            <a:r>
              <a:rPr lang="ko-KR" altLang="en-US" b="1" dirty="0" smtClean="0"/>
              <a:t>       </a:t>
            </a:r>
            <a:r>
              <a:rPr lang="en-US" altLang="ko-KR" b="1" dirty="0" smtClean="0"/>
              <a:t>)</a:t>
            </a:r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00100" y="3500438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▣ 채취에서 가공까지 시간이 많이 걸린다</a:t>
            </a:r>
            <a:r>
              <a:rPr lang="en-US" altLang="ko-KR" b="1" dirty="0" smtClean="0"/>
              <a:t>.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00100" y="4143380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▣ 재질의 </a:t>
            </a:r>
            <a:r>
              <a:rPr lang="ko-KR" altLang="en-US" b="1" dirty="0" err="1" smtClean="0"/>
              <a:t>균질성이</a:t>
            </a:r>
            <a:r>
              <a:rPr lang="ko-KR" altLang="en-US" b="1" dirty="0" smtClean="0"/>
              <a:t> 떨어지고 크기의 제한이 있다</a:t>
            </a:r>
            <a:r>
              <a:rPr lang="en-US" altLang="ko-KR" b="1" dirty="0" smtClean="0"/>
              <a:t>.</a:t>
            </a:r>
            <a:endParaRPr lang="ko-KR" altLang="en-US" dirty="0"/>
          </a:p>
        </p:txBody>
      </p:sp>
      <p:sp>
        <p:nvSpPr>
          <p:cNvPr id="13" name="TextBox 12">
            <a:hlinkHover r:id="rId3" action="ppaction://hlinksldjump"/>
          </p:cNvPr>
          <p:cNvSpPr txBox="1"/>
          <p:nvPr/>
        </p:nvSpPr>
        <p:spPr>
          <a:xfrm>
            <a:off x="4786314" y="2928934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옹이</a:t>
            </a:r>
          </a:p>
        </p:txBody>
      </p:sp>
      <p:sp>
        <p:nvSpPr>
          <p:cNvPr id="14" name="TextBox 13">
            <a:hlinkHover r:id="rId4" action="ppaction://hlinksldjump"/>
          </p:cNvPr>
          <p:cNvSpPr txBox="1"/>
          <p:nvPr/>
        </p:nvSpPr>
        <p:spPr>
          <a:xfrm>
            <a:off x="6715140" y="2928934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 smtClean="0"/>
              <a:t>껍질박이</a:t>
            </a:r>
            <a:endParaRPr lang="ko-KR" altLang="en-US" b="1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목조주택의 특징</a:t>
            </a:r>
            <a:endParaRPr lang="ko-KR" altLang="en-US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내용 개체 틀 4" descr="사용자 지정 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71934" y="2786058"/>
            <a:ext cx="4739677" cy="35004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대각선 방향의 모서리가 잘린 사각형 5"/>
          <p:cNvSpPr/>
          <p:nvPr/>
        </p:nvSpPr>
        <p:spPr>
          <a:xfrm>
            <a:off x="285720" y="1357298"/>
            <a:ext cx="8572560" cy="1143008"/>
          </a:xfrm>
          <a:prstGeom prst="snip2Diag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fontAlgn="t"/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목재는 자연의 소재</a:t>
            </a:r>
            <a:endParaRPr lang="ko-KR" alt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t"/>
            <a:r>
              <a:rPr lang="ko-KR" altLang="en-US" b="1" dirty="0" err="1" smtClean="0"/>
              <a:t>로서</a:t>
            </a:r>
            <a:r>
              <a:rPr lang="ko-KR" altLang="en-US" b="1" dirty="0" smtClean="0"/>
              <a:t> 자연의 일부인 인간에게 가장 적당한 재료로 사용되고 있으며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목조주택의 장점으로는 다음과 같습니다 </a:t>
            </a:r>
          </a:p>
          <a:p>
            <a:pPr algn="ctr"/>
            <a:endParaRPr lang="ko-KR" altLang="en-US" dirty="0" smtClean="0"/>
          </a:p>
        </p:txBody>
      </p:sp>
      <p:sp>
        <p:nvSpPr>
          <p:cNvPr id="7" name="대각선 방향의 모서리가 잘린 사각형 6"/>
          <p:cNvSpPr/>
          <p:nvPr/>
        </p:nvSpPr>
        <p:spPr>
          <a:xfrm>
            <a:off x="285720" y="3000372"/>
            <a:ext cx="2714644" cy="35719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무공해 건축자재</a:t>
            </a:r>
            <a:endParaRPr lang="ko-KR" altLang="en-US" dirty="0"/>
          </a:p>
        </p:txBody>
      </p:sp>
      <p:sp>
        <p:nvSpPr>
          <p:cNvPr id="8" name="대각선 방향의 모서리가 잘린 사각형 7"/>
          <p:cNvSpPr/>
          <p:nvPr/>
        </p:nvSpPr>
        <p:spPr>
          <a:xfrm>
            <a:off x="285720" y="4572008"/>
            <a:ext cx="2714644" cy="35719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쾌적한 환경 유지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85720" y="3429000"/>
            <a:ext cx="3786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ko-KR" altLang="en-US" b="1" dirty="0" smtClean="0"/>
              <a:t>나무는 다른 건축 마감재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시멘트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벽돌 등</a:t>
            </a:r>
            <a:r>
              <a:rPr lang="en-US" altLang="ko-KR" b="1" dirty="0" smtClean="0"/>
              <a:t>)</a:t>
            </a:r>
            <a:r>
              <a:rPr lang="ko-KR" altLang="en-US" b="1" dirty="0" smtClean="0"/>
              <a:t>보다 공해를 일으키지 않</a:t>
            </a:r>
          </a:p>
          <a:p>
            <a:pPr fontAlgn="t"/>
            <a:r>
              <a:rPr lang="ko-KR" altLang="en-US" b="1" dirty="0" err="1" smtClean="0"/>
              <a:t>으며</a:t>
            </a:r>
            <a:r>
              <a:rPr lang="ko-KR" altLang="en-US" b="1" dirty="0" smtClean="0"/>
              <a:t> 가장 안전한 천연의 자재이다</a:t>
            </a:r>
            <a:r>
              <a:rPr lang="en-US" altLang="ko-KR" b="1" dirty="0" smtClean="0"/>
              <a:t>. 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5720" y="5072074"/>
            <a:ext cx="3786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ko-KR" altLang="en-US" b="1" dirty="0" smtClean="0"/>
              <a:t>목재의 자연통풍으로 적당한 습도를 유지하며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목재표면의 흡음성은</a:t>
            </a:r>
          </a:p>
          <a:p>
            <a:pPr fontAlgn="t"/>
            <a:r>
              <a:rPr lang="ko-KR" altLang="en-US" b="1" dirty="0" smtClean="0"/>
              <a:t> 외부의 소음을 흡수 </a:t>
            </a:r>
            <a:r>
              <a:rPr lang="en-US" altLang="ko-KR" b="1" dirty="0" smtClean="0"/>
              <a:t>· </a:t>
            </a:r>
            <a:r>
              <a:rPr lang="ko-KR" altLang="en-US" b="1" dirty="0" smtClean="0"/>
              <a:t>차단하여 방음효과를 낸다</a:t>
            </a:r>
            <a:r>
              <a:rPr lang="en-US" altLang="ko-KR" b="1" dirty="0" smtClean="0"/>
              <a:t>.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용자 지정 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7686" y="1500174"/>
            <a:ext cx="4470128" cy="37862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대각선 방향의 모서리가 잘린 사각형 4"/>
          <p:cNvSpPr/>
          <p:nvPr/>
        </p:nvSpPr>
        <p:spPr>
          <a:xfrm>
            <a:off x="285720" y="857232"/>
            <a:ext cx="2714644" cy="35719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높은 열효율</a:t>
            </a:r>
          </a:p>
        </p:txBody>
      </p:sp>
      <p:sp>
        <p:nvSpPr>
          <p:cNvPr id="6" name="대각선 방향의 모서리가 잘린 사각형 5"/>
          <p:cNvSpPr/>
          <p:nvPr/>
        </p:nvSpPr>
        <p:spPr>
          <a:xfrm>
            <a:off x="285720" y="2357430"/>
            <a:ext cx="2714644" cy="35719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적은 유지관리비</a:t>
            </a:r>
          </a:p>
        </p:txBody>
      </p:sp>
      <p:sp>
        <p:nvSpPr>
          <p:cNvPr id="7" name="대각선 방향의 모서리가 잘린 사각형 6"/>
          <p:cNvSpPr/>
          <p:nvPr/>
        </p:nvSpPr>
        <p:spPr>
          <a:xfrm>
            <a:off x="285720" y="4143380"/>
            <a:ext cx="2714644" cy="35719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높은 내구성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5720" y="1285860"/>
            <a:ext cx="3929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통나무 주택은 일반 주택에 비하여 </a:t>
            </a:r>
            <a:r>
              <a:rPr lang="en-US" altLang="ko-KR" b="1" dirty="0" smtClean="0"/>
              <a:t>20~30%</a:t>
            </a:r>
            <a:r>
              <a:rPr lang="ko-KR" altLang="en-US" b="1" dirty="0" smtClean="0"/>
              <a:t>의 연료비가 절약된다</a:t>
            </a:r>
            <a:r>
              <a:rPr lang="en-US" altLang="ko-KR" b="1" dirty="0" smtClean="0"/>
              <a:t>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5720" y="2786058"/>
            <a:ext cx="3857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ko-KR" altLang="en-US" b="1" dirty="0" smtClean="0"/>
              <a:t>일반 목조주택은 특별한 수리 없이 </a:t>
            </a:r>
            <a:r>
              <a:rPr lang="en-US" altLang="ko-KR" b="1" dirty="0" smtClean="0"/>
              <a:t>3`~5</a:t>
            </a:r>
            <a:r>
              <a:rPr lang="ko-KR" altLang="en-US" b="1" dirty="0" smtClean="0"/>
              <a:t>년에 한 번 정도씩 외벽에 칠</a:t>
            </a:r>
          </a:p>
          <a:p>
            <a:pPr fontAlgn="t"/>
            <a:r>
              <a:rPr lang="ko-KR" altLang="en-US" b="1" dirty="0" smtClean="0"/>
              <a:t> 만 해주면 별 무리가 없다</a:t>
            </a:r>
            <a:r>
              <a:rPr lang="en-US" altLang="ko-KR" b="1" dirty="0" smtClean="0"/>
              <a:t>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4282" y="4572008"/>
            <a:ext cx="39290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ko-KR" altLang="en-US" b="1" dirty="0" smtClean="0"/>
              <a:t>우리 나라의 사찰이나 고궁을 예로 보면 목조주택의 높은 내구성을 확인할 수 있다</a:t>
            </a:r>
            <a:r>
              <a:rPr lang="en-US" altLang="ko-KR" b="1" dirty="0" smtClean="0"/>
              <a:t>.</a:t>
            </a:r>
            <a:r>
              <a:rPr lang="en-US" altLang="ko-KR" dirty="0" smtClean="0"/>
              <a:t> 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목차</a:t>
            </a:r>
            <a:endParaRPr lang="ko-KR" altLang="en-US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 smtClean="0"/>
              <a:t>목재의 제조 과정</a:t>
            </a:r>
            <a:endParaRPr lang="en-US" altLang="ko-KR" sz="2000" dirty="0" smtClean="0"/>
          </a:p>
          <a:p>
            <a:r>
              <a:rPr lang="ko-KR" altLang="en-US" sz="2000" dirty="0" smtClean="0"/>
              <a:t>목재의 종류</a:t>
            </a:r>
            <a:endParaRPr lang="en-US" altLang="ko-KR" sz="2000" dirty="0" smtClean="0"/>
          </a:p>
          <a:p>
            <a:r>
              <a:rPr lang="ko-KR" altLang="en-US" sz="2000" dirty="0" smtClean="0"/>
              <a:t>목재의 형태</a:t>
            </a:r>
            <a:endParaRPr lang="en-US" altLang="ko-KR" sz="2000" dirty="0" smtClean="0"/>
          </a:p>
          <a:p>
            <a:r>
              <a:rPr lang="ko-KR" altLang="en-US" sz="2000" dirty="0" smtClean="0"/>
              <a:t>목재의 장</a:t>
            </a:r>
            <a:r>
              <a:rPr lang="en-US" altLang="ko-KR" sz="2000" dirty="0" smtClean="0"/>
              <a:t>·</a:t>
            </a:r>
            <a:r>
              <a:rPr lang="ko-KR" altLang="en-US" sz="2000" dirty="0" smtClean="0"/>
              <a:t>단점</a:t>
            </a:r>
            <a:endParaRPr lang="en-US" altLang="ko-KR" sz="2000" dirty="0" smtClean="0"/>
          </a:p>
          <a:p>
            <a:r>
              <a:rPr lang="ko-KR" altLang="en-US" sz="2000" dirty="0" smtClean="0"/>
              <a:t>목조주택의 특징</a:t>
            </a:r>
            <a:endParaRPr lang="en-US" altLang="ko-KR" sz="2000" dirty="0" smtClean="0"/>
          </a:p>
          <a:p>
            <a:r>
              <a:rPr lang="ko-KR" altLang="en-US" sz="2000" dirty="0" smtClean="0"/>
              <a:t>목재의 재활용</a:t>
            </a:r>
            <a:endParaRPr lang="en-US" altLang="ko-KR" sz="2000" dirty="0" smtClean="0"/>
          </a:p>
          <a:p>
            <a:r>
              <a:rPr lang="ko-KR" altLang="en-US" sz="2000" dirty="0" smtClean="0"/>
              <a:t>산림 파괴 해결 방안</a:t>
            </a:r>
            <a:endParaRPr lang="ko-KR" altLang="en-US" sz="2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용자 지정 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8932" y="1714488"/>
            <a:ext cx="4321223" cy="35004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대각선 방향의 모서리가 잘린 사각형 6"/>
          <p:cNvSpPr/>
          <p:nvPr/>
        </p:nvSpPr>
        <p:spPr>
          <a:xfrm>
            <a:off x="285720" y="642918"/>
            <a:ext cx="2714644" cy="35719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자연적인 아름다움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4282" y="1071546"/>
            <a:ext cx="4143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ko-KR" altLang="en-US" b="1" dirty="0" err="1" smtClean="0"/>
              <a:t>나무색의</a:t>
            </a:r>
            <a:r>
              <a:rPr lang="ko-KR" altLang="en-US" b="1" dirty="0" smtClean="0"/>
              <a:t> 목질과 나이테는 따뜻한 느낌과 아름다움을 주며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자연스러움과 특유의 향은 자연 그대로의 신선함을 준다</a:t>
            </a:r>
            <a:r>
              <a:rPr lang="en-US" altLang="ko-KR" b="1" dirty="0" smtClean="0"/>
              <a:t>. </a:t>
            </a:r>
          </a:p>
        </p:txBody>
      </p:sp>
      <p:sp>
        <p:nvSpPr>
          <p:cNvPr id="9" name="대각선 방향의 모서리가 잘린 사각형 8"/>
          <p:cNvSpPr/>
          <p:nvPr/>
        </p:nvSpPr>
        <p:spPr>
          <a:xfrm>
            <a:off x="285720" y="4500570"/>
            <a:ext cx="2714644" cy="35719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건축공사의 높은 경제성</a:t>
            </a:r>
          </a:p>
        </p:txBody>
      </p:sp>
      <p:sp>
        <p:nvSpPr>
          <p:cNvPr id="10" name="대각선 방향의 모서리가 잘린 사각형 9"/>
          <p:cNvSpPr/>
          <p:nvPr/>
        </p:nvSpPr>
        <p:spPr>
          <a:xfrm>
            <a:off x="285720" y="2500306"/>
            <a:ext cx="2714644" cy="35719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/>
              <a:t>화재시</a:t>
            </a:r>
            <a:r>
              <a:rPr lang="ko-KR" altLang="en-US" dirty="0" smtClean="0"/>
              <a:t> 낮은 인명피해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5720" y="2857496"/>
            <a:ext cx="40005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ko-KR" altLang="en-US" b="1" dirty="0" smtClean="0"/>
              <a:t>인공화학자재보다 </a:t>
            </a:r>
            <a:r>
              <a:rPr lang="ko-KR" altLang="en-US" b="1" dirty="0" err="1" smtClean="0"/>
              <a:t>화재시</a:t>
            </a:r>
            <a:r>
              <a:rPr lang="ko-KR" altLang="en-US" b="1" dirty="0" smtClean="0"/>
              <a:t> 나는 유독가스가 현저히 적고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화재의 확산도 역시 일반 건축자재에 비해 낮아 </a:t>
            </a:r>
            <a:r>
              <a:rPr lang="ko-KR" altLang="en-US" b="1" dirty="0" err="1" smtClean="0"/>
              <a:t>화재시</a:t>
            </a:r>
            <a:r>
              <a:rPr lang="ko-KR" altLang="en-US" b="1" dirty="0" smtClean="0"/>
              <a:t> 질식사 등으로 인한 인명피해를 피할 수 있다</a:t>
            </a:r>
            <a:r>
              <a:rPr lang="en-US" altLang="ko-KR" b="1" dirty="0" smtClean="0"/>
              <a:t>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4282" y="4929198"/>
            <a:ext cx="41434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ko-KR" altLang="en-US" b="1" dirty="0" smtClean="0"/>
              <a:t>기초공사를 제외한 모든 공사가 건식공법에 의해 이루어지므로 조립기간이 짧고 제반 건축경비를 절약할 수 있어 </a:t>
            </a:r>
            <a:r>
              <a:rPr lang="ko-KR" altLang="en-US" b="1" dirty="0" err="1" smtClean="0"/>
              <a:t>건축주와</a:t>
            </a:r>
            <a:r>
              <a:rPr lang="ko-KR" altLang="en-US" b="1" dirty="0" smtClean="0"/>
              <a:t> </a:t>
            </a:r>
            <a:r>
              <a:rPr lang="ko-KR" altLang="en-US" b="1" dirty="0" err="1" smtClean="0"/>
              <a:t>시공자</a:t>
            </a:r>
            <a:r>
              <a:rPr lang="ko-KR" altLang="en-US" b="1" dirty="0" smtClean="0"/>
              <a:t> 모두에게 이익을 </a:t>
            </a:r>
            <a:r>
              <a:rPr lang="ko-KR" altLang="en-US" b="1" dirty="0" err="1" smtClean="0"/>
              <a:t>가져다준다</a:t>
            </a:r>
            <a:r>
              <a:rPr lang="en-US" altLang="ko-KR" b="1" dirty="0" smtClean="0"/>
              <a:t>.</a:t>
            </a:r>
            <a:r>
              <a:rPr lang="en-US" altLang="ko-KR" dirty="0" smtClean="0"/>
              <a:t> 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목재의 재활용</a:t>
            </a:r>
            <a:endParaRPr lang="ko-KR" altLang="en-US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853136"/>
          </a:xfrm>
        </p:spPr>
        <p:txBody>
          <a:bodyPr>
            <a:noAutofit/>
          </a:bodyPr>
          <a:lstStyle/>
          <a:p>
            <a:r>
              <a:rPr lang="ko-KR" altLang="en-US" sz="1800" dirty="0" err="1" smtClean="0"/>
              <a:t>목재펠릿</a:t>
            </a:r>
            <a:r>
              <a:rPr lang="en-US" altLang="ko-KR" sz="1800" dirty="0"/>
              <a:t>(Wood Pellet)</a:t>
            </a:r>
            <a:r>
              <a:rPr lang="ko-KR" altLang="en-US" sz="1800" dirty="0"/>
              <a:t>은 간단하게 생각하면 나무를 </a:t>
            </a:r>
            <a:endParaRPr lang="en-US" altLang="ko-KR" sz="1800" dirty="0" smtClean="0"/>
          </a:p>
          <a:p>
            <a:pPr marL="0" indent="0">
              <a:buNone/>
            </a:pPr>
            <a:r>
              <a:rPr lang="ko-KR" altLang="en-US" sz="1800" dirty="0" smtClean="0"/>
              <a:t>    담배필터 </a:t>
            </a:r>
            <a:r>
              <a:rPr lang="ko-KR" altLang="en-US" sz="1800" dirty="0"/>
              <a:t>정도의 크기로 </a:t>
            </a:r>
            <a:r>
              <a:rPr lang="ko-KR" altLang="en-US" sz="1800" dirty="0" smtClean="0"/>
              <a:t>압축시켜</a:t>
            </a:r>
            <a:r>
              <a:rPr lang="en-US" altLang="ko-KR" sz="1800" dirty="0" smtClean="0"/>
              <a:t> </a:t>
            </a:r>
            <a:r>
              <a:rPr lang="ko-KR" altLang="en-US" sz="1800" dirty="0"/>
              <a:t>놓은 것이라고 </a:t>
            </a:r>
            <a:endParaRPr lang="en-US" altLang="ko-KR" sz="1800" dirty="0" smtClean="0"/>
          </a:p>
          <a:p>
            <a:pPr marL="0" indent="0">
              <a:buNone/>
            </a:pPr>
            <a:r>
              <a:rPr lang="ko-KR" altLang="en-US" sz="1800" dirty="0" smtClean="0"/>
              <a:t>    생각하시면 </a:t>
            </a:r>
            <a:r>
              <a:rPr lang="ko-KR" altLang="en-US" sz="1800" dirty="0"/>
              <a:t>됩니다</a:t>
            </a:r>
            <a:r>
              <a:rPr lang="en-US" altLang="ko-KR" sz="1800" dirty="0"/>
              <a:t>. </a:t>
            </a:r>
            <a:r>
              <a:rPr lang="ko-KR" altLang="en-US" sz="1800" dirty="0"/>
              <a:t>이는 기존 장작보다 운반 및 </a:t>
            </a:r>
            <a:endParaRPr lang="en-US" altLang="ko-KR" sz="1800" dirty="0" smtClean="0"/>
          </a:p>
          <a:p>
            <a:pPr marL="0" indent="0">
              <a:buNone/>
            </a:pPr>
            <a:r>
              <a:rPr lang="ko-KR" altLang="en-US" sz="1800" dirty="0" smtClean="0"/>
              <a:t>    보관을 용이하게 </a:t>
            </a:r>
            <a:r>
              <a:rPr lang="ko-KR" altLang="en-US" sz="1800" dirty="0"/>
              <a:t>하고</a:t>
            </a:r>
            <a:r>
              <a:rPr lang="en-US" altLang="ko-KR" sz="1800" dirty="0"/>
              <a:t>, </a:t>
            </a:r>
            <a:r>
              <a:rPr lang="ko-KR" altLang="en-US" sz="1800" dirty="0"/>
              <a:t>일정한 크기와 모양은 </a:t>
            </a:r>
            <a:endParaRPr lang="en-US" altLang="ko-KR" sz="1800" dirty="0" smtClean="0"/>
          </a:p>
          <a:p>
            <a:pPr marL="0" indent="0">
              <a:buNone/>
            </a:pPr>
            <a:r>
              <a:rPr lang="en-US" altLang="ko-KR" sz="1800" dirty="0"/>
              <a:t> </a:t>
            </a:r>
            <a:r>
              <a:rPr lang="en-US" altLang="ko-KR" sz="1800" dirty="0" smtClean="0"/>
              <a:t>   </a:t>
            </a:r>
            <a:r>
              <a:rPr lang="ko-KR" altLang="en-US" sz="1800" dirty="0" smtClean="0"/>
              <a:t>석유와 같이 </a:t>
            </a:r>
            <a:r>
              <a:rPr lang="ko-KR" altLang="en-US" sz="1800" dirty="0"/>
              <a:t>한 번 </a:t>
            </a:r>
            <a:r>
              <a:rPr lang="ko-KR" altLang="en-US" sz="1800" dirty="0" err="1"/>
              <a:t>목재펠릿</a:t>
            </a:r>
            <a:r>
              <a:rPr lang="en-US" altLang="ko-KR" sz="1800" dirty="0"/>
              <a:t>(Wood Pellet)</a:t>
            </a:r>
            <a:r>
              <a:rPr lang="ko-KR" altLang="en-US" sz="1800" dirty="0"/>
              <a:t>을 </a:t>
            </a:r>
            <a:endParaRPr lang="en-US" altLang="ko-KR" sz="1800" dirty="0" smtClean="0"/>
          </a:p>
          <a:p>
            <a:pPr marL="0" indent="0">
              <a:buNone/>
            </a:pPr>
            <a:r>
              <a:rPr lang="en-US" altLang="ko-KR" sz="1800" dirty="0"/>
              <a:t> </a:t>
            </a:r>
            <a:r>
              <a:rPr lang="en-US" altLang="ko-KR" sz="1800" dirty="0" smtClean="0"/>
              <a:t>   </a:t>
            </a:r>
            <a:r>
              <a:rPr lang="ko-KR" altLang="en-US" sz="1800" dirty="0" smtClean="0"/>
              <a:t>충전하면 장시간사용이 가능하게 합니다</a:t>
            </a:r>
            <a:r>
              <a:rPr lang="en-US" altLang="ko-KR" sz="1800" dirty="0" smtClean="0"/>
              <a:t>. </a:t>
            </a:r>
          </a:p>
          <a:p>
            <a:pPr marL="0" indent="0">
              <a:buNone/>
            </a:pPr>
            <a:r>
              <a:rPr lang="en-US" altLang="ko-KR" sz="1800" dirty="0"/>
              <a:t> </a:t>
            </a:r>
            <a:r>
              <a:rPr lang="en-US" altLang="ko-KR" sz="1800" dirty="0" smtClean="0"/>
              <a:t>   </a:t>
            </a:r>
            <a:r>
              <a:rPr lang="ko-KR" altLang="en-US" sz="1800" dirty="0" smtClean="0"/>
              <a:t>하지만 </a:t>
            </a:r>
            <a:r>
              <a:rPr lang="ko-KR" altLang="en-US" sz="1800" dirty="0"/>
              <a:t>아직 </a:t>
            </a:r>
            <a:r>
              <a:rPr lang="ko-KR" altLang="en-US" sz="1800" dirty="0" err="1"/>
              <a:t>목재펠릿</a:t>
            </a:r>
            <a:r>
              <a:rPr lang="en-US" altLang="ko-KR" sz="1800" dirty="0"/>
              <a:t>(</a:t>
            </a:r>
            <a:r>
              <a:rPr lang="en-US" altLang="ko-KR" sz="1800" dirty="0" err="1" smtClean="0"/>
              <a:t>WoodPellet</a:t>
            </a:r>
            <a:r>
              <a:rPr lang="en-US" altLang="ko-KR" sz="1800" dirty="0"/>
              <a:t>)</a:t>
            </a:r>
            <a:r>
              <a:rPr lang="ko-KR" altLang="en-US" sz="1800" dirty="0"/>
              <a:t>이 기존 석유나 </a:t>
            </a:r>
            <a:endParaRPr lang="en-US" altLang="ko-KR" sz="1800" dirty="0" smtClean="0"/>
          </a:p>
          <a:p>
            <a:pPr marL="0" indent="0">
              <a:buNone/>
            </a:pPr>
            <a:r>
              <a:rPr lang="en-US" altLang="ko-KR" sz="1800" dirty="0"/>
              <a:t> </a:t>
            </a:r>
            <a:r>
              <a:rPr lang="en-US" altLang="ko-KR" sz="1800" dirty="0" smtClean="0"/>
              <a:t>   </a:t>
            </a:r>
            <a:r>
              <a:rPr lang="ko-KR" altLang="en-US" sz="1800" dirty="0" smtClean="0"/>
              <a:t>가스연료보다 </a:t>
            </a:r>
            <a:r>
              <a:rPr lang="ko-KR" altLang="en-US" sz="1800" dirty="0"/>
              <a:t>불편한 </a:t>
            </a:r>
            <a:r>
              <a:rPr lang="ko-KR" altLang="en-US" sz="1800" dirty="0" smtClean="0"/>
              <a:t>점은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많습니다</a:t>
            </a:r>
            <a:r>
              <a:rPr lang="en-US" altLang="ko-KR" sz="1800" dirty="0"/>
              <a:t>. </a:t>
            </a:r>
            <a:r>
              <a:rPr lang="ko-KR" altLang="en-US" sz="1800" dirty="0"/>
              <a:t>그렇지만 </a:t>
            </a:r>
            <a:endParaRPr lang="en-US" altLang="ko-KR" sz="1800" dirty="0" smtClean="0"/>
          </a:p>
          <a:p>
            <a:pPr marL="0" indent="0">
              <a:buNone/>
            </a:pPr>
            <a:r>
              <a:rPr lang="en-US" altLang="ko-KR" sz="1800" dirty="0"/>
              <a:t> </a:t>
            </a:r>
            <a:r>
              <a:rPr lang="en-US" altLang="ko-KR" sz="1800" dirty="0" smtClean="0"/>
              <a:t>   </a:t>
            </a:r>
            <a:r>
              <a:rPr lang="ko-KR" altLang="en-US" sz="1800" dirty="0" smtClean="0"/>
              <a:t>우리가 </a:t>
            </a:r>
            <a:r>
              <a:rPr lang="ko-KR" altLang="en-US" sz="1800" dirty="0" err="1"/>
              <a:t>목재펠릿</a:t>
            </a:r>
            <a:r>
              <a:rPr lang="en-US" altLang="ko-KR" sz="1800" dirty="0"/>
              <a:t>(Wood Pellet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에 주목해야 하는 </a:t>
            </a:r>
            <a:endParaRPr lang="en-US" altLang="ko-KR" sz="1800" dirty="0" smtClean="0"/>
          </a:p>
          <a:p>
            <a:pPr marL="0" indent="0">
              <a:buNone/>
            </a:pPr>
            <a:r>
              <a:rPr lang="en-US" altLang="ko-KR" sz="1800" dirty="0"/>
              <a:t> </a:t>
            </a:r>
            <a:r>
              <a:rPr lang="en-US" altLang="ko-KR" sz="1800" dirty="0" smtClean="0"/>
              <a:t>   </a:t>
            </a:r>
            <a:r>
              <a:rPr lang="ko-KR" altLang="en-US" sz="1800" dirty="0" smtClean="0"/>
              <a:t>이유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목재펠릿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(Wood Pellet)</a:t>
            </a:r>
            <a:r>
              <a:rPr lang="ko-KR" altLang="en-US" sz="1800" dirty="0" smtClean="0"/>
              <a:t>만의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장점도 </a:t>
            </a:r>
            <a:r>
              <a:rPr lang="ko-KR" altLang="en-US" sz="1800" dirty="0"/>
              <a:t>있습니다</a:t>
            </a:r>
            <a:r>
              <a:rPr lang="en-US" altLang="ko-KR" sz="1800" dirty="0" smtClean="0"/>
              <a:t>.</a:t>
            </a:r>
          </a:p>
          <a:p>
            <a:pPr marL="0" indent="0">
              <a:buNone/>
            </a:pPr>
            <a:r>
              <a:rPr lang="en-US" altLang="ko-KR" sz="1800" dirty="0"/>
              <a:t> </a:t>
            </a:r>
            <a:r>
              <a:rPr lang="en-US" altLang="ko-KR" sz="1800" dirty="0" smtClean="0"/>
              <a:t>   </a:t>
            </a:r>
            <a:r>
              <a:rPr lang="ko-KR" altLang="en-US" sz="1800" dirty="0"/>
              <a:t>바로 친환경성과 경제성입니다</a:t>
            </a:r>
            <a:r>
              <a:rPr lang="en-US" altLang="ko-KR" sz="1800" dirty="0"/>
              <a:t>. </a:t>
            </a:r>
            <a:endParaRPr lang="en-US" altLang="ko-KR" sz="1800" dirty="0" smtClean="0"/>
          </a:p>
          <a:p>
            <a:pPr marL="0" indent="0">
              <a:buNone/>
            </a:pPr>
            <a:r>
              <a:rPr lang="en-US" altLang="ko-KR" sz="1800" dirty="0"/>
              <a:t> </a:t>
            </a:r>
            <a:r>
              <a:rPr lang="en-US" altLang="ko-KR" sz="1800" dirty="0" smtClean="0"/>
              <a:t>   </a:t>
            </a:r>
            <a:r>
              <a:rPr lang="ko-KR" altLang="en-US" sz="1800" dirty="0" smtClean="0"/>
              <a:t>지구온난화의 주범인 </a:t>
            </a:r>
            <a:r>
              <a:rPr lang="ko-KR" altLang="en-US" sz="1800" dirty="0"/>
              <a:t>이산화탄소의 배출이 경유의 </a:t>
            </a:r>
            <a:endParaRPr lang="en-US" altLang="ko-KR" sz="1800" dirty="0" smtClean="0"/>
          </a:p>
          <a:p>
            <a:pPr marL="0" indent="0">
              <a:buNone/>
            </a:pPr>
            <a:r>
              <a:rPr lang="en-US" altLang="ko-KR" sz="1800" dirty="0"/>
              <a:t> </a:t>
            </a:r>
            <a:r>
              <a:rPr lang="en-US" altLang="ko-KR" sz="1800" dirty="0" smtClean="0"/>
              <a:t>   12</a:t>
            </a:r>
            <a:r>
              <a:rPr lang="ko-KR" altLang="en-US" sz="1800" dirty="0"/>
              <a:t>분의 </a:t>
            </a:r>
            <a:r>
              <a:rPr lang="en-US" altLang="ko-KR" sz="1800" dirty="0"/>
              <a:t>1</a:t>
            </a:r>
            <a:r>
              <a:rPr lang="ko-KR" altLang="en-US" sz="1800" dirty="0"/>
              <a:t>에 불과하고</a:t>
            </a:r>
            <a:r>
              <a:rPr lang="en-US" altLang="ko-KR" sz="1800" dirty="0"/>
              <a:t>, </a:t>
            </a:r>
            <a:r>
              <a:rPr lang="ko-KR" altLang="en-US" sz="1800" dirty="0"/>
              <a:t>가격 또한 동일 발열량 </a:t>
            </a:r>
            <a:r>
              <a:rPr lang="ko-KR" altLang="en-US" sz="1800" dirty="0" smtClean="0"/>
              <a:t>기준</a:t>
            </a:r>
            <a:endParaRPr lang="en-US" altLang="ko-KR" sz="1800" dirty="0" smtClean="0"/>
          </a:p>
          <a:p>
            <a:pPr marL="0" indent="0">
              <a:buNone/>
            </a:pPr>
            <a:r>
              <a:rPr lang="en-US" altLang="ko-KR" sz="1800" dirty="0"/>
              <a:t> </a:t>
            </a:r>
            <a:r>
              <a:rPr lang="en-US" altLang="ko-KR" sz="1800" dirty="0" smtClean="0"/>
              <a:t>   </a:t>
            </a:r>
            <a:r>
              <a:rPr lang="ko-KR" altLang="en-US" sz="1800" dirty="0" smtClean="0"/>
              <a:t>으로 </a:t>
            </a:r>
            <a:r>
              <a:rPr lang="ko-KR" altLang="en-US" sz="1800" dirty="0"/>
              <a:t>경유의 절반가격 정도로 저렴합니다</a:t>
            </a:r>
            <a:r>
              <a:rPr lang="en-US" altLang="ko-KR" sz="1800" dirty="0"/>
              <a:t>. </a:t>
            </a:r>
            <a:endParaRPr lang="en-US" altLang="ko-KR" sz="1800" dirty="0" smtClean="0"/>
          </a:p>
          <a:p>
            <a:pPr marL="0" indent="0">
              <a:buNone/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</a:t>
            </a:r>
            <a:endParaRPr lang="ko-KR" altLang="en-US" sz="16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8184" y="1556792"/>
            <a:ext cx="2592288" cy="47625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544616"/>
          </a:xfrm>
        </p:spPr>
        <p:txBody>
          <a:bodyPr>
            <a:normAutofit fontScale="70000" lnSpcReduction="20000"/>
          </a:bodyPr>
          <a:lstStyle/>
          <a:p>
            <a:r>
              <a:rPr lang="ko-KR" altLang="en-US" sz="3900" dirty="0" smtClean="0"/>
              <a:t>이 </a:t>
            </a:r>
            <a:r>
              <a:rPr lang="ko-KR" altLang="en-US" sz="3900" dirty="0"/>
              <a:t>밖에도 연기와 재가 거의 </a:t>
            </a:r>
            <a:r>
              <a:rPr lang="ko-KR" altLang="en-US" sz="3900" dirty="0" smtClean="0"/>
              <a:t>발생하지 </a:t>
            </a:r>
            <a:r>
              <a:rPr lang="ko-KR" altLang="en-US" sz="3900" dirty="0"/>
              <a:t>않는 것도 </a:t>
            </a:r>
            <a:endParaRPr lang="en-US" altLang="ko-KR" sz="3900" dirty="0" smtClean="0"/>
          </a:p>
          <a:p>
            <a:pPr marL="0" indent="0">
              <a:buNone/>
            </a:pPr>
            <a:r>
              <a:rPr lang="ko-KR" altLang="en-US" sz="3900" dirty="0" smtClean="0"/>
              <a:t>   큰 장점입니다</a:t>
            </a:r>
            <a:r>
              <a:rPr lang="en-US" altLang="ko-KR" sz="3900" dirty="0"/>
              <a:t>. </a:t>
            </a:r>
            <a:r>
              <a:rPr lang="ko-KR" altLang="en-US" sz="3900" dirty="0"/>
              <a:t>또한 </a:t>
            </a:r>
            <a:r>
              <a:rPr lang="ko-KR" altLang="en-US" sz="3900" dirty="0" err="1"/>
              <a:t>목재펠릿</a:t>
            </a:r>
            <a:r>
              <a:rPr lang="en-US" altLang="ko-KR" sz="3900" dirty="0"/>
              <a:t>(Wood Pellet)</a:t>
            </a:r>
            <a:r>
              <a:rPr lang="ko-KR" altLang="en-US" sz="3900" dirty="0"/>
              <a:t>의 </a:t>
            </a:r>
            <a:endParaRPr lang="en-US" altLang="ko-KR" sz="3900" dirty="0" smtClean="0"/>
          </a:p>
          <a:p>
            <a:pPr marL="0" indent="0">
              <a:buNone/>
            </a:pPr>
            <a:r>
              <a:rPr lang="ko-KR" altLang="en-US" sz="3900" dirty="0" smtClean="0"/>
              <a:t>   주 </a:t>
            </a:r>
            <a:r>
              <a:rPr lang="ko-KR" altLang="en-US" sz="3900" dirty="0"/>
              <a:t>원료는 산야에 </a:t>
            </a:r>
            <a:r>
              <a:rPr lang="ko-KR" altLang="en-US" sz="3900" dirty="0" smtClean="0"/>
              <a:t>버려지고</a:t>
            </a:r>
            <a:r>
              <a:rPr lang="en-US" altLang="ko-KR" sz="3900" dirty="0" smtClean="0"/>
              <a:t> </a:t>
            </a:r>
            <a:r>
              <a:rPr lang="ko-KR" altLang="en-US" sz="3900" dirty="0" smtClean="0"/>
              <a:t>있는 </a:t>
            </a:r>
            <a:r>
              <a:rPr lang="ko-KR" altLang="en-US" sz="3900" dirty="0"/>
              <a:t>숲 가꾸기</a:t>
            </a:r>
            <a:r>
              <a:rPr lang="en-US" altLang="ko-KR" sz="3900" dirty="0"/>
              <a:t> </a:t>
            </a:r>
            <a:endParaRPr lang="en-US" altLang="ko-KR" sz="3900" dirty="0" smtClean="0"/>
          </a:p>
          <a:p>
            <a:pPr marL="0" indent="0">
              <a:buNone/>
            </a:pPr>
            <a:r>
              <a:rPr lang="en-US" altLang="ko-KR" sz="3900" dirty="0"/>
              <a:t> </a:t>
            </a:r>
            <a:r>
              <a:rPr lang="en-US" altLang="ko-KR" sz="3900" dirty="0" smtClean="0"/>
              <a:t>  </a:t>
            </a:r>
            <a:r>
              <a:rPr lang="ko-KR" altLang="en-US" sz="3900" dirty="0" err="1" smtClean="0"/>
              <a:t>사업의산물</a:t>
            </a:r>
            <a:r>
              <a:rPr lang="en-US" altLang="ko-KR" sz="3900" dirty="0"/>
              <a:t>, </a:t>
            </a:r>
            <a:r>
              <a:rPr lang="ko-KR" altLang="en-US" sz="3900" dirty="0"/>
              <a:t>즉 목재로써 가치가 떨어지는 </a:t>
            </a:r>
            <a:endParaRPr lang="en-US" altLang="ko-KR" sz="3900" dirty="0" smtClean="0"/>
          </a:p>
          <a:p>
            <a:pPr marL="0" indent="0">
              <a:buNone/>
            </a:pPr>
            <a:r>
              <a:rPr lang="en-US" altLang="ko-KR" sz="3900" dirty="0"/>
              <a:t> </a:t>
            </a:r>
            <a:r>
              <a:rPr lang="en-US" altLang="ko-KR" sz="3900" dirty="0" smtClean="0"/>
              <a:t>  </a:t>
            </a:r>
            <a:r>
              <a:rPr lang="ko-KR" altLang="en-US" sz="3900" dirty="0" smtClean="0"/>
              <a:t>잔재들을 톱밥으로</a:t>
            </a:r>
            <a:r>
              <a:rPr lang="en-US" altLang="ko-KR" sz="3900" dirty="0" smtClean="0"/>
              <a:t> </a:t>
            </a:r>
            <a:r>
              <a:rPr lang="ko-KR" altLang="en-US" sz="3900" dirty="0"/>
              <a:t>만들어 사용하기 때문에 </a:t>
            </a:r>
            <a:endParaRPr lang="en-US" altLang="ko-KR" sz="3900" dirty="0" smtClean="0"/>
          </a:p>
          <a:p>
            <a:pPr marL="0" indent="0">
              <a:buNone/>
            </a:pPr>
            <a:r>
              <a:rPr lang="en-US" altLang="ko-KR" sz="3900" dirty="0"/>
              <a:t> </a:t>
            </a:r>
            <a:r>
              <a:rPr lang="en-US" altLang="ko-KR" sz="3900" dirty="0" smtClean="0"/>
              <a:t>  </a:t>
            </a:r>
            <a:r>
              <a:rPr lang="ko-KR" altLang="en-US" sz="3900" dirty="0" smtClean="0"/>
              <a:t>버려지는 </a:t>
            </a:r>
            <a:r>
              <a:rPr lang="ko-KR" altLang="en-US" sz="3900" dirty="0"/>
              <a:t>목재를 </a:t>
            </a:r>
            <a:r>
              <a:rPr lang="ko-KR" altLang="en-US" sz="3900" dirty="0" smtClean="0"/>
              <a:t>재활용한다는 </a:t>
            </a:r>
            <a:r>
              <a:rPr lang="ko-KR" altLang="en-US" sz="3900" dirty="0"/>
              <a:t>측면에서 또 </a:t>
            </a:r>
            <a:r>
              <a:rPr lang="ko-KR" altLang="en-US" sz="3900" dirty="0" smtClean="0"/>
              <a:t>다른</a:t>
            </a:r>
            <a:endParaRPr lang="en-US" altLang="ko-KR" sz="3900" dirty="0" smtClean="0"/>
          </a:p>
          <a:p>
            <a:pPr marL="0" indent="0">
              <a:buNone/>
            </a:pPr>
            <a:r>
              <a:rPr lang="en-US" altLang="ko-KR" sz="3900" dirty="0"/>
              <a:t> </a:t>
            </a:r>
            <a:r>
              <a:rPr lang="en-US" altLang="ko-KR" sz="3900" dirty="0" smtClean="0"/>
              <a:t> </a:t>
            </a:r>
            <a:r>
              <a:rPr lang="ko-KR" altLang="en-US" sz="3900" dirty="0" smtClean="0"/>
              <a:t> 장점을 </a:t>
            </a:r>
            <a:r>
              <a:rPr lang="ko-KR" altLang="en-US" sz="3900" dirty="0"/>
              <a:t>찾을</a:t>
            </a:r>
            <a:r>
              <a:rPr lang="en-US" altLang="ko-KR" sz="3900" dirty="0"/>
              <a:t> </a:t>
            </a:r>
            <a:r>
              <a:rPr lang="ko-KR" altLang="en-US" sz="3900" dirty="0"/>
              <a:t>수 </a:t>
            </a:r>
            <a:r>
              <a:rPr lang="ko-KR" altLang="en-US" sz="3900" dirty="0" smtClean="0"/>
              <a:t>있습니다</a:t>
            </a:r>
            <a:r>
              <a:rPr lang="en-US" altLang="ko-KR" sz="3900" dirty="0"/>
              <a:t>. </a:t>
            </a:r>
            <a:r>
              <a:rPr lang="ko-KR" altLang="en-US" sz="3900" dirty="0"/>
              <a:t>점점 환경을 </a:t>
            </a:r>
            <a:r>
              <a:rPr lang="ko-KR" altLang="en-US" sz="3900" dirty="0" smtClean="0"/>
              <a:t>중시하는</a:t>
            </a:r>
            <a:endParaRPr lang="en-US" altLang="ko-KR" sz="3900" dirty="0" smtClean="0"/>
          </a:p>
          <a:p>
            <a:pPr marL="0" indent="0">
              <a:buNone/>
            </a:pPr>
            <a:r>
              <a:rPr lang="en-US" altLang="ko-KR" sz="3900" dirty="0"/>
              <a:t> </a:t>
            </a:r>
            <a:r>
              <a:rPr lang="en-US" altLang="ko-KR" sz="3900" dirty="0" smtClean="0"/>
              <a:t> </a:t>
            </a:r>
            <a:r>
              <a:rPr lang="ko-KR" altLang="en-US" sz="3900" dirty="0" smtClean="0"/>
              <a:t> </a:t>
            </a:r>
            <a:r>
              <a:rPr lang="ko-KR" altLang="en-US" sz="3900" dirty="0"/>
              <a:t>지구촌 분위기 </a:t>
            </a:r>
            <a:r>
              <a:rPr lang="ko-KR" altLang="en-US" sz="3900" dirty="0" smtClean="0"/>
              <a:t>안에서 </a:t>
            </a:r>
            <a:r>
              <a:rPr lang="ko-KR" altLang="en-US" sz="3900" dirty="0" err="1"/>
              <a:t>목재펠릿</a:t>
            </a:r>
            <a:r>
              <a:rPr lang="en-US" altLang="ko-KR" sz="3900" dirty="0"/>
              <a:t>(</a:t>
            </a:r>
            <a:r>
              <a:rPr lang="en-US" altLang="ko-KR" sz="3900" dirty="0" err="1" smtClean="0"/>
              <a:t>WoodPellet</a:t>
            </a:r>
            <a:r>
              <a:rPr lang="en-US" altLang="ko-KR" sz="3900" dirty="0"/>
              <a:t>)</a:t>
            </a:r>
            <a:r>
              <a:rPr lang="ko-KR" altLang="en-US" sz="3900" dirty="0" smtClean="0"/>
              <a:t>의</a:t>
            </a:r>
            <a:endParaRPr lang="en-US" altLang="ko-KR" sz="3900" dirty="0" smtClean="0"/>
          </a:p>
          <a:p>
            <a:pPr marL="0" indent="0">
              <a:buNone/>
            </a:pPr>
            <a:r>
              <a:rPr lang="en-US" altLang="ko-KR" sz="3900" dirty="0"/>
              <a:t> </a:t>
            </a:r>
            <a:r>
              <a:rPr lang="en-US" altLang="ko-KR" sz="3900" dirty="0" smtClean="0"/>
              <a:t> </a:t>
            </a:r>
            <a:r>
              <a:rPr lang="ko-KR" altLang="en-US" sz="3900" dirty="0" smtClean="0"/>
              <a:t> </a:t>
            </a:r>
            <a:r>
              <a:rPr lang="ko-KR" altLang="en-US" sz="3900" dirty="0"/>
              <a:t>중요성은 점점 부각이 </a:t>
            </a:r>
            <a:r>
              <a:rPr lang="ko-KR" altLang="en-US" sz="3900" dirty="0" smtClean="0"/>
              <a:t>될 </a:t>
            </a:r>
            <a:r>
              <a:rPr lang="ko-KR" altLang="en-US" sz="3900" dirty="0"/>
              <a:t>것 같습니다</a:t>
            </a:r>
            <a:r>
              <a:rPr lang="en-US" altLang="ko-KR" sz="3900" dirty="0"/>
              <a:t>. </a:t>
            </a:r>
            <a:r>
              <a:rPr lang="ko-KR" altLang="en-US" sz="3900" dirty="0"/>
              <a:t>환경을 </a:t>
            </a:r>
            <a:endParaRPr lang="en-US" altLang="ko-KR" sz="3900" dirty="0" smtClean="0"/>
          </a:p>
          <a:p>
            <a:pPr marL="0" indent="0">
              <a:buNone/>
            </a:pPr>
            <a:r>
              <a:rPr lang="en-US" altLang="ko-KR" sz="3900" dirty="0"/>
              <a:t> </a:t>
            </a:r>
            <a:r>
              <a:rPr lang="en-US" altLang="ko-KR" sz="3900" dirty="0" smtClean="0"/>
              <a:t>  </a:t>
            </a:r>
            <a:r>
              <a:rPr lang="ko-KR" altLang="en-US" sz="3900" dirty="0" smtClean="0"/>
              <a:t>생각하는 </a:t>
            </a:r>
            <a:r>
              <a:rPr lang="ko-KR" altLang="en-US" sz="3900" dirty="0"/>
              <a:t>하나의 실천</a:t>
            </a:r>
            <a:r>
              <a:rPr lang="en-US" altLang="ko-KR" sz="3900" dirty="0"/>
              <a:t>, </a:t>
            </a:r>
            <a:r>
              <a:rPr lang="ko-KR" altLang="en-US" sz="3900" dirty="0" smtClean="0"/>
              <a:t>바로 </a:t>
            </a:r>
            <a:r>
              <a:rPr lang="ko-KR" altLang="en-US" sz="3900" dirty="0" err="1"/>
              <a:t>목재펠릿</a:t>
            </a:r>
            <a:r>
              <a:rPr lang="en-US" altLang="ko-KR" sz="3900" dirty="0"/>
              <a:t>(</a:t>
            </a:r>
            <a:r>
              <a:rPr lang="en-US" altLang="ko-KR" sz="3900" dirty="0" err="1" smtClean="0"/>
              <a:t>WoodPellet</a:t>
            </a:r>
            <a:r>
              <a:rPr lang="en-US" altLang="ko-KR" sz="3900" dirty="0" smtClean="0"/>
              <a:t>)</a:t>
            </a:r>
          </a:p>
          <a:p>
            <a:pPr marL="0" indent="0">
              <a:buNone/>
            </a:pPr>
            <a:r>
              <a:rPr lang="en-US" altLang="ko-KR" sz="3900" dirty="0"/>
              <a:t> </a:t>
            </a:r>
            <a:r>
              <a:rPr lang="en-US" altLang="ko-KR" sz="3900" dirty="0" smtClean="0"/>
              <a:t>  </a:t>
            </a:r>
            <a:r>
              <a:rPr lang="ko-KR" altLang="en-US" sz="3900" dirty="0" smtClean="0"/>
              <a:t>입니다</a:t>
            </a:r>
            <a:r>
              <a:rPr lang="en-US" altLang="ko-KR" sz="3900" dirty="0"/>
              <a:t>.</a:t>
            </a:r>
          </a:p>
          <a:p>
            <a:pPr marL="0" indent="0">
              <a:buNone/>
            </a:pPr>
            <a:endParaRPr lang="ko-KR" alt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산림파괴 해결방안</a:t>
            </a:r>
            <a:endParaRPr lang="ko-KR" altLang="en-US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62500" lnSpcReduction="20000"/>
          </a:bodyPr>
          <a:lstStyle/>
          <a:p>
            <a:r>
              <a:rPr lang="ko-KR" altLang="en-US" dirty="0"/>
              <a:t>탄소무역</a:t>
            </a:r>
            <a:r>
              <a:rPr lang="en-US" altLang="ko-KR" dirty="0"/>
              <a:t>(Carbon Trade)</a:t>
            </a:r>
            <a:r>
              <a:rPr lang="ko-KR" altLang="en-US" dirty="0"/>
              <a:t>은 산림벌채를 피하는 국가에 대해 </a:t>
            </a:r>
            <a:r>
              <a:rPr lang="ko-KR" altLang="en-US" dirty="0" smtClean="0"/>
              <a:t>보상을 </a:t>
            </a:r>
            <a:endParaRPr lang="en-US" altLang="ko-KR" dirty="0" smtClean="0"/>
          </a:p>
          <a:p>
            <a:pPr marL="0" indent="0">
              <a:buNone/>
            </a:pPr>
            <a:r>
              <a:rPr lang="ko-KR" altLang="en-US" dirty="0" smtClean="0"/>
              <a:t>   함으로써 위험에 처한 </a:t>
            </a:r>
            <a:r>
              <a:rPr lang="ko-KR" altLang="en-US" dirty="0" err="1" smtClean="0"/>
              <a:t>열대다우림을</a:t>
            </a:r>
            <a:r>
              <a:rPr lang="ko-KR" altLang="en-US" dirty="0" smtClean="0"/>
              <a:t> 보호하는데 사용할 수 있을 것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   </a:t>
            </a:r>
            <a:r>
              <a:rPr lang="ko-KR" altLang="en-US" dirty="0" smtClean="0"/>
              <a:t>이라고 </a:t>
            </a:r>
            <a:r>
              <a:rPr lang="ko-KR" altLang="en-US" dirty="0"/>
              <a:t>세계은행의 보고서는 주장했다</a:t>
            </a:r>
            <a:r>
              <a:rPr lang="en-US" altLang="ko-KR" dirty="0"/>
              <a:t>. </a:t>
            </a:r>
            <a:r>
              <a:rPr lang="ko-KR" altLang="en-US" dirty="0" smtClean="0"/>
              <a:t>이 </a:t>
            </a:r>
            <a:r>
              <a:rPr lang="ko-KR" altLang="en-US" dirty="0"/>
              <a:t>보고서는 산업국가들이 </a:t>
            </a:r>
            <a:endParaRPr lang="en-US" altLang="ko-KR" dirty="0" smtClean="0"/>
          </a:p>
          <a:p>
            <a:pPr marL="0" indent="0">
              <a:buNone/>
            </a:pPr>
            <a:r>
              <a:rPr lang="ko-KR" altLang="en-US" dirty="0" smtClean="0"/>
              <a:t>   개발도상국가의 </a:t>
            </a:r>
            <a:r>
              <a:rPr lang="ko-KR" altLang="en-US" dirty="0"/>
              <a:t>열대 </a:t>
            </a:r>
            <a:r>
              <a:rPr lang="ko-KR" altLang="en-US" dirty="0" err="1" smtClean="0"/>
              <a:t>다우림의</a:t>
            </a:r>
            <a:r>
              <a:rPr lang="ko-KR" altLang="en-US" dirty="0" smtClean="0"/>
              <a:t> 벌채를 </a:t>
            </a:r>
            <a:r>
              <a:rPr lang="ko-KR" altLang="en-US" dirty="0"/>
              <a:t>줄이는데 대한 프로젝트를 </a:t>
            </a:r>
            <a:endParaRPr lang="en-US" altLang="ko-KR" dirty="0" smtClean="0"/>
          </a:p>
          <a:p>
            <a:pPr marL="0" indent="0">
              <a:buNone/>
            </a:pPr>
            <a:r>
              <a:rPr lang="ko-KR" altLang="en-US" dirty="0" smtClean="0"/>
              <a:t>   지원함으로써 </a:t>
            </a:r>
            <a:r>
              <a:rPr lang="ko-KR" altLang="en-US" dirty="0"/>
              <a:t>그들의 </a:t>
            </a:r>
            <a:r>
              <a:rPr lang="ko-KR" altLang="en-US" dirty="0" smtClean="0"/>
              <a:t>탄소배출에 </a:t>
            </a:r>
            <a:r>
              <a:rPr lang="ko-KR" altLang="en-US" dirty="0"/>
              <a:t>대한 대가를 상쇄하는 것이다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pPr marL="0" indent="0">
              <a:buNone/>
            </a:pPr>
            <a:r>
              <a:rPr lang="ko-KR" altLang="en-US" dirty="0" smtClean="0"/>
              <a:t>   세계은행은 </a:t>
            </a:r>
            <a:r>
              <a:rPr lang="ko-KR" altLang="en-US" dirty="0"/>
              <a:t>전 세계의 </a:t>
            </a:r>
            <a:r>
              <a:rPr lang="ko-KR" altLang="en-US" dirty="0" err="1" smtClean="0"/>
              <a:t>열대다우림</a:t>
            </a:r>
            <a:r>
              <a:rPr lang="ko-KR" altLang="en-US" dirty="0" smtClean="0"/>
              <a:t> </a:t>
            </a:r>
            <a:r>
              <a:rPr lang="ko-KR" altLang="en-US" dirty="0"/>
              <a:t>중 </a:t>
            </a:r>
            <a:r>
              <a:rPr lang="en-US" altLang="ko-KR" dirty="0"/>
              <a:t>5%</a:t>
            </a:r>
            <a:r>
              <a:rPr lang="ko-KR" altLang="en-US" dirty="0"/>
              <a:t>가 </a:t>
            </a:r>
            <a:r>
              <a:rPr lang="en-US" altLang="ko-KR" dirty="0"/>
              <a:t>10</a:t>
            </a:r>
            <a:r>
              <a:rPr lang="ko-KR" altLang="en-US" dirty="0"/>
              <a:t>년마다 사라지고 </a:t>
            </a:r>
            <a:r>
              <a:rPr lang="ko-KR" altLang="en-US" dirty="0" err="1" smtClean="0"/>
              <a:t>있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</a:t>
            </a:r>
            <a:r>
              <a:rPr lang="ko-KR" altLang="en-US" dirty="0" smtClean="0"/>
              <a:t>다고 보고하고 </a:t>
            </a:r>
            <a:r>
              <a:rPr lang="ko-KR" altLang="en-US" dirty="0"/>
              <a:t>있다</a:t>
            </a:r>
            <a:r>
              <a:rPr lang="en-US" altLang="ko-KR" dirty="0"/>
              <a:t>. </a:t>
            </a:r>
            <a:r>
              <a:rPr lang="ko-KR" altLang="en-US" dirty="0" smtClean="0"/>
              <a:t>이 </a:t>
            </a:r>
            <a:r>
              <a:rPr lang="ko-KR" altLang="en-US" dirty="0"/>
              <a:t>산림지역은 벌채를 통해 목축에 </a:t>
            </a:r>
            <a:r>
              <a:rPr lang="ko-KR" altLang="en-US" dirty="0" smtClean="0"/>
              <a:t>사용하는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</a:t>
            </a:r>
            <a:r>
              <a:rPr lang="ko-KR" altLang="en-US" dirty="0" smtClean="0"/>
              <a:t> 것보다</a:t>
            </a:r>
            <a:r>
              <a:rPr lang="en-US" altLang="ko-KR" dirty="0"/>
              <a:t> </a:t>
            </a:r>
            <a:r>
              <a:rPr lang="ko-KR" altLang="en-US" dirty="0" smtClean="0"/>
              <a:t>배출된 이산화탄소를 </a:t>
            </a:r>
            <a:r>
              <a:rPr lang="ko-KR" altLang="en-US" dirty="0"/>
              <a:t>저장할 수 있다면 좀 더 가치가 있다</a:t>
            </a:r>
            <a:r>
              <a:rPr lang="en-US" altLang="ko-KR" dirty="0" smtClean="0"/>
              <a:t>.</a:t>
            </a:r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</a:t>
            </a:r>
            <a:r>
              <a:rPr lang="ko-KR" altLang="en-US" dirty="0" smtClean="0"/>
              <a:t>세계은행에 </a:t>
            </a:r>
            <a:r>
              <a:rPr lang="ko-KR" altLang="en-US" dirty="0"/>
              <a:t>의하면 산림벌채는 전 세계의 이산화탄소 배출의 </a:t>
            </a:r>
            <a:r>
              <a:rPr lang="en-US" altLang="ko-KR" dirty="0"/>
              <a:t>20%</a:t>
            </a:r>
            <a:r>
              <a:rPr lang="ko-KR" altLang="en-US" dirty="0"/>
              <a:t>를 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</a:t>
            </a:r>
            <a:r>
              <a:rPr lang="ko-KR" altLang="en-US" dirty="0" smtClean="0"/>
              <a:t>기여한다</a:t>
            </a:r>
            <a:r>
              <a:rPr lang="en-US" altLang="ko-KR" dirty="0"/>
              <a:t>. </a:t>
            </a:r>
            <a:r>
              <a:rPr lang="ko-KR" altLang="en-US" dirty="0"/>
              <a:t>벌채된 땅은 목축지로 개발되었을 때 </a:t>
            </a:r>
            <a:r>
              <a:rPr lang="en-US" altLang="ko-KR" dirty="0"/>
              <a:t>200~500</a:t>
            </a:r>
            <a:r>
              <a:rPr lang="ko-KR" altLang="en-US" dirty="0"/>
              <a:t>달러의 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</a:t>
            </a:r>
            <a:r>
              <a:rPr lang="ko-KR" altLang="en-US" dirty="0" smtClean="0"/>
              <a:t>가치를 가지고 </a:t>
            </a:r>
            <a:r>
              <a:rPr lang="ko-KR" altLang="en-US" dirty="0"/>
              <a:t>있지만 만일 산림이 산업국가들의 탄소배출의 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</a:t>
            </a:r>
            <a:r>
              <a:rPr lang="ko-KR" altLang="en-US" dirty="0" smtClean="0"/>
              <a:t>상쇄대가로 사용된다면 </a:t>
            </a:r>
            <a:r>
              <a:rPr lang="en-US" altLang="ko-KR" dirty="0"/>
              <a:t>1500~10,000</a:t>
            </a:r>
            <a:r>
              <a:rPr lang="ko-KR" altLang="en-US" dirty="0"/>
              <a:t>파운드의 가치를 갖는다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</a:t>
            </a:r>
            <a:r>
              <a:rPr lang="ko-KR" altLang="en-US" dirty="0" smtClean="0"/>
              <a:t>탄소무역은 지구온난화를 </a:t>
            </a:r>
            <a:r>
              <a:rPr lang="ko-KR" altLang="en-US" dirty="0"/>
              <a:t>해결할 수 있는 시장 메커니즘에 </a:t>
            </a:r>
            <a:r>
              <a:rPr lang="ko-KR" altLang="en-US" dirty="0" smtClean="0"/>
              <a:t>의한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</a:t>
            </a:r>
            <a:r>
              <a:rPr lang="ko-KR" altLang="en-US" dirty="0" smtClean="0"/>
              <a:t> </a:t>
            </a:r>
            <a:r>
              <a:rPr lang="ko-KR" altLang="en-US" dirty="0"/>
              <a:t>해결책이다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35664366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472608"/>
          </a:xfrm>
        </p:spPr>
        <p:txBody>
          <a:bodyPr>
            <a:normAutofit fontScale="70000" lnSpcReduction="20000"/>
          </a:bodyPr>
          <a:lstStyle/>
          <a:p>
            <a:r>
              <a:rPr lang="ko-KR" altLang="en-US" dirty="0"/>
              <a:t>지구온난화에 가장 많은 영향을 주고 있는 </a:t>
            </a:r>
            <a:r>
              <a:rPr lang="ko-KR" altLang="en-US" dirty="0" smtClean="0"/>
              <a:t>온실가스는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   </a:t>
            </a:r>
            <a:r>
              <a:rPr lang="ko-KR" altLang="en-US" dirty="0" smtClean="0"/>
              <a:t>이산화탄소로 </a:t>
            </a:r>
            <a:r>
              <a:rPr lang="ko-KR" altLang="en-US" dirty="0"/>
              <a:t>대부분 화석연료로 태움으로써 </a:t>
            </a:r>
            <a:r>
              <a:rPr lang="ko-KR" altLang="en-US" dirty="0" smtClean="0"/>
              <a:t>배출된다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</a:t>
            </a:r>
            <a:r>
              <a:rPr lang="ko-KR" altLang="en-US" dirty="0" smtClean="0"/>
              <a:t>탄소무역의 </a:t>
            </a:r>
            <a:r>
              <a:rPr lang="ko-KR" altLang="en-US" dirty="0"/>
              <a:t>주요 아이디어는 지구의 관점에서 </a:t>
            </a:r>
            <a:r>
              <a:rPr lang="ko-KR" altLang="en-US" dirty="0" smtClean="0"/>
              <a:t>본다면 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</a:t>
            </a:r>
            <a:r>
              <a:rPr lang="ko-KR" altLang="en-US" dirty="0" smtClean="0"/>
              <a:t>이산화탄소가 </a:t>
            </a:r>
            <a:r>
              <a:rPr lang="ko-KR" altLang="en-US" dirty="0"/>
              <a:t>배출되는 곳은 그 전체 </a:t>
            </a:r>
            <a:r>
              <a:rPr lang="ko-KR" altLang="en-US" dirty="0" smtClean="0"/>
              <a:t>양보다는 훨씬 </a:t>
            </a:r>
            <a:r>
              <a:rPr lang="ko-KR" altLang="en-US" dirty="0"/>
              <a:t>더 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</a:t>
            </a:r>
            <a:r>
              <a:rPr lang="ko-KR" altLang="en-US" dirty="0" smtClean="0"/>
              <a:t>중요하다</a:t>
            </a:r>
            <a:r>
              <a:rPr lang="en-US" altLang="ko-KR" dirty="0"/>
              <a:t>. </a:t>
            </a:r>
            <a:r>
              <a:rPr lang="ko-KR" altLang="en-US" dirty="0"/>
              <a:t>반대자들은 이산화탄소 배출 </a:t>
            </a:r>
            <a:r>
              <a:rPr lang="ko-KR" altLang="en-US" dirty="0" smtClean="0"/>
              <a:t>권리를 </a:t>
            </a:r>
            <a:r>
              <a:rPr lang="ko-KR" altLang="en-US" dirty="0"/>
              <a:t>무역을 통해 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</a:t>
            </a:r>
            <a:r>
              <a:rPr lang="ko-KR" altLang="en-US" dirty="0" smtClean="0"/>
              <a:t>얻는다면 </a:t>
            </a:r>
            <a:r>
              <a:rPr lang="ko-KR" altLang="en-US" dirty="0"/>
              <a:t>회사들과 국가들은 그들이 </a:t>
            </a:r>
            <a:r>
              <a:rPr lang="ko-KR" altLang="en-US" dirty="0" smtClean="0"/>
              <a:t>오염물질을 </a:t>
            </a:r>
            <a:r>
              <a:rPr lang="ko-KR" altLang="en-US" dirty="0"/>
              <a:t>줄이는데 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</a:t>
            </a:r>
            <a:r>
              <a:rPr lang="ko-KR" altLang="en-US" dirty="0" smtClean="0"/>
              <a:t>돈을 </a:t>
            </a:r>
            <a:r>
              <a:rPr lang="ko-KR" altLang="en-US" dirty="0"/>
              <a:t>사용할 것인지 아니면 </a:t>
            </a:r>
            <a:r>
              <a:rPr lang="ko-KR" altLang="en-US" dirty="0" smtClean="0"/>
              <a:t>감소할 </a:t>
            </a:r>
            <a:r>
              <a:rPr lang="ko-KR" altLang="en-US" dirty="0"/>
              <a:t>수 있는 다른 사람에게 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</a:t>
            </a:r>
            <a:r>
              <a:rPr lang="ko-KR" altLang="en-US" dirty="0" smtClean="0"/>
              <a:t>돈을 </a:t>
            </a:r>
            <a:r>
              <a:rPr lang="ko-KR" altLang="en-US" dirty="0"/>
              <a:t>지불하여 오염물질을 </a:t>
            </a:r>
            <a:r>
              <a:rPr lang="ko-KR" altLang="en-US" dirty="0" smtClean="0"/>
              <a:t>배출한 </a:t>
            </a:r>
            <a:r>
              <a:rPr lang="ko-KR" altLang="en-US" dirty="0"/>
              <a:t>권리는 사는 것을 </a:t>
            </a:r>
            <a:r>
              <a:rPr lang="ko-KR" altLang="en-US" dirty="0" smtClean="0"/>
              <a:t>결정하게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</a:t>
            </a:r>
            <a:r>
              <a:rPr lang="ko-KR" altLang="en-US" dirty="0" smtClean="0"/>
              <a:t> </a:t>
            </a:r>
            <a:r>
              <a:rPr lang="ko-KR" altLang="en-US" dirty="0"/>
              <a:t>될 것이라고 말했다</a:t>
            </a:r>
            <a:r>
              <a:rPr lang="en-US" altLang="ko-KR" dirty="0" smtClean="0"/>
              <a:t>.</a:t>
            </a:r>
            <a:r>
              <a:rPr lang="ko-KR" altLang="en-US" dirty="0"/>
              <a:t> </a:t>
            </a:r>
            <a:r>
              <a:rPr lang="ko-KR" altLang="en-US" dirty="0" smtClean="0"/>
              <a:t>세계은행의 </a:t>
            </a:r>
            <a:r>
              <a:rPr lang="ko-KR" altLang="en-US" dirty="0"/>
              <a:t>최근 보고서에 따르면</a:t>
            </a:r>
            <a:r>
              <a:rPr lang="en-US" altLang="ko-KR" dirty="0"/>
              <a:t>, 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</a:t>
            </a:r>
            <a:r>
              <a:rPr lang="ko-KR" altLang="en-US" dirty="0" smtClean="0"/>
              <a:t>지구온난화에 </a:t>
            </a:r>
            <a:r>
              <a:rPr lang="ko-KR" altLang="en-US" dirty="0"/>
              <a:t>대처할 수 있는 시장 </a:t>
            </a:r>
            <a:r>
              <a:rPr lang="ko-KR" altLang="en-US" dirty="0" smtClean="0"/>
              <a:t>메커니즘의 </a:t>
            </a:r>
            <a:r>
              <a:rPr lang="ko-KR" altLang="en-US" dirty="0"/>
              <a:t>대응으로 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</a:t>
            </a:r>
            <a:r>
              <a:rPr lang="ko-KR" altLang="en-US" dirty="0" smtClean="0"/>
              <a:t>탄소배출국가들이 </a:t>
            </a:r>
            <a:r>
              <a:rPr lang="ko-KR" altLang="en-US" dirty="0"/>
              <a:t>배출의 대가로 </a:t>
            </a:r>
            <a:r>
              <a:rPr lang="ko-KR" altLang="en-US" dirty="0" smtClean="0"/>
              <a:t>산림지역을 보존하여 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</a:t>
            </a:r>
            <a:r>
              <a:rPr lang="ko-KR" altLang="en-US" dirty="0" smtClean="0"/>
              <a:t>탄소흡수를 </a:t>
            </a:r>
            <a:r>
              <a:rPr lang="ko-KR" altLang="en-US" dirty="0"/>
              <a:t>가능하게 하는 방안이 있다</a:t>
            </a:r>
            <a:r>
              <a:rPr lang="en-US" altLang="ko-KR" dirty="0"/>
              <a:t>. </a:t>
            </a:r>
            <a:r>
              <a:rPr lang="ko-KR" altLang="en-US" dirty="0"/>
              <a:t>이러한 </a:t>
            </a:r>
            <a:r>
              <a:rPr lang="ko-KR" altLang="en-US" dirty="0" smtClean="0"/>
              <a:t>탄소무역의 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</a:t>
            </a:r>
            <a:r>
              <a:rPr lang="ko-KR" altLang="en-US" dirty="0" smtClean="0"/>
              <a:t>개념은 </a:t>
            </a:r>
            <a:r>
              <a:rPr lang="ko-KR" altLang="en-US" dirty="0"/>
              <a:t>현재 산업국가들이 개발도상국에 대한 지원 </a:t>
            </a:r>
            <a:r>
              <a:rPr lang="ko-KR" altLang="en-US" dirty="0" smtClean="0"/>
              <a:t>방안 중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</a:t>
            </a:r>
            <a:r>
              <a:rPr lang="ko-KR" altLang="en-US" dirty="0" smtClean="0"/>
              <a:t> </a:t>
            </a:r>
            <a:r>
              <a:rPr lang="ko-KR" altLang="en-US" dirty="0"/>
              <a:t>하나가 될 수 있다</a:t>
            </a:r>
            <a:r>
              <a:rPr lang="en-US" altLang="ko-KR" dirty="0"/>
              <a:t>. </a:t>
            </a:r>
            <a:r>
              <a:rPr lang="ko-KR" altLang="en-US" dirty="0"/>
              <a:t>이러한 탄소무역은 일종의 거대한 </a:t>
            </a:r>
            <a:r>
              <a:rPr lang="ko-KR" altLang="en-US" dirty="0" err="1" smtClean="0"/>
              <a:t>트렌드</a:t>
            </a:r>
            <a:endParaRPr lang="en-US" altLang="ko-KR" dirty="0" smtClean="0"/>
          </a:p>
          <a:p>
            <a:pPr marL="0" indent="0">
              <a:buNone/>
            </a:pPr>
            <a:r>
              <a:rPr lang="ko-KR" altLang="en-US" dirty="0" smtClean="0"/>
              <a:t>   </a:t>
            </a:r>
            <a:r>
              <a:rPr lang="ko-KR" altLang="en-US" dirty="0" err="1" smtClean="0"/>
              <a:t>로</a:t>
            </a:r>
            <a:r>
              <a:rPr lang="ko-KR" altLang="en-US" dirty="0" smtClean="0"/>
              <a:t> 형성되고 있다</a:t>
            </a:r>
            <a:r>
              <a:rPr lang="en-US" altLang="ko-KR" dirty="0" smtClean="0"/>
              <a:t>.</a:t>
            </a:r>
            <a:endParaRPr lang="ko-KR" altLang="en-US" dirty="0"/>
          </a:p>
          <a:p>
            <a:pPr marL="0" indent="0">
              <a:buNone/>
            </a:pPr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32028786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8596" y="2285992"/>
            <a:ext cx="8229600" cy="128588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ko-KR" altLang="en-US" sz="5000" b="1" dirty="0" smtClean="0"/>
              <a:t>감 사 합 </a:t>
            </a:r>
            <a:r>
              <a:rPr lang="ko-KR" altLang="en-US" sz="5000" b="1" dirty="0" err="1" smtClean="0"/>
              <a:t>니</a:t>
            </a:r>
            <a:r>
              <a:rPr lang="ko-KR" altLang="en-US" sz="5000" b="1" dirty="0" smtClean="0"/>
              <a:t> 다</a:t>
            </a:r>
            <a:r>
              <a:rPr lang="en-US" altLang="ko-KR" sz="5000" b="1" dirty="0" smtClean="0"/>
              <a:t>.</a:t>
            </a:r>
            <a:endParaRPr lang="ko-KR" altLang="en-US" sz="50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목재의 제조 과정</a:t>
            </a:r>
            <a:endParaRPr lang="ko-KR" altLang="en-US" sz="4800" dirty="0">
              <a:solidFill>
                <a:srgbClr val="FFFF0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altLang="ko-KR" sz="3800" dirty="0" smtClean="0">
                <a:solidFill>
                  <a:schemeClr val="accent6"/>
                </a:solidFill>
              </a:rPr>
              <a:t>[1]</a:t>
            </a:r>
            <a:r>
              <a:rPr lang="ko-KR" altLang="en-US" sz="3800" dirty="0" smtClean="0">
                <a:solidFill>
                  <a:schemeClr val="accent6"/>
                </a:solidFill>
              </a:rPr>
              <a:t>합판</a:t>
            </a:r>
          </a:p>
          <a:p>
            <a:r>
              <a:rPr lang="ko-KR" altLang="en-US" dirty="0" smtClean="0"/>
              <a:t> </a:t>
            </a:r>
            <a:r>
              <a:rPr lang="ko-KR" altLang="en-US" dirty="0" smtClean="0">
                <a:solidFill>
                  <a:srgbClr val="FF0000"/>
                </a:solidFill>
              </a:rPr>
              <a:t>㉠제조방법 </a:t>
            </a:r>
          </a:p>
          <a:p>
            <a:r>
              <a:rPr lang="en-US" altLang="ko-KR" dirty="0" smtClean="0"/>
              <a:t>․</a:t>
            </a:r>
            <a:r>
              <a:rPr lang="ko-KR" altLang="en-US" dirty="0" smtClean="0"/>
              <a:t>원목을 가열하여 적당한 길이로 절단 후 껍질을 벗긴다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r>
              <a:rPr lang="en-US" altLang="ko-KR" dirty="0" smtClean="0"/>
              <a:t>․ </a:t>
            </a:r>
            <a:r>
              <a:rPr lang="ko-KR" altLang="en-US" dirty="0" smtClean="0"/>
              <a:t>원목을 회전축에 걸고 일정한 두께의 얇은 판으로 깎아내             어 목재단판 제작             </a:t>
            </a:r>
            <a:endParaRPr lang="en-US" altLang="ko-KR" dirty="0" smtClean="0"/>
          </a:p>
          <a:p>
            <a:r>
              <a:rPr lang="en-US" altLang="ko-KR" dirty="0" smtClean="0"/>
              <a:t>․ </a:t>
            </a:r>
            <a:r>
              <a:rPr lang="ko-KR" altLang="en-US" dirty="0" smtClean="0"/>
              <a:t>건조시킨 후 접착제를 바르고 나뭇결이 직각이 되도록 홀수로 겹쳐서 만든다</a:t>
            </a:r>
            <a:r>
              <a:rPr lang="en-US" altLang="ko-KR" dirty="0" smtClean="0"/>
              <a:t>. </a:t>
            </a:r>
            <a:endParaRPr lang="ko-KR" altLang="en-US" dirty="0" smtClean="0"/>
          </a:p>
          <a:p>
            <a:r>
              <a:rPr lang="ko-KR" altLang="en-US" dirty="0" smtClean="0"/>
              <a:t> </a:t>
            </a:r>
            <a:r>
              <a:rPr lang="ko-KR" altLang="en-US" dirty="0" smtClean="0">
                <a:solidFill>
                  <a:schemeClr val="bg1"/>
                </a:solidFill>
              </a:rPr>
              <a:t>㉡특징</a:t>
            </a:r>
          </a:p>
          <a:p>
            <a:r>
              <a:rPr lang="ko-KR" altLang="en-US" dirty="0" smtClean="0"/>
              <a:t> 재질이 균일하여 쪼개짐이 적고 수축변형에 강하다 판재에 비해 강하고 넓은 판을 만들 수 있으며 곡면을 만들기 쉽다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ko-KR" altLang="en-US" dirty="0" smtClean="0"/>
          </a:p>
          <a:p>
            <a:r>
              <a:rPr lang="ko-KR" altLang="en-US" dirty="0" smtClean="0"/>
              <a:t> </a:t>
            </a:r>
            <a:r>
              <a:rPr lang="ko-KR" altLang="en-US" dirty="0" smtClean="0">
                <a:solidFill>
                  <a:srgbClr val="FFFF00"/>
                </a:solidFill>
              </a:rPr>
              <a:t>㉢용도</a:t>
            </a:r>
          </a:p>
          <a:p>
            <a:r>
              <a:rPr lang="ko-KR" altLang="en-US" dirty="0" smtClean="0"/>
              <a:t> 가구제작</a:t>
            </a:r>
            <a:r>
              <a:rPr lang="en-US" altLang="ko-KR" dirty="0" smtClean="0"/>
              <a:t>, </a:t>
            </a:r>
            <a:r>
              <a:rPr lang="ko-KR" altLang="en-US" dirty="0" smtClean="0"/>
              <a:t>건축재료</a:t>
            </a:r>
            <a:r>
              <a:rPr lang="en-US" altLang="ko-KR" dirty="0" smtClean="0"/>
              <a:t>, </a:t>
            </a:r>
            <a:r>
              <a:rPr lang="ko-KR" altLang="en-US" dirty="0" smtClean="0"/>
              <a:t>건설공사</a:t>
            </a:r>
          </a:p>
          <a:p>
            <a:pPr>
              <a:buNone/>
            </a:pPr>
            <a:endParaRPr lang="ko-KR" altLang="en-US" dirty="0"/>
          </a:p>
        </p:txBody>
      </p:sp>
      <p:pic>
        <p:nvPicPr>
          <p:cNvPr id="4" name="그림 3" descr="0RTOCADOZKQ3CAKD7T71CAVAEWV3CAR7RXTQCAMW4JT0CA22E22YCA7BVDXXCA5OIKATCA0EVIACCAG07O5DCAKZ0FYECAWGKHVVCACHRPLSCABPLKS3CAROUVQYCA4YCZP5CADKLAFJCA5OORZDCAZ6WZM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4581128"/>
            <a:ext cx="3384376" cy="151216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r>
              <a:rPr lang="en-US" altLang="ko-KR" sz="2400" dirty="0" smtClean="0">
                <a:solidFill>
                  <a:schemeClr val="accent6"/>
                </a:solidFill>
              </a:rPr>
              <a:t>[3]MDF (</a:t>
            </a:r>
            <a:r>
              <a:rPr lang="ko-KR" altLang="en-US" sz="2400" dirty="0" smtClean="0">
                <a:solidFill>
                  <a:schemeClr val="accent6"/>
                </a:solidFill>
              </a:rPr>
              <a:t>중밀도 섬유판</a:t>
            </a:r>
            <a:r>
              <a:rPr lang="en-US" altLang="ko-KR" sz="2400" dirty="0" smtClean="0">
                <a:solidFill>
                  <a:schemeClr val="accent6"/>
                </a:solidFill>
              </a:rPr>
              <a:t>)</a:t>
            </a:r>
            <a:r>
              <a:rPr lang="en-US" altLang="ko-KR" sz="2400" dirty="0" smtClean="0"/>
              <a:t> </a:t>
            </a:r>
          </a:p>
          <a:p>
            <a:r>
              <a:rPr lang="ko-KR" altLang="en-US" sz="2100" dirty="0" smtClean="0">
                <a:solidFill>
                  <a:srgbClr val="FF0000"/>
                </a:solidFill>
              </a:rPr>
              <a:t>㉠ 제조방법</a:t>
            </a:r>
            <a:r>
              <a:rPr lang="ko-KR" altLang="en-US" sz="2100" dirty="0" smtClean="0"/>
              <a:t> </a:t>
            </a:r>
            <a:r>
              <a:rPr lang="en-US" altLang="ko-KR" sz="2100" dirty="0" smtClean="0"/>
              <a:t>: </a:t>
            </a:r>
            <a:r>
              <a:rPr lang="ko-KR" altLang="en-US" sz="2100" dirty="0" smtClean="0"/>
              <a:t>목질 재료를 주원료로 하여 얻은 목섬유를 합성수지 접착제로 결합시켜 성형열압 하여 만든 가공재 </a:t>
            </a:r>
          </a:p>
          <a:p>
            <a:r>
              <a:rPr lang="ko-KR" altLang="en-US" sz="2100" dirty="0" smtClean="0">
                <a:solidFill>
                  <a:schemeClr val="bg1"/>
                </a:solidFill>
              </a:rPr>
              <a:t>㉡특징 </a:t>
            </a:r>
            <a:endParaRPr lang="en-US" altLang="ko-KR" sz="2100" dirty="0" smtClean="0">
              <a:solidFill>
                <a:schemeClr val="bg1"/>
              </a:solidFill>
            </a:endParaRPr>
          </a:p>
          <a:p>
            <a:r>
              <a:rPr lang="ko-KR" altLang="en-US" sz="2100" dirty="0" smtClean="0"/>
              <a:t>나뭇결에 대한 방향성이 없다</a:t>
            </a:r>
          </a:p>
          <a:p>
            <a:r>
              <a:rPr lang="ko-KR" altLang="en-US" sz="2100" dirty="0" smtClean="0"/>
              <a:t>조직이 치밀하여 표면의 파열 없이 복잡한 모양으로 가공이 가      능하다</a:t>
            </a:r>
            <a:r>
              <a:rPr lang="en-US" altLang="ko-KR" sz="2100" dirty="0" smtClean="0"/>
              <a:t>.</a:t>
            </a:r>
            <a:endParaRPr lang="ko-KR" altLang="en-US" sz="2100" dirty="0" smtClean="0"/>
          </a:p>
          <a:p>
            <a:r>
              <a:rPr lang="ko-KR" altLang="en-US" sz="2100" dirty="0" smtClean="0"/>
              <a:t>표면이 평활하여 도장성 및 접착성이 우수하다</a:t>
            </a:r>
            <a:r>
              <a:rPr lang="en-US" altLang="ko-KR" sz="2100" dirty="0" smtClean="0"/>
              <a:t>.</a:t>
            </a:r>
            <a:endParaRPr lang="ko-KR" altLang="en-US" sz="2100" dirty="0" smtClean="0"/>
          </a:p>
          <a:p>
            <a:r>
              <a:rPr lang="ko-KR" altLang="en-US" sz="2100" dirty="0" smtClean="0"/>
              <a:t>재질이 가볍고 강하다</a:t>
            </a:r>
            <a:r>
              <a:rPr lang="en-US" altLang="ko-KR" sz="2100" dirty="0" smtClean="0"/>
              <a:t>.</a:t>
            </a:r>
          </a:p>
          <a:p>
            <a:endParaRPr lang="ko-KR" altLang="en-US" sz="2100" dirty="0" smtClean="0"/>
          </a:p>
          <a:p>
            <a:r>
              <a:rPr lang="ko-KR" altLang="en-US" sz="2100" dirty="0" smtClean="0">
                <a:solidFill>
                  <a:srgbClr val="FFFF00"/>
                </a:solidFill>
              </a:rPr>
              <a:t>㉢용도 </a:t>
            </a:r>
            <a:endParaRPr lang="en-US" altLang="ko-KR" sz="2100" dirty="0" smtClean="0">
              <a:solidFill>
                <a:srgbClr val="FFFF00"/>
              </a:solidFill>
            </a:endParaRPr>
          </a:p>
          <a:p>
            <a:r>
              <a:rPr lang="ko-KR" altLang="en-US" sz="2100" dirty="0" smtClean="0"/>
              <a:t>테이블 상판</a:t>
            </a:r>
            <a:r>
              <a:rPr lang="en-US" altLang="ko-KR" sz="2100" dirty="0" smtClean="0"/>
              <a:t>, </a:t>
            </a:r>
            <a:r>
              <a:rPr lang="ko-KR" altLang="en-US" sz="2100" dirty="0" smtClean="0"/>
              <a:t>문</a:t>
            </a:r>
            <a:r>
              <a:rPr lang="en-US" altLang="ko-KR" sz="2100" dirty="0" smtClean="0"/>
              <a:t>, </a:t>
            </a:r>
            <a:r>
              <a:rPr lang="ko-KR" altLang="en-US" sz="2100" dirty="0" smtClean="0"/>
              <a:t>서랍전면</a:t>
            </a:r>
            <a:r>
              <a:rPr lang="en-US" altLang="ko-KR" sz="2100" dirty="0" smtClean="0"/>
              <a:t>, </a:t>
            </a:r>
            <a:r>
              <a:rPr lang="ko-KR" altLang="en-US" sz="2100" dirty="0" smtClean="0"/>
              <a:t>장식용 필름 베니어채색</a:t>
            </a:r>
            <a:endParaRPr lang="en-US" altLang="ko-KR" sz="2100" dirty="0" smtClean="0"/>
          </a:p>
          <a:p>
            <a:r>
              <a:rPr lang="ko-KR" altLang="en-US" sz="2100" dirty="0" smtClean="0"/>
              <a:t>씌우기</a:t>
            </a:r>
            <a:r>
              <a:rPr lang="en-US" altLang="ko-KR" sz="2100" dirty="0" smtClean="0"/>
              <a:t>(</a:t>
            </a:r>
            <a:r>
              <a:rPr lang="ko-KR" altLang="en-US" sz="2100" dirty="0" smtClean="0"/>
              <a:t>면이 견고하고 평활</a:t>
            </a:r>
            <a:r>
              <a:rPr lang="en-US" altLang="ko-KR" sz="2100" dirty="0" smtClean="0"/>
              <a:t>)</a:t>
            </a:r>
            <a:endParaRPr lang="ko-KR" altLang="en-US" sz="2100" dirty="0" smtClean="0"/>
          </a:p>
          <a:p>
            <a:r>
              <a:rPr lang="ko-KR" altLang="en-US" sz="2100" dirty="0" smtClean="0"/>
              <a:t>서랍측면 캐비닛레일</a:t>
            </a:r>
            <a:r>
              <a:rPr lang="en-US" altLang="ko-KR" sz="2100" dirty="0" smtClean="0"/>
              <a:t>, </a:t>
            </a:r>
            <a:r>
              <a:rPr lang="ko-KR" altLang="en-US" sz="2100" dirty="0" smtClean="0"/>
              <a:t>거울 틀 </a:t>
            </a:r>
            <a:r>
              <a:rPr lang="en-US" altLang="ko-KR" sz="2100" dirty="0" smtClean="0"/>
              <a:t>(</a:t>
            </a:r>
            <a:r>
              <a:rPr lang="ko-KR" altLang="en-US" sz="2100" dirty="0" smtClean="0"/>
              <a:t>뛰어난 안전성</a:t>
            </a:r>
            <a:r>
              <a:rPr lang="en-US" altLang="ko-KR" sz="2100" dirty="0" smtClean="0"/>
              <a:t>,</a:t>
            </a:r>
            <a:r>
              <a:rPr lang="ko-KR" altLang="en-US" sz="2100" dirty="0" smtClean="0"/>
              <a:t>기계가공성</a:t>
            </a:r>
            <a:r>
              <a:rPr lang="en-US" altLang="ko-KR" sz="2100" dirty="0" smtClean="0"/>
              <a:t>,</a:t>
            </a:r>
            <a:r>
              <a:rPr lang="ko-KR" altLang="en-US" sz="2100" dirty="0" smtClean="0"/>
              <a:t>높은 강도</a:t>
            </a:r>
            <a:r>
              <a:rPr lang="en-US" altLang="ko-KR" sz="2100" dirty="0" smtClean="0"/>
              <a:t>)</a:t>
            </a:r>
            <a:endParaRPr lang="ko-KR" altLang="en-US" sz="2100" dirty="0" smtClean="0"/>
          </a:p>
          <a:p>
            <a:endParaRPr lang="ko-KR" altLang="en-US" dirty="0"/>
          </a:p>
        </p:txBody>
      </p:sp>
      <p:pic>
        <p:nvPicPr>
          <p:cNvPr id="4" name="그림 3" descr="8I9JCAJLY11RCA10EYUNCAEYCUA9CAUJPN0VCAF6ZFOUCAJYOPWDCA78VDWNCAT8G4KYCADW22JOCAP9HJCBCAVW4QD9CA6EU1V5CANVKBMHCACERTP1CA2L5A8YCAG4BXHMCALJC0UPCA8E2ZKOCASM3FC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2852936"/>
            <a:ext cx="2016224" cy="172819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r>
              <a:rPr lang="en-US" altLang="ko-KR" sz="2400" dirty="0" smtClean="0">
                <a:solidFill>
                  <a:schemeClr val="accent6"/>
                </a:solidFill>
              </a:rPr>
              <a:t>[2]</a:t>
            </a:r>
            <a:r>
              <a:rPr lang="ko-KR" altLang="en-US" sz="2400" dirty="0" smtClean="0">
                <a:solidFill>
                  <a:schemeClr val="accent6"/>
                </a:solidFill>
              </a:rPr>
              <a:t>집성재</a:t>
            </a:r>
            <a:endParaRPr lang="en-US" altLang="ko-KR" sz="2400" dirty="0" smtClean="0">
              <a:solidFill>
                <a:schemeClr val="accent6"/>
              </a:solidFill>
            </a:endParaRPr>
          </a:p>
          <a:p>
            <a:endParaRPr lang="ko-KR" altLang="en-US" sz="2100" dirty="0" smtClean="0">
              <a:solidFill>
                <a:schemeClr val="accent6"/>
              </a:solidFill>
            </a:endParaRPr>
          </a:p>
          <a:p>
            <a:r>
              <a:rPr lang="ko-KR" altLang="en-US" sz="2100" dirty="0" smtClean="0"/>
              <a:t> </a:t>
            </a:r>
            <a:r>
              <a:rPr lang="ko-KR" altLang="en-US" sz="2100" dirty="0" smtClean="0">
                <a:solidFill>
                  <a:srgbClr val="FF0000"/>
                </a:solidFill>
              </a:rPr>
              <a:t>㉠제조 방법 </a:t>
            </a:r>
            <a:endParaRPr lang="en-US" altLang="ko-KR" sz="2100" dirty="0" smtClean="0">
              <a:solidFill>
                <a:srgbClr val="FF0000"/>
              </a:solidFill>
            </a:endParaRPr>
          </a:p>
          <a:p>
            <a:r>
              <a:rPr lang="en-US" altLang="ko-KR" sz="2100" dirty="0" smtClean="0"/>
              <a:t> </a:t>
            </a:r>
            <a:r>
              <a:rPr lang="ko-KR" altLang="en-US" sz="2100" dirty="0" smtClean="0"/>
              <a:t>제재한 판재 또는 각재 등을 목재를 섬유방향에 따라 서로 평행하여 길이</a:t>
            </a:r>
            <a:r>
              <a:rPr lang="en-US" altLang="ko-KR" sz="2100" dirty="0" smtClean="0"/>
              <a:t>, </a:t>
            </a:r>
            <a:r>
              <a:rPr lang="ko-KR" altLang="en-US" sz="2100" dirty="0" smtClean="0"/>
              <a:t>너비 및 두께 방향으로 맞춰 접착제로 붙이고 압착시킨다</a:t>
            </a:r>
            <a:r>
              <a:rPr lang="en-US" altLang="ko-KR" sz="2100" dirty="0" smtClean="0"/>
              <a:t>.</a:t>
            </a:r>
            <a:endParaRPr lang="ko-KR" altLang="en-US" sz="2100" dirty="0" smtClean="0"/>
          </a:p>
          <a:p>
            <a:r>
              <a:rPr lang="ko-KR" altLang="en-US" sz="2100" dirty="0" smtClean="0">
                <a:solidFill>
                  <a:schemeClr val="bg1"/>
                </a:solidFill>
              </a:rPr>
              <a:t>㉡특징 </a:t>
            </a:r>
            <a:endParaRPr lang="en-US" altLang="ko-KR" sz="2100" dirty="0" smtClean="0">
              <a:solidFill>
                <a:schemeClr val="bg1"/>
              </a:solidFill>
            </a:endParaRPr>
          </a:p>
          <a:p>
            <a:r>
              <a:rPr lang="en-US" altLang="ko-KR" sz="2100" dirty="0" smtClean="0"/>
              <a:t> (</a:t>
            </a:r>
            <a:r>
              <a:rPr lang="ko-KR" altLang="en-US" sz="2100" dirty="0" smtClean="0"/>
              <a:t>합판이나 보드류 와 같이 목재의 모든 부분에 균일한 성질을 가지게 하는 것이 아니라</a:t>
            </a:r>
            <a:r>
              <a:rPr lang="en-US" altLang="ko-KR" sz="2100" dirty="0" smtClean="0"/>
              <a:t>)</a:t>
            </a:r>
            <a:r>
              <a:rPr lang="ko-KR" altLang="en-US" sz="2100" dirty="0" smtClean="0"/>
              <a:t>세로 방향으로 강한 목재의 특성을 강조시킨 재료</a:t>
            </a:r>
            <a:endParaRPr lang="en-US" altLang="ko-KR" sz="2100" dirty="0" smtClean="0"/>
          </a:p>
          <a:p>
            <a:endParaRPr lang="en-US" altLang="ko-KR" sz="2100" dirty="0" smtClean="0"/>
          </a:p>
          <a:p>
            <a:endParaRPr lang="en-US" altLang="ko-KR" sz="2100" dirty="0" smtClean="0"/>
          </a:p>
          <a:p>
            <a:endParaRPr lang="ko-KR" altLang="en-US" sz="2100" dirty="0" smtClean="0"/>
          </a:p>
          <a:p>
            <a:r>
              <a:rPr lang="ko-KR" altLang="en-US" sz="2100" dirty="0" smtClean="0">
                <a:solidFill>
                  <a:srgbClr val="FFFF00"/>
                </a:solidFill>
              </a:rPr>
              <a:t>㉢용도 </a:t>
            </a:r>
            <a:endParaRPr lang="en-US" altLang="ko-KR" sz="2100" dirty="0" smtClean="0">
              <a:solidFill>
                <a:srgbClr val="FFFF00"/>
              </a:solidFill>
            </a:endParaRPr>
          </a:p>
          <a:p>
            <a:r>
              <a:rPr lang="ko-KR" altLang="en-US" sz="2100" dirty="0" smtClean="0"/>
              <a:t>건축물 구조용 재료</a:t>
            </a:r>
            <a:r>
              <a:rPr lang="en-US" altLang="ko-KR" sz="2100" dirty="0" smtClean="0"/>
              <a:t>, </a:t>
            </a:r>
            <a:r>
              <a:rPr lang="ko-KR" altLang="en-US" sz="2100" dirty="0" smtClean="0"/>
              <a:t>강당의 벽</a:t>
            </a:r>
            <a:r>
              <a:rPr lang="en-US" altLang="ko-KR" sz="2100" dirty="0" smtClean="0"/>
              <a:t>, </a:t>
            </a:r>
            <a:r>
              <a:rPr lang="ko-KR" altLang="en-US" sz="2100" dirty="0" smtClean="0"/>
              <a:t>가구제조</a:t>
            </a:r>
            <a:r>
              <a:rPr lang="en-US" altLang="ko-KR" sz="2100" dirty="0" smtClean="0"/>
              <a:t>, </a:t>
            </a:r>
            <a:r>
              <a:rPr lang="ko-KR" altLang="en-US" sz="2100" dirty="0" smtClean="0"/>
              <a:t>실내장식</a:t>
            </a:r>
          </a:p>
          <a:p>
            <a:endParaRPr lang="ko-KR" altLang="en-US" dirty="0"/>
          </a:p>
        </p:txBody>
      </p:sp>
      <p:pic>
        <p:nvPicPr>
          <p:cNvPr id="4" name="그림 3" descr="JBAECA4S6Z42CALL68VPCA5CSKBTCA8H61PKCAR1W04XCA1H29YUCAV9ROL7CA3QMMRSCAR0UGYJCAUVCA0SCAHF8DE6CA85GEDICAC6L4ZWCAORAUJZCAYOVIR4CAO9Z6OHCAKZEY9GCANHIDT2CANYW95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3861048"/>
            <a:ext cx="5400600" cy="169709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r>
              <a:rPr lang="en-US" altLang="ko-KR" sz="2400" dirty="0" smtClean="0">
                <a:solidFill>
                  <a:schemeClr val="accent6"/>
                </a:solidFill>
              </a:rPr>
              <a:t>[3]</a:t>
            </a:r>
            <a:r>
              <a:rPr lang="ko-KR" altLang="en-US" sz="2400" dirty="0" smtClean="0">
                <a:solidFill>
                  <a:schemeClr val="accent6"/>
                </a:solidFill>
              </a:rPr>
              <a:t>플로어링</a:t>
            </a:r>
            <a:endParaRPr lang="en-US" altLang="ko-KR" sz="2400" dirty="0" smtClean="0">
              <a:solidFill>
                <a:schemeClr val="accent6"/>
              </a:solidFill>
            </a:endParaRPr>
          </a:p>
          <a:p>
            <a:endParaRPr lang="en-US" altLang="ko-KR" sz="2400" dirty="0" smtClean="0">
              <a:solidFill>
                <a:schemeClr val="accent6"/>
              </a:solidFill>
            </a:endParaRPr>
          </a:p>
          <a:p>
            <a:r>
              <a:rPr lang="ko-KR" altLang="en-US" sz="2100" dirty="0" smtClean="0">
                <a:solidFill>
                  <a:srgbClr val="FF0000"/>
                </a:solidFill>
              </a:rPr>
              <a:t>㉠ 제조과정</a:t>
            </a:r>
            <a:endParaRPr lang="en-US" altLang="ko-KR" sz="2100" dirty="0" smtClean="0">
              <a:solidFill>
                <a:srgbClr val="FF0000"/>
              </a:solidFill>
            </a:endParaRPr>
          </a:p>
          <a:p>
            <a:r>
              <a:rPr lang="ko-KR" altLang="en-US" sz="2100" dirty="0" smtClean="0"/>
              <a:t>판자의 한 쪽에는 홈을 팝니다</a:t>
            </a:r>
            <a:r>
              <a:rPr lang="en-US" altLang="ko-KR" sz="2100" dirty="0" smtClean="0"/>
              <a:t>.</a:t>
            </a:r>
          </a:p>
          <a:p>
            <a:r>
              <a:rPr lang="ko-KR" altLang="en-US" sz="2100" dirty="0" smtClean="0"/>
              <a:t>다른 쪽에는 촉을 만들어 끼워 맞추는 형식입니다</a:t>
            </a:r>
            <a:r>
              <a:rPr lang="en-US" altLang="ko-KR" sz="2100" dirty="0" smtClean="0"/>
              <a:t>.</a:t>
            </a:r>
            <a:endParaRPr lang="ko-KR" altLang="en-US" sz="2100" dirty="0" smtClean="0"/>
          </a:p>
          <a:p>
            <a:r>
              <a:rPr lang="ko-KR" altLang="en-US" sz="2100" dirty="0" smtClean="0">
                <a:solidFill>
                  <a:schemeClr val="bg1"/>
                </a:solidFill>
              </a:rPr>
              <a:t>㉡ 특성</a:t>
            </a:r>
            <a:endParaRPr lang="en-US" altLang="ko-KR" sz="2100" dirty="0" smtClean="0">
              <a:solidFill>
                <a:schemeClr val="bg1"/>
              </a:solidFill>
            </a:endParaRPr>
          </a:p>
          <a:p>
            <a:r>
              <a:rPr lang="ko-KR" altLang="en-US" sz="2100" dirty="0" smtClean="0"/>
              <a:t>재질이 단단하고 무늬가 아름다움</a:t>
            </a:r>
            <a:endParaRPr lang="en-US" altLang="ko-KR" sz="2100" dirty="0" smtClean="0"/>
          </a:p>
          <a:p>
            <a:endParaRPr lang="en-US" altLang="ko-KR" sz="2100" dirty="0" smtClean="0"/>
          </a:p>
          <a:p>
            <a:endParaRPr lang="en-US" altLang="ko-KR" sz="2100" dirty="0" smtClean="0"/>
          </a:p>
          <a:p>
            <a:endParaRPr lang="en-US" altLang="ko-KR" sz="2100" dirty="0" smtClean="0"/>
          </a:p>
          <a:p>
            <a:endParaRPr lang="ko-KR" altLang="en-US" sz="2100" dirty="0" smtClean="0"/>
          </a:p>
          <a:p>
            <a:r>
              <a:rPr lang="ko-KR" altLang="en-US" sz="2100" dirty="0" smtClean="0">
                <a:solidFill>
                  <a:srgbClr val="FFFF00"/>
                </a:solidFill>
              </a:rPr>
              <a:t>㉢ 용도</a:t>
            </a:r>
            <a:endParaRPr lang="en-US" altLang="ko-KR" sz="2100" dirty="0" smtClean="0">
              <a:solidFill>
                <a:srgbClr val="FFFF00"/>
              </a:solidFill>
            </a:endParaRPr>
          </a:p>
          <a:p>
            <a:r>
              <a:rPr lang="ko-KR" altLang="en-US" sz="2100" dirty="0" smtClean="0"/>
              <a:t>강당</a:t>
            </a:r>
            <a:r>
              <a:rPr lang="en-US" altLang="ko-KR" sz="2100" dirty="0" smtClean="0"/>
              <a:t>, </a:t>
            </a:r>
            <a:r>
              <a:rPr lang="ko-KR" altLang="en-US" sz="2100" dirty="0" smtClean="0"/>
              <a:t>극장</a:t>
            </a:r>
            <a:r>
              <a:rPr lang="en-US" altLang="ko-KR" sz="2100" dirty="0" smtClean="0"/>
              <a:t>, </a:t>
            </a:r>
            <a:r>
              <a:rPr lang="ko-KR" altLang="en-US" sz="2100" dirty="0" smtClean="0"/>
              <a:t>교회 등의 벽면에 붙여 장식 효관와 음향 효과를 얻을 때 쓰임</a:t>
            </a:r>
          </a:p>
          <a:p>
            <a:endParaRPr lang="ko-KR" altLang="en-US" dirty="0"/>
          </a:p>
        </p:txBody>
      </p:sp>
      <p:pic>
        <p:nvPicPr>
          <p:cNvPr id="4" name="그림 3" descr="NAM3CAGS7JLRCA839F0GCAWN3X6FCAYQJ1XQCALOP8FWCABHG4H0CAF5TXL4CAGT8MJ5CAD0UQSFCAXHASP9CABSO5QSCAAI6IYNCAXFNS0VCAGHRO9ZCAW16TCVCAECV3BICAEMYLE6CARRA4LYCAP0EDA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3356992"/>
            <a:ext cx="3384376" cy="158417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r>
              <a:rPr lang="en-US" altLang="ko-KR" sz="2400" dirty="0" smtClean="0">
                <a:solidFill>
                  <a:schemeClr val="accent6"/>
                </a:solidFill>
              </a:rPr>
              <a:t>[3]</a:t>
            </a:r>
            <a:r>
              <a:rPr lang="ko-KR" altLang="en-US" sz="2400" dirty="0" smtClean="0">
                <a:solidFill>
                  <a:schemeClr val="accent6"/>
                </a:solidFill>
              </a:rPr>
              <a:t>파티클보드</a:t>
            </a:r>
            <a:endParaRPr lang="en-US" altLang="ko-KR" sz="2400" dirty="0" smtClean="0">
              <a:solidFill>
                <a:schemeClr val="accent6"/>
              </a:solidFill>
            </a:endParaRPr>
          </a:p>
          <a:p>
            <a:endParaRPr lang="en-US" altLang="ko-KR" dirty="0" smtClean="0">
              <a:solidFill>
                <a:schemeClr val="accent6"/>
              </a:solidFill>
            </a:endParaRPr>
          </a:p>
          <a:p>
            <a:r>
              <a:rPr lang="ko-KR" altLang="en-US" sz="2300" dirty="0" smtClean="0">
                <a:solidFill>
                  <a:srgbClr val="FF0000"/>
                </a:solidFill>
              </a:rPr>
              <a:t>㉠ 제조과정</a:t>
            </a:r>
            <a:endParaRPr lang="en-US" altLang="ko-KR" sz="2300" dirty="0" smtClean="0">
              <a:solidFill>
                <a:srgbClr val="FF0000"/>
              </a:solidFill>
            </a:endParaRPr>
          </a:p>
          <a:p>
            <a:r>
              <a:rPr lang="ko-KR" altLang="en-US" sz="2300" dirty="0" smtClean="0"/>
              <a:t>목재를 켜고 남은 조각을 잘게 부수어 펴 놓는다</a:t>
            </a:r>
            <a:r>
              <a:rPr lang="en-US" altLang="ko-KR" sz="2300" dirty="0" smtClean="0"/>
              <a:t>.</a:t>
            </a:r>
          </a:p>
          <a:p>
            <a:r>
              <a:rPr lang="ko-KR" altLang="en-US" sz="2300" dirty="0" smtClean="0"/>
              <a:t>압착하여 만듭니다</a:t>
            </a:r>
            <a:r>
              <a:rPr lang="en-US" altLang="ko-KR" sz="2300" dirty="0" smtClean="0"/>
              <a:t>.</a:t>
            </a:r>
            <a:endParaRPr lang="ko-KR" altLang="en-US" sz="2300" dirty="0" smtClean="0"/>
          </a:p>
          <a:p>
            <a:r>
              <a:rPr lang="ko-KR" altLang="en-US" sz="2300" dirty="0" smtClean="0">
                <a:solidFill>
                  <a:schemeClr val="bg1"/>
                </a:solidFill>
              </a:rPr>
              <a:t>㉡ 특성</a:t>
            </a:r>
            <a:endParaRPr lang="en-US" altLang="ko-KR" sz="2300" dirty="0" smtClean="0">
              <a:solidFill>
                <a:schemeClr val="bg1"/>
              </a:solidFill>
            </a:endParaRPr>
          </a:p>
          <a:p>
            <a:r>
              <a:rPr lang="ko-KR" altLang="en-US" sz="2300" dirty="0" smtClean="0"/>
              <a:t>환경친화적</a:t>
            </a:r>
            <a:endParaRPr lang="en-US" altLang="ko-KR" sz="2300" dirty="0" smtClean="0"/>
          </a:p>
          <a:p>
            <a:r>
              <a:rPr lang="ko-KR" altLang="en-US" sz="2300" dirty="0" smtClean="0"/>
              <a:t>경제적인 제품</a:t>
            </a:r>
            <a:endParaRPr lang="en-US" altLang="ko-KR" sz="2300" dirty="0" smtClean="0"/>
          </a:p>
          <a:p>
            <a:endParaRPr lang="en-US" altLang="ko-KR" sz="2300" dirty="0" smtClean="0"/>
          </a:p>
          <a:p>
            <a:endParaRPr lang="ko-KR" altLang="en-US" sz="2300" dirty="0" smtClean="0"/>
          </a:p>
          <a:p>
            <a:r>
              <a:rPr lang="ko-KR" altLang="en-US" sz="2300" dirty="0" smtClean="0">
                <a:solidFill>
                  <a:srgbClr val="FFFF00"/>
                </a:solidFill>
              </a:rPr>
              <a:t>㉢ 용도 </a:t>
            </a:r>
            <a:endParaRPr lang="en-US" altLang="ko-KR" sz="2300" dirty="0" smtClean="0">
              <a:solidFill>
                <a:srgbClr val="FFFF00"/>
              </a:solidFill>
            </a:endParaRPr>
          </a:p>
          <a:p>
            <a:r>
              <a:rPr lang="ko-KR" altLang="en-US" sz="2300" dirty="0" smtClean="0"/>
              <a:t>소리흡수를 잘 되지만 열전도가 잘되지 않아 칸막이 등에 사용</a:t>
            </a:r>
          </a:p>
          <a:p>
            <a:endParaRPr lang="ko-KR" altLang="en-US" dirty="0"/>
          </a:p>
        </p:txBody>
      </p:sp>
      <p:pic>
        <p:nvPicPr>
          <p:cNvPr id="5" name="그림 4" descr="L16FCAGPBSUACAN0097ECACD1OMLCANNQ9TBCAFK9CH9CAG4YCIECA9WG1KLCAJGKBR6CAEJR2VFCAHSFZMOCA0PQZNGCAWKIR7DCAWKCKDYCAWYYGV5CAAASL3ECA143AXACA3OXOA2CAOI0W5LCAVRIWZ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2924944"/>
            <a:ext cx="2736304" cy="18002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목재의 종류</a:t>
            </a:r>
            <a:endParaRPr lang="ko-KR" altLang="en-US" dirty="0"/>
          </a:p>
        </p:txBody>
      </p:sp>
      <p:sp>
        <p:nvSpPr>
          <p:cNvPr id="4" name="직각 삼각형 3"/>
          <p:cNvSpPr/>
          <p:nvPr/>
        </p:nvSpPr>
        <p:spPr>
          <a:xfrm>
            <a:off x="4643438" y="1214422"/>
            <a:ext cx="3286148" cy="2643206"/>
          </a:xfrm>
          <a:prstGeom prst="rtTriangle">
            <a:avLst/>
          </a:prstGeom>
          <a:blipFill dpi="0" rotWithShape="1">
            <a:blip r:embed="rId2" cstate="print">
              <a:alphaModFix amt="7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각 삼각형 4"/>
          <p:cNvSpPr/>
          <p:nvPr/>
        </p:nvSpPr>
        <p:spPr>
          <a:xfrm>
            <a:off x="1285852" y="1214422"/>
            <a:ext cx="3286148" cy="2643206"/>
          </a:xfrm>
          <a:prstGeom prst="rtTriangle">
            <a:avLst/>
          </a:prstGeom>
          <a:blipFill dpi="0" rotWithShape="1">
            <a:blip r:embed="rId3" cstate="print">
              <a:alphaModFix amt="70000"/>
            </a:blip>
            <a:srcRect/>
            <a:stretch>
              <a:fillRect/>
            </a:stretch>
          </a:blipFill>
          <a:scene3d>
            <a:camera prst="orthographicFront">
              <a:rot lat="0" lon="10199978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각 삼각형 5"/>
          <p:cNvSpPr/>
          <p:nvPr/>
        </p:nvSpPr>
        <p:spPr>
          <a:xfrm rot="10800000">
            <a:off x="1285852" y="3929066"/>
            <a:ext cx="3286148" cy="2643206"/>
          </a:xfrm>
          <a:prstGeom prst="rtTriangle">
            <a:avLst/>
          </a:prstGeom>
          <a:blipFill dpi="0" rotWithShape="1">
            <a:blip r:embed="rId4" cstate="print">
              <a:alphaModFix amt="7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직각 삼각형 6"/>
          <p:cNvSpPr/>
          <p:nvPr/>
        </p:nvSpPr>
        <p:spPr>
          <a:xfrm rot="10800000">
            <a:off x="4643438" y="3929066"/>
            <a:ext cx="3286148" cy="2643206"/>
          </a:xfrm>
          <a:prstGeom prst="rtTriangle">
            <a:avLst/>
          </a:prstGeom>
          <a:blipFill dpi="0" rotWithShape="1">
            <a:blip r:embed="rId5" cstate="print">
              <a:alphaModFix amt="70000"/>
            </a:blip>
            <a:srcRect/>
            <a:stretch>
              <a:fillRect/>
            </a:stretch>
          </a:blipFill>
          <a:scene3d>
            <a:camera prst="orthographicFront">
              <a:rot lat="0" lon="10199978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대각선 방향의 모서리가 잘린 사각형 7"/>
          <p:cNvSpPr/>
          <p:nvPr/>
        </p:nvSpPr>
        <p:spPr>
          <a:xfrm>
            <a:off x="1428728" y="1142984"/>
            <a:ext cx="1643074" cy="428628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원목</a:t>
            </a:r>
            <a:endParaRPr lang="ko-KR" altLang="en-US" dirty="0"/>
          </a:p>
        </p:txBody>
      </p:sp>
      <p:sp>
        <p:nvSpPr>
          <p:cNvPr id="9" name="대각선 방향의 모서리가 잘린 사각형 8"/>
          <p:cNvSpPr/>
          <p:nvPr/>
        </p:nvSpPr>
        <p:spPr>
          <a:xfrm>
            <a:off x="5786446" y="1214422"/>
            <a:ext cx="1643074" cy="428628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/>
              <a:t>집성목</a:t>
            </a:r>
            <a:endParaRPr lang="ko-KR" altLang="en-US" dirty="0"/>
          </a:p>
        </p:txBody>
      </p:sp>
      <p:sp>
        <p:nvSpPr>
          <p:cNvPr id="10" name="대각선 방향의 모서리가 잘린 사각형 9"/>
          <p:cNvSpPr/>
          <p:nvPr/>
        </p:nvSpPr>
        <p:spPr>
          <a:xfrm>
            <a:off x="1500166" y="3929066"/>
            <a:ext cx="1643074" cy="428628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합판</a:t>
            </a:r>
            <a:endParaRPr lang="ko-KR" altLang="en-US" dirty="0"/>
          </a:p>
        </p:txBody>
      </p:sp>
      <p:sp>
        <p:nvSpPr>
          <p:cNvPr id="11" name="대각선 방향의 모서리가 잘린 사각형 10"/>
          <p:cNvSpPr/>
          <p:nvPr/>
        </p:nvSpPr>
        <p:spPr>
          <a:xfrm>
            <a:off x="5786446" y="3929066"/>
            <a:ext cx="1643074" cy="428628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MDF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71472" y="1643050"/>
            <a:ext cx="392909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/>
              <a:t>나무를 베어내어 아직 가공을 거치지 않은 상태의 나무를 말한다</a:t>
            </a:r>
            <a:r>
              <a:rPr lang="en-US" altLang="ko-KR" sz="2000" b="1" dirty="0" smtClean="0"/>
              <a:t>.</a:t>
            </a:r>
            <a:endParaRPr lang="ko-KR" altLang="en-US" sz="2000" b="1" dirty="0" smtClean="0"/>
          </a:p>
          <a:p>
            <a:r>
              <a:rPr lang="ko-KR" altLang="en-US" sz="2000" b="1" dirty="0" smtClean="0"/>
              <a:t>쉽게 통나무라 생각하면 된다</a:t>
            </a:r>
            <a:r>
              <a:rPr lang="en-US" altLang="ko-KR" sz="2000" b="1" dirty="0" smtClean="0"/>
              <a:t>.</a:t>
            </a:r>
            <a:endParaRPr lang="ko-KR" altLang="en-US" sz="2000" b="1" dirty="0" smtClean="0"/>
          </a:p>
          <a:p>
            <a:endParaRPr lang="ko-KR" altLang="en-US" b="1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4857752" y="1643050"/>
            <a:ext cx="37862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/>
              <a:t>원목을 일정한 사이즈로 잘게 잘라 </a:t>
            </a:r>
            <a:r>
              <a:rPr lang="ko-KR" altLang="en-US" sz="2000" b="1" dirty="0" err="1" smtClean="0"/>
              <a:t>나무결</a:t>
            </a:r>
            <a:r>
              <a:rPr lang="ko-KR" altLang="en-US" sz="2000" b="1" dirty="0" smtClean="0"/>
              <a:t> 방향을 서로 달리하여 접착제로 접착시켜 </a:t>
            </a:r>
            <a:r>
              <a:rPr lang="ko-KR" altLang="en-US" sz="2000" b="1" dirty="0" err="1" smtClean="0"/>
              <a:t>만든것을</a:t>
            </a:r>
            <a:r>
              <a:rPr lang="ko-KR" altLang="en-US" sz="2000" b="1" dirty="0" smtClean="0"/>
              <a:t> 말한다</a:t>
            </a:r>
            <a:r>
              <a:rPr lang="en-US" altLang="ko-KR" dirty="0" smtClean="0"/>
              <a:t>.</a:t>
            </a:r>
            <a:endParaRPr lang="ko-KR" altLang="en-US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714348" y="4429132"/>
            <a:ext cx="371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sz="20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642910" y="4500570"/>
            <a:ext cx="36433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/>
              <a:t>목재를 얇은 판으로 만들고 이것들을 섬유방향</a:t>
            </a:r>
            <a:r>
              <a:rPr lang="en-US" altLang="ko-KR" sz="2000" b="1" dirty="0" smtClean="0"/>
              <a:t>(</a:t>
            </a:r>
            <a:r>
              <a:rPr lang="ko-KR" altLang="en-US" sz="2000" b="1" dirty="0" err="1" smtClean="0"/>
              <a:t>나무결</a:t>
            </a:r>
            <a:r>
              <a:rPr lang="en-US" altLang="ko-KR" sz="2000" b="1" dirty="0" smtClean="0"/>
              <a:t>)</a:t>
            </a:r>
            <a:r>
              <a:rPr lang="ko-KR" altLang="en-US" sz="2000" b="1" dirty="0" smtClean="0"/>
              <a:t>이 서로 직각으로 교차되도록 홀수로 쌓아 접착시킨 것을 말한다</a:t>
            </a:r>
            <a:r>
              <a:rPr lang="en-US" altLang="ko-KR" sz="2000" b="1" dirty="0" smtClean="0"/>
              <a:t>.</a:t>
            </a:r>
            <a:endParaRPr lang="ko-KR" altLang="en-US" sz="2000" b="1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4786314" y="4572008"/>
            <a:ext cx="335758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/>
              <a:t>목재의 미세한 톱밥 등을 접착제로 압착시킨 것을 말합니다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endParaRPr lang="ko-KR" altLang="en-US" b="1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2" grpId="0"/>
      <p:bldP spid="13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목재의 형태</a:t>
            </a:r>
            <a:endParaRPr lang="ko-KR" altLang="en-US" dirty="0"/>
          </a:p>
        </p:txBody>
      </p:sp>
      <p:sp>
        <p:nvSpPr>
          <p:cNvPr id="4" name="대각선 방향의 모서리가 잘린 사각형 3"/>
          <p:cNvSpPr/>
          <p:nvPr/>
        </p:nvSpPr>
        <p:spPr>
          <a:xfrm>
            <a:off x="1500166" y="1357298"/>
            <a:ext cx="1643074" cy="428628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원판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14348" y="1928802"/>
            <a:ext cx="35719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/>
              <a:t>대게 </a:t>
            </a:r>
            <a:r>
              <a:rPr lang="ko-KR" altLang="en-US" sz="2000" b="1" dirty="0" err="1" smtClean="0"/>
              <a:t>제단하여</a:t>
            </a:r>
            <a:r>
              <a:rPr lang="ko-KR" altLang="en-US" sz="2000" b="1" dirty="0" smtClean="0"/>
              <a:t> 사용하는 큰 사이즈의 목재를 말합니다</a:t>
            </a:r>
            <a:r>
              <a:rPr lang="en-US" altLang="ko-KR" sz="2000" b="1" dirty="0" smtClean="0"/>
              <a:t>.  </a:t>
            </a:r>
            <a:r>
              <a:rPr lang="ko-KR" altLang="en-US" sz="2000" b="1" dirty="0" smtClean="0"/>
              <a:t>원하는 사이즈나 모양으로 제작할 수 있어 큰 </a:t>
            </a:r>
            <a:r>
              <a:rPr lang="ko-KR" altLang="en-US" sz="2000" b="1" dirty="0" err="1" smtClean="0"/>
              <a:t>가구등을</a:t>
            </a:r>
            <a:r>
              <a:rPr lang="ko-KR" altLang="en-US" sz="2000" b="1" dirty="0" smtClean="0"/>
              <a:t> 제작할 때 용이하지만  일일이 제단을 </a:t>
            </a:r>
            <a:r>
              <a:rPr lang="ko-KR" altLang="en-US" sz="2000" b="1" dirty="0" err="1" smtClean="0"/>
              <a:t>해주어여</a:t>
            </a:r>
            <a:r>
              <a:rPr lang="ko-KR" altLang="en-US" sz="2000" b="1" dirty="0" smtClean="0"/>
              <a:t> 하는 불편함이 있습니다</a:t>
            </a:r>
            <a:r>
              <a:rPr lang="en-US" altLang="ko-KR" sz="2000" b="1" dirty="0" smtClean="0"/>
              <a:t>.  </a:t>
            </a:r>
            <a:r>
              <a:rPr lang="ko-KR" altLang="en-US" sz="2000" b="1" dirty="0" smtClean="0"/>
              <a:t>목재의 종류에 따라 사이즈나 두께의 차이가 있을 수 있다</a:t>
            </a:r>
            <a:r>
              <a:rPr lang="en-US" altLang="ko-KR" sz="2000" b="1" dirty="0" smtClean="0"/>
              <a:t>.</a:t>
            </a:r>
            <a:endParaRPr lang="ko-KR" altLang="en-US" sz="2000" b="1" dirty="0" smtClean="0"/>
          </a:p>
          <a:p>
            <a:endParaRPr lang="ko-KR" altLang="en-US" b="1" dirty="0" smtClean="0"/>
          </a:p>
        </p:txBody>
      </p:sp>
      <p:sp>
        <p:nvSpPr>
          <p:cNvPr id="7" name="대각선 방향의 모서리가 잘린 사각형 6"/>
          <p:cNvSpPr/>
          <p:nvPr/>
        </p:nvSpPr>
        <p:spPr>
          <a:xfrm>
            <a:off x="4357686" y="1928802"/>
            <a:ext cx="4500594" cy="3429024"/>
          </a:xfrm>
          <a:prstGeom prst="snip2Diag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b="1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1121</Words>
  <Application>Microsoft Office PowerPoint</Application>
  <PresentationFormat>화면 슬라이드 쇼(4:3)</PresentationFormat>
  <Paragraphs>225</Paragraphs>
  <Slides>25</Slides>
  <Notes>2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26" baseType="lpstr">
      <vt:lpstr>Office 테마</vt:lpstr>
      <vt:lpstr>목재에 대하여…</vt:lpstr>
      <vt:lpstr>목차</vt:lpstr>
      <vt:lpstr>목재의 제조 과정</vt:lpstr>
      <vt:lpstr>슬라이드 4</vt:lpstr>
      <vt:lpstr>슬라이드 5</vt:lpstr>
      <vt:lpstr>슬라이드 6</vt:lpstr>
      <vt:lpstr>슬라이드 7</vt:lpstr>
      <vt:lpstr>목재의 종류</vt:lpstr>
      <vt:lpstr>목재의 형태</vt:lpstr>
      <vt:lpstr>슬라이드 10</vt:lpstr>
      <vt:lpstr>슬라이드 11</vt:lpstr>
      <vt:lpstr>슬라이드 12</vt:lpstr>
      <vt:lpstr>목재의 장점 </vt:lpstr>
      <vt:lpstr>목재의 단점</vt:lpstr>
      <vt:lpstr>목재의 단점</vt:lpstr>
      <vt:lpstr>목재의 단점</vt:lpstr>
      <vt:lpstr>목재의 단점</vt:lpstr>
      <vt:lpstr>목조주택의 특징</vt:lpstr>
      <vt:lpstr>슬라이드 19</vt:lpstr>
      <vt:lpstr>슬라이드 20</vt:lpstr>
      <vt:lpstr>목재의 재활용</vt:lpstr>
      <vt:lpstr>슬라이드 22</vt:lpstr>
      <vt:lpstr>산림파괴 해결방안</vt:lpstr>
      <vt:lpstr>슬라이드 24</vt:lpstr>
      <vt:lpstr>슬라이드 25</vt:lpstr>
    </vt:vector>
  </TitlesOfParts>
  <Company>KOREA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Administrator</dc:creator>
  <cp:lastModifiedBy>Danial Yang</cp:lastModifiedBy>
  <cp:revision>43</cp:revision>
  <dcterms:created xsi:type="dcterms:W3CDTF">2011-03-17T03:43:24Z</dcterms:created>
  <dcterms:modified xsi:type="dcterms:W3CDTF">2011-05-31T13:50:45Z</dcterms:modified>
</cp:coreProperties>
</file>