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74" r:id="rId3"/>
    <p:sldId id="364" r:id="rId4"/>
    <p:sldId id="365" r:id="rId5"/>
    <p:sldId id="366" r:id="rId6"/>
    <p:sldId id="280" r:id="rId7"/>
    <p:sldId id="375" r:id="rId8"/>
    <p:sldId id="282" r:id="rId9"/>
    <p:sldId id="287" r:id="rId10"/>
    <p:sldId id="376" r:id="rId11"/>
    <p:sldId id="377" r:id="rId12"/>
    <p:sldId id="378" r:id="rId13"/>
    <p:sldId id="379" r:id="rId14"/>
    <p:sldId id="380" r:id="rId15"/>
    <p:sldId id="381" r:id="rId16"/>
    <p:sldId id="385" r:id="rId17"/>
    <p:sldId id="386" r:id="rId18"/>
    <p:sldId id="388" r:id="rId19"/>
    <p:sldId id="387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400" r:id="rId30"/>
    <p:sldId id="398" r:id="rId31"/>
    <p:sldId id="399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363" r:id="rId40"/>
  </p:sldIdLst>
  <p:sldSz cx="9144000" cy="6858000" type="screen4x3"/>
  <p:notesSz cx="6858000" cy="9144000"/>
  <p:embeddedFontLst>
    <p:embeddedFont>
      <p:font typeface="HY나무L" pitchFamily="18" charset="-127"/>
      <p:regular r:id="rId43"/>
    </p:embeddedFont>
    <p:embeddedFont>
      <p:font typeface="맑은 고딕" pitchFamily="50" charset="-127"/>
      <p:regular r:id="rId44"/>
      <p:bold r:id="rId45"/>
    </p:embeddedFont>
    <p:embeddedFont>
      <p:font typeface="Century" pitchFamily="18" charset="0"/>
      <p:regular r:id="rId46"/>
    </p:embeddedFont>
    <p:embeddedFont>
      <p:font typeface="-윤고딕330" charset="-127"/>
      <p:regular r:id="rId47"/>
    </p:embeddedFont>
    <p:embeddedFont>
      <p:font typeface="휴먼모음T" pitchFamily="18" charset="-127"/>
      <p:regular r:id="rId48"/>
    </p:embeddedFont>
    <p:embeddedFont>
      <p:font typeface="HY나무B" pitchFamily="18" charset="-127"/>
      <p:regular r:id="rId4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5B"/>
    <a:srgbClr val="C1CEA6"/>
    <a:srgbClr val="A5B9D1"/>
    <a:srgbClr val="E8EDDF"/>
    <a:srgbClr val="D7E0C6"/>
    <a:srgbClr val="FF7E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1" autoAdjust="0"/>
    <p:restoredTop sz="85800" autoAdjust="0"/>
  </p:normalViewPr>
  <p:slideViewPr>
    <p:cSldViewPr>
      <p:cViewPr varScale="1">
        <p:scale>
          <a:sx n="93" d="100"/>
          <a:sy n="93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2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BF70F-A114-4B25-A17B-BAFC7F6F448E}" type="datetimeFigureOut">
              <a:rPr lang="ko-KR" altLang="en-US" smtClean="0"/>
              <a:pPr/>
              <a:t>2011-05-30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4FBD2-BBA8-474B-88F5-5408962737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55060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6FE2A-207A-43A6-B0F9-A2B46A5C3F13}" type="datetimeFigureOut">
              <a:rPr lang="ko-KR" altLang="en-US" smtClean="0"/>
              <a:pPr/>
              <a:t>2011-05-30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F57C2-E467-422F-BF89-F21BFA59A0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0875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57C2-E467-422F-BF89-F21BFA59A0E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37179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57C2-E467-422F-BF89-F21BFA59A0E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 userDrawn="1"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 userDrawn="1"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966570" y="194518"/>
            <a:ext cx="2141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n>
                  <a:solidFill>
                    <a:schemeClr val="bg1">
                      <a:alpha val="4000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광고</a:t>
            </a:r>
            <a:r>
              <a:rPr lang="en-US" altLang="ko-KR" sz="1200" dirty="0" smtClean="0">
                <a:ln>
                  <a:solidFill>
                    <a:schemeClr val="bg1">
                      <a:alpha val="4000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PR</a:t>
            </a:r>
            <a:r>
              <a:rPr lang="ko-KR" altLang="en-US" sz="1200" dirty="0" smtClean="0">
                <a:ln>
                  <a:solidFill>
                    <a:schemeClr val="bg1">
                      <a:alpha val="4000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사례연구 </a:t>
            </a:r>
            <a:r>
              <a:rPr lang="en-US" altLang="ko-KR" sz="1200" dirty="0" smtClean="0">
                <a:ln>
                  <a:solidFill>
                    <a:schemeClr val="bg1">
                      <a:alpha val="4000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| </a:t>
            </a:r>
            <a:r>
              <a:rPr lang="ko-KR" altLang="en-US" sz="1200" dirty="0" smtClean="0">
                <a:ln>
                  <a:solidFill>
                    <a:schemeClr val="bg1">
                      <a:alpha val="4000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기호와 광고</a:t>
            </a:r>
            <a:endParaRPr lang="ko-KR" altLang="en-US" sz="1200" dirty="0">
              <a:ln>
                <a:solidFill>
                  <a:schemeClr val="bg1">
                    <a:alpha val="4000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5" name="직사각형 4"/>
          <p:cNvSpPr/>
          <p:nvPr userDrawn="1"/>
        </p:nvSpPr>
        <p:spPr>
          <a:xfrm>
            <a:off x="7956376" y="6357958"/>
            <a:ext cx="11612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 dirty="0" smtClean="0">
                <a:ln>
                  <a:solidFill>
                    <a:schemeClr val="bg1">
                      <a:alpha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  <a:ea typeface="-윤고딕330" pitchFamily="18" charset="-127"/>
              </a:rPr>
              <a:t>Team</a:t>
            </a:r>
            <a:r>
              <a:rPr lang="en-US" altLang="ko-KR" sz="1200" baseline="0" dirty="0" smtClean="0">
                <a:ln>
                  <a:solidFill>
                    <a:schemeClr val="bg1">
                      <a:alpha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  <a:ea typeface="-윤고딕330" pitchFamily="18" charset="-127"/>
              </a:rPr>
              <a:t> </a:t>
            </a:r>
            <a:r>
              <a:rPr lang="en-US" altLang="ko-KR" sz="1200" dirty="0" err="1" smtClean="0">
                <a:ln>
                  <a:solidFill>
                    <a:schemeClr val="bg1">
                      <a:alpha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  <a:ea typeface="-윤고딕330" pitchFamily="18" charset="-127"/>
              </a:rPr>
              <a:t>Signifié</a:t>
            </a:r>
            <a:endParaRPr lang="en-US" altLang="ko-KR" sz="1200" dirty="0" smtClean="0">
              <a:ln>
                <a:solidFill>
                  <a:schemeClr val="bg1">
                    <a:alpha val="4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" pitchFamily="18" charset="0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056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 userDrawn="1"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966570" y="194518"/>
            <a:ext cx="2141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n>
                  <a:solidFill>
                    <a:schemeClr val="bg1">
                      <a:alpha val="4000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광고</a:t>
            </a:r>
            <a:r>
              <a:rPr lang="en-US" altLang="ko-KR" sz="1200" dirty="0" smtClean="0">
                <a:ln>
                  <a:solidFill>
                    <a:schemeClr val="bg1">
                      <a:alpha val="4000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PR</a:t>
            </a:r>
            <a:r>
              <a:rPr lang="ko-KR" altLang="en-US" sz="1200" dirty="0" smtClean="0">
                <a:ln>
                  <a:solidFill>
                    <a:schemeClr val="bg1">
                      <a:alpha val="4000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사례연구 </a:t>
            </a:r>
            <a:r>
              <a:rPr lang="en-US" altLang="ko-KR" sz="1200" dirty="0" smtClean="0">
                <a:ln>
                  <a:solidFill>
                    <a:schemeClr val="bg1">
                      <a:alpha val="4000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| </a:t>
            </a:r>
            <a:r>
              <a:rPr lang="ko-KR" altLang="en-US" sz="1200" dirty="0" smtClean="0">
                <a:ln>
                  <a:solidFill>
                    <a:schemeClr val="bg1">
                      <a:alpha val="4000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기호와 광고</a:t>
            </a:r>
            <a:endParaRPr lang="ko-KR" altLang="en-US" sz="1200" dirty="0">
              <a:ln>
                <a:solidFill>
                  <a:schemeClr val="bg1">
                    <a:alpha val="4000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5" name="직사각형 4"/>
          <p:cNvSpPr/>
          <p:nvPr userDrawn="1"/>
        </p:nvSpPr>
        <p:spPr>
          <a:xfrm>
            <a:off x="7956376" y="6357958"/>
            <a:ext cx="11612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 dirty="0" smtClean="0">
                <a:ln>
                  <a:solidFill>
                    <a:schemeClr val="bg1">
                      <a:alpha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  <a:ea typeface="-윤고딕330" pitchFamily="18" charset="-127"/>
              </a:rPr>
              <a:t>Team</a:t>
            </a:r>
            <a:r>
              <a:rPr lang="en-US" altLang="ko-KR" sz="1200" baseline="0" dirty="0" smtClean="0">
                <a:ln>
                  <a:solidFill>
                    <a:schemeClr val="bg1">
                      <a:alpha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  <a:ea typeface="-윤고딕330" pitchFamily="18" charset="-127"/>
              </a:rPr>
              <a:t> </a:t>
            </a:r>
            <a:r>
              <a:rPr lang="en-US" altLang="ko-KR" sz="1200" dirty="0" err="1" smtClean="0">
                <a:ln>
                  <a:solidFill>
                    <a:schemeClr val="bg1">
                      <a:alpha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  <a:ea typeface="-윤고딕330" pitchFamily="18" charset="-127"/>
              </a:rPr>
              <a:t>Signifié</a:t>
            </a:r>
            <a:endParaRPr lang="en-US" altLang="ko-KR" sz="1200" dirty="0" smtClean="0">
              <a:ln>
                <a:solidFill>
                  <a:schemeClr val="bg1">
                    <a:alpha val="4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" pitchFamily="18" charset="0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336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04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426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1475656" y="2410831"/>
            <a:ext cx="6336704" cy="2097894"/>
            <a:chOff x="2699792" y="2267210"/>
            <a:chExt cx="3785251" cy="2097894"/>
          </a:xfrm>
        </p:grpSpPr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3028659" y="4026550"/>
              <a:ext cx="34563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o-KR" altLang="en-US" sz="1600" dirty="0" smtClean="0">
                  <a:ln>
                    <a:solidFill>
                      <a:schemeClr val="tx1">
                        <a:alpha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나무L" pitchFamily="18" charset="-127"/>
                  <a:ea typeface="HY나무L" pitchFamily="18" charset="-127"/>
                </a:rPr>
                <a:t>정의환 </a:t>
              </a:r>
              <a:r>
                <a:rPr lang="en-US" altLang="ko-KR" sz="1600" dirty="0" smtClean="0">
                  <a:ln>
                    <a:solidFill>
                      <a:schemeClr val="tx1">
                        <a:alpha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나무L" pitchFamily="18" charset="-127"/>
                  <a:ea typeface="HY나무L" pitchFamily="18" charset="-127"/>
                </a:rPr>
                <a:t>| </a:t>
              </a:r>
              <a:r>
                <a:rPr lang="ko-KR" altLang="en-US" sz="1600" dirty="0" smtClean="0">
                  <a:ln>
                    <a:solidFill>
                      <a:schemeClr val="tx1">
                        <a:alpha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나무L" pitchFamily="18" charset="-127"/>
                  <a:ea typeface="HY나무L" pitchFamily="18" charset="-127"/>
                </a:rPr>
                <a:t>박지원</a:t>
              </a:r>
              <a:r>
                <a:rPr lang="ko-KR" altLang="en-US" sz="1600" dirty="0" smtClean="0">
                  <a:ln>
                    <a:solidFill>
                      <a:schemeClr val="tx1">
                        <a:alpha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나무L" pitchFamily="18" charset="-127"/>
                  <a:ea typeface="HY나무L" pitchFamily="18" charset="-127"/>
                </a:rPr>
                <a:t> </a:t>
              </a:r>
              <a:r>
                <a:rPr lang="en-US" altLang="ko-KR" sz="1600" dirty="0" smtClean="0">
                  <a:ln>
                    <a:solidFill>
                      <a:schemeClr val="tx1">
                        <a:alpha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나무L" pitchFamily="18" charset="-127"/>
                  <a:ea typeface="HY나무L" pitchFamily="18" charset="-127"/>
                </a:rPr>
                <a:t>| </a:t>
              </a:r>
              <a:r>
                <a:rPr lang="ko-KR" altLang="en-US" sz="1600" dirty="0" smtClean="0">
                  <a:ln>
                    <a:solidFill>
                      <a:schemeClr val="tx1">
                        <a:alpha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나무L" pitchFamily="18" charset="-127"/>
                  <a:ea typeface="HY나무L" pitchFamily="18" charset="-127"/>
                </a:rPr>
                <a:t>김연진 </a:t>
              </a:r>
              <a:r>
                <a:rPr lang="en-US" altLang="ko-KR" sz="1600" dirty="0" smtClean="0">
                  <a:ln>
                    <a:solidFill>
                      <a:schemeClr val="tx1">
                        <a:alpha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나무L" pitchFamily="18" charset="-127"/>
                  <a:ea typeface="HY나무L" pitchFamily="18" charset="-127"/>
                </a:rPr>
                <a:t>|  </a:t>
              </a:r>
              <a:r>
                <a:rPr lang="ko-KR" altLang="en-US" sz="1600" dirty="0" smtClean="0">
                  <a:ln>
                    <a:solidFill>
                      <a:schemeClr val="tx1">
                        <a:alpha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나무L" pitchFamily="18" charset="-127"/>
                  <a:ea typeface="HY나무L" pitchFamily="18" charset="-127"/>
                </a:rPr>
                <a:t>  </a:t>
              </a:r>
              <a:r>
                <a:rPr lang="en-US" altLang="ko-KR" sz="1600" dirty="0" smtClean="0">
                  <a:ln>
                    <a:solidFill>
                      <a:schemeClr val="tx1">
                        <a:alpha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나무L" pitchFamily="18" charset="-127"/>
                  <a:ea typeface="HY나무L" pitchFamily="18" charset="-127"/>
                </a:rPr>
                <a:t>|  </a:t>
              </a:r>
              <a:r>
                <a:rPr lang="ko-KR" altLang="en-US" sz="1600" dirty="0" smtClean="0">
                  <a:ln>
                    <a:solidFill>
                      <a:schemeClr val="tx1">
                        <a:alpha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나무L" pitchFamily="18" charset="-127"/>
                  <a:ea typeface="HY나무L" pitchFamily="18" charset="-127"/>
                </a:rPr>
                <a:t>  </a:t>
              </a:r>
              <a:r>
                <a:rPr lang="en-US" altLang="ko-KR" sz="1600" dirty="0" smtClean="0">
                  <a:ln>
                    <a:solidFill>
                      <a:schemeClr val="tx1">
                        <a:alpha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나무L" pitchFamily="18" charset="-127"/>
                  <a:ea typeface="HY나무L" pitchFamily="18" charset="-127"/>
                </a:rPr>
                <a:t>| </a:t>
              </a:r>
              <a:endParaRPr lang="ko-KR" altLang="en-US" sz="1600" dirty="0">
                <a:ln>
                  <a:solidFill>
                    <a:schemeClr val="tx1">
                      <a:alpha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나무L" pitchFamily="18" charset="-127"/>
                <a:ea typeface="HY나무L" pitchFamily="18" charset="-127"/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2988145" y="2731259"/>
              <a:ext cx="331204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o-KR" altLang="en-US" sz="3200" b="1" dirty="0" smtClean="0">
                  <a:ln>
                    <a:solidFill>
                      <a:schemeClr val="tx1">
                        <a:alpha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나무L" pitchFamily="18" charset="-127"/>
                  <a:ea typeface="HY나무L" pitchFamily="18" charset="-127"/>
                </a:rPr>
                <a:t>건</a:t>
              </a:r>
              <a:r>
                <a:rPr lang="ko-KR" altLang="en-US" sz="3200" b="1" dirty="0" smtClean="0">
                  <a:ln>
                    <a:solidFill>
                      <a:schemeClr val="tx1">
                        <a:alpha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나무L" pitchFamily="18" charset="-127"/>
                  <a:ea typeface="HY나무L" pitchFamily="18" charset="-127"/>
                </a:rPr>
                <a:t>축 </a:t>
              </a:r>
              <a:r>
                <a:rPr lang="ko-KR" altLang="en-US" sz="3200" b="1" dirty="0" err="1" smtClean="0">
                  <a:ln>
                    <a:solidFill>
                      <a:schemeClr val="tx1">
                        <a:alpha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나무L" pitchFamily="18" charset="-127"/>
                  <a:ea typeface="HY나무L" pitchFamily="18" charset="-127"/>
                </a:rPr>
                <a:t>재료학에서</a:t>
              </a:r>
              <a:r>
                <a:rPr lang="ko-KR" altLang="en-US" sz="3200" b="1" dirty="0" smtClean="0">
                  <a:ln>
                    <a:solidFill>
                      <a:schemeClr val="tx1">
                        <a:alpha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나무L" pitchFamily="18" charset="-127"/>
                  <a:ea typeface="HY나무L" pitchFamily="18" charset="-127"/>
                </a:rPr>
                <a:t> 바라본 목재</a:t>
              </a:r>
              <a:endParaRPr lang="ko-KR" altLang="en-US" sz="3200" b="1" dirty="0">
                <a:ln>
                  <a:solidFill>
                    <a:schemeClr val="tx1">
                      <a:alpha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나무L" pitchFamily="18" charset="-127"/>
                <a:ea typeface="HY나무L" pitchFamily="18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2850517" y="2861584"/>
              <a:ext cx="87747" cy="13934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tx1">
                      <a:alpha val="40000"/>
                    </a:schemeClr>
                  </a:solidFill>
                </a:ln>
              </a:endParaRP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2699792" y="2267210"/>
              <a:ext cx="29523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800" dirty="0" smtClean="0">
                  <a:ln>
                    <a:solidFill>
                      <a:schemeClr val="tx1">
                        <a:alpha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나무L" pitchFamily="18" charset="-127"/>
                  <a:ea typeface="HY나무L" pitchFamily="18" charset="-127"/>
                </a:rPr>
                <a:t>[</a:t>
              </a:r>
              <a:r>
                <a:rPr lang="ko-KR" altLang="en-US" sz="2800" dirty="0" err="1" smtClean="0">
                  <a:ln>
                    <a:solidFill>
                      <a:schemeClr val="tx1">
                        <a:alpha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나무L" pitchFamily="18" charset="-127"/>
                  <a:ea typeface="HY나무L" pitchFamily="18" charset="-127"/>
                </a:rPr>
                <a:t>환경재료학개론</a:t>
              </a:r>
              <a:r>
                <a:rPr lang="en-US" altLang="ko-KR" sz="2800" dirty="0" smtClean="0">
                  <a:ln>
                    <a:solidFill>
                      <a:schemeClr val="tx1">
                        <a:alpha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나무L" pitchFamily="18" charset="-127"/>
                  <a:ea typeface="HY나무L" pitchFamily="18" charset="-127"/>
                </a:rPr>
                <a:t>]</a:t>
              </a:r>
              <a:endParaRPr lang="ko-KR" altLang="en-US" sz="2800" dirty="0">
                <a:ln>
                  <a:solidFill>
                    <a:schemeClr val="tx1">
                      <a:alpha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나무L" pitchFamily="18" charset="-127"/>
                <a:ea typeface="HY나무L" pitchFamily="18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3102446" y="3504911"/>
              <a:ext cx="3068112" cy="43088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2800" dirty="0" smtClean="0">
                  <a:ln>
                    <a:solidFill>
                      <a:schemeClr val="tx1">
                        <a:alpha val="4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" pitchFamily="18" charset="0"/>
                  <a:ea typeface="-윤고딕330" pitchFamily="18" charset="-127"/>
                </a:rPr>
                <a:t>[</a:t>
              </a:r>
              <a:r>
                <a:rPr lang="en-US" altLang="ko-KR" sz="2800" dirty="0" smtClean="0">
                  <a:solidFill>
                    <a:schemeClr val="bg1"/>
                  </a:solidFill>
                </a:rPr>
                <a:t>presentation</a:t>
              </a:r>
              <a:r>
                <a:rPr lang="en-US" altLang="ko-KR" sz="2800" dirty="0" smtClean="0">
                  <a:ln>
                    <a:solidFill>
                      <a:schemeClr val="tx1">
                        <a:alpha val="4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" pitchFamily="18" charset="0"/>
                  <a:ea typeface="-윤고딕330" pitchFamily="18" charset="-127"/>
                </a:rPr>
                <a:t>]</a:t>
              </a:r>
              <a:endParaRPr lang="en-US" altLang="ko-KR" sz="2800" dirty="0" smtClean="0">
                <a:ln>
                  <a:solidFill>
                    <a:schemeClr val="tx1">
                      <a:alpha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  <a:ea typeface="-윤고딕330" pitchFamily="18" charset="-127"/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12010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547664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79512" y="1196752"/>
            <a:ext cx="878497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HY나무L" pitchFamily="18" charset="-127"/>
                <a:ea typeface="HY나무L" pitchFamily="18" charset="-127"/>
              </a:rPr>
              <a:t>목재의 </a:t>
            </a:r>
            <a:r>
              <a:rPr lang="ko-KR" altLang="en-US" sz="1600" b="1" dirty="0" smtClean="0">
                <a:latin typeface="HY나무L" pitchFamily="18" charset="-127"/>
                <a:ea typeface="HY나무L" pitchFamily="18" charset="-127"/>
              </a:rPr>
              <a:t>성질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목재는 수종에 따라 재질이 다르며 동일 수종이라도 산지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기후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성장상태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수령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벌목시기 등에 따라 그 재질이 현저하게 다르다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따라서 목재를 사용할 때에는 목재의 기본적인 성질을 올바르게 이해하고 특징을 잘 살려서 적절하게 사용하여야 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HY나무L" pitchFamily="18" charset="-127"/>
                <a:ea typeface="HY나무L" pitchFamily="18" charset="-127"/>
              </a:rPr>
              <a:t>⑴</a:t>
            </a:r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일반적 성질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① 색깔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광택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 ⒜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색깔 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    목재의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색은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세포막별에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포함되어 있는 색소의 차이에 따라 다르며 수종에 따라 거의 일정하다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그러나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동일 수종이라도 산지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벌채시기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벌채 후의 시일 경과 등에 따라 다양한 색깔을 나타낸다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또한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일반적으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 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로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심재는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녹색이고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변재는 백색이 나 담색이다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⒝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광택 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   목재는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재명을 대패질하면 일반적으로 우미한 광택을 내며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그 정도는 절단면의 방 향에 따라 많은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차이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가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광택은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곧은곁면이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가장 우미하며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널결면이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그 다음 이고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마구리면이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가장 뒤떨어진다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일반적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 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으로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재질이 치밀하고 단단할수록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수선 이 많을수록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심재가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변재보다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활엽수가 침엽수보다 광택이 좋다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  <a:endParaRPr lang="ko-KR" altLang="en-US" sz="1400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475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성질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547664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547664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79512" y="1124744"/>
            <a:ext cx="8784976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②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나무결</a:t>
            </a:r>
            <a:endParaRPr lang="ko-KR" altLang="en-US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나무결은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목재를 구성하는 섬유의 배열상태 및 목재의 외관적 상태를 말하는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거으로서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미관은 무론 건조수축에 의한 변형에 깊은 관계가 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일반적으로 도관이 작은 목재는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나무결이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세밀하고 도관이 큰 것은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나무결이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거칠다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⒜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널결</a:t>
            </a:r>
            <a:endParaRPr lang="ko-KR" altLang="en-US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  미관을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중시하는 마감재나 장식재로 사용되지만 곧은결보다 변형이 크고 마모율도 커 실용성이 약하다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일반적으로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판재로 사용되며 나무의 특성상 나이테에 따라 성장률과 강도가 달라 쉽게 틀어지고 갈라진다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⒝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곧은결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  직각방향으로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도려가며 제재하므로 경제적이며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목재면에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나타난 일정한 형태의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평행건상의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나무결을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말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탄성에 의한 휘어짐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틀어짐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갈라짐 등의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변형률을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방지할 수 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⒞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무늬결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  나무를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한 방향으로만 켜기에 아름다운 무늬를 얻을 수 있는 장점과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함게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동일한 무늬결을 얻을 수 없는 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단점이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⒟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엇결</a:t>
            </a:r>
            <a:endParaRPr lang="ko-KR" altLang="en-US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  나무섬유가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꼬여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나무결이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어긋나게 나타난 무늬를 말한다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endParaRPr lang="ko-KR" altLang="en-US" sz="1400" dirty="0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475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성질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547664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547664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475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성질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547664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25" name="_x67752192" descr="EMB00000ecc61e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8531414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547664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79512" y="1484785"/>
            <a:ext cx="878497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⑵ 물리적 성질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① 비중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목재가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공극을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전혀 포함하지 않은 실제부분의 비중을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진비중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또는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실비중이라고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진비중은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수종 및 수령에 관계없이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1.54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정도이다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일반적으로 비중이 큰 나무는 단단하며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수추갱창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및 변형이 크다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목재의 비중은 목질부내에 포함된 섬유질과 공극률에 의해 결정된다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475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성질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547664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5601" name="_x67779064" descr="EMB00000ecc61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29000"/>
            <a:ext cx="3384376" cy="2630491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5603" name="_x67752192" descr="EMB00000ecc61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661248"/>
            <a:ext cx="3328539" cy="360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547664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79512" y="1268760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②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함수율</a:t>
            </a:r>
            <a:endParaRPr lang="ko-KR" altLang="en-US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벌채한 직후의 목재는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생재라고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생재의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함수율은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수종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산지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벌채의 계절에 따라 다르나 일반적으로 변재는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80~200%,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심재는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40~100%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정도이다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섬유포화점 이상의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함수율은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탄성적 성질에 영향을 받지 않으나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섬유포화점 이하에서는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함수율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변화에 따라 수축과 팽창은 응집력과 장성을 증가시키거나 감소시킨다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목재의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함수율은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함수량의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목질 절대건조중량에 대한 중량백분율로 나타낸다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즉 목재중의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함수율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상태에 따라 다음과 같이 구분한다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475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성질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547664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3793" name="_x68046896" descr="EMB00000ecc61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56992"/>
            <a:ext cx="4032448" cy="252028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1520" y="3573016"/>
            <a:ext cx="460851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b="1" dirty="0" smtClean="0">
                <a:latin typeface="HY나무L" pitchFamily="18" charset="-127"/>
                <a:ea typeface="HY나무L" pitchFamily="18" charset="-127"/>
              </a:rPr>
              <a:t>☐ 수축팽창 방지를 위한 </a:t>
            </a:r>
            <a:r>
              <a:rPr lang="ko-KR" altLang="en-US" sz="1300" b="1" dirty="0" smtClean="0">
                <a:latin typeface="HY나무L" pitchFamily="18" charset="-127"/>
                <a:ea typeface="HY나무L" pitchFamily="18" charset="-127"/>
              </a:rPr>
              <a:t>유의사항</a:t>
            </a:r>
            <a:endParaRPr lang="en-US" altLang="ko-KR" sz="1300" b="1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endParaRPr lang="ko-KR" altLang="en-US" sz="1300" b="1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ko-KR" altLang="en-US" sz="1300" b="1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300" b="1" dirty="0" smtClean="0">
                <a:latin typeface="HY나무L" pitchFamily="18" charset="-127"/>
                <a:ea typeface="HY나무L" pitchFamily="18" charset="-127"/>
              </a:rPr>
              <a:t>사용하기 </a:t>
            </a:r>
            <a:r>
              <a:rPr lang="ko-KR" altLang="en-US" sz="1300" b="1" dirty="0" smtClean="0">
                <a:latin typeface="HY나무L" pitchFamily="18" charset="-127"/>
                <a:ea typeface="HY나무L" pitchFamily="18" charset="-127"/>
              </a:rPr>
              <a:t>전에 충분히 건조시켜 균일한 </a:t>
            </a:r>
            <a:r>
              <a:rPr lang="ko-KR" altLang="en-US" sz="1300" b="1" dirty="0" err="1" smtClean="0">
                <a:latin typeface="HY나무L" pitchFamily="18" charset="-127"/>
                <a:ea typeface="HY나무L" pitchFamily="18" charset="-127"/>
              </a:rPr>
              <a:t>함수율이</a:t>
            </a:r>
            <a:r>
              <a:rPr lang="ko-KR" altLang="en-US" sz="1300" b="1" dirty="0" smtClean="0">
                <a:latin typeface="HY나무L" pitchFamily="18" charset="-127"/>
                <a:ea typeface="HY나무L" pitchFamily="18" charset="-127"/>
              </a:rPr>
              <a:t> 된 </a:t>
            </a:r>
            <a:r>
              <a:rPr lang="ko-KR" altLang="en-US" sz="1300" b="1" dirty="0" smtClean="0">
                <a:latin typeface="HY나무L" pitchFamily="18" charset="-127"/>
                <a:ea typeface="HY나무L" pitchFamily="18" charset="-127"/>
              </a:rPr>
              <a:t>것을</a:t>
            </a:r>
            <a:endParaRPr lang="en-US" altLang="ko-KR" sz="1300" b="1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en-US" altLang="ko-KR" sz="1300" b="1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300" b="1" dirty="0" smtClean="0">
                <a:latin typeface="HY나무L" pitchFamily="18" charset="-127"/>
                <a:ea typeface="HY나무L" pitchFamily="18" charset="-127"/>
              </a:rPr>
              <a:t>   </a:t>
            </a:r>
            <a:r>
              <a:rPr lang="ko-KR" altLang="en-US" sz="1300" b="1" dirty="0" smtClean="0">
                <a:latin typeface="HY나무L" pitchFamily="18" charset="-127"/>
                <a:ea typeface="HY나무L" pitchFamily="18" charset="-127"/>
              </a:rPr>
              <a:t>사용할 </a:t>
            </a:r>
            <a:r>
              <a:rPr lang="ko-KR" altLang="en-US" sz="1300" b="1" dirty="0" smtClean="0">
                <a:latin typeface="HY나무L" pitchFamily="18" charset="-127"/>
                <a:ea typeface="HY나무L" pitchFamily="18" charset="-127"/>
              </a:rPr>
              <a:t>것</a:t>
            </a:r>
            <a:r>
              <a:rPr lang="en-US" altLang="ko-KR" sz="1300" b="1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/>
            <a:r>
              <a:rPr lang="en-US" altLang="ko-KR" sz="1300" b="1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300" b="1" dirty="0" smtClean="0">
                <a:latin typeface="HY나무L" pitchFamily="18" charset="-127"/>
                <a:ea typeface="HY나무L" pitchFamily="18" charset="-127"/>
              </a:rPr>
              <a:t>변형의 크기</a:t>
            </a:r>
            <a:r>
              <a:rPr lang="en-US" altLang="ko-KR" sz="1300" b="1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300" b="1" dirty="0" smtClean="0">
                <a:latin typeface="HY나무L" pitchFamily="18" charset="-127"/>
                <a:ea typeface="HY나무L" pitchFamily="18" charset="-127"/>
              </a:rPr>
              <a:t>방향을 고려하여 이들의 영향을 가능한 한 </a:t>
            </a:r>
            <a:r>
              <a:rPr lang="ko-KR" altLang="en-US" sz="1300" b="1" dirty="0" smtClean="0">
                <a:latin typeface="HY나무L" pitchFamily="18" charset="-127"/>
                <a:ea typeface="HY나무L" pitchFamily="18" charset="-127"/>
              </a:rPr>
              <a:t>적</a:t>
            </a:r>
            <a:endParaRPr lang="en-US" altLang="ko-KR" sz="1300" b="1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en-US" altLang="ko-KR" sz="1300" b="1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300" b="1" dirty="0" smtClean="0">
                <a:latin typeface="HY나무L" pitchFamily="18" charset="-127"/>
                <a:ea typeface="HY나무L" pitchFamily="18" charset="-127"/>
              </a:rPr>
              <a:t>   </a:t>
            </a:r>
            <a:r>
              <a:rPr lang="ko-KR" altLang="en-US" sz="1300" b="1" dirty="0" smtClean="0">
                <a:latin typeface="HY나무L" pitchFamily="18" charset="-127"/>
                <a:ea typeface="HY나무L" pitchFamily="18" charset="-127"/>
              </a:rPr>
              <a:t>게 </a:t>
            </a:r>
            <a:r>
              <a:rPr lang="ko-KR" altLang="en-US" sz="1300" b="1" dirty="0" smtClean="0">
                <a:latin typeface="HY나무L" pitchFamily="18" charset="-127"/>
                <a:ea typeface="HY나무L" pitchFamily="18" charset="-127"/>
              </a:rPr>
              <a:t>받도록 배치할 것</a:t>
            </a:r>
            <a:r>
              <a:rPr lang="en-US" altLang="ko-KR" sz="1300" b="1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/>
            <a:r>
              <a:rPr lang="en-US" altLang="ko-KR" sz="1300" b="1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300" b="1" dirty="0" smtClean="0">
                <a:latin typeface="HY나무L" pitchFamily="18" charset="-127"/>
                <a:ea typeface="HY나무L" pitchFamily="18" charset="-127"/>
              </a:rPr>
              <a:t>가능한 한 곧은결 목재를 사용할 것</a:t>
            </a:r>
            <a:r>
              <a:rPr lang="en-US" altLang="ko-KR" sz="1300" b="1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/>
            <a:r>
              <a:rPr lang="en-US" altLang="ko-KR" sz="1300" b="1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300" b="1" dirty="0" smtClean="0">
                <a:latin typeface="HY나무L" pitchFamily="18" charset="-127"/>
                <a:ea typeface="HY나무L" pitchFamily="18" charset="-127"/>
              </a:rPr>
              <a:t>고온 처리된 목재를 사용할 것</a:t>
            </a:r>
            <a:r>
              <a:rPr lang="en-US" altLang="ko-KR" sz="1300" b="1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/>
            <a:r>
              <a:rPr lang="en-US" altLang="ko-KR" sz="1300" b="1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300" b="1" dirty="0" smtClean="0">
                <a:latin typeface="HY나무L" pitchFamily="18" charset="-127"/>
                <a:ea typeface="HY나무L" pitchFamily="18" charset="-127"/>
              </a:rPr>
              <a:t>목재의 표면에 기름</a:t>
            </a:r>
            <a:r>
              <a:rPr lang="en-US" altLang="ko-KR" sz="1300" b="1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300" b="1" dirty="0" smtClean="0">
                <a:latin typeface="HY나무L" pitchFamily="18" charset="-127"/>
                <a:ea typeface="HY나무L" pitchFamily="18" charset="-127"/>
              </a:rPr>
              <a:t>니스</a:t>
            </a:r>
            <a:r>
              <a:rPr lang="en-US" altLang="ko-KR" sz="1300" b="1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300" b="1" dirty="0" smtClean="0">
                <a:latin typeface="HY나무L" pitchFamily="18" charset="-127"/>
                <a:ea typeface="HY나무L" pitchFamily="18" charset="-127"/>
              </a:rPr>
              <a:t>에나멜</a:t>
            </a:r>
            <a:r>
              <a:rPr lang="en-US" altLang="ko-KR" sz="1300" b="1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300" b="1" dirty="0" smtClean="0">
                <a:latin typeface="HY나무L" pitchFamily="18" charset="-127"/>
                <a:ea typeface="HY나무L" pitchFamily="18" charset="-127"/>
              </a:rPr>
              <a:t>셀락 등을 칠하거나 </a:t>
            </a:r>
            <a:r>
              <a:rPr lang="ko-KR" altLang="en-US" sz="1300" b="1" dirty="0" smtClean="0">
                <a:latin typeface="HY나무L" pitchFamily="18" charset="-127"/>
                <a:ea typeface="HY나무L" pitchFamily="18" charset="-127"/>
              </a:rPr>
              <a:t>또</a:t>
            </a:r>
            <a:endParaRPr lang="en-US" altLang="ko-KR" sz="1300" b="1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ko-KR" altLang="en-US" sz="1300" b="1" dirty="0" smtClean="0">
                <a:latin typeface="HY나무L" pitchFamily="18" charset="-127"/>
                <a:ea typeface="HY나무L" pitchFamily="18" charset="-127"/>
              </a:rPr>
              <a:t>    는 파라핀</a:t>
            </a:r>
            <a:r>
              <a:rPr lang="en-US" altLang="ko-KR" sz="1300" b="1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300" b="1" dirty="0" err="1" smtClean="0">
                <a:latin typeface="HY나무L" pitchFamily="18" charset="-127"/>
                <a:ea typeface="HY나무L" pitchFamily="18" charset="-127"/>
              </a:rPr>
              <a:t>크레오소트</a:t>
            </a:r>
            <a:r>
              <a:rPr lang="ko-KR" altLang="en-US" sz="1300" b="1" dirty="0" smtClean="0">
                <a:latin typeface="HY나무L" pitchFamily="18" charset="-127"/>
                <a:ea typeface="HY나무L" pitchFamily="18" charset="-127"/>
              </a:rPr>
              <a:t> 등을 침투시켜 공기 중의 </a:t>
            </a:r>
            <a:r>
              <a:rPr lang="ko-KR" altLang="en-US" sz="1300" b="1" dirty="0" smtClean="0">
                <a:latin typeface="HY나무L" pitchFamily="18" charset="-127"/>
                <a:ea typeface="HY나무L" pitchFamily="18" charset="-127"/>
              </a:rPr>
              <a:t>습도변화</a:t>
            </a:r>
            <a:endParaRPr lang="en-US" altLang="ko-KR" sz="1300" b="1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en-US" altLang="ko-KR" sz="1300" b="1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300" b="1" dirty="0" smtClean="0">
                <a:latin typeface="HY나무L" pitchFamily="18" charset="-127"/>
                <a:ea typeface="HY나무L" pitchFamily="18" charset="-127"/>
              </a:rPr>
              <a:t>   </a:t>
            </a:r>
            <a:r>
              <a:rPr lang="ko-KR" altLang="en-US" sz="1300" b="1" dirty="0" smtClean="0">
                <a:latin typeface="HY나무L" pitchFamily="18" charset="-127"/>
                <a:ea typeface="HY나무L" pitchFamily="18" charset="-127"/>
              </a:rPr>
              <a:t>에 의한 </a:t>
            </a:r>
            <a:r>
              <a:rPr lang="ko-KR" altLang="en-US" sz="1300" b="1" dirty="0" smtClean="0">
                <a:latin typeface="HY나무L" pitchFamily="18" charset="-127"/>
                <a:ea typeface="HY나무L" pitchFamily="18" charset="-127"/>
              </a:rPr>
              <a:t>흡습을 지연</a:t>
            </a:r>
            <a:r>
              <a:rPr lang="en-US" altLang="ko-KR" sz="1300" b="1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300" b="1" dirty="0" smtClean="0">
                <a:latin typeface="HY나무L" pitchFamily="18" charset="-127"/>
                <a:ea typeface="HY나무L" pitchFamily="18" charset="-127"/>
              </a:rPr>
              <a:t>경감시킬 것</a:t>
            </a:r>
            <a:r>
              <a:rPr lang="en-US" altLang="ko-KR" sz="1300" b="1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endParaRPr lang="ko-KR" alt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547664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23528" y="2132856"/>
            <a:ext cx="554461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⑶ 열 및 전기에 대한 </a:t>
            </a:r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성질</a:t>
            </a:r>
            <a:endParaRPr lang="en-US" altLang="ko-KR" sz="1400" b="1" dirty="0" smtClean="0">
              <a:latin typeface="HY나무L" pitchFamily="18" charset="-127"/>
              <a:ea typeface="HY나무L" pitchFamily="18" charset="-127"/>
            </a:endParaRPr>
          </a:p>
          <a:p>
            <a:endParaRPr lang="ko-KR" altLang="en-US" sz="1400" b="1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① 열에 대한 성질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열전도율은 비중이 크고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함수율이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증가함에 따라 증가한다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또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섬유방향에 따라 차이가 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열전도율이 섬유에 평행한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방향의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경우에는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엇결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또는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나무결방향의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1.5~2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배 정도 크다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겉보기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비중이 작은 목재일수록 열전도율이 적다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열팽창계수는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다른 재료에 비해 매우 작다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또한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함수율에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의한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영향도 작으며 소나무의 경우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5.4✕10⁻⁶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정도이다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목재의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연소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나무가 불에 타는 데에는 몇 가지의 단계를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거쳐야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475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성질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547664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2769" name="_x67784848" descr="EMB00000ecc61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916832"/>
            <a:ext cx="2880320" cy="4064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547664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23528" y="2204864"/>
            <a:ext cx="511256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② 전기에 대한 성질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목재의 전기저항은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함수율에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따라 다르다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건조재는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절연체로 본다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저항치는 방향에 따라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다르며 섬유에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직각방향은 평행방향의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2.3~8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배 정도이다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비중이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작은 것은 큰 것보다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변재는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심재보다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크다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475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성질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547664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6865" name="_x67757280" descr="EMB00000ecc61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980728"/>
            <a:ext cx="3024336" cy="4151344"/>
          </a:xfrm>
          <a:prstGeom prst="rect">
            <a:avLst/>
          </a:prstGeom>
          <a:noFill/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6867" name="_x67735728" descr="EMB00000ecc61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085184"/>
            <a:ext cx="1656184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547664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23528" y="1916832"/>
            <a:ext cx="849694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③ 음에 대한 성질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목재가 진동을 할 때 진동에너지의 일부는 내부마찰에 의해 감쇠한다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에너지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감쇠량은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비중이 작은 목재일수록 크다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음을 벽면에 투사하면 음은 일부는 투과하고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일부는 흡수하며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나머지는 반사한다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흡음률은 비중이 작은 것이 크며 일반적으로 목재는 방음용으로 적당한 재료다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④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광에 대한 성질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광선이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목재면에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투사되면 일부는 흡수되고 나머지는 반사한다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반사광선의 일부는 정반사하고 나머지는 난반사한다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정반사가 많은 것일수록 광택도가 크다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일반적으로 단면에 있어서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곧은결면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널결면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순서로 광택도가 크고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마구리면은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광택이 없다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</a:p>
          <a:p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475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성질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547664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547664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79512" y="1196753"/>
            <a:ext cx="8784976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⑷ 역학적 </a:t>
            </a:r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성질</a:t>
            </a:r>
            <a:endParaRPr lang="en-US" altLang="ko-KR" sz="1400" b="1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endParaRPr lang="ko-KR" altLang="en-US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① 인장강도와 압축강도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인장강도는 평행방향이 직각방향의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20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배이며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압축강도는 평행방향이 직각방향의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10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배이다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따라서 나무결과 수직인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인장력은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목재가 갈라지는 원인이 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섬유의 평행방향의 인장강도는 목재의 제강도 중에서 가장 크지만 목재를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인장 재로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사용할 때 이음부가 약하기 때문에 목재를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인장재로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사용하기 힘들다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목재를 기중으로 사용하는 경우 압축강도는 크고 섬유의 직각방향의 압축강도는 낮다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섬유의 직각방향의 압축강도가 낮은 것은 섬유에 평행방향이 전단강도가 낮은 점과 함께 목재의 커다란 결점의 하나이다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목재의 압축강도는 옹이가 있으면 감소하고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죽은 옹이가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생 옹이 보다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감소율이 크며 옹이의 지름이 클수록 감소율이 크다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②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휨강도</a:t>
            </a:r>
            <a:endParaRPr lang="ko-KR" altLang="en-US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휨 강도는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압축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인장 및 전단 등의 응력이 복합하여 작용하므로 목재의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휨 작용은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매우 복합하여 작용하므로 목재의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휨 작용은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매우 복잡하다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휨 강도는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옹이의 크기와 위치에 따라 다르고 옹이가 클수록 또는 위치가 보의 하단에 가까울수록 강도의 감소가 크다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휨 강도는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평행방향이 직각방향이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15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배이며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목재의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휨 하중에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저항하는 목재강도의 크기는 약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1.75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배이다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475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성질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547664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547664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79512" y="980728"/>
            <a:ext cx="8784976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③ 전단강도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목재의 전단강도는 단명에 평행하게 작용하는 저항력으로 세로방향 인장강도의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1/10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정도밖에 되지 않는다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목재의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전단력은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섬유의 직각방향이 평행방향보다 강하고 섬유방향에 평행한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전단력은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대단히 약하다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④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경도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경도는 마멸에 대한 내부저항이다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마구리 면이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경도가 가장 크고 곧은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결면과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널결면은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별로 차이가 나지 않는다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일반적으로 비중이 큰 목재가 경도가 높다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마구리 면의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정도는 곧은결의 약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3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배 정도이다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목재의 경도시험은 소정의 크기의 강구로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눌렀을 때의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저항에 의하여 경도를 구하는 것이 가장 일반적인 방법이다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⑤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탄성계수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목재의 탄성계수는 일반적으로 압축시험에 의해 구한 탄성계수가 인장시험에 의해 구한 값보다 작다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또한 같은 압축강도시험에 의한 탄성계수라도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축방향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연륜의 접속방향 또는 반지름 방향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함수율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비중 등에 따라 크게 좌우된다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대체로 비중에 비례하며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구조용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목재의 섬유방향에 대한 탄성계수는 다음과 같다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⑥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허용응력도</a:t>
            </a: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목재의 응력도란 그 목재의 파괴강도를 안전율로 나눈 값을 말한다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  <a:endParaRPr lang="ko-KR" altLang="en-US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475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성질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547664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4"/>
          <p:cNvGrpSpPr/>
          <p:nvPr/>
        </p:nvGrpSpPr>
        <p:grpSpPr>
          <a:xfrm>
            <a:off x="0" y="620688"/>
            <a:ext cx="1547664" cy="401136"/>
            <a:chOff x="951981" y="3141124"/>
            <a:chExt cx="3204439" cy="401136"/>
          </a:xfrm>
        </p:grpSpPr>
        <p:sp>
          <p:nvSpPr>
            <p:cNvPr id="86" name="직사각형 85"/>
            <p:cNvSpPr/>
            <p:nvPr/>
          </p:nvSpPr>
          <p:spPr>
            <a:xfrm>
              <a:off x="951981" y="3142150"/>
              <a:ext cx="3203848" cy="40011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60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1243474" y="3142150"/>
              <a:ext cx="25320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000" dirty="0" smtClean="0">
                  <a:solidFill>
                    <a:schemeClr val="bg1"/>
                  </a:solidFill>
                </a:rPr>
                <a:t>Contents</a:t>
              </a:r>
              <a:endParaRPr lang="en-US" altLang="ko-KR" sz="2000" dirty="0">
                <a:solidFill>
                  <a:schemeClr val="bg1"/>
                </a:solidFill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 flipH="1">
              <a:off x="4091190" y="3141124"/>
              <a:ext cx="65230" cy="400111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51520" y="1412777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419872" y="1556792"/>
            <a:ext cx="2664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목재</a:t>
            </a:r>
            <a:r>
              <a:rPr lang="en-US" altLang="ko-KR" b="1" dirty="0" smtClean="0"/>
              <a:t>?</a:t>
            </a:r>
            <a:endParaRPr lang="ko-KR" altLang="en-US" dirty="0" smtClean="0"/>
          </a:p>
          <a:p>
            <a:r>
              <a:rPr lang="ko-KR" altLang="en-US" b="1" dirty="0" err="1" smtClean="0"/>
              <a:t>구조재로서의</a:t>
            </a:r>
            <a:r>
              <a:rPr lang="ko-KR" altLang="en-US" b="1" dirty="0" smtClean="0"/>
              <a:t> 특징</a:t>
            </a:r>
            <a:endParaRPr lang="ko-KR" altLang="en-US" dirty="0" smtClean="0"/>
          </a:p>
          <a:p>
            <a:r>
              <a:rPr lang="ko-KR" altLang="en-US" b="1" dirty="0" smtClean="0"/>
              <a:t>마감재로서의 </a:t>
            </a:r>
            <a:r>
              <a:rPr lang="ko-KR" altLang="en-US" b="1" dirty="0" smtClean="0"/>
              <a:t>특징</a:t>
            </a:r>
            <a:endParaRPr lang="en-US" altLang="ko-KR" b="1" dirty="0" smtClean="0"/>
          </a:p>
          <a:p>
            <a:endParaRPr lang="ko-KR" altLang="en-US" dirty="0" smtClean="0"/>
          </a:p>
          <a:p>
            <a:r>
              <a:rPr lang="en-US" altLang="ko-KR" b="1" dirty="0" smtClean="0"/>
              <a:t>(1) </a:t>
            </a:r>
            <a:r>
              <a:rPr lang="ko-KR" altLang="en-US" b="1" dirty="0" smtClean="0"/>
              <a:t>목재의 분류</a:t>
            </a:r>
            <a:endParaRPr lang="ko-KR" altLang="en-US" dirty="0" smtClean="0"/>
          </a:p>
          <a:p>
            <a:r>
              <a:rPr lang="en-US" altLang="ko-KR" b="1" dirty="0" smtClean="0"/>
              <a:t>(2) </a:t>
            </a:r>
            <a:r>
              <a:rPr lang="ko-KR" altLang="en-US" b="1" dirty="0" smtClean="0"/>
              <a:t>목재의 구조와 성분</a:t>
            </a:r>
            <a:endParaRPr lang="ko-KR" altLang="en-US" dirty="0" smtClean="0"/>
          </a:p>
          <a:p>
            <a:r>
              <a:rPr lang="en-US" altLang="ko-KR" b="1" dirty="0" smtClean="0"/>
              <a:t>(3) </a:t>
            </a:r>
            <a:r>
              <a:rPr lang="ko-KR" altLang="en-US" b="1" dirty="0" smtClean="0"/>
              <a:t>목재의 성질</a:t>
            </a:r>
            <a:endParaRPr lang="ko-KR" altLang="en-US" dirty="0" smtClean="0"/>
          </a:p>
          <a:p>
            <a:r>
              <a:rPr lang="en-US" altLang="ko-KR" b="1" dirty="0" smtClean="0"/>
              <a:t>(4) </a:t>
            </a:r>
            <a:r>
              <a:rPr lang="ko-KR" altLang="en-US" b="1" dirty="0" smtClean="0"/>
              <a:t>목재의 내구성</a:t>
            </a:r>
            <a:endParaRPr lang="ko-KR" altLang="en-US" dirty="0" smtClean="0"/>
          </a:p>
          <a:p>
            <a:r>
              <a:rPr lang="en-US" altLang="ko-KR" b="1" dirty="0" smtClean="0"/>
              <a:t>(5) </a:t>
            </a:r>
            <a:r>
              <a:rPr lang="ko-KR" altLang="en-US" b="1" dirty="0" smtClean="0"/>
              <a:t>목재의 건조</a:t>
            </a:r>
            <a:endParaRPr lang="ko-KR" altLang="en-US" dirty="0" smtClean="0"/>
          </a:p>
          <a:p>
            <a:r>
              <a:rPr lang="en-US" altLang="ko-KR" b="1" dirty="0" smtClean="0"/>
              <a:t>(6) </a:t>
            </a:r>
            <a:r>
              <a:rPr lang="ko-KR" altLang="en-US" b="1" dirty="0" smtClean="0"/>
              <a:t>목재의 가공제품</a:t>
            </a:r>
            <a:endParaRPr lang="ko-KR" altLang="en-US" dirty="0" smtClean="0"/>
          </a:p>
          <a:p>
            <a:r>
              <a:rPr lang="en-US" altLang="ko-KR" b="1" dirty="0" smtClean="0"/>
              <a:t>(7) </a:t>
            </a:r>
            <a:r>
              <a:rPr lang="ko-KR" altLang="en-US" b="1" dirty="0" smtClean="0"/>
              <a:t>목재의 종류</a:t>
            </a:r>
            <a:endParaRPr lang="ko-KR" altLang="en-US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905544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835696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691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내구성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835696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67544" y="2060848"/>
            <a:ext cx="813690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⑴ </a:t>
            </a:r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부패와 </a:t>
            </a:r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부패조건</a:t>
            </a:r>
            <a:endParaRPr lang="en-US" altLang="ko-KR" sz="1400" b="1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1400" b="1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목재의 부패는 내구성이 감소되는 가장 큰 이유의 하나로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부패균은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보통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리그닌을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용해하는 것과 섬유소를 용해하는 것이 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전자는 백부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후자는 적부라고 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백부는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활엽수종재에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많고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적부는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침엽수종재에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많다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균류의 번식에는 적당한 온도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(20~40˚c),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습도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(90%)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이상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공기 및 양분 등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4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가지 요소가 필요하다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이중하나라도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부적당하면 균의 번식은 불가능하다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835696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691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내구성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835696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23528" y="1124744"/>
            <a:ext cx="849694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⑵</a:t>
            </a:r>
            <a:r>
              <a:rPr lang="ko-KR" altLang="en-US" sz="1400" b="1" dirty="0" err="1" smtClean="0">
                <a:latin typeface="HY나무L" pitchFamily="18" charset="-127"/>
                <a:ea typeface="HY나무L" pitchFamily="18" charset="-127"/>
              </a:rPr>
              <a:t>방부법</a:t>
            </a:r>
            <a:endParaRPr lang="ko-KR" altLang="en-US" sz="1400" b="1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방부처리는 균류에 대하여 양분을 부적당하게 처리하는 방법으로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온냉욕법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도포법과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주입법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및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침지법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표면탄화법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생리적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주입법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등이 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①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온냉욕법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</a:p>
          <a:p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온욕에서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냉욕으로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급냉하는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방법이다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②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도포법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및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분무법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가장 많이 사용하고 있으며 시공이 용이하고 공장 조립 후에도 도포할 수 있으며 틈이나 접합부 등에 면밀히 시공을 필요로 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③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주입법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목재 중에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주사하는 방법으로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상압주입법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가압주입법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생리적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주입법이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④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침지법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방부제 용액 중에 목재를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몇 시간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또는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며칠 동안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침지하는 것으로서 액을 가열하면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15mm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정도까지 침투한다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⑤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표면탄화법 </a:t>
            </a: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목재의 표면을 두께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3~10mm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정도 태워서 탄화시키는 방법이다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⑥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생리적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주입법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벌목 전에 나무 뿌리에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약액을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주입하여 수간에 이행시키는 방법으로 별로 효과가 없다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  <a:endParaRPr lang="en-US" altLang="ko-KR" sz="1400" dirty="0">
              <a:latin typeface="HY나무L" pitchFamily="18" charset="-127"/>
              <a:ea typeface="HY나무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835696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691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내구성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835696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67544" y="1628800"/>
            <a:ext cx="813690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⑶ 방화제</a:t>
            </a: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 ①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불연성 막이나 층에 의한 피복</a:t>
            </a: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 ②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방화페인트 등의 도포</a:t>
            </a: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 ③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난연처리</a:t>
            </a:r>
            <a:endParaRPr lang="ko-KR" altLang="en-US" sz="14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 ④ 대 단면화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</a:t>
            </a:r>
            <a:endParaRPr lang="ko-KR" altLang="en-US" sz="14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⑷방부제</a:t>
            </a: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균류로부터 보호하기 위해 사용하는 약제를 목재방부제라고 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목재방부제는 유성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수용성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유용성의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3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가지로 분류할 수 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일반적으로 실제 사용되고 있는 방부제는 유성의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크레오소트유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콜타르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아스팔트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페인트 및 수용성의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P.F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게나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CCA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계 목재 방부제이다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♦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방부제가 갖추어야 할 조건</a:t>
            </a: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˚ 목재에 대한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침투성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방부성이 양호할 것</a:t>
            </a: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˚ 목재에 접촉되는 금속이나 인체에 해가 없을 것</a:t>
            </a: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˚ 목재의 변색이나 악취가 없을 것</a:t>
            </a: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˚ 방부 처리 후 도장이 가능할 것</a:t>
            </a: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˚ 목재의 강도나 중량의 증감에 영향이 없을 것</a:t>
            </a: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˚ 목재가공에 영향이 없을 것</a:t>
            </a: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˚ 가격이 저렴하고 방부처리가 용이할 것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835696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691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건조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835696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95536" y="2492896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목재의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건조는 내부의 수분이 외부로 이동하여 표면에서 증발하는 것을 말하여 일반적으로 천연건조와 인공건조로 구분한다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목재를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사용할때는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현장의 대기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함수율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적응을 위하여 현장에서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1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주일 정도 지난 뒤 사용하면 합리적이다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수분이 증발하는 중요한 조건은 온도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습도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풍속 등이다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온도가 높고 습도가 낮고 풍속이 빠르면 건조는 빠르다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835696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691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건조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835696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23528" y="1556792"/>
            <a:ext cx="842493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⑴ 목재건조의 목적</a:t>
            </a:r>
          </a:p>
          <a:p>
            <a:pPr algn="just"/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 ①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균류에 의한 부식과 벌레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(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충해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)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를 예방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(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방지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)</a:t>
            </a:r>
          </a:p>
          <a:p>
            <a:pPr algn="just"/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②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목재 수축 및 균열 방지</a:t>
            </a:r>
          </a:p>
          <a:p>
            <a:pPr algn="just"/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 ③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강도증가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(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생재보다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3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배 정도 강도 증가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)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및 내구성의 증진</a:t>
            </a:r>
          </a:p>
          <a:p>
            <a:pPr algn="just"/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 ④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중량경감과 그로 인한 취급 및 운반비의 방지</a:t>
            </a:r>
          </a:p>
          <a:p>
            <a:pPr algn="just"/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 ⑤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방부제 등의 약제주입 용이</a:t>
            </a:r>
          </a:p>
          <a:p>
            <a:pPr algn="just"/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 ⑥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접착성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및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도장성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(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칠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)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양호</a:t>
            </a:r>
          </a:p>
          <a:p>
            <a:pPr algn="just"/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 ⑦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썩음 빛 변색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방지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endParaRPr lang="ko-KR" altLang="en-US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⑵ 목재건조방법의 종류</a:t>
            </a:r>
          </a:p>
          <a:p>
            <a:pPr algn="just"/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 ①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자연건조법</a:t>
            </a:r>
          </a:p>
          <a:p>
            <a:pPr algn="just"/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   목재를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야적 상태에서 자연 건조시키는 방법으로 경비가 적게 드나 건조시간이 길며 넓은 장소가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필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요하고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변색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부패 등 손상을 입을 우려가 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천연건조만 할 경우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함수율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18%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까지 맞추나 가공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후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갈라짐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이나 뒤틀림이 생긴다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/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②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인공건조법</a:t>
            </a:r>
          </a:p>
          <a:p>
            <a:pPr algn="just"/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   KILN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이라는 온도조절장치에서 온도를 점차 증가시키고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습도는 낮추면서 인공적으로 건조시키는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방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법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즉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건조한 실내에서 온도와 습도를 조절에 의하여 건조시키는 것으로 단시간 내에 원하는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건조가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가능하나 시설비용이 많이 드는 단점이 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endParaRPr lang="ko-KR" altLang="en-US" dirty="0">
              <a:latin typeface="HY나무L" pitchFamily="18" charset="-127"/>
              <a:ea typeface="HY나무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835696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691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가공품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835696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1520" y="2276872"/>
            <a:ext cx="864096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⑴ </a:t>
            </a:r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합판</a:t>
            </a: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3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매 이상의 얇은 단판을 섬유방향이 서로 직교하도록 접착제로 붙여서 만든 것으로 베니어판 또는 베니어 합판이라고 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침엽수합판은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구조재로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활엽수합판은 주로 장식재로 사용한다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그러나 최근에는 내구연한 이상의 설계하중 지탱을 주요 기능을 목적으로 새로운 구조용의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비베니어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패널이 제품으로 생산되고 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집성재를 비롯한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OSB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합판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LVL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합판 등으로 가공한 것을 총칭하여 ‘공업화 목재’라고도 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-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웨이퍼보드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오리엔티드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웨이퍼보드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오리엔티드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스트랜드보드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(OSB),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컴프라이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코어합판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미송합판등</a:t>
            </a:r>
            <a:r>
              <a:rPr lang="en-US" altLang="ko-KR" sz="1400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835696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691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가공품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835696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1520" y="1196752"/>
            <a:ext cx="864096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⑴ </a:t>
            </a:r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합판</a:t>
            </a: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3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매 이상의 얇은 단판을 섬유방향이 서로 직교하도록 접착제로 붙여서 만든 것으로 베니어판 또는 베니어 합판이라고 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침엽수합판은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구조재로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활엽수합판은 주로 장식재로 사용한다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그러나 최근에는 내구연한 이상의 설계하중 지탱을 주요 기능을 목적으로 새로운 구조용의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비베니어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패널이 제품으로 생산되고 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집성재를 비롯한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OSB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합판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LVL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합판 등으로 가공한 것을 총칭하여 ‘공업화 목재’라고도 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웨이퍼보드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오리엔티드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웨이퍼보드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오리엔티드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스트랜드보드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(OSB),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컴프라이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코어합판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미송합판등</a:t>
            </a:r>
            <a:r>
              <a:rPr lang="en-US" altLang="ko-KR" sz="1400" dirty="0" smtClean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3645024"/>
            <a:ext cx="38164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⒜ 접착성능에 따른 분류</a:t>
            </a: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1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류합판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: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완전배수성합판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외장용합판</a:t>
            </a:r>
            <a:endParaRPr lang="ko-KR" altLang="en-US" sz="14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2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류합판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: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보통내수성합판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내장용합판</a:t>
            </a:r>
            <a:endParaRPr lang="ko-KR" altLang="en-US" sz="14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3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류합판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: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비내수성합판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endParaRPr lang="ko-KR" altLang="en-US" sz="14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⒞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특수성에 의한 분류</a:t>
            </a: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˚ 방화합판</a:t>
            </a: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˚ 방충합판</a:t>
            </a: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˚ 방부합판</a:t>
            </a: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˚ 내수합판</a:t>
            </a:r>
          </a:p>
          <a:p>
            <a:endParaRPr lang="ko-KR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788024" y="3573016"/>
            <a:ext cx="41044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⒝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표면에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(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구성 또는 가공방법에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)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따른 분류</a:t>
            </a: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˚ 보통합판</a:t>
            </a: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˚ 특수합판</a:t>
            </a: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무늬목화장합판</a:t>
            </a:r>
            <a:endParaRPr lang="ko-KR" altLang="en-US" sz="14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염화비닐화장합판</a:t>
            </a:r>
            <a:endParaRPr lang="ko-KR" altLang="en-US" sz="14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콘크리트거푸집용합판</a:t>
            </a:r>
            <a:endParaRPr lang="ko-KR" altLang="en-US" sz="14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˚ 천연무늬화장합판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835696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691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가공품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835696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1520" y="1196752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⑵ </a:t>
            </a:r>
            <a:r>
              <a:rPr lang="ko-KR" altLang="en-US" sz="1400" b="1" dirty="0" err="1" smtClean="0">
                <a:latin typeface="HY나무L" pitchFamily="18" charset="-127"/>
                <a:ea typeface="HY나무L" pitchFamily="18" charset="-127"/>
              </a:rPr>
              <a:t>플로링</a:t>
            </a:r>
            <a:endParaRPr lang="ko-KR" altLang="en-US" sz="1400" b="1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플로링은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무늬가 아름다운 참나무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나왕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미송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아피통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사쿠라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비치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단풍나무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사틴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등을 이용하여 인공 건조한 판재로 만든 것으로 강도가 강한 경목이어야 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</a:p>
          <a:p>
            <a:pPr algn="just"/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일반적으로 열이 직접 전달되는 거실에는 경조가 높은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중보행용을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사용하고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열이 직접 전달되지 않는 강당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체육관 등에는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플로링이나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쪽마루를 사용한다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</a:p>
          <a:p>
            <a:pPr algn="just"/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플로링은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열과 습기에 의해 변형되므로 벽면과 약간의 간격을 두고 시공하여야 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/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①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플로링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보드 </a:t>
            </a:r>
          </a:p>
          <a:p>
            <a:pPr algn="just"/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  판재의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표면을 곱게 대패질하여 마감하고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양측면을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제혀쪽매로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하여 접합에 편리하게 한 것을 말한다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</a:p>
          <a:p>
            <a:pPr algn="just"/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  -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참나무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미송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나왕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단풍나무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밤나무</a:t>
            </a:r>
          </a:p>
          <a:p>
            <a:pPr algn="just"/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②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플로링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블록 </a:t>
            </a:r>
          </a:p>
          <a:p>
            <a:pPr algn="just"/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 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플로링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길이를 그 나비의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정수배로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하여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3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장 또는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5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장씩 붙여서 길이와 나비가 같게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4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면을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제혀쪽매로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하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여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만든 정사각형의 블록으로서 쪽매널 블록이라고도 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/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③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쪽매널</a:t>
            </a:r>
            <a:endParaRPr lang="ko-KR" altLang="en-US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  작고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고운 널을 무늬모양을 만들어서 잘라 맞춰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마루널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위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콘크리트 모르타르 바닥에 가로세로 또는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빗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방향으로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붙여 딴 것이다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</a:p>
          <a:p>
            <a:pPr algn="just"/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④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파키트리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보드</a:t>
            </a:r>
          </a:p>
          <a:p>
            <a:pPr algn="just"/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  단단한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목재를 두께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9~15mm,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나비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(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폭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) 60mm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의 단판을 접착제나 파정으로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3~5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매씩 접합하여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230mm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각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</a:t>
            </a:r>
          </a:p>
          <a:p>
            <a:pPr algn="just"/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길이는 나비의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3~5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배의 패널로 만든 것이다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/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⑤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파키트리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패널</a:t>
            </a:r>
          </a:p>
          <a:p>
            <a:pPr algn="just"/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  두께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9~15mm,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너비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60mm,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길이는 너비의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정수배로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양측면은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제혀쪽매로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가공하여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파키트리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보드를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4</a:t>
            </a:r>
          </a:p>
          <a:p>
            <a:pPr algn="just"/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  매씩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조합한 수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240mm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각판으로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접착제나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파정으로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붙인 우수한 마루판재이다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latin typeface="HY나무L" pitchFamily="18" charset="-127"/>
              <a:ea typeface="HY나무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835696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691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가공품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835696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79512" y="1196752"/>
            <a:ext cx="87849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⑶ 섬유판</a:t>
            </a:r>
          </a:p>
          <a:p>
            <a:pPr algn="just"/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식물 섬유질을 주원료로 하여 이를 섬유화하여 합성수지와 접착제를 혼합하여 판상으로 만든 것을 총칭하며 일반적으로 텍스라고 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특징은 섬유의 배열에 방향성이 없기 때문에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이방성이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적은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균질한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판재료이며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용도에 따라 비중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두께 및 형태 등을 선택할 수 있으며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목못치기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절삭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본뜨기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천공 등이 용이하며 표면이 평활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치밀한 것은 도장인쇄에 적합하다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/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①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연질섬유판</a:t>
            </a:r>
          </a:p>
          <a:p>
            <a:pPr algn="just"/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식물 섬유를 주원료로 하여 주로 건물의 내장 및 흡음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단열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보온을 목적으로 성형한 비중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0.4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미만의 보드이다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②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경질섬유판</a:t>
            </a:r>
          </a:p>
          <a:p>
            <a:pPr algn="just"/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목재펄프만을 압축하여 압출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성형하여 만든 것으로 비중이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0.8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이상이다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/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♦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특징</a:t>
            </a:r>
          </a:p>
          <a:p>
            <a:pPr algn="just"/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   ˚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강도가 크고 가로 세로의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강도차는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10%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이하여서 방향성을 고려하지 않아도 되며 넓은 면적의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판을 만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    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들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수 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/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  ˚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표면은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평활하고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경도가 크며 내마모성이 크다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/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  ˚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가로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세로 신축이 거의 같으므로 비틀림이 적다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/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  ˚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외부 장식에 쓸 때에는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평활도와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광택이 줄어들며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강도 저하는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1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년에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15~20%, 5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년에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25~30%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정도이다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/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③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반경질섬유판</a:t>
            </a:r>
            <a:endParaRPr lang="ko-KR" altLang="en-US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식물섬유를 주원료로 하고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압축성형한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비중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0.4~0.8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정도의 보드로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유공흡음판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수장판으로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사용하며 중질 섬유판 또는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하드텍스라고도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  <a:endParaRPr lang="en-US" altLang="ko-KR" sz="1400" dirty="0">
              <a:latin typeface="HY나무L" pitchFamily="18" charset="-127"/>
              <a:ea typeface="HY나무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835696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691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가공품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835696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1520" y="1772816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⑷ </a:t>
            </a:r>
            <a:r>
              <a:rPr lang="ko-KR" altLang="en-US" sz="1400" b="1" dirty="0" err="1" smtClean="0">
                <a:latin typeface="HY나무L" pitchFamily="18" charset="-127"/>
                <a:ea typeface="HY나무L" pitchFamily="18" charset="-127"/>
              </a:rPr>
              <a:t>파티클</a:t>
            </a:r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 보드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목재의 부산물이나 목재를 작은 부스러기로 분쇄하여 그 입자를 충분히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건조시킨 후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합성수지 접착제와 같은 유기질의 접합제를 첨가하여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열압성형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한 것이다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♦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파티클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보드의 특징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˚ 강도에 방향성이 없고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큰 면적의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판을 만들 수 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두께는 비교적 자유로이 선택할 수 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표면이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평활 하고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경도가 크다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방충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방부성이 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균질한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판을 대량으로 제조할 수 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가공성이 비교적 양호하다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못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나사못의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지보력은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목재와 거의 같다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  <a:endParaRPr lang="en-US" altLang="ko-KR" sz="1400" dirty="0">
              <a:latin typeface="HY나무L" pitchFamily="18" charset="-127"/>
              <a:ea typeface="HY나무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4"/>
          <p:cNvGrpSpPr/>
          <p:nvPr/>
        </p:nvGrpSpPr>
        <p:grpSpPr>
          <a:xfrm>
            <a:off x="0" y="620688"/>
            <a:ext cx="1547664" cy="442232"/>
            <a:chOff x="951981" y="3141124"/>
            <a:chExt cx="3204439" cy="442232"/>
          </a:xfrm>
        </p:grpSpPr>
        <p:sp>
          <p:nvSpPr>
            <p:cNvPr id="86" name="직사각형 85"/>
            <p:cNvSpPr/>
            <p:nvPr/>
          </p:nvSpPr>
          <p:spPr>
            <a:xfrm>
              <a:off x="951981" y="3142150"/>
              <a:ext cx="3203848" cy="40011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60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1243474" y="3183246"/>
              <a:ext cx="19788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목재란</a:t>
              </a:r>
              <a:r>
                <a:rPr lang="en-US" altLang="ko-KR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?</a:t>
              </a:r>
              <a:endParaRPr lang="en-US" altLang="ko-KR" sz="2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 flipH="1">
              <a:off x="4091190" y="3141124"/>
              <a:ext cx="65230" cy="400111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43608" y="1988840"/>
            <a:ext cx="712879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altLang="ko-KR" b="1" dirty="0" smtClean="0">
              <a:latin typeface="HY나무L" pitchFamily="18" charset="-127"/>
              <a:ea typeface="HY나무L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accent1"/>
                </a:solidFill>
                <a:latin typeface="HY나무L" pitchFamily="18" charset="-127"/>
                <a:ea typeface="HY나무L" pitchFamily="18" charset="-127"/>
              </a:rPr>
              <a:t>목재</a:t>
            </a:r>
            <a:r>
              <a:rPr lang="ko-KR" altLang="en-US" sz="1600" b="1" dirty="0" smtClean="0">
                <a:latin typeface="HY나무L" pitchFamily="18" charset="-127"/>
                <a:ea typeface="HY나무L" pitchFamily="18" charset="-127"/>
              </a:rPr>
              <a:t>는 재료의 공급에 제한을 받지 않고 오래 전부터 사용되어온 중요한 소재로 그 종류만큼이나 소지의 구조나 특징에 따라 다양하게 사용되었다</a:t>
            </a:r>
            <a:r>
              <a:rPr lang="en-US" altLang="ko-KR" sz="1600" b="1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600" b="1" dirty="0" smtClean="0">
                <a:latin typeface="HY나무L" pitchFamily="18" charset="-127"/>
                <a:ea typeface="HY나무L" pitchFamily="18" charset="-127"/>
              </a:rPr>
              <a:t>즉 건축적으로는 </a:t>
            </a:r>
            <a:r>
              <a:rPr lang="ko-KR" altLang="en-US" sz="1600" b="1" dirty="0" err="1" smtClean="0">
                <a:latin typeface="HY나무L" pitchFamily="18" charset="-127"/>
                <a:ea typeface="HY나무L" pitchFamily="18" charset="-127"/>
              </a:rPr>
              <a:t>구조재</a:t>
            </a:r>
            <a:r>
              <a:rPr lang="en-US" altLang="ko-KR" sz="1600" b="1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b="1" dirty="0" err="1" smtClean="0">
                <a:latin typeface="HY나무L" pitchFamily="18" charset="-127"/>
                <a:ea typeface="HY나무L" pitchFamily="18" charset="-127"/>
              </a:rPr>
              <a:t>수장재</a:t>
            </a:r>
            <a:r>
              <a:rPr lang="en-US" altLang="ko-KR" sz="1600" b="1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b="1" dirty="0" err="1" smtClean="0">
                <a:latin typeface="HY나무L" pitchFamily="18" charset="-127"/>
                <a:ea typeface="HY나무L" pitchFamily="18" charset="-127"/>
              </a:rPr>
              <a:t>창호재</a:t>
            </a:r>
            <a:r>
              <a:rPr lang="ko-KR" altLang="en-US" sz="1600" b="1" dirty="0" smtClean="0">
                <a:latin typeface="HY나무L" pitchFamily="18" charset="-127"/>
                <a:ea typeface="HY나무L" pitchFamily="18" charset="-127"/>
              </a:rPr>
              <a:t> 및 가구재</a:t>
            </a:r>
            <a:r>
              <a:rPr lang="en-US" altLang="ko-KR" sz="1600" b="1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b="1" dirty="0" smtClean="0">
                <a:latin typeface="HY나무L" pitchFamily="18" charset="-127"/>
                <a:ea typeface="HY나무L" pitchFamily="18" charset="-127"/>
              </a:rPr>
              <a:t>실내건축적으로는 </a:t>
            </a:r>
            <a:r>
              <a:rPr lang="ko-KR" altLang="en-US" sz="1600" b="1" dirty="0" err="1" smtClean="0">
                <a:latin typeface="HY나무L" pitchFamily="18" charset="-127"/>
                <a:ea typeface="HY나무L" pitchFamily="18" charset="-127"/>
              </a:rPr>
              <a:t>미장재로써</a:t>
            </a:r>
            <a:r>
              <a:rPr lang="ko-KR" altLang="en-US" sz="1600" b="1" dirty="0" smtClean="0">
                <a:latin typeface="HY나무L" pitchFamily="18" charset="-127"/>
                <a:ea typeface="HY나무L" pitchFamily="18" charset="-127"/>
              </a:rPr>
              <a:t> 많이 사용 되었다</a:t>
            </a:r>
            <a:r>
              <a:rPr lang="en-US" altLang="ko-KR" sz="1600" b="1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1600" b="1" dirty="0" smtClean="0">
                <a:latin typeface="HY나무L" pitchFamily="18" charset="-127"/>
                <a:ea typeface="HY나무L" pitchFamily="18" charset="-127"/>
              </a:rPr>
              <a:t>목재는 흙</a:t>
            </a:r>
            <a:r>
              <a:rPr lang="en-US" altLang="ko-KR" sz="1600" b="1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b="1" dirty="0" smtClean="0">
                <a:latin typeface="HY나무L" pitchFamily="18" charset="-127"/>
                <a:ea typeface="HY나무L" pitchFamily="18" charset="-127"/>
              </a:rPr>
              <a:t>돌과 함께 대표적인 환경친화적인 재료로써 심리적으로 편안한 느낌과 친화감이 있어 콘크리트나 돌</a:t>
            </a:r>
            <a:r>
              <a:rPr lang="en-US" altLang="ko-KR" sz="1600" b="1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b="1" dirty="0" smtClean="0">
                <a:latin typeface="HY나무L" pitchFamily="18" charset="-127"/>
                <a:ea typeface="HY나무L" pitchFamily="18" charset="-127"/>
              </a:rPr>
              <a:t>카펫</a:t>
            </a:r>
            <a:r>
              <a:rPr lang="en-US" altLang="ko-KR" sz="1600" b="1" dirty="0" smtClean="0">
                <a:latin typeface="HY나무L" pitchFamily="18" charset="-127"/>
                <a:ea typeface="HY나무L" pitchFamily="18" charset="-127"/>
              </a:rPr>
              <a:t>, PVC </a:t>
            </a:r>
            <a:r>
              <a:rPr lang="ko-KR" altLang="en-US" sz="1600" b="1" dirty="0" smtClean="0">
                <a:latin typeface="HY나무L" pitchFamily="18" charset="-127"/>
                <a:ea typeface="HY나무L" pitchFamily="18" charset="-127"/>
              </a:rPr>
              <a:t>등 타 재료에 비해 생리적 부담을 가장 적게 느끼고 정서적 환경에 가장 적합한 재료이다</a:t>
            </a:r>
            <a:r>
              <a:rPr lang="en-US" altLang="ko-KR" sz="1600" b="1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905544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835696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691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가공품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835696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1520" y="1628800"/>
            <a:ext cx="864096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⑸ 집성목재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두께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15~50mm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의 단판이나 널 또는 각판재들을 몇 장 또는 몇 십장을 섬유 평행방향으로 겹쳐 붙여서 만든 목재로서 합판과 다른 점은 판의 섬유방향을 평행으로 붙인 것과 홀수가 아니라는 점 또한 합판과 같이 박판이 아니고 단면을 가진 것이다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♦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집성목재의 특징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˚ 접합에 의해 필요한 치수 및 자유로운 형상을 가진 인공목재의 제조가 가능하다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통직은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물론 아치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변단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면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3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차원 곡선과 원통형 집성재의 제작과 설계가 가능하다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소재의 강도 및 탄성을 충분히 활용한 인공목재의 제조가 가능하다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일반 목재보다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1.5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이상의 강도를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나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타내는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공학목재이다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집성재의 내부에 있어 건조도가 균일하며 건조균열 및 변형 등을 피할 수 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목재의 보온성은 철의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200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배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콘크리트의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4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배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대리석의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20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배로 건축물 난방 유지미를 크게 절감할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수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  <a:endParaRPr lang="en-US" altLang="ko-KR" sz="1400" dirty="0">
              <a:latin typeface="HY나무L" pitchFamily="18" charset="-127"/>
              <a:ea typeface="HY나무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835696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691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가공품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835696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1520" y="1556792"/>
            <a:ext cx="86409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⑹ 코펜하겐 </a:t>
            </a:r>
            <a:r>
              <a:rPr lang="ko-KR" altLang="en-US" sz="1400" b="1" dirty="0" err="1" smtClean="0">
                <a:latin typeface="HY나무L" pitchFamily="18" charset="-127"/>
                <a:ea typeface="HY나무L" pitchFamily="18" charset="-127"/>
              </a:rPr>
              <a:t>리브</a:t>
            </a:r>
            <a:endParaRPr lang="ko-KR" altLang="en-US" sz="1400" b="1" dirty="0" smtClean="0">
              <a:latin typeface="HY나무L" pitchFamily="18" charset="-127"/>
              <a:ea typeface="HY나무L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보통 두께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30~50mm,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너비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100mm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정도의 긴 판에다 표면을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리브로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가공한 것으로 ‘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목재루버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’라고도 하며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리브재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옆에 생기는 빈틈과 뒷면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띠장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부분의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공기증이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고음을 처리하게 되어 음향효과가 좋다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주로 강당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집회장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영화관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극장 등의 천장 또는 내벽에 붙여 음향조절용 또는 장식용으로도 사용되다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400" b="1" dirty="0" smtClean="0">
                <a:latin typeface="HY나무L" pitchFamily="18" charset="-127"/>
                <a:ea typeface="HY나무L" pitchFamily="18" charset="-127"/>
              </a:rPr>
              <a:t>⑺ MDF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목재 가공과정에서 발생되는 톱밥 등 부산물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폐기물 및 원자재를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압축가공해서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목재가 가진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리그닌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단백질 수지를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이용하여목재섬유를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고착시켜 만든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비구조용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중밀도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섬유판인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인조목재판이다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♦ MDF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특징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˚ 원료가 저렴하다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천연재보다 강도가 크고 변형이 적다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재질이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천연목보다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균질하다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습기가 많은 곳에는 변형될 소지가 크다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일반 못으로 작업하기가 곤란하다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주로 한 못을 사용한다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  <a:endParaRPr lang="en-US" altLang="ko-KR" sz="1400" dirty="0">
              <a:latin typeface="HY나무L" pitchFamily="18" charset="-127"/>
              <a:ea typeface="HY나무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835696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691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가공품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835696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1520" y="1700808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⑻ 코르크 판과 코르크 </a:t>
            </a:r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타일</a:t>
            </a:r>
            <a:endParaRPr lang="en-US" altLang="ko-KR" sz="1400" b="1" dirty="0" smtClean="0">
              <a:latin typeface="HY나무L" pitchFamily="18" charset="-127"/>
              <a:ea typeface="HY나무L" pitchFamily="18" charset="-127"/>
            </a:endParaRPr>
          </a:p>
          <a:p>
            <a:pPr algn="just">
              <a:lnSpc>
                <a:spcPct val="150000"/>
              </a:lnSpc>
            </a:pPr>
            <a:endParaRPr lang="ko-KR" altLang="en-US" sz="1400" b="1" dirty="0" smtClean="0">
              <a:latin typeface="HY나무L" pitchFamily="18" charset="-127"/>
              <a:ea typeface="HY나무L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코르크 판은 코르크 나무의 표피로서 주성분이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SUBER-IN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이라는 물질로 잘 썩지 않고 병충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병균이 살기가 힘들어 쾌적한 환경이 유지되며 정전기방지 효과가 우수하여 사무실이나 전산실 등에 이상적이다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또한 흡음효과가 우수하여 방송실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극장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음악당 등에 사용하면 효과적이다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♦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코르크 판의 특징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˚ 감촉이 부드럽고 탄력성이 양호하다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단열서 및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보온력이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우수하여 냉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온방의 효율성과 결로를 막아준다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내구성과 방재성이 우수하여 물에 강하고 불에 타기 시작하면 탄화하여 공기를 차단하는 효과가 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내구성과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디자인성이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우수하다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코르크 타일은 흡음성과 탄력성이 좋아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오디오실이나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어린이방에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적당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자연적인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갈색톤과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특수도료를 입힌 파스텔 톤이 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까는 방법에 따라 독특한 바닥패턴을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연출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 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할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수 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  <a:endParaRPr lang="en-US" altLang="ko-KR" sz="1400" dirty="0">
              <a:latin typeface="HY나무L" pitchFamily="18" charset="-127"/>
              <a:ea typeface="HY나무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835696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691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가공품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835696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1520" y="1556792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⑼ </a:t>
            </a:r>
            <a:r>
              <a:rPr lang="en-US" altLang="ko-KR" sz="1400" b="1" dirty="0" smtClean="0">
                <a:latin typeface="HY나무L" pitchFamily="18" charset="-127"/>
                <a:ea typeface="HY나무L" pitchFamily="18" charset="-127"/>
              </a:rPr>
              <a:t>TAMBOUR BOARD</a:t>
            </a:r>
          </a:p>
          <a:p>
            <a:pPr algn="just"/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원목을 가공한 가구용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장식용 판재로 주로 화장대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디스플레이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캐비닛 등과 천장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벽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원기둥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카운터 진열대 등에 사용된다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/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en-US" altLang="ko-KR" sz="1400" b="1" dirty="0" smtClean="0">
                <a:latin typeface="HY나무L" pitchFamily="18" charset="-127"/>
                <a:ea typeface="HY나무L" pitchFamily="18" charset="-127"/>
              </a:rPr>
              <a:t>⑽ </a:t>
            </a:r>
            <a:r>
              <a:rPr lang="ko-KR" altLang="en-US" sz="1400" b="1" dirty="0" err="1" smtClean="0">
                <a:latin typeface="HY나무L" pitchFamily="18" charset="-127"/>
                <a:ea typeface="HY나무L" pitchFamily="18" charset="-127"/>
              </a:rPr>
              <a:t>몰딩</a:t>
            </a:r>
            <a:endParaRPr lang="ko-KR" altLang="en-US" sz="1400" b="1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몰딩은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가늘고 긴 부재로‘쇠시리’ 라고 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종류는 위치에 따라 별과 천장이 교차라는 곳에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천장몰딩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바닥과 벽이 교차는 곳에 걸레받이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벽을 상하로 구분하는 곳에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허리몰딩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의자가 닿는 부위에 대는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의자몰딩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그밖에 고객의 요구에 따라 주문 제작되는 다양한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장식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몰딩이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/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en-US" altLang="ko-KR" sz="1400" b="1" dirty="0" smtClean="0">
                <a:latin typeface="HY나무L" pitchFamily="18" charset="-127"/>
                <a:ea typeface="HY나무L" pitchFamily="18" charset="-127"/>
              </a:rPr>
              <a:t>⑾ </a:t>
            </a:r>
            <a:r>
              <a:rPr lang="ko-KR" altLang="en-US" sz="1400" b="1" dirty="0" err="1" smtClean="0">
                <a:latin typeface="HY나무L" pitchFamily="18" charset="-127"/>
                <a:ea typeface="HY나무L" pitchFamily="18" charset="-127"/>
              </a:rPr>
              <a:t>사이딩</a:t>
            </a:r>
            <a:r>
              <a:rPr lang="ko-KR" altLang="en-US" sz="1400" b="1" dirty="0" smtClean="0">
                <a:latin typeface="HY나무L" pitchFamily="18" charset="-127"/>
                <a:ea typeface="HY나무L" pitchFamily="18" charset="-127"/>
              </a:rPr>
              <a:t> 패널</a:t>
            </a:r>
          </a:p>
          <a:p>
            <a:pPr algn="just"/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실내외부 벽체나 천장에 대는 얇고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가늘며 긴 부재의 마감재를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말한다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/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en-US" altLang="ko-KR" sz="1400" b="1" dirty="0" smtClean="0">
                <a:latin typeface="HY나무L" pitchFamily="18" charset="-127"/>
                <a:ea typeface="HY나무L" pitchFamily="18" charset="-127"/>
              </a:rPr>
              <a:t>⑿ </a:t>
            </a:r>
            <a:r>
              <a:rPr lang="ko-KR" altLang="en-US" sz="1400" b="1" dirty="0" err="1" smtClean="0">
                <a:latin typeface="HY나무L" pitchFamily="18" charset="-127"/>
                <a:ea typeface="HY나무L" pitchFamily="18" charset="-127"/>
              </a:rPr>
              <a:t>라미우드</a:t>
            </a:r>
            <a:endParaRPr lang="ko-KR" altLang="en-US" sz="1400" b="1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원목을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2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차 가공하여 만든 엔지니어 우드인 인공합성목재를 가공하여 그 표면에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천연무늬목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PVC FOIL, FINISHING PAPER FOIL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등 특수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래필을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접착한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라미네이트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목재 시스템을 말한다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천연목재 자연질감을 느끼고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귀틀림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휨 등 원목의 단점을 보완한 기능성이 우수한 건축 내장재이다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/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en-US" altLang="ko-KR" sz="1400" b="1" dirty="0" smtClean="0">
                <a:latin typeface="HY나무L" pitchFamily="18" charset="-127"/>
                <a:ea typeface="HY나무L" pitchFamily="18" charset="-127"/>
              </a:rPr>
              <a:t>⒀ </a:t>
            </a:r>
            <a:r>
              <a:rPr lang="ko-KR" altLang="en-US" sz="1400" b="1" dirty="0" err="1" smtClean="0">
                <a:latin typeface="HY나무L" pitchFamily="18" charset="-127"/>
                <a:ea typeface="HY나무L" pitchFamily="18" charset="-127"/>
              </a:rPr>
              <a:t>무늬목</a:t>
            </a:r>
            <a:endParaRPr lang="ko-KR" altLang="en-US" sz="1400" b="1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무늬목은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원목의 뿌리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몸통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가지 부위에서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얻어지며 제재방법에 따라 서로 다른 색상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패턴 등 매우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다양하다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  <a:endParaRPr lang="ko-KR" altLang="en-US" sz="1400" dirty="0">
              <a:latin typeface="HY나무L" pitchFamily="18" charset="-127"/>
              <a:ea typeface="HY나무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835696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691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종류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835696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1520" y="1052736"/>
            <a:ext cx="8640960" cy="521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① 단풍나무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(MAPLE)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일반적으로 ‘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메이플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’ 이라고 부르는 단풍나무는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온대산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활엽수종이다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연륜구분이 뚜렷하고 광택이 매우 아름다우며 무늬가 세련되고 깨끗하다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화이트 컬러로 산뜻하고 화려해서 밝은 가구나 벽지와 잘 조화를 이룬다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신선하고 깨끗한 느낌을 원하는 층이 선호하는 패턴이다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최근에는 화공약품을 사용해 강하고 단단하게 마무리 작업을 함으로써 마모를 방지하고 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주로 바닥재나 가구재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창호재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등 실내장식재로 사용된다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②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물푸레나무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(ASH)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일반적으로 ‘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애시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’라고 부르는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물푸레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나무의 변재는 밝은 색으로 흰색에 가깝고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심재는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회색 및 갈색에서 밝은 갈색 또는 갈색 줄무늬가 있는 담황색에 이르기까지 다양하다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재질이 거칠고 강하며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무거우며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단단하고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충격에 강한 특성이 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주로 가구재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수장재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패널재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등으로 사용한다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③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벚나무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(CHERRY)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일반적으로 ‘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체리목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’ 이라고 부르는 벚나무는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체리목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가구에서는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적갌개이나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보통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회백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또는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황백색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엷은 황갈색으로 벌채 직후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심재는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호박색깔이나 시간이 지남에 따라 어두운 색깔로 변색되다가 최종적으로 밝은 색과 어두운 색의 줄무늬가 생긴다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주로 신내 장식재나 가구재로 사용한다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  <a:endParaRPr lang="en-US" altLang="ko-KR" sz="1400" dirty="0">
              <a:latin typeface="HY나무L" pitchFamily="18" charset="-127"/>
              <a:ea typeface="HY나무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835696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691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종류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835696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1520" y="1340768"/>
            <a:ext cx="86409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④ 너도밤나무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(BEECH)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일반적으로 ‘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비치목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’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이라고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부르는 너도밤나무는 적갈색의 변재와 백색의 심재이며 나이테가 뚜렷한 편이다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재질은 치밀하고 강하며 광택은 보통이다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건조가 어렵고 비틀림이 일어나기 쉽다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도장성과 표면마무리가 양호하고 탄성과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만곡성이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좋아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휨가공재로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최적이다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주로 실내마감재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수장재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가구재 등으로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사용한다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⑤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참나무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(OAK)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참나무는 붉은 색과 흰색이 있으며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재질은 무겁고 단단하며 거칠고 매우 강하다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충격에 강하고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건조시에는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수축률이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높다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내구성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건조성이 양호하고 각종 색깔의 착색이 가능하다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주로 내장재나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수장재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플로링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벽패널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가구재 등으로 사용한다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⑥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아피통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(APITONG)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필리핀에서 인도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방글라데시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자바섬에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이르는 남북아시아에 전역 분포하며 담화갈색 또는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회가색이며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재질은 거칠면서 내구성은 약하다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주로 가구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합판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건축재로 사용한다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835696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691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종류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835696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1520" y="1412776"/>
            <a:ext cx="86409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⑦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티크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(TEAK)</a:t>
            </a:r>
          </a:p>
          <a:p>
            <a:pPr>
              <a:lnSpc>
                <a:spcPct val="150000"/>
              </a:lnSpc>
            </a:pP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황백색의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변재와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금갈색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또는 암갈색의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심재로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재질은 고운 편이다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가공성과 내구성이 양호하며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특히 병충해에 강한 편이다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주로 가구재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내장재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플로링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합판등으로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사용된다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⑧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마호가니</a:t>
            </a:r>
          </a:p>
          <a:p>
            <a:pPr>
              <a:lnSpc>
                <a:spcPct val="150000"/>
              </a:lnSpc>
            </a:pP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심재는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농적살색으로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황금색의 광택이 있으며 변재는 황색이다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재질은 곱거나 보통이다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절삭가공은 양호하고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마무리면이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광택이 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천연건조는 속도가 빠르고 비틀림이나 균열이 적다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내구성이 높고 접착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착색은 양호하다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주로 가구 실내 마감재 등으로 사용한다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⑨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에보니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(EBONY)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일반적으로 ‘흑단’이라고 부른다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변재는 회색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심재는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진한 흑색 또는 담흑색이며 재질은 곱고 가공은 어려우나 내구성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도장성은 양호하다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특히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건조시에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균열이 발생하므로 주의해야 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주로 가구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장식마감재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무늬목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등으로 사용한다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835696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691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종류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835696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1520" y="1628800"/>
            <a:ext cx="864096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⑩ 자작나무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(BIRCH)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심변재의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구분이 불분명하고 황백 또는 담황갈색으로 나이테도 뚜렷하지 않다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가벼우면서도 단단하고 강하여 장시일 자연의 멋을 느낄 수 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재질은 치밀하고 단단하며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내구성은 작고 부패가 잘 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주로 건축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가구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무늬목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등에 사용한다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⑪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느릅나무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(ELM)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변재는 폭이 넓은 갈색 줄무늬가 있는 밝은 회백색이며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심재는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회백색에서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담갌개으로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심변재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구분이 분명하고 나이테도 뚜렷하다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내구성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접착성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도장성은 보통이고 균열이 잘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안된다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휨가공재로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적당하다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주로 가구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무늬목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내장마감재 등으로 사용한다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⑫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호두나무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(WALNUT)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가벼우며 거칠고 광택은 강하다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내구서은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불량이고 도장성은 보통이며 접착성은 양호하다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주로 가구재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내장 마감재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무늬목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등에 사용한다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1835696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1691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종류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835696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1520" y="1412776"/>
            <a:ext cx="86409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⑬ 장미나무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(ROSE WOOD)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일반적으로 ‘자단’ 이라고 부른다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변재는 좁고 황색이며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심재는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적황색에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농자색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암자색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흙자색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선과 불규칙하게 짧은 골이 나 있다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재질은 곱고 치밀하며 광택이 이</a:t>
            </a:r>
            <a:r>
              <a:rPr lang="en-US" altLang="ko-KR" sz="1400" dirty="0" err="1" smtClean="0">
                <a:latin typeface="HY나무L" pitchFamily="18" charset="-127"/>
                <a:ea typeface="HY나무L" pitchFamily="18" charset="-127"/>
              </a:rPr>
              <a:t>TRh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특히 문양이 아름답다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주로 가구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장식재 등에 사용한다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⑭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오리나무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(ALDER) 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변재는 담황갈색이며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심재는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회갈색으로 심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변재가 불분명하다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내후성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보존성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가공성이 보통이며 주로 실내마감재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무늬목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수장재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가구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건축재로 사용한다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⑮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괴목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(ELM)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느티나무를 보통 ‘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괴목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’이라고 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변재는 백색으로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노란줄무늬가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있으며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심재는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엷은 갈색에 자주색 또는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홍갈색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줄무늬에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홍갈색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줄무니가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있으며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변재심재의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구분이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명황하지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않다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내후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내수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내구 등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보존선이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양호하고 절삭가공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건조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접착성은 보통이며 주로 고급가구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내장 마감재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플로링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무늬목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등에 사용한다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  <a:endParaRPr lang="en-US" altLang="ko-KR" sz="1400" dirty="0">
              <a:latin typeface="HY나무L" pitchFamily="18" charset="-127"/>
              <a:ea typeface="HY나무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13417" y="1484784"/>
            <a:ext cx="8352928" cy="3733095"/>
            <a:chOff x="395536" y="634330"/>
            <a:chExt cx="8352928" cy="3733095"/>
          </a:xfrm>
        </p:grpSpPr>
        <p:sp>
          <p:nvSpPr>
            <p:cNvPr id="2" name="직사각형 1"/>
            <p:cNvSpPr/>
            <p:nvPr/>
          </p:nvSpPr>
          <p:spPr>
            <a:xfrm>
              <a:off x="395536" y="3844205"/>
              <a:ext cx="835292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800" dirty="0" smtClean="0">
                  <a:latin typeface="HY나무B" pitchFamily="18" charset="-127"/>
                  <a:ea typeface="HY나무B" pitchFamily="18" charset="-127"/>
                </a:rPr>
                <a:t>현명한 질문은 지식의 </a:t>
              </a:r>
              <a:r>
                <a:rPr lang="ko-KR" altLang="en-US" sz="2800" dirty="0" smtClean="0">
                  <a:latin typeface="HY나무B" pitchFamily="18" charset="-127"/>
                  <a:ea typeface="HY나무B" pitchFamily="18" charset="-127"/>
                </a:rPr>
                <a:t>절반</a:t>
              </a:r>
              <a:endParaRPr lang="ko-KR" altLang="en-US" sz="2800" dirty="0">
                <a:latin typeface="HY나무B" pitchFamily="18" charset="-127"/>
                <a:ea typeface="HY나무B" pitchFamily="18" charset="-127"/>
              </a:endParaRPr>
            </a:p>
          </p:txBody>
        </p:sp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3383868" y="634330"/>
              <a:ext cx="2664296" cy="315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9900" dirty="0" smtClean="0">
                  <a:ln>
                    <a:solidFill>
                      <a:schemeClr val="tx1">
                        <a:alpha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30" pitchFamily="18" charset="-127"/>
                  <a:ea typeface="-윤고딕330" pitchFamily="18" charset="-127"/>
                </a:rPr>
                <a:t>!</a:t>
              </a:r>
              <a:endParaRPr lang="ko-KR" altLang="en-US" sz="19900" dirty="0">
                <a:ln>
                  <a:solidFill>
                    <a:schemeClr val="tx1">
                      <a:alpha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33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4"/>
          <p:cNvGrpSpPr/>
          <p:nvPr/>
        </p:nvGrpSpPr>
        <p:grpSpPr>
          <a:xfrm>
            <a:off x="0" y="620688"/>
            <a:ext cx="1547664" cy="431958"/>
            <a:chOff x="951981" y="3141124"/>
            <a:chExt cx="3204439" cy="431958"/>
          </a:xfrm>
        </p:grpSpPr>
        <p:sp>
          <p:nvSpPr>
            <p:cNvPr id="86" name="직사각형 85"/>
            <p:cNvSpPr/>
            <p:nvPr/>
          </p:nvSpPr>
          <p:spPr>
            <a:xfrm>
              <a:off x="951981" y="3142150"/>
              <a:ext cx="3203848" cy="40011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60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1243474" y="3172972"/>
              <a:ext cx="28483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목재의 특징</a:t>
              </a:r>
              <a:endParaRPr lang="en-US" altLang="ko-KR" sz="2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 flipH="1">
              <a:off x="4091190" y="3141124"/>
              <a:ext cx="65230" cy="400111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23528" y="1628800"/>
            <a:ext cx="8496944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HY나무L" pitchFamily="18" charset="-127"/>
                <a:ea typeface="HY나무L" pitchFamily="18" charset="-127"/>
              </a:rPr>
              <a:t>[</a:t>
            </a:r>
            <a:r>
              <a:rPr lang="ko-KR" altLang="en-US" sz="2000" b="1" dirty="0" err="1" smtClean="0">
                <a:latin typeface="HY나무L" pitchFamily="18" charset="-127"/>
                <a:ea typeface="HY나무L" pitchFamily="18" charset="-127"/>
              </a:rPr>
              <a:t>구조재로서의</a:t>
            </a:r>
            <a:r>
              <a:rPr lang="ko-KR" altLang="en-US" sz="2000" b="1" dirty="0" smtClean="0">
                <a:latin typeface="HY나무L" pitchFamily="18" charset="-127"/>
                <a:ea typeface="HY나무L" pitchFamily="18" charset="-127"/>
              </a:rPr>
              <a:t> 특징</a:t>
            </a:r>
            <a:r>
              <a:rPr lang="en-US" altLang="ko-KR" sz="2000" b="1" dirty="0" smtClean="0">
                <a:latin typeface="HY나무L" pitchFamily="18" charset="-127"/>
                <a:ea typeface="HY나무L" pitchFamily="18" charset="-127"/>
              </a:rPr>
              <a:t>]</a:t>
            </a:r>
          </a:p>
          <a:p>
            <a:pPr>
              <a:lnSpc>
                <a:spcPct val="150000"/>
              </a:lnSpc>
            </a:pPr>
            <a:endParaRPr lang="en-US" altLang="ko-KR" b="1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☐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장점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˚ 가볍고 비중이 작으나 압축강도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인장강도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비강도가 크다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가공성 및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작업성이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좋다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중량에 비해 강도가 높아 특히 수평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구조재로서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적합하다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충격강도가 강철보다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9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배가 크므로 지진이나 동적 하중을 받는 곳에 유효하다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.(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비강도 큼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구조변경이나 장래증축 등 설계 가변성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응용성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유연성 및 다양성이 좋다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강철보다 열전도율이 훨씬 낮아 화재 발생이 쉽게 불이 붙지 않고 유독가스 발생이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적어 </a:t>
            </a:r>
            <a:endParaRPr lang="en-US" altLang="ko-KR" sz="1600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   인명피해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재산피해가 적다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 </a:t>
            </a:r>
            <a:endParaRPr lang="en-US" altLang="ko-KR" sz="1600" dirty="0">
              <a:latin typeface="HY나무L" pitchFamily="18" charset="-127"/>
              <a:ea typeface="HY나무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544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4"/>
          <p:cNvGrpSpPr/>
          <p:nvPr/>
        </p:nvGrpSpPr>
        <p:grpSpPr>
          <a:xfrm>
            <a:off x="0" y="620778"/>
            <a:ext cx="1593383" cy="431958"/>
            <a:chOff x="951981" y="3141214"/>
            <a:chExt cx="3299101" cy="431958"/>
          </a:xfrm>
        </p:grpSpPr>
        <p:sp>
          <p:nvSpPr>
            <p:cNvPr id="86" name="직사각형 85"/>
            <p:cNvSpPr/>
            <p:nvPr/>
          </p:nvSpPr>
          <p:spPr>
            <a:xfrm>
              <a:off x="951981" y="3142150"/>
              <a:ext cx="3203848" cy="40011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60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1243474" y="3162698"/>
              <a:ext cx="28483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목재의 </a:t>
              </a:r>
              <a:r>
                <a:rPr lang="ko-KR" altLang="en-US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특징</a:t>
              </a:r>
              <a:endParaRPr lang="en-US" altLang="ko-KR" sz="2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4156421" y="3141214"/>
              <a:ext cx="94661" cy="431958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51520" y="1412777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79512" y="1268760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HY나무L" pitchFamily="18" charset="-127"/>
                <a:ea typeface="HY나무L" pitchFamily="18" charset="-127"/>
              </a:rPr>
              <a:t>[</a:t>
            </a:r>
            <a:r>
              <a:rPr lang="ko-KR" altLang="en-US" sz="2000" b="1" dirty="0" smtClean="0">
                <a:latin typeface="HY나무L" pitchFamily="18" charset="-127"/>
                <a:ea typeface="HY나무L" pitchFamily="18" charset="-127"/>
              </a:rPr>
              <a:t>마감재로서의 특징</a:t>
            </a:r>
            <a:r>
              <a:rPr lang="en-US" altLang="ko-KR" sz="2000" b="1" dirty="0" smtClean="0">
                <a:latin typeface="HY나무L" pitchFamily="18" charset="-127"/>
                <a:ea typeface="HY나무L" pitchFamily="18" charset="-127"/>
              </a:rPr>
              <a:t>]</a:t>
            </a:r>
          </a:p>
          <a:p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☐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장점</a:t>
            </a:r>
          </a:p>
          <a:p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˚ 다공질 유기질이므로 열전도율이 작아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단열성이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크고 보온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방한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방수성이 우수하다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즉</a:t>
            </a:r>
            <a:endParaRPr lang="en-US" altLang="ko-KR" sz="16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 전기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음향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열에 대한 절연체이다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목재의 단열성은 콘크리트의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7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배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철의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176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배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일반 단</a:t>
            </a:r>
            <a:endParaRPr lang="en-US" altLang="ko-KR" sz="16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  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열재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의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1.5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배이다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목구조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주택과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일반주택을 비교할 때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열 손실을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30%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정도 절감할 수 있다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 </a:t>
            </a:r>
          </a:p>
          <a:p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실내의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흡습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조절능력이 우수하여 실내를 항상 쾌적하게 만들어 준다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   (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항상 습도 일정하게 유지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)</a:t>
            </a:r>
          </a:p>
          <a:p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공기정화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공기 이온화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향기 발산으로 쾌적한 실내환경을 유지한다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 (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산림욕 효과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)</a:t>
            </a:r>
          </a:p>
          <a:p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도장이 가능하며 녹슬거나 부식되지 않는다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외관이 아름다워 친화감을 준다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충격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진동에 대한 흡습성이 크다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자연기후 조절 능력이 있어 여름에는 시원하고 겨울에는 따뜻하게 해주는 역할을 한다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endParaRPr lang="en-US" altLang="ko-KR" sz="16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☐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단점</a:t>
            </a:r>
          </a:p>
          <a:p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˚ 가소성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부식성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부패성 및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함수율에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의한 변형과 팽창수축이 크다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재질 및 방향에 따라 강도가 다르다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˚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부재의 크기에 제한을 받아 큰 재료를 얻기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어렵다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endParaRPr lang="ko-KR" altLang="en-US" sz="1600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313" name="_x67798752" descr="EMB00000ecc61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132856"/>
            <a:ext cx="2808312" cy="2808312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315" name="_x67803096" descr="EMB00000ecc61d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132856"/>
            <a:ext cx="2880320" cy="2831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05544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그룹 84"/>
          <p:cNvGrpSpPr/>
          <p:nvPr/>
        </p:nvGrpSpPr>
        <p:grpSpPr>
          <a:xfrm>
            <a:off x="0" y="620688"/>
            <a:ext cx="1835696" cy="401136"/>
            <a:chOff x="951981" y="3141124"/>
            <a:chExt cx="1987326" cy="401136"/>
          </a:xfrm>
        </p:grpSpPr>
        <p:sp>
          <p:nvSpPr>
            <p:cNvPr id="86" name="직사각형 85"/>
            <p:cNvSpPr/>
            <p:nvPr/>
          </p:nvSpPr>
          <p:spPr>
            <a:xfrm>
              <a:off x="951981" y="3142150"/>
              <a:ext cx="1922096" cy="40011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60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1146321" y="3141124"/>
              <a:ext cx="14404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목재의 분류</a:t>
              </a:r>
              <a:endParaRPr lang="ko-KR" altLang="en-US" sz="2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 flipH="1">
              <a:off x="2874077" y="3141124"/>
              <a:ext cx="65230" cy="400111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23528" y="1179150"/>
            <a:ext cx="84969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HY나무L" pitchFamily="18" charset="-127"/>
                <a:ea typeface="HY나무L" pitchFamily="18" charset="-127"/>
              </a:rPr>
              <a:t>⑴ </a:t>
            </a:r>
            <a:r>
              <a:rPr lang="ko-KR" altLang="en-US" sz="1600" b="1" dirty="0" smtClean="0">
                <a:latin typeface="HY나무L" pitchFamily="18" charset="-127"/>
                <a:ea typeface="HY나무L" pitchFamily="18" charset="-127"/>
              </a:rPr>
              <a:t>성장에 의한 </a:t>
            </a:r>
            <a:r>
              <a:rPr lang="ko-KR" altLang="en-US" sz="1600" b="1" dirty="0" smtClean="0">
                <a:latin typeface="HY나무L" pitchFamily="18" charset="-127"/>
                <a:ea typeface="HY나무L" pitchFamily="18" charset="-127"/>
              </a:rPr>
              <a:t>분류</a:t>
            </a:r>
            <a:endParaRPr lang="en-US" altLang="ko-KR" sz="1600" b="1" dirty="0" smtClean="0">
              <a:latin typeface="HY나무L" pitchFamily="18" charset="-127"/>
              <a:ea typeface="HY나무L" pitchFamily="18" charset="-127"/>
            </a:endParaRPr>
          </a:p>
          <a:p>
            <a:endParaRPr lang="ko-KR" altLang="en-US" sz="16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①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외장수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</a:t>
            </a:r>
            <a:endParaRPr lang="ko-KR" altLang="en-US" sz="16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길게 뻗어 성장하며 수간의 횡단면에 나이테가 형성되며 비대 성장하는 수종으로 건축용 목재는 대부분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외장수에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속한다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/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   ⒜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침엽수</a:t>
            </a:r>
          </a:p>
          <a:p>
            <a:pPr algn="just"/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      침엽수는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대부분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잎 모양이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바늘처럼 가늘고 긴 나무로 기능과 성질이 유사하여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주로</a:t>
            </a:r>
            <a:endParaRPr lang="en-US" altLang="ko-KR" sz="1600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    용도와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등급의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구별없이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구조용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산업용 재료로 사용된다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 </a:t>
            </a:r>
          </a:p>
          <a:p>
            <a:pPr algn="just"/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       -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소나무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해송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삼송나무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더글러스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전나무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웨스턴라치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솔송나무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슈가파인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낙엽송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</a:t>
            </a:r>
          </a:p>
          <a:p>
            <a:pPr algn="just"/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       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가문비 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비자나무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잣나무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편백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등 </a:t>
            </a:r>
          </a:p>
          <a:p>
            <a:pPr algn="just"/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  ⒝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활엽수</a:t>
            </a:r>
          </a:p>
          <a:p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      활엽수는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잎 모양이 넓적한 나무로 대개 열매나 과일을 맺고 겨울에는 잎이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떨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어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지는</a:t>
            </a:r>
            <a:endParaRPr lang="en-US" altLang="ko-KR" sz="16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    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낙엽수로 대부분 경재이다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주로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치장재나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가구재로 사용되며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광엽수라고도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한다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 </a:t>
            </a:r>
          </a:p>
          <a:p>
            <a:pPr algn="just"/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       -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오리나무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물푸레나무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피나무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너도밤나무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자작나무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호두나무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밤나무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느티나무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endParaRPr lang="en-US" altLang="ko-KR" sz="1600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       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오동나무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단풍나무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참나무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박달나무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벚나무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은행나무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자작나무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등</a:t>
            </a:r>
            <a:endParaRPr lang="en-US" altLang="ko-KR" sz="1600" dirty="0" smtClean="0">
              <a:latin typeface="HY나무L" pitchFamily="18" charset="-127"/>
              <a:ea typeface="HY나무L" pitchFamily="18" charset="-127"/>
            </a:endParaRPr>
          </a:p>
          <a:p>
            <a:endParaRPr lang="ko-KR" altLang="en-US" sz="16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②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내장수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 </a:t>
            </a:r>
            <a:endParaRPr lang="ko-KR" altLang="en-US" sz="1600" dirty="0" smtClean="0">
              <a:latin typeface="HY나무L" pitchFamily="18" charset="-127"/>
              <a:ea typeface="HY나무L" pitchFamily="18" charset="-127"/>
            </a:endParaRPr>
          </a:p>
          <a:p>
            <a:pPr algn="just"/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길게 성장할 뿐 수간의 횡단면에 나이테 형성이 안되며 두께가 비대해지지 않고 얇게 되어 조직이 치밀해지는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것이 아니라서 목재로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가지가 적은 대나무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야자나무 등이 있다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  <a:endParaRPr lang="en-US" altLang="ko-KR" sz="1600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05544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4"/>
          <p:cNvGrpSpPr/>
          <p:nvPr/>
        </p:nvGrpSpPr>
        <p:grpSpPr>
          <a:xfrm>
            <a:off x="0" y="620688"/>
            <a:ext cx="1691680" cy="401136"/>
            <a:chOff x="951981" y="3141124"/>
            <a:chExt cx="1771302" cy="401136"/>
          </a:xfrm>
        </p:grpSpPr>
        <p:sp>
          <p:nvSpPr>
            <p:cNvPr id="86" name="직사각형 85"/>
            <p:cNvSpPr/>
            <p:nvPr/>
          </p:nvSpPr>
          <p:spPr>
            <a:xfrm>
              <a:off x="951981" y="3142150"/>
              <a:ext cx="1771302" cy="40011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60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1139942" y="3141124"/>
              <a:ext cx="14404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목재의 분류</a:t>
              </a:r>
              <a:endParaRPr lang="ko-KR" altLang="en-US" sz="2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 flipH="1">
              <a:off x="2647885" y="3141124"/>
              <a:ext cx="65230" cy="400111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23528" y="1844824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HY나무L" pitchFamily="18" charset="-127"/>
                <a:ea typeface="HY나무L" pitchFamily="18" charset="-127"/>
              </a:rPr>
              <a:t>⑵ 재질에 의한 </a:t>
            </a:r>
            <a:r>
              <a:rPr lang="ko-KR" altLang="en-US" sz="1600" b="1" dirty="0" smtClean="0">
                <a:latin typeface="HY나무L" pitchFamily="18" charset="-127"/>
                <a:ea typeface="HY나무L" pitchFamily="18" charset="-127"/>
              </a:rPr>
              <a:t>분류</a:t>
            </a:r>
            <a:endParaRPr lang="en-US" altLang="ko-KR" sz="1600" b="1" dirty="0" smtClean="0">
              <a:latin typeface="HY나무L" pitchFamily="18" charset="-127"/>
              <a:ea typeface="HY나무L" pitchFamily="18" charset="-127"/>
            </a:endParaRPr>
          </a:p>
          <a:p>
            <a:endParaRPr lang="ko-KR" altLang="en-US" sz="16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① 연재</a:t>
            </a:r>
          </a:p>
          <a:p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   대부분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침엽수로서 소나무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해송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삼나무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전나무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잣나무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편백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비자나무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가문비나무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리</a:t>
            </a:r>
            <a:endParaRPr lang="en-US" altLang="ko-KR" sz="16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  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기다소나무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낙엽송 등이다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②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경재</a:t>
            </a:r>
          </a:p>
          <a:p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   대부분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활엽수로 오리나무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물푸레나무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피나무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너도밤나무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자작나무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느티나무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참나무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</a:t>
            </a:r>
          </a:p>
          <a:p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  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박달나무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벚나무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단풍나무 등이다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endParaRPr lang="en-US" altLang="ko-KR" sz="16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en-US" altLang="ko-KR" sz="1600" b="1" dirty="0" smtClean="0">
                <a:latin typeface="HY나무L" pitchFamily="18" charset="-127"/>
                <a:ea typeface="HY나무L" pitchFamily="18" charset="-127"/>
              </a:rPr>
              <a:t>⑶ </a:t>
            </a:r>
            <a:r>
              <a:rPr lang="ko-KR" altLang="en-US" sz="1600" b="1" dirty="0" smtClean="0">
                <a:latin typeface="HY나무L" pitchFamily="18" charset="-127"/>
                <a:ea typeface="HY나무L" pitchFamily="18" charset="-127"/>
              </a:rPr>
              <a:t>용도에 의한 </a:t>
            </a:r>
            <a:r>
              <a:rPr lang="ko-KR" altLang="en-US" sz="1600" b="1" dirty="0" smtClean="0">
                <a:latin typeface="HY나무L" pitchFamily="18" charset="-127"/>
                <a:ea typeface="HY나무L" pitchFamily="18" charset="-127"/>
              </a:rPr>
              <a:t>분류</a:t>
            </a:r>
            <a:endParaRPr lang="en-US" altLang="ko-KR" sz="1600" b="1" dirty="0" smtClean="0">
              <a:latin typeface="HY나무L" pitchFamily="18" charset="-127"/>
              <a:ea typeface="HY나무L" pitchFamily="18" charset="-127"/>
            </a:endParaRPr>
          </a:p>
          <a:p>
            <a:endParaRPr lang="ko-KR" altLang="en-US" sz="1600" b="1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[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구조용재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]</a:t>
            </a:r>
            <a:endParaRPr lang="ko-KR" altLang="en-US" sz="16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   강도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및 내구성이 큰 나무로 주로 침엽수로서 소나무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낙엽송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잣나무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솔송나무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전나무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endParaRPr lang="en-US" altLang="ko-KR" sz="16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  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등이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있다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외국산으로는 나왕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미송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아피통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서양측백 등이 있다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  <a:endParaRPr lang="en-US" altLang="ko-KR" sz="1600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05544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0" y="620688"/>
            <a:ext cx="2267744" cy="400111"/>
            <a:chOff x="951981" y="3142149"/>
            <a:chExt cx="2263889" cy="400111"/>
          </a:xfrm>
        </p:grpSpPr>
        <p:sp>
          <p:nvSpPr>
            <p:cNvPr id="20" name="직사각형 19"/>
            <p:cNvSpPr/>
            <p:nvPr/>
          </p:nvSpPr>
          <p:spPr>
            <a:xfrm>
              <a:off x="951982" y="3142149"/>
              <a:ext cx="2192003" cy="40011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60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951981" y="3142149"/>
              <a:ext cx="21920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20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휴먼모음T" pitchFamily="18" charset="-127"/>
                  <a:ea typeface="휴먼모음T" pitchFamily="18" charset="-127"/>
                </a:rPr>
                <a:t>목재의 구조와 성분 </a:t>
              </a:r>
              <a:endParaRPr lang="en-US" altLang="ko-KR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 flipH="1">
              <a:off x="3143984" y="3142149"/>
              <a:ext cx="71886" cy="400111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51520" y="1124744"/>
            <a:ext cx="864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HY나무L" pitchFamily="18" charset="-127"/>
                <a:ea typeface="HY나무L" pitchFamily="18" charset="-127"/>
              </a:rPr>
              <a:t>⑴</a:t>
            </a:r>
            <a:r>
              <a:rPr lang="ko-KR" altLang="en-US" sz="1600" b="1" dirty="0" smtClean="0">
                <a:latin typeface="HY나무L" pitchFamily="18" charset="-127"/>
                <a:ea typeface="HY나무L" pitchFamily="18" charset="-127"/>
              </a:rPr>
              <a:t>목재의 </a:t>
            </a:r>
            <a:r>
              <a:rPr lang="ko-KR" altLang="en-US" sz="1600" b="1" dirty="0" smtClean="0">
                <a:latin typeface="HY나무L" pitchFamily="18" charset="-127"/>
                <a:ea typeface="HY나무L" pitchFamily="18" charset="-127"/>
              </a:rPr>
              <a:t>구조</a:t>
            </a:r>
            <a:endParaRPr lang="en-US" altLang="ko-KR" sz="1600" b="1" dirty="0" smtClean="0">
              <a:latin typeface="HY나무L" pitchFamily="18" charset="-127"/>
              <a:ea typeface="HY나무L" pitchFamily="18" charset="-127"/>
            </a:endParaRPr>
          </a:p>
          <a:p>
            <a:endParaRPr lang="ko-KR" altLang="en-US" sz="1600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수목의 구조는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바깥끝쪽에는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수피가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안쪽에는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점질 조직인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형성층의 모세포가 분열하여 성장하는데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봄에 가장 활발한 활동을 여름과 가을철에는 둔해진다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따라서 봄에 이루어 진 목질부는 비교적 연약하고 여름과 가을철에 이루어진 부분은 치밀하다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전자를 춘재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후자를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추재라고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한다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추재와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춘재 사이에는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나이테 즉 연륜이 형성되다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수간의 목질부는 변재와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심재로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구분하며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수간 중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심부에는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약한 수심 부분이 있다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이 우심에서 방사형으로 발달한 수선 즉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수지구가 있다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  <a:endParaRPr lang="ko-KR" altLang="en-US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67836000" descr="EMB00000ecc61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05064"/>
            <a:ext cx="4104456" cy="2098895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7" name="_x67901384" descr="EMB00000ecc61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445224"/>
            <a:ext cx="2514765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8017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620689"/>
            <a:ext cx="2195736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0272" y="188640"/>
            <a:ext cx="20162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56376" y="6381328"/>
            <a:ext cx="108012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79512" y="1988840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HY나무L" pitchFamily="18" charset="-127"/>
                <a:ea typeface="HY나무L" pitchFamily="18" charset="-127"/>
              </a:rPr>
              <a:t>⑵ 목재의 </a:t>
            </a:r>
            <a:r>
              <a:rPr lang="ko-KR" altLang="en-US" sz="1600" b="1" dirty="0" smtClean="0">
                <a:latin typeface="HY나무L" pitchFamily="18" charset="-127"/>
                <a:ea typeface="HY나무L" pitchFamily="18" charset="-127"/>
              </a:rPr>
              <a:t>성분</a:t>
            </a:r>
            <a:endParaRPr lang="en-US" altLang="ko-KR" sz="1600" b="1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1600" dirty="0" smtClean="0">
              <a:latin typeface="HY나무L" pitchFamily="18" charset="-127"/>
              <a:ea typeface="HY나무L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목재의 원소조정은 보통 탄산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50%,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산소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44%,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수소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5%,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질소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1%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정도이다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그밖에 회분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석회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칼슘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마그네슘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망간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알루미늄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철 등이 약간 함유되어 있다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목재의 주요성분은 섬유소가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50%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정도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리그린이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20~30%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정도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그 밖에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반셀롤로스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탄닌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수지 등이 포함되어 있다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0" y="620688"/>
            <a:ext cx="2195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목재의 구조와 성분 </a:t>
            </a:r>
            <a:endParaRPr lang="en-US" altLang="ko-KR" sz="20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2195736" y="620688"/>
            <a:ext cx="72008" cy="400111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01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3674</TotalTime>
  <Words>4216</Words>
  <Application>Microsoft Office PowerPoint</Application>
  <PresentationFormat>화면 슬라이드 쇼(4:3)</PresentationFormat>
  <Paragraphs>428</Paragraphs>
  <Slides>39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8" baseType="lpstr">
      <vt:lpstr>굴림</vt:lpstr>
      <vt:lpstr>Arial</vt:lpstr>
      <vt:lpstr>HY나무L</vt:lpstr>
      <vt:lpstr>맑은 고딕</vt:lpstr>
      <vt:lpstr>Century</vt:lpstr>
      <vt:lpstr>-윤고딕330</vt:lpstr>
      <vt:lpstr>휴먼모음T</vt:lpstr>
      <vt:lpstr>HY나무B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</vt:vector>
  </TitlesOfParts>
  <Company>auney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auney</dc:creator>
  <cp:lastModifiedBy>z</cp:lastModifiedBy>
  <cp:revision>287</cp:revision>
  <dcterms:created xsi:type="dcterms:W3CDTF">2011-04-13T03:35:08Z</dcterms:created>
  <dcterms:modified xsi:type="dcterms:W3CDTF">2011-05-30T15:43:40Z</dcterms:modified>
</cp:coreProperties>
</file>