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0"/>
  </p:notesMasterIdLst>
  <p:sldIdLst>
    <p:sldId id="310" r:id="rId2"/>
    <p:sldId id="279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3" r:id="rId24"/>
    <p:sldId id="331" r:id="rId25"/>
    <p:sldId id="332" r:id="rId26"/>
    <p:sldId id="334" r:id="rId27"/>
    <p:sldId id="335" r:id="rId28"/>
    <p:sldId id="336" r:id="rId29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5BAF-941F-480C-9CCD-17EB805C3E29}" type="datetimeFigureOut">
              <a:rPr lang="ko-KR" altLang="en-US" smtClean="0"/>
              <a:pPr/>
              <a:t>2011-05-21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769C8-8ABC-4D9C-A04E-EF38EE05CA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6A9CC0-2B07-40D7-8B2F-6CD178ACB45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B7213C-3CF1-458C-85A7-08B6134E816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CABE8-7A83-4FD6-9705-49CEB8A105D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ED7207-6715-4896-8B31-0F84362ABB7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079BD4-611F-4963-9879-E579E1F6B33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DB25F7-596B-4107-84CE-25928A26242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8CB3D-45F4-4DF8-AB96-ABD272565CE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BDB9E-2884-4CAA-9763-BEF7DCC84DB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D2075B-8D46-4898-A763-32B7889F932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C54E4-F3D9-4826-965F-BAB7E755BEA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85EAB-7499-41EA-96AC-AA616A1A007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9F37535-88CE-4F61-8BE9-94AF00CEFC2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b="1" dirty="0" err="1" smtClean="0"/>
              <a:t>환경재료학</a:t>
            </a:r>
            <a:r>
              <a:rPr lang="ko-KR" altLang="en-US" b="1" dirty="0" smtClean="0"/>
              <a:t> 개론</a:t>
            </a:r>
            <a:r>
              <a:rPr lang="en-US" altLang="ko-KR" sz="4800" dirty="0" smtClean="0"/>
              <a:t/>
            </a:r>
            <a:br>
              <a:rPr lang="en-US" altLang="ko-KR" sz="4800" dirty="0" smtClean="0"/>
            </a:br>
            <a:endParaRPr lang="ko-KR" altLang="en-US" sz="4000" dirty="0"/>
          </a:p>
        </p:txBody>
      </p:sp>
      <p:sp>
        <p:nvSpPr>
          <p:cNvPr id="4" name="부제목 3"/>
          <p:cNvSpPr>
            <a:spLocks noGrp="1"/>
          </p:cNvSpPr>
          <p:nvPr>
            <p:ph type="subTitle" sz="quarter" idx="1"/>
          </p:nvPr>
        </p:nvSpPr>
        <p:spPr>
          <a:xfrm>
            <a:off x="714348" y="3886200"/>
            <a:ext cx="7786742" cy="1752600"/>
          </a:xfrm>
        </p:spPr>
        <p:txBody>
          <a:bodyPr/>
          <a:lstStyle/>
          <a:p>
            <a:r>
              <a:rPr lang="ko-KR" altLang="en-US" b="1" dirty="0" smtClean="0"/>
              <a:t>제</a:t>
            </a:r>
            <a:r>
              <a:rPr lang="en-US" altLang="ko-KR" b="1" dirty="0" smtClean="0"/>
              <a:t> 4 </a:t>
            </a:r>
            <a:r>
              <a:rPr lang="ko-KR" altLang="en-US" b="1" dirty="0" smtClean="0"/>
              <a:t>편 목재는 최고의 인체 친화적 재료</a:t>
            </a:r>
            <a:r>
              <a:rPr lang="en-US" altLang="ko-KR" b="1" dirty="0" smtClean="0"/>
              <a:t> </a:t>
            </a:r>
          </a:p>
          <a:p>
            <a:r>
              <a:rPr lang="ko-KR" altLang="en-US" sz="2800" dirty="0" smtClean="0">
                <a:effectLst/>
              </a:rPr>
              <a:t>제 </a:t>
            </a:r>
            <a:r>
              <a:rPr lang="en-US" altLang="ko-KR" sz="2800" dirty="0" smtClean="0">
                <a:effectLst/>
              </a:rPr>
              <a:t>6</a:t>
            </a:r>
            <a:r>
              <a:rPr lang="ko-KR" altLang="en-US" sz="2800" dirty="0" smtClean="0">
                <a:effectLst/>
              </a:rPr>
              <a:t>장 목재가 노동 및 교육환경에 미치는 영향</a:t>
            </a:r>
            <a:endParaRPr lang="ko-KR" alt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철근 콘크리트 교실</a:t>
            </a:r>
            <a:r>
              <a:rPr lang="en-US" altLang="ko-KR" sz="1800" dirty="0" smtClean="0">
                <a:latin typeface="+mj-lt"/>
              </a:rPr>
              <a:t>: 10°C </a:t>
            </a:r>
            <a:r>
              <a:rPr lang="ko-KR" altLang="en-US" sz="1800" dirty="0" smtClean="0">
                <a:latin typeface="+mj-lt"/>
              </a:rPr>
              <a:t>이하의 빈도가 높고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학습시간대의 </a:t>
            </a:r>
            <a:r>
              <a:rPr lang="en-US" altLang="ko-KR" sz="1800" dirty="0" smtClean="0">
                <a:latin typeface="+mj-lt"/>
              </a:rPr>
              <a:t>40% </a:t>
            </a:r>
            <a:r>
              <a:rPr lang="ko-KR" altLang="en-US" sz="1800" dirty="0" smtClean="0">
                <a:latin typeface="+mj-lt"/>
              </a:rPr>
              <a:t>정도 차지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목조 교실</a:t>
            </a:r>
            <a:r>
              <a:rPr lang="en-US" altLang="ko-KR" sz="1800" dirty="0" smtClean="0">
                <a:latin typeface="+mj-lt"/>
              </a:rPr>
              <a:t>: 10</a:t>
            </a:r>
            <a:r>
              <a:rPr lang="en-US" altLang="ko-KR" sz="1800" dirty="0" smtClean="0">
                <a:latin typeface="+mj-lt"/>
              </a:rPr>
              <a:t>°C </a:t>
            </a:r>
            <a:r>
              <a:rPr lang="ko-KR" altLang="en-US" sz="1800" dirty="0" smtClean="0">
                <a:latin typeface="+mj-lt"/>
              </a:rPr>
              <a:t>이상으로 철근 콘크리트 교실보다 고온인 시간대가 많고 습도도 </a:t>
            </a:r>
            <a:r>
              <a:rPr lang="en-US" altLang="ko-KR" sz="1800" dirty="0" smtClean="0">
                <a:latin typeface="+mj-lt"/>
              </a:rPr>
              <a:t>50% </a:t>
            </a:r>
            <a:r>
              <a:rPr lang="ko-KR" altLang="en-US" sz="1800" dirty="0" smtClean="0">
                <a:latin typeface="+mj-lt"/>
              </a:rPr>
              <a:t>전후를 유지하는 빈도가 높아 결로의 억제나 </a:t>
            </a:r>
            <a:r>
              <a:rPr lang="ko-KR" altLang="en-US" sz="1800" dirty="0" err="1" smtClean="0">
                <a:latin typeface="+mj-lt"/>
              </a:rPr>
              <a:t>부후균의</a:t>
            </a:r>
            <a:r>
              <a:rPr lang="ko-KR" altLang="en-US" sz="1800" dirty="0" smtClean="0">
                <a:latin typeface="+mj-lt"/>
              </a:rPr>
              <a:t> 증식억제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겨울철 스토브로 난방을 시작하여 </a:t>
            </a:r>
            <a:r>
              <a:rPr lang="en-US" altLang="ko-KR" sz="18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시간이 경과 된 후의 교실 </a:t>
            </a:r>
            <a:r>
              <a:rPr lang="ko-KR" altLang="en-US" sz="1800" dirty="0" err="1" smtClean="0">
                <a:latin typeface="+mj-lt"/>
              </a:rPr>
              <a:t>바닥면</a:t>
            </a:r>
            <a:r>
              <a:rPr lang="ko-KR" altLang="en-US" sz="1800" dirty="0" smtClean="0">
                <a:latin typeface="+mj-lt"/>
              </a:rPr>
              <a:t> 및 벽면의 온도 비교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857628"/>
            <a:ext cx="65722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3" y="1071546"/>
            <a:ext cx="3929089" cy="55721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목재와 콘크리트 바닥의 교실에서 입실하고 </a:t>
            </a:r>
            <a:r>
              <a:rPr lang="en-US" altLang="ko-KR" sz="1800" dirty="0" smtClean="0"/>
              <a:t>30</a:t>
            </a:r>
            <a:r>
              <a:rPr lang="ko-KR" altLang="en-US" sz="1800" dirty="0" smtClean="0"/>
              <a:t>분이 경과한 학생들의 발바닥 및 손등에 전달되는 피부 온도 분포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목재바닥에서는  발가락과 손가락 끝부분을 제외하고 </a:t>
            </a:r>
            <a:r>
              <a:rPr lang="en-US" altLang="ko-KR" sz="1800" dirty="0" smtClean="0"/>
              <a:t>15°C </a:t>
            </a:r>
            <a:r>
              <a:rPr lang="ko-KR" altLang="en-US" sz="1800" dirty="0" smtClean="0"/>
              <a:t>이상유지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콘크리트 바닥은 </a:t>
            </a:r>
            <a:r>
              <a:rPr lang="en-US" altLang="ko-KR" sz="1800" dirty="0" smtClean="0"/>
              <a:t>14°C </a:t>
            </a:r>
            <a:r>
              <a:rPr lang="ko-KR" altLang="en-US" sz="1800" dirty="0" smtClean="0"/>
              <a:t>이하의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분포</a:t>
            </a:r>
            <a:r>
              <a:rPr lang="en-US" altLang="ko-KR" sz="1800" dirty="0" smtClean="0"/>
              <a:t> </a:t>
            </a:r>
            <a:endParaRPr lang="en-US" altLang="ko-KR" sz="1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571612"/>
            <a:ext cx="478634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19288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목재학교 시설과 철재 시설의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학교 시설에 </a:t>
            </a:r>
            <a:r>
              <a:rPr lang="ko-KR" altLang="en-US" sz="1800" dirty="0" smtClean="0">
                <a:latin typeface="+mj-lt"/>
              </a:rPr>
              <a:t>대한 </a:t>
            </a:r>
            <a:r>
              <a:rPr lang="ko-KR" altLang="en-US" sz="1800" dirty="0" smtClean="0">
                <a:latin typeface="+mj-lt"/>
              </a:rPr>
              <a:t>교사들과 학생들의 설문 조사 결과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ko-KR" altLang="en-US" sz="1800" dirty="0" err="1" smtClean="0">
                <a:latin typeface="+mj-lt"/>
              </a:rPr>
              <a:t>큐슈</a:t>
            </a:r>
            <a:r>
              <a:rPr lang="ko-KR" altLang="en-US" sz="1800" dirty="0" smtClean="0">
                <a:latin typeface="+mj-lt"/>
              </a:rPr>
              <a:t> 지방의 두 군데 초등학교 학생들의 목재 학교시설과 철재시설에 대한 느낌에 대한 조사 결과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000372"/>
            <a:ext cx="67151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715436" cy="5572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</a:t>
            </a:r>
            <a:r>
              <a:rPr lang="ko-KR" altLang="en-US" sz="2000" b="1" dirty="0" smtClean="0">
                <a:latin typeface="+mj-lt"/>
              </a:rPr>
              <a:t> 콘크리트조의 정서 불안전성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초등학교 </a:t>
            </a:r>
            <a:r>
              <a:rPr lang="en-US" altLang="ko-KR" sz="1800" dirty="0" smtClean="0">
                <a:latin typeface="+mj-lt"/>
              </a:rPr>
              <a:t>5, 6</a:t>
            </a:r>
            <a:r>
              <a:rPr lang="ko-KR" altLang="en-US" sz="1800" dirty="0" smtClean="0">
                <a:latin typeface="+mj-lt"/>
              </a:rPr>
              <a:t>학년생 대상으로 목재 교실의 어린이와 철근 콘크리트 교실 어린이 </a:t>
            </a:r>
            <a:r>
              <a:rPr lang="en-US" altLang="ko-KR" sz="1800" dirty="0" smtClean="0">
                <a:latin typeface="+mj-lt"/>
              </a:rPr>
              <a:t>100</a:t>
            </a:r>
            <a:r>
              <a:rPr lang="ko-KR" altLang="en-US" sz="1800" dirty="0" smtClean="0">
                <a:latin typeface="+mj-lt"/>
              </a:rPr>
              <a:t>명의 정서 차이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양 교실 간의 차이가 나타났으며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여자 어린아이에게서 현저한 차이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콘크리트 교실의 여자 어린이들은 목재 교실 여자 학생들에 비해 불안 경향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우울성이나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신경질적인면이</a:t>
            </a:r>
            <a:r>
              <a:rPr lang="ko-KR" altLang="en-US" sz="1800" dirty="0" smtClean="0">
                <a:latin typeface="+mj-lt"/>
              </a:rPr>
              <a:t> 강하게 나타남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전반적으로 정서 불안정 경향이 강하게 나타남</a:t>
            </a:r>
            <a:r>
              <a:rPr lang="en-US" altLang="ko-KR" sz="1800" dirty="0" smtClean="0">
                <a:latin typeface="+mj-lt"/>
              </a:rPr>
              <a:t>.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000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</a:t>
            </a:r>
            <a:r>
              <a:rPr lang="ko-KR" altLang="en-US" sz="2000" b="1" dirty="0" smtClean="0">
                <a:latin typeface="+mj-lt"/>
              </a:rPr>
              <a:t> 콘크리트조의 정서 불안전성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8581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8573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</a:t>
            </a:r>
            <a:r>
              <a:rPr lang="ko-KR" altLang="en-US" sz="2000" b="1" dirty="0" smtClean="0">
                <a:latin typeface="+mj-lt"/>
              </a:rPr>
              <a:t> 콘크리트조의 피로도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ko-KR" altLang="en-US" sz="1800" dirty="0" err="1" smtClean="0">
                <a:latin typeface="+mj-lt"/>
              </a:rPr>
              <a:t>아이치</a:t>
            </a:r>
            <a:r>
              <a:rPr lang="ko-KR" altLang="en-US" sz="1800" dirty="0" smtClean="0">
                <a:latin typeface="+mj-lt"/>
              </a:rPr>
              <a:t> 교육대학에서 전국 대상으로 축조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년 목조교사 </a:t>
            </a:r>
            <a:r>
              <a:rPr lang="en-US" altLang="ko-KR" sz="1800" dirty="0" smtClean="0">
                <a:latin typeface="+mj-lt"/>
              </a:rPr>
              <a:t>65</a:t>
            </a:r>
            <a:r>
              <a:rPr lang="ko-KR" altLang="en-US" sz="1800" dirty="0" smtClean="0">
                <a:latin typeface="+mj-lt"/>
              </a:rPr>
              <a:t>개소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 건물 </a:t>
            </a:r>
            <a:r>
              <a:rPr lang="en-US" altLang="ko-KR" sz="1800" dirty="0" smtClean="0">
                <a:latin typeface="+mj-lt"/>
              </a:rPr>
              <a:t>80</a:t>
            </a:r>
            <a:r>
              <a:rPr lang="ko-KR" altLang="en-US" sz="1800" dirty="0" smtClean="0">
                <a:latin typeface="+mj-lt"/>
              </a:rPr>
              <a:t>개소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내장만 목재로 한 건물 </a:t>
            </a:r>
            <a:r>
              <a:rPr lang="en-US" altLang="ko-KR" sz="1800" dirty="0" smtClean="0">
                <a:latin typeface="+mj-lt"/>
              </a:rPr>
              <a:t>45</a:t>
            </a:r>
            <a:r>
              <a:rPr lang="ko-KR" altLang="en-US" sz="1800" dirty="0" smtClean="0">
                <a:latin typeface="+mj-lt"/>
              </a:rPr>
              <a:t>개소에 대한 설문조사와 어린이들과 선생님의 건강상태 분석 결과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496"/>
            <a:ext cx="78581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</a:t>
            </a:r>
            <a:r>
              <a:rPr lang="ko-KR" altLang="en-US" sz="2000" b="1" dirty="0" smtClean="0">
                <a:latin typeface="+mj-lt"/>
              </a:rPr>
              <a:t> 콘크리트조의 피로도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75724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</a:t>
            </a:r>
            <a:r>
              <a:rPr lang="ko-KR" altLang="en-US" sz="2000" b="1" dirty="0" smtClean="0">
                <a:latin typeface="+mj-lt"/>
              </a:rPr>
              <a:t> 콘크리트조의 피로도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750099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9288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</a:t>
            </a:r>
            <a:r>
              <a:rPr lang="ko-KR" altLang="en-US" sz="2000" b="1" dirty="0" err="1" smtClean="0">
                <a:latin typeface="+mj-lt"/>
              </a:rPr>
              <a:t>와</a:t>
            </a:r>
            <a:r>
              <a:rPr lang="ko-KR" altLang="en-US" sz="2000" b="1" dirty="0" err="1" smtClean="0">
                <a:latin typeface="+mj-lt"/>
              </a:rPr>
              <a:t>콘크리트조의</a:t>
            </a:r>
            <a:r>
              <a:rPr lang="ko-KR" altLang="en-US" sz="2000" b="1" dirty="0" smtClean="0">
                <a:latin typeface="+mj-lt"/>
              </a:rPr>
              <a:t> 사고율 및 안정성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목조 </a:t>
            </a:r>
            <a:r>
              <a:rPr lang="ko-KR" altLang="en-US" sz="1800" dirty="0" smtClean="0">
                <a:latin typeface="+mj-lt"/>
              </a:rPr>
              <a:t>교실에서 사고율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감기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인플레엔자</a:t>
            </a:r>
            <a:r>
              <a:rPr lang="ko-KR" altLang="en-US" sz="1800" dirty="0" smtClean="0">
                <a:latin typeface="+mj-lt"/>
              </a:rPr>
              <a:t> 감염에서 우수한 효과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상처를 입은 원인 조사에서 콘크리트 건물에서 타인의 행동에 기인하는 경우가 높았고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목조건물은 자신의 행동에 기인하는 경우가 많았음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357562"/>
            <a:ext cx="75009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</a:t>
            </a:r>
            <a:r>
              <a:rPr lang="ko-KR" altLang="en-US" sz="2000" b="1" dirty="0" err="1" smtClean="0">
                <a:latin typeface="+mj-lt"/>
              </a:rPr>
              <a:t>와</a:t>
            </a:r>
            <a:r>
              <a:rPr lang="ko-KR" altLang="en-US" sz="2000" b="1" dirty="0" err="1" smtClean="0">
                <a:latin typeface="+mj-lt"/>
              </a:rPr>
              <a:t>콘크리트조의</a:t>
            </a:r>
            <a:r>
              <a:rPr lang="ko-KR" altLang="en-US" sz="2000" b="1" dirty="0" smtClean="0">
                <a:latin typeface="+mj-lt"/>
              </a:rPr>
              <a:t> 사고율 및 안정성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7153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노동환경의 변화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시각노동의 증가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기계화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로봇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컴퓨터에 의한 작업으로 중앙제어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관리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검사 위주의 시각 작업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여러 색상과 물건이 연속해서 움직이는 동적 정밀작업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새로운 조명장치에 의한 </a:t>
            </a:r>
            <a:r>
              <a:rPr lang="ko-KR" altLang="en-US" sz="1800" dirty="0" err="1" smtClean="0">
                <a:latin typeface="+mj-lt"/>
              </a:rPr>
              <a:t>광자극</a:t>
            </a:r>
            <a:r>
              <a:rPr lang="ko-KR" altLang="en-US" sz="1800" dirty="0" smtClean="0">
                <a:latin typeface="+mj-lt"/>
              </a:rPr>
              <a:t> 등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전자공학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합성화학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연관학문의 발달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전자파의 피해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결막 또는 각막 등 각종 신체적인 자극 증상이 나타남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일원화된 작업환경</a:t>
            </a:r>
            <a:r>
              <a:rPr lang="en-US" altLang="ko-KR" sz="1800" dirty="0" smtClean="0">
                <a:latin typeface="+mj-lt"/>
              </a:rPr>
              <a:t>:</a:t>
            </a:r>
            <a:r>
              <a:rPr lang="ko-KR" altLang="en-US" sz="1800" dirty="0" smtClean="0">
                <a:latin typeface="+mj-lt"/>
              </a:rPr>
              <a:t>밤낮과 계절의 생체리듬의 기능을 상실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목재가 교육 효과에 미치는 영향</a:t>
            </a:r>
            <a:endParaRPr lang="ko-KR" altLang="en-US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50099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715436" cy="5572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교육시설의 콘크리트화는 잘못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철근</a:t>
            </a:r>
            <a:r>
              <a:rPr lang="en-US" altLang="ko-KR" sz="1800" dirty="0" smtClean="0">
                <a:latin typeface="+mj-lt"/>
              </a:rPr>
              <a:t>-</a:t>
            </a:r>
            <a:r>
              <a:rPr lang="ko-KR" altLang="en-US" sz="1800" dirty="0" smtClean="0">
                <a:latin typeface="+mj-lt"/>
              </a:rPr>
              <a:t>콘크리트 일변도였던 일본 학교 건물이 </a:t>
            </a:r>
            <a:r>
              <a:rPr lang="en-US" altLang="ko-KR" sz="1800" dirty="0" smtClean="0">
                <a:latin typeface="+mj-lt"/>
              </a:rPr>
              <a:t>1985</a:t>
            </a:r>
            <a:r>
              <a:rPr lang="ko-KR" altLang="en-US" sz="1800" dirty="0" smtClean="0">
                <a:latin typeface="+mj-lt"/>
              </a:rPr>
              <a:t>년 연구 조사 보고부터 변경되기 시작하면서 연구 결과 공표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전후에 학교 면적 확대와 불연성 강화의 면에 치중 건물의 질적 수준을 </a:t>
            </a:r>
            <a:r>
              <a:rPr lang="ko-KR" altLang="en-US" sz="1800" dirty="0" err="1" smtClean="0">
                <a:latin typeface="+mj-lt"/>
              </a:rPr>
              <a:t>높힐</a:t>
            </a:r>
            <a:r>
              <a:rPr lang="ko-KR" altLang="en-US" sz="1800" dirty="0" smtClean="0">
                <a:latin typeface="+mj-lt"/>
              </a:rPr>
              <a:t> 여유를 갖지 못함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학교 관계자나 선생님의 학교건물에 대한 낮은 관심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학교 시설은 학생들의 교육에 대한 시설의 질 향상을 도모하지 않으면 안됨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지역 풍토나 문화유산에 맞는 지역 특색을 시설 계획에 살리는 연구 필요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학생들이 하루의 대부분을 보내는 장소에 어울리는 </a:t>
            </a:r>
            <a:r>
              <a:rPr lang="ko-KR" altLang="en-US" sz="1800" dirty="0" err="1" smtClean="0">
                <a:latin typeface="+mj-lt"/>
              </a:rPr>
              <a:t>여유있는</a:t>
            </a:r>
            <a:r>
              <a:rPr lang="ko-KR" altLang="en-US" sz="1800" dirty="0" smtClean="0">
                <a:latin typeface="+mj-lt"/>
              </a:rPr>
              <a:t> 분위기를 갖추어야 함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3573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건물은 일반 건물이 가져야 할 기능성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경제성</a:t>
            </a:r>
            <a:r>
              <a:rPr lang="ko-KR" altLang="en-US" sz="1800" dirty="0" smtClean="0">
                <a:latin typeface="+mj-lt"/>
              </a:rPr>
              <a:t>과 생태계에 대한 배려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에너지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교육성의 </a:t>
            </a:r>
            <a:r>
              <a:rPr lang="en-US" altLang="ko-KR" sz="1800" dirty="0" smtClean="0">
                <a:latin typeface="+mj-lt"/>
              </a:rPr>
              <a:t>5</a:t>
            </a:r>
            <a:r>
              <a:rPr lang="ko-KR" altLang="en-US" sz="1800" dirty="0" smtClean="0">
                <a:latin typeface="+mj-lt"/>
              </a:rPr>
              <a:t>면을 보유해야 함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500306"/>
            <a:ext cx="757242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71612"/>
            <a:ext cx="78581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7715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43577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5833" y="1857364"/>
            <a:ext cx="440532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643050"/>
            <a:ext cx="77153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929066"/>
            <a:ext cx="81439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14422"/>
            <a:ext cx="77153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071942"/>
            <a:ext cx="77153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목재가 노동환경에서 좋은 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목재는 적정한 잔향시간과 높은 </a:t>
            </a:r>
            <a:r>
              <a:rPr lang="ko-KR" altLang="en-US" sz="1800" dirty="0" err="1" smtClean="0">
                <a:latin typeface="+mj-lt"/>
              </a:rPr>
              <a:t>흡음율을</a:t>
            </a:r>
            <a:r>
              <a:rPr lang="ko-KR" altLang="en-US" sz="1800" dirty="0" smtClean="0">
                <a:latin typeface="+mj-lt"/>
              </a:rPr>
              <a:t> 갖는 우수한 청각 특성과 목재 </a:t>
            </a:r>
            <a:r>
              <a:rPr lang="ko-KR" altLang="en-US" sz="1800" dirty="0" err="1" smtClean="0">
                <a:latin typeface="+mj-lt"/>
              </a:rPr>
              <a:t>천연향인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정유의 </a:t>
            </a:r>
            <a:r>
              <a:rPr lang="ko-KR" altLang="en-US" sz="1800" dirty="0" err="1" smtClean="0">
                <a:latin typeface="+mj-lt"/>
              </a:rPr>
              <a:t>쾌적성을</a:t>
            </a:r>
            <a:r>
              <a:rPr lang="ko-KR" altLang="en-US" sz="1800" dirty="0" smtClean="0">
                <a:latin typeface="+mj-lt"/>
              </a:rPr>
              <a:t> 나타내는 생리활성 작용 등 우수한 후각 특성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목재는 자외선을 흡수하고 빛의 반사를 줄여 착시현상을 줄이고 눈에 피로를 감소시키고 목재의 색체 감각도 눈의 피로를 줄이는데 도움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방직공장에서 기존 목질 마루바닥에서 비닐타일바닥으로 교체한 후 눈의 피로를 호소하고 작업상의 실수가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목재 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 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비닐타일 바닥에서 실내온도 조건 하에서 시간에 따른 발바닥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무릎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허벅지의 체온 변화를 측정한 결과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다음 슬라이드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목재가 많이 사용된 </a:t>
            </a:r>
            <a:r>
              <a:rPr lang="ko-KR" altLang="en-US" sz="1800" dirty="0" smtClean="0">
                <a:latin typeface="+mj-lt"/>
              </a:rPr>
              <a:t>작업환경은 </a:t>
            </a:r>
            <a:r>
              <a:rPr lang="ko-KR" altLang="en-US" sz="1800" dirty="0" smtClean="0">
                <a:latin typeface="+mj-lt"/>
              </a:rPr>
              <a:t>목재의 </a:t>
            </a:r>
            <a:r>
              <a:rPr lang="ko-KR" altLang="en-US" sz="1800" dirty="0" err="1" smtClean="0">
                <a:latin typeface="+mj-lt"/>
              </a:rPr>
              <a:t>온습도</a:t>
            </a:r>
            <a:r>
              <a:rPr lang="ko-KR" altLang="en-US" sz="1800" dirty="0" smtClean="0">
                <a:latin typeface="+mj-lt"/>
              </a:rPr>
              <a:t> 조절작용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온복사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보행감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접촉감</a:t>
            </a:r>
            <a:r>
              <a:rPr lang="ko-KR" altLang="en-US" sz="1800" dirty="0" smtClean="0">
                <a:latin typeface="+mj-lt"/>
              </a:rPr>
              <a:t> 등으로 눈과 신체에 피로를 줄여주고 노동 생산성 향상에 기여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5715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목재가 노동환경에서 좋은 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71530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학교 교육 환경에는 사회적인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학생집단이나 선생님의 집단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학생과 선생님과의 인간관계에서 형성되는 관계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과 물리적인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교실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등 교육용 교재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으로 구분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중학생이 의식하고 있는 학교의 주요 스트레스 원인은 주로 사회적인 환경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일부 물리적인 환경도 영향을 미치는데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콘크리크의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냉복사로</a:t>
            </a:r>
            <a:r>
              <a:rPr lang="ko-KR" altLang="en-US" sz="1800" dirty="0" smtClean="0">
                <a:latin typeface="+mj-lt"/>
              </a:rPr>
              <a:t> 수명이 짧아지고 성격이 거칠어지고 포악해 지고 전체적으로 정신 집중에 문제를 야기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err="1" smtClean="0">
                <a:latin typeface="+mj-lt"/>
              </a:rPr>
              <a:t>오끼하라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(1985)</a:t>
            </a:r>
            <a:r>
              <a:rPr lang="ko-KR" altLang="en-US" sz="1800" dirty="0" smtClean="0">
                <a:latin typeface="+mj-lt"/>
              </a:rPr>
              <a:t>는 </a:t>
            </a:r>
            <a:r>
              <a:rPr lang="en-US" altLang="ko-KR" sz="1800" dirty="0" smtClean="0">
                <a:latin typeface="+mj-lt"/>
              </a:rPr>
              <a:t>“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유리로 만들어진 학교교사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좁은 공간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뛰어 놀고 </a:t>
            </a:r>
            <a:r>
              <a:rPr lang="ko-KR" altLang="en-US" sz="1800" dirty="0" smtClean="0">
                <a:latin typeface="+mj-lt"/>
              </a:rPr>
              <a:t>활동할 </a:t>
            </a:r>
            <a:r>
              <a:rPr lang="ko-KR" altLang="en-US" sz="1800" dirty="0" smtClean="0">
                <a:latin typeface="+mj-lt"/>
              </a:rPr>
              <a:t>공간이 없는 살벌한 교정은 학생의 공격성과 </a:t>
            </a:r>
            <a:r>
              <a:rPr lang="ko-KR" altLang="en-US" sz="1800" dirty="0" err="1" smtClean="0">
                <a:latin typeface="+mj-lt"/>
              </a:rPr>
              <a:t>파괴성을</a:t>
            </a:r>
            <a:r>
              <a:rPr lang="ko-KR" altLang="en-US" sz="1800" dirty="0" smtClean="0">
                <a:latin typeface="+mj-lt"/>
              </a:rPr>
              <a:t> 증대</a:t>
            </a:r>
            <a:r>
              <a:rPr lang="en-US" altLang="ko-KR" sz="1800" dirty="0" smtClean="0">
                <a:latin typeface="+mj-lt"/>
              </a:rPr>
              <a:t>”</a:t>
            </a:r>
            <a:r>
              <a:rPr lang="ko-KR" altLang="en-US" sz="1800" dirty="0" smtClean="0">
                <a:latin typeface="+mj-lt"/>
              </a:rPr>
              <a:t>고 발표하여 학교 건물이 학교 폭력의 한 원인임을 지적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일본은 </a:t>
            </a:r>
            <a:r>
              <a:rPr lang="en-US" altLang="ko-KR" sz="18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차 세계대전 후에 태풍과 화재의 위험으로 콘크리트 및 </a:t>
            </a:r>
            <a:r>
              <a:rPr lang="ko-KR" altLang="en-US" sz="1800" dirty="0" err="1" smtClean="0">
                <a:latin typeface="+mj-lt"/>
              </a:rPr>
              <a:t>철골조</a:t>
            </a:r>
            <a:r>
              <a:rPr lang="ko-KR" altLang="en-US" sz="1800" dirty="0" smtClean="0">
                <a:latin typeface="+mj-lt"/>
              </a:rPr>
              <a:t> 학교 건물이 급속히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- 1984</a:t>
            </a:r>
            <a:r>
              <a:rPr lang="ko-KR" altLang="en-US" sz="1800" dirty="0" smtClean="0">
                <a:latin typeface="+mj-lt"/>
              </a:rPr>
              <a:t>년 목조학교가 </a:t>
            </a:r>
            <a:r>
              <a:rPr lang="en-US" altLang="ko-KR" sz="1800" dirty="0" smtClean="0">
                <a:latin typeface="+mj-lt"/>
              </a:rPr>
              <a:t>1%</a:t>
            </a:r>
            <a:r>
              <a:rPr lang="ko-KR" altLang="en-US" sz="1800" dirty="0" smtClean="0">
                <a:latin typeface="+mj-lt"/>
              </a:rPr>
              <a:t>도 안되는 상태에서 </a:t>
            </a:r>
            <a:r>
              <a:rPr lang="en-US" altLang="ko-KR" sz="1800" dirty="0" smtClean="0">
                <a:latin typeface="+mj-lt"/>
              </a:rPr>
              <a:t>1986</a:t>
            </a:r>
            <a:r>
              <a:rPr lang="ko-KR" altLang="en-US" sz="1800" dirty="0" smtClean="0">
                <a:latin typeface="+mj-lt"/>
              </a:rPr>
              <a:t>년부터 목재를 학교시설로서 사용을 적극 권장하고 </a:t>
            </a:r>
            <a:r>
              <a:rPr lang="en-US" altLang="ko-KR" sz="1800" dirty="0" smtClean="0">
                <a:latin typeface="+mj-lt"/>
              </a:rPr>
              <a:t>1991</a:t>
            </a:r>
            <a:r>
              <a:rPr lang="ko-KR" altLang="en-US" sz="1800" dirty="0" smtClean="0">
                <a:latin typeface="+mj-lt"/>
              </a:rPr>
              <a:t>년까지 </a:t>
            </a:r>
            <a:r>
              <a:rPr lang="en-US" altLang="ko-KR" sz="1800" dirty="0" smtClean="0">
                <a:latin typeface="+mj-lt"/>
              </a:rPr>
              <a:t>140</a:t>
            </a:r>
            <a:r>
              <a:rPr lang="ko-KR" altLang="en-US" sz="1800" dirty="0" smtClean="0">
                <a:latin typeface="+mj-lt"/>
              </a:rPr>
              <a:t>여 개의 목조 교사가 신축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콘크리트 학교건물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시끄럽고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반향이 크며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차갑고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미끄럽고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딱딱하며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습하고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위험하다는 인식과 함께 졸리고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나른하고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주위 집중에 어려움을 호소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목조 학교 건물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따스함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생동적임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자연적임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밝음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인간적임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신체리듬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인프렌자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사고율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피로도 등에서 탁월함 제공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  * </a:t>
            </a:r>
            <a:r>
              <a:rPr lang="ko-KR" altLang="en-US" sz="1800" dirty="0" smtClean="0">
                <a:latin typeface="+mj-lt"/>
              </a:rPr>
              <a:t> 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5715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감성</a:t>
            </a:r>
            <a:endParaRPr lang="en-US" altLang="ko-KR" sz="1800" dirty="0">
              <a:latin typeface="+mj-lt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00034" y="1773238"/>
            <a:ext cx="8143932" cy="4679950"/>
          </a:xfrm>
          <a:prstGeom prst="roundRect">
            <a:avLst>
              <a:gd name="adj" fmla="val 2917"/>
            </a:avLst>
          </a:prstGeom>
          <a:solidFill>
            <a:schemeClr val="bg1"/>
          </a:solidFill>
          <a:ln w="3175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+mn-lt"/>
            </a:endParaRPr>
          </a:p>
        </p:txBody>
      </p:sp>
      <p:pic>
        <p:nvPicPr>
          <p:cNvPr id="5" name="Picture 3" descr="4-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819854" y="2038350"/>
            <a:ext cx="5390866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94727" y="1792288"/>
            <a:ext cx="119669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부드러움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86779" y="5995988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딱딱함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04592" y="3800475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차가움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95979" y="3794125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따뜻함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14532" y="5805488"/>
            <a:ext cx="342008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+mn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548838" y="3709988"/>
            <a:ext cx="855962" cy="719137"/>
          </a:xfrm>
          <a:prstGeom prst="ellipse">
            <a:avLst/>
          </a:prstGeom>
          <a:solidFill>
            <a:srgbClr val="FF9900"/>
          </a:solidFill>
          <a:ln w="25400" algn="ctr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/>
            <a:r>
              <a:rPr kumimoji="1" lang="ko-KR" altLang="en-US" sz="2400" b="0">
                <a:latin typeface="+mn-lt"/>
                <a:ea typeface="HY견고딕" pitchFamily="18" charset="-127"/>
              </a:rPr>
              <a:t>목재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학교 교육 환경에는 사회적인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학생집단이나 선생님의 집단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학생과 선생님과의 인간관계에서 형성되는 관계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과 물리적인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교실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등 교육용 교재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으로 구분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중학생이 의식하고 있는 학교의 주요 스트레스 원인은 주로 사회적인 환경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일부 물리적인 환경도 영향을 미치는데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콘크리크의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냉복사로</a:t>
            </a:r>
            <a:r>
              <a:rPr lang="ko-KR" altLang="en-US" sz="1800" dirty="0" smtClean="0">
                <a:latin typeface="+mj-lt"/>
              </a:rPr>
              <a:t> 수명이 짧아지고 성격이 거칠어지고 포악해 지고 전체적으로 정신 집중에 문제를 야기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err="1" smtClean="0">
                <a:latin typeface="+mj-lt"/>
              </a:rPr>
              <a:t>오끼하라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(1985)</a:t>
            </a:r>
            <a:r>
              <a:rPr lang="ko-KR" altLang="en-US" sz="1800" dirty="0" smtClean="0">
                <a:latin typeface="+mj-lt"/>
              </a:rPr>
              <a:t>는 </a:t>
            </a:r>
            <a:r>
              <a:rPr lang="en-US" altLang="ko-KR" sz="1800" dirty="0" smtClean="0">
                <a:latin typeface="+mj-lt"/>
              </a:rPr>
              <a:t>“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유리로 만들어진 학교교사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좁은 공간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뛰어 놀고 </a:t>
            </a:r>
            <a:r>
              <a:rPr lang="ko-KR" altLang="en-US" sz="1800" dirty="0" smtClean="0">
                <a:latin typeface="+mj-lt"/>
              </a:rPr>
              <a:t>활동할 </a:t>
            </a:r>
            <a:r>
              <a:rPr lang="ko-KR" altLang="en-US" sz="1800" dirty="0" smtClean="0">
                <a:latin typeface="+mj-lt"/>
              </a:rPr>
              <a:t>공간이 없는 살벌한 교정은 학생의 공격성과 </a:t>
            </a:r>
            <a:r>
              <a:rPr lang="ko-KR" altLang="en-US" sz="1800" dirty="0" err="1" smtClean="0">
                <a:latin typeface="+mj-lt"/>
              </a:rPr>
              <a:t>파괴성을</a:t>
            </a:r>
            <a:r>
              <a:rPr lang="ko-KR" altLang="en-US" sz="1800" dirty="0" smtClean="0">
                <a:latin typeface="+mj-lt"/>
              </a:rPr>
              <a:t> 증대</a:t>
            </a:r>
            <a:r>
              <a:rPr lang="en-US" altLang="ko-KR" sz="1800" dirty="0" smtClean="0">
                <a:latin typeface="+mj-lt"/>
              </a:rPr>
              <a:t>”</a:t>
            </a:r>
            <a:r>
              <a:rPr lang="ko-KR" altLang="en-US" sz="1800" dirty="0" smtClean="0">
                <a:latin typeface="+mj-lt"/>
              </a:rPr>
              <a:t>고 발표하여 학교 건물이 학교 폭력의 한 원인임을 지적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242889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</a:t>
            </a:r>
            <a:r>
              <a:rPr lang="en-US" altLang="ko-KR" sz="1800" dirty="0" smtClean="0">
                <a:latin typeface="+mj-lt"/>
              </a:rPr>
              <a:t>- </a:t>
            </a:r>
            <a:r>
              <a:rPr lang="ko-KR" altLang="en-US" sz="1800" dirty="0" smtClean="0">
                <a:latin typeface="+mj-lt"/>
              </a:rPr>
              <a:t>일</a:t>
            </a:r>
            <a:r>
              <a:rPr lang="ko-KR" altLang="en-US" sz="1800" dirty="0" smtClean="0">
                <a:latin typeface="+mj-lt"/>
              </a:rPr>
              <a:t>본의 겨울철의 </a:t>
            </a:r>
            <a:r>
              <a:rPr lang="ko-KR" altLang="en-US" sz="1800" dirty="0" err="1" smtClean="0">
                <a:latin typeface="+mj-lt"/>
              </a:rPr>
              <a:t>학습시간대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(8~15</a:t>
            </a:r>
            <a:r>
              <a:rPr lang="ko-KR" altLang="en-US" sz="1800" dirty="0" smtClean="0">
                <a:latin typeface="+mj-lt"/>
              </a:rPr>
              <a:t>시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에 있어서 교실내의 발바닥 부근의 온도와 습도를 한시간마다 측정한 결과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대상교실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실제로 교육활동을 하는 교실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교실 내의 최적온도는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겨울 </a:t>
            </a:r>
            <a:r>
              <a:rPr lang="en-US" altLang="ko-KR" sz="1800" dirty="0" smtClean="0">
                <a:latin typeface="+mj-lt"/>
              </a:rPr>
              <a:t>18~25°C, </a:t>
            </a:r>
            <a:r>
              <a:rPr lang="ko-KR" altLang="en-US" sz="1800" dirty="0" smtClean="0">
                <a:latin typeface="+mj-lt"/>
              </a:rPr>
              <a:t>여름 </a:t>
            </a:r>
            <a:r>
              <a:rPr lang="en-US" altLang="ko-KR" sz="1800" dirty="0" smtClean="0">
                <a:latin typeface="+mj-lt"/>
              </a:rPr>
              <a:t>25~26°C, </a:t>
            </a:r>
            <a:r>
              <a:rPr lang="ko-KR" altLang="en-US" sz="1800" dirty="0" smtClean="0">
                <a:latin typeface="+mj-lt"/>
              </a:rPr>
              <a:t>최적 습도는 </a:t>
            </a:r>
            <a:r>
              <a:rPr lang="en-US" altLang="ko-KR" sz="1800" dirty="0" smtClean="0">
                <a:latin typeface="+mj-lt"/>
              </a:rPr>
              <a:t>50%</a:t>
            </a: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 - </a:t>
            </a:r>
            <a:r>
              <a:rPr lang="ko-KR" altLang="en-US" sz="1800" dirty="0" smtClean="0">
                <a:latin typeface="+mj-lt"/>
              </a:rPr>
              <a:t>일본의 학교환경 위생기준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겨울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en-US" altLang="ko-KR" sz="1800" dirty="0" smtClean="0">
                <a:latin typeface="+mj-lt"/>
              </a:rPr>
              <a:t>°C </a:t>
            </a:r>
            <a:r>
              <a:rPr lang="ko-KR" altLang="en-US" sz="1800" dirty="0" smtClean="0">
                <a:latin typeface="+mj-lt"/>
              </a:rPr>
              <a:t>이상</a:t>
            </a:r>
            <a:r>
              <a:rPr lang="en-US" altLang="ko-KR" sz="1800" dirty="0" smtClean="0">
                <a:latin typeface="+mj-lt"/>
              </a:rPr>
              <a:t>3, </a:t>
            </a:r>
            <a:r>
              <a:rPr lang="ko-KR" altLang="en-US" sz="1800" dirty="0" smtClean="0">
                <a:latin typeface="+mj-lt"/>
              </a:rPr>
              <a:t>여름 </a:t>
            </a:r>
            <a:r>
              <a:rPr lang="en-US" altLang="ko-KR" sz="1800" dirty="0" smtClean="0">
                <a:latin typeface="+mj-lt"/>
              </a:rPr>
              <a:t>30°C </a:t>
            </a:r>
            <a:r>
              <a:rPr lang="ko-KR" altLang="en-US" sz="1800" dirty="0" smtClean="0">
                <a:latin typeface="+mj-lt"/>
              </a:rPr>
              <a:t>이하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습도 </a:t>
            </a:r>
            <a:r>
              <a:rPr lang="en-US" altLang="ko-KR" sz="1800" dirty="0" smtClean="0">
                <a:latin typeface="+mj-lt"/>
              </a:rPr>
              <a:t>30~80%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643314"/>
            <a:ext cx="76438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3551</TotalTime>
  <Words>1114</Words>
  <Application>Microsoft PowerPoint</Application>
  <PresentationFormat>화면 슬라이드 쇼(4:3)</PresentationFormat>
  <Paragraphs>113</Paragraphs>
  <Slides>28</Slides>
  <Notes>7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점과 선</vt:lpstr>
      <vt:lpstr>환경재료학 개론 </vt:lpstr>
      <vt:lpstr>노동환경</vt:lpstr>
      <vt:lpstr>노동환경</vt:lpstr>
      <vt:lpstr>노동환경</vt:lpstr>
      <vt:lpstr>교육환경</vt:lpstr>
      <vt:lpstr>교육환경</vt:lpstr>
      <vt:lpstr>교육환경</vt:lpstr>
      <vt:lpstr>교육환경</vt:lpstr>
      <vt:lpstr>교육환경</vt:lpstr>
      <vt:lpstr>교육환경</vt:lpstr>
      <vt:lpstr>교육환경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목재가 교육 효과에 미치는 영향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277</cp:revision>
  <dcterms:created xsi:type="dcterms:W3CDTF">2005-09-01T06:05:51Z</dcterms:created>
  <dcterms:modified xsi:type="dcterms:W3CDTF">2011-05-21T09:39:19Z</dcterms:modified>
</cp:coreProperties>
</file>