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7" r:id="rId2"/>
    <p:sldId id="259" r:id="rId3"/>
    <p:sldId id="287" r:id="rId4"/>
    <p:sldId id="268" r:id="rId5"/>
    <p:sldId id="269" r:id="rId6"/>
    <p:sldId id="288" r:id="rId7"/>
    <p:sldId id="285" r:id="rId8"/>
    <p:sldId id="286" r:id="rId9"/>
    <p:sldId id="270" r:id="rId10"/>
    <p:sldId id="271" r:id="rId11"/>
    <p:sldId id="289" r:id="rId12"/>
    <p:sldId id="290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75" r:id="rId24"/>
    <p:sldId id="283" r:id="rId25"/>
    <p:sldId id="284" r:id="rId2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507F68-A3A4-4F33-AC49-F4CAA23C13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AD65-8626-4C60-9161-4698D2D83B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D271-B12D-4230-ADF8-EB2246A581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B4AE-7B7B-4633-9DB9-4CCBF00784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34D3-958A-427A-8A24-9DA1105DFE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FCB86-8C6D-47DF-A16B-6F87204A7C2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BA196-4DD1-4AB3-88F6-5D1F0CE022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40A5-9E82-4C28-ACCA-BBF4E1885D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C7D48-35A8-4762-8AFB-D3203162E1E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7EDAF-6971-421E-9533-412DCE04CC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718F-C7DE-41A7-9C71-29ABA3C3FD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33F6A-A257-439E-9861-02FD5F146E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2DAD-DADF-4BC3-A782-EEF699B271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B9FB5-1CE9-4C74-BADA-AA57D8C08E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38FD577-E103-4BB2-94DB-0C75B1AA78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sz="4000" b="1" smtClean="0"/>
              <a:t>WPC</a:t>
            </a:r>
            <a:r>
              <a:rPr lang="ko-KR" altLang="en-US" sz="4000" b="1" smtClean="0"/>
              <a:t>의 방부 효능</a:t>
            </a:r>
            <a:endParaRPr lang="ko-KR" altLang="en-US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Pre - conditioning </a:t>
            </a:r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25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400" b="1" smtClean="0"/>
              <a:t>Water soak (S)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400" smtClean="0"/>
              <a:t>  - 2 weeks</a:t>
            </a:r>
          </a:p>
          <a:p>
            <a:pPr eaLnBrk="1" hangingPunct="1">
              <a:defRPr/>
            </a:pPr>
            <a:endParaRPr lang="en-US" altLang="ko-KR" sz="2400" b="1" smtClean="0"/>
          </a:p>
          <a:p>
            <a:pPr eaLnBrk="1" hangingPunct="1">
              <a:defRPr/>
            </a:pPr>
            <a:r>
              <a:rPr lang="en-US" altLang="ko-KR" sz="2400" b="1" smtClean="0"/>
              <a:t>Weathering then soak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400" smtClean="0"/>
              <a:t>  - 1,000 hours weathering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2400" smtClean="0"/>
              <a:t>  - 2 weeks soak</a:t>
            </a:r>
            <a:r>
              <a:rPr lang="en-US" altLang="ko-KR" sz="2400" b="1" smtClean="0"/>
              <a:t>  </a:t>
            </a:r>
          </a:p>
        </p:txBody>
      </p:sp>
      <p:graphicFrame>
        <p:nvGraphicFramePr>
          <p:cNvPr id="6146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5148263" y="2276475"/>
          <a:ext cx="2952750" cy="2232025"/>
        </p:xfrm>
        <a:graphic>
          <a:graphicData uri="http://schemas.openxmlformats.org/presentationml/2006/ole">
            <p:oleObj spid="_x0000_s6146" name="비트맵 이미지" r:id="rId3" imgW="1448002" imgH="123842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Weathering </a:t>
            </a:r>
            <a:r>
              <a:rPr lang="en-US" altLang="ko-KR" sz="3600" b="1" smtClean="0">
                <a:latin typeface="Arial"/>
              </a:rPr>
              <a:t>–</a:t>
            </a:r>
            <a:r>
              <a:rPr lang="en-US" altLang="ko-KR" sz="3600" b="1" smtClean="0"/>
              <a:t> Accelerating   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68313" y="1916113"/>
          <a:ext cx="2530475" cy="2838450"/>
        </p:xfrm>
        <a:graphic>
          <a:graphicData uri="http://schemas.openxmlformats.org/presentationml/2006/ole">
            <p:oleObj spid="_x0000_s7170" name="비트맵 이미지" r:id="rId3" imgW="4486901" imgH="3153215" progId="PBrush">
              <p:embed/>
            </p:oleObj>
          </a:graphicData>
        </a:graphic>
      </p:graphicFrame>
      <p:graphicFrame>
        <p:nvGraphicFramePr>
          <p:cNvPr id="7171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3276600" y="1916113"/>
          <a:ext cx="2519363" cy="2808287"/>
        </p:xfrm>
        <a:graphic>
          <a:graphicData uri="http://schemas.openxmlformats.org/presentationml/2006/ole">
            <p:oleObj spid="_x0000_s7171" name="비트맵 이미지" r:id="rId4" imgW="4323810" imgH="3258005" progId="PBrush">
              <p:embed/>
            </p:oleObj>
          </a:graphicData>
        </a:graphic>
      </p:graphicFrame>
      <p:graphicFrame>
        <p:nvGraphicFramePr>
          <p:cNvPr id="7172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6084888" y="1916113"/>
          <a:ext cx="2519362" cy="2808287"/>
        </p:xfrm>
        <a:graphic>
          <a:graphicData uri="http://schemas.openxmlformats.org/presentationml/2006/ole">
            <p:oleObj spid="_x0000_s7172" name="비트맵 이미지" r:id="rId5" imgW="4447619" imgH="3285714" progId="PBrush">
              <p:embed/>
            </p:oleObj>
          </a:graphicData>
        </a:graphic>
      </p:graphicFrame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84213" y="4797425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Control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3419475" y="47244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850 </a:t>
            </a:r>
            <a:r>
              <a:rPr lang="ko-KR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시간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6227763" y="47244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1920 </a:t>
            </a:r>
            <a:r>
              <a:rPr lang="ko-KR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시간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Weathering </a:t>
            </a:r>
            <a:r>
              <a:rPr lang="en-US" altLang="ko-KR" sz="3600" b="1" smtClean="0">
                <a:latin typeface="Arial"/>
              </a:rPr>
              <a:t>–</a:t>
            </a:r>
            <a:r>
              <a:rPr lang="en-US" altLang="ko-KR" sz="3600" b="1" smtClean="0"/>
              <a:t> Exterior</a:t>
            </a:r>
          </a:p>
        </p:txBody>
      </p:sp>
      <p:graphicFrame>
        <p:nvGraphicFramePr>
          <p:cNvPr id="8194" name="Object 15"/>
          <p:cNvGraphicFramePr>
            <a:graphicFrameLocks noChangeAspect="1"/>
          </p:cNvGraphicFramePr>
          <p:nvPr>
            <p:ph sz="quarter" idx="1"/>
          </p:nvPr>
        </p:nvGraphicFramePr>
        <p:xfrm>
          <a:off x="611188" y="981075"/>
          <a:ext cx="3816350" cy="2190750"/>
        </p:xfrm>
        <a:graphic>
          <a:graphicData uri="http://schemas.openxmlformats.org/presentationml/2006/ole">
            <p:oleObj spid="_x0000_s8194" name="비트맵 이미지" r:id="rId3" imgW="4904762" imgH="3638095" progId="PBrush">
              <p:embed/>
            </p:oleObj>
          </a:graphicData>
        </a:graphic>
      </p:graphicFrame>
      <p:graphicFrame>
        <p:nvGraphicFramePr>
          <p:cNvPr id="8195" name="Object 17"/>
          <p:cNvGraphicFramePr>
            <a:graphicFrameLocks noChangeAspect="1"/>
          </p:cNvGraphicFramePr>
          <p:nvPr>
            <p:ph sz="quarter" idx="2"/>
          </p:nvPr>
        </p:nvGraphicFramePr>
        <p:xfrm>
          <a:off x="4787900" y="981075"/>
          <a:ext cx="3816350" cy="2190750"/>
        </p:xfrm>
        <a:graphic>
          <a:graphicData uri="http://schemas.openxmlformats.org/presentationml/2006/ole">
            <p:oleObj spid="_x0000_s8195" name="비트맵 이미지" r:id="rId4" imgW="4933333" imgH="3704762" progId="PBrush">
              <p:embed/>
            </p:oleObj>
          </a:graphicData>
        </a:graphic>
      </p:graphicFrame>
      <p:graphicFrame>
        <p:nvGraphicFramePr>
          <p:cNvPr id="8196" name="Object 19"/>
          <p:cNvGraphicFramePr>
            <a:graphicFrameLocks noChangeAspect="1"/>
          </p:cNvGraphicFramePr>
          <p:nvPr>
            <p:ph sz="quarter" idx="3"/>
          </p:nvPr>
        </p:nvGraphicFramePr>
        <p:xfrm>
          <a:off x="611188" y="3357563"/>
          <a:ext cx="3816350" cy="2190750"/>
        </p:xfrm>
        <a:graphic>
          <a:graphicData uri="http://schemas.openxmlformats.org/presentationml/2006/ole">
            <p:oleObj spid="_x0000_s8196" name="비트맵 이미지" r:id="rId5" imgW="4904762" imgH="3666667" progId="PBrush">
              <p:embed/>
            </p:oleObj>
          </a:graphicData>
        </a:graphic>
      </p:graphicFrame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1403350" y="5661025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Control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5795963" y="5661025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Decayed </a:t>
            </a:r>
          </a:p>
        </p:txBody>
      </p:sp>
      <p:graphicFrame>
        <p:nvGraphicFramePr>
          <p:cNvPr id="8197" name="Object 21"/>
          <p:cNvGraphicFramePr>
            <a:graphicFrameLocks noChangeAspect="1"/>
          </p:cNvGraphicFramePr>
          <p:nvPr>
            <p:ph sz="quarter" idx="4"/>
          </p:nvPr>
        </p:nvGraphicFramePr>
        <p:xfrm>
          <a:off x="4859338" y="3357563"/>
          <a:ext cx="3744912" cy="2190750"/>
        </p:xfrm>
        <a:graphic>
          <a:graphicData uri="http://schemas.openxmlformats.org/presentationml/2006/ole">
            <p:oleObj spid="_x0000_s8197" name="비트맵 이미지" r:id="rId6" imgW="4896533" imgH="365714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Soil block test</a:t>
            </a:r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>
            <p:ph idx="1"/>
          </p:nvPr>
        </p:nvGraphicFramePr>
        <p:xfrm>
          <a:off x="1403350" y="4724400"/>
          <a:ext cx="6769100" cy="1439863"/>
        </p:xfrm>
        <a:graphic>
          <a:graphicData uri="http://schemas.openxmlformats.org/presentationml/2006/ole">
            <p:oleObj spid="_x0000_s9218" name="비트맵 이미지" r:id="rId3" imgW="3428571" imgH="762106" progId="PBrush">
              <p:embed/>
            </p:oleObj>
          </a:graphicData>
        </a:graphic>
      </p:graphicFrame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396875" y="1196975"/>
            <a:ext cx="84963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Horizontal bottle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Thin tensile size specimens (3mm x 13mm x 89mm)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Longer feeder strips and several inoculation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Specimen evaluations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- Weigh loss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- Moisture content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- Density</a:t>
            </a:r>
            <a:r>
              <a:rPr lang="en-US" altLang="ko-KR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Soil block test (</a:t>
            </a:r>
            <a:r>
              <a:rPr lang="en-US" altLang="ko-KR" sz="3600" b="1" i="1" smtClean="0"/>
              <a:t>G. trabeum</a:t>
            </a:r>
            <a:r>
              <a:rPr lang="en-US" altLang="ko-KR" sz="3600" b="1" smtClean="0"/>
              <a:t>)</a:t>
            </a:r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>
            <p:ph idx="1"/>
          </p:nvPr>
        </p:nvGraphicFramePr>
        <p:xfrm>
          <a:off x="684213" y="1196975"/>
          <a:ext cx="7920037" cy="5184775"/>
        </p:xfrm>
        <a:graphic>
          <a:graphicData uri="http://schemas.openxmlformats.org/presentationml/2006/ole">
            <p:oleObj spid="_x0000_s10242" name="비트맵 이미지" r:id="rId3" imgW="6047619" imgH="352474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Weight losses after pre-conditioning</a:t>
            </a:r>
          </a:p>
        </p:txBody>
      </p:sp>
      <p:graphicFrame>
        <p:nvGraphicFramePr>
          <p:cNvPr id="11266" name="Object 9"/>
          <p:cNvGraphicFramePr>
            <a:graphicFrameLocks noChangeAspect="1"/>
          </p:cNvGraphicFramePr>
          <p:nvPr>
            <p:ph idx="1"/>
          </p:nvPr>
        </p:nvGraphicFramePr>
        <p:xfrm>
          <a:off x="755650" y="1268413"/>
          <a:ext cx="7632700" cy="4032250"/>
        </p:xfrm>
        <a:graphic>
          <a:graphicData uri="http://schemas.openxmlformats.org/presentationml/2006/ole">
            <p:oleObj spid="_x0000_s11266" name="비트맵 이미지" r:id="rId3" imgW="5552381" imgH="2666667" progId="PBrush">
              <p:embed/>
            </p:oleObj>
          </a:graphicData>
        </a:graphic>
      </p:graphicFrame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755650" y="5373688"/>
            <a:ext cx="7561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W: weathering</a:t>
            </a:r>
          </a:p>
          <a:p>
            <a:pPr>
              <a:lnSpc>
                <a:spcPct val="8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S: soaking</a:t>
            </a:r>
          </a:p>
          <a:p>
            <a:pPr>
              <a:lnSpc>
                <a:spcPct val="8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WS: weathering then soaking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91513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Weight losses after pre-conditioning and/or decay</a:t>
            </a:r>
          </a:p>
        </p:txBody>
      </p:sp>
      <p:graphicFrame>
        <p:nvGraphicFramePr>
          <p:cNvPr id="12290" name="Object 9"/>
          <p:cNvGraphicFramePr>
            <a:graphicFrameLocks noChangeAspect="1"/>
          </p:cNvGraphicFramePr>
          <p:nvPr>
            <p:ph idx="1"/>
          </p:nvPr>
        </p:nvGraphicFramePr>
        <p:xfrm>
          <a:off x="755650" y="1412875"/>
          <a:ext cx="7704138" cy="3960813"/>
        </p:xfrm>
        <a:graphic>
          <a:graphicData uri="http://schemas.openxmlformats.org/presentationml/2006/ole">
            <p:oleObj spid="_x0000_s12290" name="비트맵 이미지" r:id="rId3" imgW="5361905" imgH="2523810" progId="PBrush">
              <p:embed/>
            </p:oleObj>
          </a:graphicData>
        </a:graphic>
      </p:graphicFrame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827088" y="5407025"/>
            <a:ext cx="75612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Blend 1: Control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Blend 2: ZnB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Blend 3: UV package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Blend 4: ZnB/UV package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91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Average weight losses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827088" y="5407025"/>
            <a:ext cx="75612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Blend 1: Control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Blend 2: ZnB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Blend 3: UV package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Blend 4: ZnB/UV package</a:t>
            </a: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>
            <p:ph idx="1"/>
          </p:nvPr>
        </p:nvGraphicFramePr>
        <p:xfrm>
          <a:off x="900113" y="1052513"/>
          <a:ext cx="7416800" cy="4248150"/>
        </p:xfrm>
        <a:graphic>
          <a:graphicData uri="http://schemas.openxmlformats.org/presentationml/2006/ole">
            <p:oleObj spid="_x0000_s13314" name="비트맵 이미지" r:id="rId3" imgW="5533333" imgH="29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91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Average moisture content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827088" y="5407025"/>
            <a:ext cx="75612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Blend 1: Control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Blend 2: ZnB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Blend 3: UV package</a:t>
            </a:r>
          </a:p>
          <a:p>
            <a:pPr>
              <a:lnSpc>
                <a:spcPct val="90000"/>
              </a:lnSpc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Blend 4: ZnB/UV package</a:t>
            </a: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>
            <p:ph idx="1"/>
          </p:nvPr>
        </p:nvGraphicFramePr>
        <p:xfrm>
          <a:off x="900113" y="1052513"/>
          <a:ext cx="7272337" cy="4321175"/>
        </p:xfrm>
        <a:graphic>
          <a:graphicData uri="http://schemas.openxmlformats.org/presentationml/2006/ole">
            <p:oleObj spid="_x0000_s14338" name="비트맵 이미지" r:id="rId3" imgW="5342857" imgH="300000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91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Moisture content vs Weight loss</a:t>
            </a: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>
            <p:ph idx="1"/>
          </p:nvPr>
        </p:nvGraphicFramePr>
        <p:xfrm>
          <a:off x="827088" y="1412875"/>
          <a:ext cx="7561262" cy="4824413"/>
        </p:xfrm>
        <a:graphic>
          <a:graphicData uri="http://schemas.openxmlformats.org/presentationml/2006/ole">
            <p:oleObj spid="_x0000_s15362" name="비트맵 이미지" r:id="rId3" imgW="5420482" imgH="30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개요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186238" cy="4897437"/>
          </a:xfrm>
        </p:spPr>
        <p:txBody>
          <a:bodyPr/>
          <a:lstStyle/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3"/>
              </a:buBlip>
              <a:defRPr/>
            </a:pPr>
            <a:r>
              <a:rPr lang="en-US" altLang="ko-KR" sz="2000" b="1" smtClean="0"/>
              <a:t>WPC</a:t>
            </a:r>
            <a:r>
              <a:rPr lang="ko-KR" altLang="en-US" sz="2000" b="1" smtClean="0"/>
              <a:t>의 목재 원료 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- 30~70%</a:t>
            </a:r>
            <a:r>
              <a:rPr lang="ko-KR" altLang="en-US" sz="1800" smtClean="0"/>
              <a:t>의 목분 </a:t>
            </a:r>
            <a:r>
              <a:rPr lang="en-US" altLang="ko-KR" sz="1800" smtClean="0"/>
              <a:t>(wood flour)</a:t>
            </a:r>
            <a:r>
              <a:rPr lang="ko-KR" altLang="en-US" sz="1800" smtClean="0"/>
              <a:t>을 함유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충전제 </a:t>
            </a:r>
            <a:r>
              <a:rPr lang="en-US" altLang="ko-KR" sz="1800" smtClean="0"/>
              <a:t>(filler) </a:t>
            </a:r>
            <a:r>
              <a:rPr lang="ko-KR" altLang="en-US" sz="1800" smtClean="0"/>
              <a:t>또는 증강제 </a:t>
            </a:r>
            <a:r>
              <a:rPr lang="en-US" altLang="ko-KR" sz="1800" smtClean="0"/>
              <a:t>(reinforcement agent)</a:t>
            </a:r>
            <a:r>
              <a:rPr lang="ko-KR" altLang="en-US" sz="1800" smtClean="0"/>
              <a:t>로 역할 담당 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3"/>
              </a:buBlip>
              <a:defRPr/>
            </a:pPr>
            <a:r>
              <a:rPr lang="ko-KR" altLang="en-US" sz="2000" b="1" smtClean="0"/>
              <a:t>목분의 성격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밀도가 플라스틱에 비해 낮음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저가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수분을 흡수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부후균의 침입을 받기 쉬움</a:t>
            </a:r>
            <a:r>
              <a:rPr lang="en-US" altLang="ko-KR" sz="1800" smtClean="0"/>
              <a:t>.</a:t>
            </a:r>
            <a:r>
              <a:rPr lang="en-US" altLang="ko-KR" sz="2000" b="1" smtClean="0"/>
              <a:t> </a:t>
            </a:r>
          </a:p>
        </p:txBody>
      </p:sp>
      <p:graphicFrame>
        <p:nvGraphicFramePr>
          <p:cNvPr id="1026" name="Object 78"/>
          <p:cNvGraphicFramePr>
            <a:graphicFrameLocks noChangeAspect="1"/>
          </p:cNvGraphicFramePr>
          <p:nvPr>
            <p:ph sz="half" idx="2"/>
          </p:nvPr>
        </p:nvGraphicFramePr>
        <p:xfrm>
          <a:off x="5148263" y="1916113"/>
          <a:ext cx="3384550" cy="3241675"/>
        </p:xfrm>
        <a:graphic>
          <a:graphicData uri="http://schemas.openxmlformats.org/presentationml/2006/ole">
            <p:oleObj spid="_x0000_s1026" name="비트맵 이미지" r:id="rId4" imgW="2847619" imgH="193333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91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Density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>
            <p:ph idx="1"/>
          </p:nvPr>
        </p:nvGraphicFramePr>
        <p:xfrm>
          <a:off x="827088" y="1268413"/>
          <a:ext cx="7632700" cy="5040312"/>
        </p:xfrm>
        <a:graphic>
          <a:graphicData uri="http://schemas.openxmlformats.org/presentationml/2006/ole">
            <p:oleObj spid="_x0000_s16386" name="비트맵 이미지" r:id="rId3" imgW="5334745" imgH="29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91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Effect of WS and Decay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>
            <p:ph idx="1"/>
          </p:nvPr>
        </p:nvGraphicFramePr>
        <p:xfrm>
          <a:off x="611188" y="1052513"/>
          <a:ext cx="7921625" cy="5113337"/>
        </p:xfrm>
        <a:graphic>
          <a:graphicData uri="http://schemas.openxmlformats.org/presentationml/2006/ole">
            <p:oleObj spid="_x0000_s17410" name="비트맵 이미지" r:id="rId3" imgW="6133333" imgH="320000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91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Degradation from decay or UV</a:t>
            </a: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>
            <p:ph idx="1"/>
          </p:nvPr>
        </p:nvGraphicFramePr>
        <p:xfrm>
          <a:off x="684213" y="1557338"/>
          <a:ext cx="7848600" cy="4608512"/>
        </p:xfrm>
        <a:graphic>
          <a:graphicData uri="http://schemas.openxmlformats.org/presentationml/2006/ole">
            <p:oleObj spid="_x0000_s18434" name="비트맵 이미지" r:id="rId3" imgW="6114286" imgH="288647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결론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362950" cy="5472112"/>
          </a:xfrm>
        </p:spPr>
        <p:txBody>
          <a:bodyPr/>
          <a:lstStyle/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en-US" altLang="ko-KR" sz="2000" b="1" smtClean="0"/>
              <a:t>Soil block test</a:t>
            </a:r>
            <a:r>
              <a:rPr lang="ko-KR" altLang="en-US" sz="2000" b="1" smtClean="0"/>
              <a:t>에 앞서 </a:t>
            </a:r>
            <a:r>
              <a:rPr lang="en-US" altLang="ko-KR" sz="2000" b="1" smtClean="0"/>
              <a:t>water soaking</a:t>
            </a:r>
            <a:r>
              <a:rPr lang="ko-KR" altLang="en-US" sz="2000" b="1" smtClean="0"/>
              <a:t>은 함수율을 </a:t>
            </a:r>
            <a:r>
              <a:rPr lang="en-US" altLang="ko-KR" sz="2000" b="1" smtClean="0"/>
              <a:t>14% </a:t>
            </a:r>
            <a:r>
              <a:rPr lang="ko-KR" altLang="en-US" sz="2000" b="1" smtClean="0"/>
              <a:t>이상 증가시켰으며 그로 인해 심각한 부후가 발생  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en-US" altLang="ko-KR" sz="2000" b="1" smtClean="0"/>
              <a:t>Pre-conditioning, weathering </a:t>
            </a:r>
            <a:r>
              <a:rPr lang="ko-KR" altLang="en-US" sz="2000" b="1" smtClean="0"/>
              <a:t>과 </a:t>
            </a:r>
            <a:r>
              <a:rPr lang="en-US" altLang="ko-KR" sz="2000" b="1" smtClean="0"/>
              <a:t>soaking</a:t>
            </a:r>
            <a:r>
              <a:rPr lang="ko-KR" altLang="en-US" sz="2000" b="1" smtClean="0"/>
              <a:t>은 부후로 </a:t>
            </a:r>
            <a:r>
              <a:rPr lang="en-US" altLang="ko-KR" sz="2000" b="1" smtClean="0"/>
              <a:t>weight loss</a:t>
            </a:r>
            <a:r>
              <a:rPr lang="ko-KR" altLang="en-US" sz="2000" b="1" smtClean="0"/>
              <a:t>를 가속화</a:t>
            </a:r>
            <a:endParaRPr lang="ko-KR" altLang="en-US" sz="1800" smtClean="0"/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en-US" altLang="ko-KR" sz="2000" b="1" smtClean="0"/>
              <a:t>ZnB</a:t>
            </a:r>
            <a:r>
              <a:rPr lang="ko-KR" altLang="en-US" sz="2000" b="1" smtClean="0"/>
              <a:t>는 부후로 인한 무게감소 속도를 감소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  <a:defRPr/>
            </a:pPr>
            <a:endParaRPr lang="ko-KR" altLang="en-US" sz="2000" b="1" smtClean="0"/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ko-KR" altLang="en-US" sz="2000" b="1" smtClean="0"/>
              <a:t>밀도는 </a:t>
            </a:r>
            <a:r>
              <a:rPr lang="en-US" altLang="ko-KR" sz="2000" b="1" smtClean="0"/>
              <a:t>pre-conditioning</a:t>
            </a:r>
            <a:r>
              <a:rPr lang="ko-KR" altLang="en-US" sz="2000" b="1" smtClean="0"/>
              <a:t>과 부후로 감소 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  <a:defRPr/>
            </a:pPr>
            <a:endParaRPr lang="ko-KR" altLang="en-US" sz="2000" b="1" smtClean="0"/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en-US" altLang="ko-KR" sz="2000" b="1" smtClean="0"/>
              <a:t>ZnB</a:t>
            </a:r>
            <a:r>
              <a:rPr lang="ko-KR" altLang="en-US" sz="2000" b="1" smtClean="0"/>
              <a:t>와 </a:t>
            </a:r>
            <a:r>
              <a:rPr lang="en-US" altLang="ko-KR" sz="2000" b="1" smtClean="0"/>
              <a:t>UV</a:t>
            </a:r>
            <a:r>
              <a:rPr lang="ko-KR" altLang="en-US" sz="2000" b="1" smtClean="0"/>
              <a:t>간에는 상호적용이 없었음</a:t>
            </a:r>
            <a:r>
              <a:rPr lang="en-US" altLang="ko-KR" sz="2000" b="1" smtClean="0"/>
              <a:t>.</a:t>
            </a:r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  <a:defRPr/>
            </a:pPr>
            <a:endParaRPr lang="en-US" altLang="ko-KR" sz="2000" b="1" smtClean="0"/>
          </a:p>
          <a:p>
            <a:pPr marL="269875" indent="-269875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ko-KR" altLang="en-US" sz="2000" b="1" smtClean="0"/>
              <a:t>실지 시험이 필요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91513" cy="7207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실지 시험 </a:t>
            </a:r>
            <a:r>
              <a:rPr lang="en-US" altLang="ko-KR" sz="3600" b="1" smtClean="0"/>
              <a:t>(Field evaluation) </a:t>
            </a: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>
            <p:ph idx="1"/>
          </p:nvPr>
        </p:nvGraphicFramePr>
        <p:xfrm>
          <a:off x="684213" y="1125538"/>
          <a:ext cx="7775575" cy="5111750"/>
        </p:xfrm>
        <a:graphic>
          <a:graphicData uri="http://schemas.openxmlformats.org/presentationml/2006/ole">
            <p:oleObj spid="_x0000_s19458" name="비트맵 이미지" r:id="rId3" imgW="5772956" imgH="372381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실지 시험 </a:t>
            </a:r>
            <a:r>
              <a:rPr lang="en-US" altLang="ko-KR" sz="3600" b="1" smtClean="0"/>
              <a:t>(Field evaluation) </a:t>
            </a: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68313" y="2349500"/>
          <a:ext cx="2547937" cy="2665413"/>
        </p:xfrm>
        <a:graphic>
          <a:graphicData uri="http://schemas.openxmlformats.org/presentationml/2006/ole">
            <p:oleObj spid="_x0000_s20482" name="비트맵 이미지" r:id="rId3" imgW="1857143" imgH="1943371" progId="PBrush">
              <p:embed/>
            </p:oleObj>
          </a:graphicData>
        </a:graphic>
      </p:graphicFrame>
      <p:graphicFrame>
        <p:nvGraphicFramePr>
          <p:cNvPr id="20483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3348038" y="1773238"/>
          <a:ext cx="5327650" cy="4032250"/>
        </p:xfrm>
        <a:graphic>
          <a:graphicData uri="http://schemas.openxmlformats.org/presentationml/2006/ole">
            <p:oleObj spid="_x0000_s20483" name="비트맵 이미지" r:id="rId4" imgW="3858164" imgH="273405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부후균의 생장 조건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0225" y="1125538"/>
            <a:ext cx="8218488" cy="5327650"/>
          </a:xfrm>
        </p:spPr>
        <p:txBody>
          <a:bodyPr/>
          <a:lstStyle/>
          <a:p>
            <a:pPr marL="269875" indent="-269875" eaLnBrk="1" hangingPunct="1">
              <a:defRPr/>
            </a:pPr>
            <a:r>
              <a:rPr lang="ko-KR" altLang="en-US" sz="2400" b="1" smtClean="0"/>
              <a:t>수분 </a:t>
            </a:r>
            <a:r>
              <a:rPr lang="en-US" altLang="ko-KR" sz="2400" b="1" smtClean="0"/>
              <a:t>(</a:t>
            </a:r>
            <a:r>
              <a:rPr lang="ko-KR" altLang="en-US" sz="2400" b="1" smtClean="0"/>
              <a:t>최소 </a:t>
            </a:r>
            <a:r>
              <a:rPr lang="en-US" altLang="ko-KR" sz="2400" b="1" smtClean="0"/>
              <a:t>25~30%)</a:t>
            </a:r>
          </a:p>
          <a:p>
            <a:pPr marL="269875" indent="-269875" eaLnBrk="1" hangingPunct="1">
              <a:defRPr/>
            </a:pPr>
            <a:endParaRPr lang="en-US" altLang="ko-KR" sz="2400" b="1" smtClean="0"/>
          </a:p>
          <a:p>
            <a:pPr marL="269875" indent="-269875" eaLnBrk="1" hangingPunct="1">
              <a:defRPr/>
            </a:pPr>
            <a:r>
              <a:rPr lang="ko-KR" altLang="en-US" sz="2400" b="1" smtClean="0"/>
              <a:t>산소</a:t>
            </a:r>
          </a:p>
          <a:p>
            <a:pPr marL="269875" indent="-269875" eaLnBrk="1" hangingPunct="1">
              <a:defRPr/>
            </a:pPr>
            <a:endParaRPr lang="ko-KR" altLang="en-US" sz="2400" b="1" smtClean="0"/>
          </a:p>
          <a:p>
            <a:pPr marL="269875" indent="-269875" eaLnBrk="1" hangingPunct="1">
              <a:defRPr/>
            </a:pPr>
            <a:r>
              <a:rPr lang="ko-KR" altLang="en-US" sz="2400" b="1" smtClean="0"/>
              <a:t>온도 </a:t>
            </a:r>
            <a:r>
              <a:rPr lang="en-US" altLang="ko-KR" sz="2400" b="1" smtClean="0"/>
              <a:t>(15~45</a:t>
            </a:r>
            <a:r>
              <a:rPr lang="en-US" altLang="ko-KR" sz="2400" b="1" smtClean="0">
                <a:latin typeface="Arial" charset="0"/>
                <a:cs typeface="Arial" charset="0"/>
              </a:rPr>
              <a:t>°C)</a:t>
            </a:r>
          </a:p>
          <a:p>
            <a:pPr marL="269875" indent="-269875" eaLnBrk="1" hangingPunct="1">
              <a:defRPr/>
            </a:pPr>
            <a:endParaRPr lang="en-US" altLang="ko-KR" sz="2400" b="1" smtClean="0">
              <a:latin typeface="Arial" charset="0"/>
              <a:cs typeface="Arial" charset="0"/>
            </a:endParaRPr>
          </a:p>
          <a:p>
            <a:pPr marL="269875" indent="-269875" eaLnBrk="1" hangingPunct="1">
              <a:defRPr/>
            </a:pPr>
            <a:r>
              <a:rPr lang="en-US" altLang="ko-KR" sz="2400" b="1" smtClean="0">
                <a:latin typeface="Arial" charset="0"/>
                <a:cs typeface="Arial" charset="0"/>
              </a:rPr>
              <a:t>Food (Wood)</a:t>
            </a:r>
          </a:p>
          <a:p>
            <a:pPr marL="269875" indent="-269875" eaLnBrk="1" hangingPunct="1">
              <a:defRPr/>
            </a:pPr>
            <a:endParaRPr lang="en-US" altLang="ko-KR" sz="2400" b="1" smtClean="0">
              <a:latin typeface="Arial" charset="0"/>
              <a:cs typeface="Arial" charset="0"/>
            </a:endParaRPr>
          </a:p>
          <a:p>
            <a:pPr marL="269875" indent="-269875" eaLnBrk="1" hangingPunct="1">
              <a:defRPr/>
            </a:pPr>
            <a:r>
              <a:rPr lang="en-US" altLang="ko-KR" sz="2400" b="1" smtClean="0">
                <a:latin typeface="Arial" charset="0"/>
                <a:cs typeface="Arial" charset="0"/>
              </a:rPr>
              <a:t>pH </a:t>
            </a:r>
            <a:r>
              <a:rPr lang="ko-KR" altLang="en-US" sz="2400" b="1" smtClean="0">
                <a:latin typeface="Arial" charset="0"/>
                <a:cs typeface="Arial" charset="0"/>
              </a:rPr>
              <a:t>범위 </a:t>
            </a:r>
            <a:r>
              <a:rPr lang="en-US" altLang="ko-KR" sz="2400" b="1" smtClean="0">
                <a:latin typeface="Arial" charset="0"/>
                <a:cs typeface="Arial" charset="0"/>
              </a:rPr>
              <a:t>(pH 3~6)</a:t>
            </a:r>
          </a:p>
          <a:p>
            <a:pPr marL="269875" indent="-269875" eaLnBrk="1" hangingPunct="1">
              <a:defRPr/>
            </a:pPr>
            <a:endParaRPr lang="en-US" altLang="ko-KR" sz="2400" b="1" smtClean="0">
              <a:latin typeface="Arial" charset="0"/>
              <a:cs typeface="Arial" charset="0"/>
            </a:endParaRPr>
          </a:p>
          <a:p>
            <a:pPr marL="269875" indent="-269875" eaLnBrk="1" hangingPunct="1">
              <a:defRPr/>
            </a:pPr>
            <a:r>
              <a:rPr lang="ko-KR" altLang="en-US" sz="2400" b="1" smtClean="0">
                <a:latin typeface="Arial" charset="0"/>
                <a:cs typeface="Arial" charset="0"/>
              </a:rPr>
              <a:t>화학적 생장요소 </a:t>
            </a:r>
            <a:r>
              <a:rPr lang="en-US" altLang="ko-KR" sz="2400" b="1" smtClean="0">
                <a:latin typeface="Arial" charset="0"/>
                <a:cs typeface="Arial" charset="0"/>
              </a:rPr>
              <a:t>(</a:t>
            </a:r>
            <a:r>
              <a:rPr lang="ko-KR" altLang="en-US" sz="2400" b="1" smtClean="0">
                <a:latin typeface="Arial" charset="0"/>
                <a:cs typeface="Arial" charset="0"/>
              </a:rPr>
              <a:t>질소</a:t>
            </a:r>
            <a:r>
              <a:rPr lang="en-US" altLang="ko-KR" sz="2400" b="1" smtClean="0">
                <a:latin typeface="Arial" charset="0"/>
                <a:cs typeface="Arial" charset="0"/>
              </a:rPr>
              <a:t>, </a:t>
            </a:r>
            <a:r>
              <a:rPr lang="ko-KR" altLang="en-US" sz="2400" b="1" smtClean="0">
                <a:latin typeface="Arial" charset="0"/>
                <a:cs typeface="Arial" charset="0"/>
              </a:rPr>
              <a:t>비타민 등</a:t>
            </a:r>
            <a:r>
              <a:rPr lang="en-US" altLang="ko-KR" sz="2400" b="1" smtClean="0"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WPC</a:t>
            </a:r>
            <a:r>
              <a:rPr lang="ko-KR" altLang="en-US" sz="3600" b="1" smtClean="0"/>
              <a:t>의 방부 효능 조사의 문제</a:t>
            </a:r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marL="269875" indent="-269875" eaLnBrk="1" hangingPunct="1">
              <a:spcBef>
                <a:spcPct val="0"/>
              </a:spcBef>
              <a:defRPr/>
            </a:pPr>
            <a:r>
              <a:rPr lang="ko-KR" altLang="en-US" sz="2000" b="1" smtClean="0"/>
              <a:t>기존 제품</a:t>
            </a:r>
          </a:p>
          <a:p>
            <a:pPr marL="269875" indent="-269875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원료 구성 및 목적이 다양</a:t>
            </a:r>
          </a:p>
          <a:p>
            <a:pPr marL="269875" indent="-269875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생산공정에 차이</a:t>
            </a:r>
          </a:p>
          <a:p>
            <a:pPr marL="269875" indent="-269875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측정방법</a:t>
            </a:r>
            <a:r>
              <a:rPr lang="en-US" altLang="ko-KR" sz="1800" smtClean="0"/>
              <a:t>: </a:t>
            </a:r>
            <a:r>
              <a:rPr lang="ko-KR" altLang="en-US" sz="1800" smtClean="0"/>
              <a:t>목분</a:t>
            </a:r>
            <a:r>
              <a:rPr lang="en-US" altLang="ko-KR" sz="1800" smtClean="0"/>
              <a:t>? </a:t>
            </a:r>
            <a:r>
              <a:rPr lang="ko-KR" altLang="en-US" sz="1800" smtClean="0"/>
              <a:t>또는 플라스틱</a:t>
            </a:r>
            <a:r>
              <a:rPr lang="en-US" altLang="ko-KR" sz="1800" smtClean="0"/>
              <a:t>?</a:t>
            </a:r>
          </a:p>
          <a:p>
            <a:pPr marL="269875" indent="-269875" eaLnBrk="1" hangingPunct="1">
              <a:spcBef>
                <a:spcPct val="0"/>
              </a:spcBef>
              <a:defRPr/>
            </a:pPr>
            <a:endParaRPr lang="en-US" altLang="ko-KR" sz="1800" smtClean="0"/>
          </a:p>
          <a:p>
            <a:pPr marL="269875" indent="-269875" eaLnBrk="1" hangingPunct="1">
              <a:spcBef>
                <a:spcPct val="0"/>
              </a:spcBef>
              <a:defRPr/>
            </a:pPr>
            <a:r>
              <a:rPr lang="ko-KR" altLang="en-US" sz="2000" b="1" smtClean="0"/>
              <a:t>흡습성</a:t>
            </a:r>
          </a:p>
          <a:p>
            <a:pPr marL="269875" indent="-269875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방부 효능 측정 시 조습 필요</a:t>
            </a:r>
          </a:p>
          <a:p>
            <a:pPr marL="269875" indent="-269875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부후균 노출시간</a:t>
            </a:r>
            <a:r>
              <a:rPr lang="en-US" altLang="ko-KR" sz="1800" smtClean="0"/>
              <a:t>?</a:t>
            </a:r>
          </a:p>
          <a:p>
            <a:pPr marL="269875" indent="-269875" eaLnBrk="1" hangingPunct="1">
              <a:spcBef>
                <a:spcPct val="0"/>
              </a:spcBef>
              <a:defRPr/>
            </a:pPr>
            <a:endParaRPr lang="en-US" altLang="ko-KR" sz="1800" smtClean="0"/>
          </a:p>
          <a:p>
            <a:pPr marL="269875" indent="-269875" eaLnBrk="1" hangingPunct="1">
              <a:spcBef>
                <a:spcPct val="0"/>
              </a:spcBef>
              <a:defRPr/>
            </a:pPr>
            <a:r>
              <a:rPr lang="ko-KR" altLang="en-US" sz="2000" b="1" smtClean="0"/>
              <a:t>수분으로 감소된 기계적 강도는 비가역적임</a:t>
            </a:r>
            <a:r>
              <a:rPr lang="en-US" altLang="ko-KR" sz="2000" b="1" smtClean="0"/>
              <a:t>.</a:t>
            </a:r>
          </a:p>
          <a:p>
            <a:pPr marL="269875" indent="-269875" eaLnBrk="1" hangingPunct="1">
              <a:spcBef>
                <a:spcPct val="0"/>
              </a:spcBef>
              <a:defRPr/>
            </a:pPr>
            <a:endParaRPr lang="en-US" altLang="ko-KR" sz="2000" b="1" smtClean="0"/>
          </a:p>
          <a:p>
            <a:pPr marL="269875" indent="-269875" eaLnBrk="1" hangingPunct="1">
              <a:spcBef>
                <a:spcPct val="0"/>
              </a:spcBef>
              <a:defRPr/>
            </a:pPr>
            <a:r>
              <a:rPr lang="ko-KR" altLang="en-US" sz="2000" b="1" smtClean="0"/>
              <a:t>흡습은 </a:t>
            </a:r>
            <a:r>
              <a:rPr lang="en-US" altLang="ko-KR" sz="2000" b="1" smtClean="0"/>
              <a:t>WPC</a:t>
            </a:r>
            <a:r>
              <a:rPr lang="ko-KR" altLang="en-US" sz="2000" b="1" smtClean="0"/>
              <a:t>의 강도에 부정적인 영향을 미치며 부후균의 침입에 영향</a:t>
            </a:r>
          </a:p>
          <a:p>
            <a:pPr marL="269875" indent="-269875" eaLnBrk="1" hangingPunct="1">
              <a:spcBef>
                <a:spcPct val="0"/>
              </a:spcBef>
              <a:defRPr/>
            </a:pPr>
            <a:endParaRPr lang="ko-KR" altLang="en-US" sz="2000" b="1" smtClean="0"/>
          </a:p>
          <a:p>
            <a:pPr marL="269875" indent="-269875" eaLnBrk="1" hangingPunct="1">
              <a:spcBef>
                <a:spcPct val="0"/>
              </a:spcBef>
              <a:defRPr/>
            </a:pPr>
            <a:r>
              <a:rPr lang="ko-KR" altLang="en-US" sz="2000" b="1" smtClean="0"/>
              <a:t>목분의 함수율이 </a:t>
            </a:r>
            <a:r>
              <a:rPr lang="en-US" altLang="ko-KR" sz="2000" b="1" smtClean="0"/>
              <a:t>15%</a:t>
            </a:r>
            <a:r>
              <a:rPr lang="ko-KR" altLang="en-US" sz="2000" b="1" smtClean="0"/>
              <a:t>를 초과할 경우 부후균에 의해 심각한 무게 감소 </a:t>
            </a:r>
            <a:r>
              <a:rPr lang="en-US" altLang="ko-KR" sz="2000" b="1" smtClean="0"/>
              <a:t>(weight loss)</a:t>
            </a:r>
          </a:p>
          <a:p>
            <a:pPr marL="269875" indent="-269875" eaLnBrk="1" hangingPunct="1">
              <a:spcBef>
                <a:spcPct val="0"/>
              </a:spcBef>
              <a:defRPr/>
            </a:pPr>
            <a:endParaRPr lang="en-US" altLang="ko-KR" sz="2000" b="1" smtClean="0"/>
          </a:p>
          <a:p>
            <a:pPr marL="269875" indent="-269875" eaLnBrk="1" hangingPunct="1">
              <a:spcBef>
                <a:spcPct val="0"/>
              </a:spcBef>
              <a:defRPr/>
            </a:pPr>
            <a:r>
              <a:rPr lang="ko-KR" altLang="en-US" sz="2000" b="1" smtClean="0"/>
              <a:t>생산공정에 따라 흡슴성 및 방부에 영향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부후균의 성장과 함수율의 관계</a:t>
            </a: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ph idx="1"/>
          </p:nvPr>
        </p:nvGraphicFramePr>
        <p:xfrm>
          <a:off x="395288" y="1268413"/>
          <a:ext cx="8424862" cy="5329237"/>
        </p:xfrm>
        <a:graphic>
          <a:graphicData uri="http://schemas.openxmlformats.org/presentationml/2006/ole">
            <p:oleObj spid="_x0000_s2050" name="비트맵 이미지" r:id="rId3" imgW="5885714" imgH="334374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수분 흡습율 비교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idx="1"/>
          </p:nvPr>
        </p:nvGraphicFramePr>
        <p:xfrm>
          <a:off x="468313" y="1125538"/>
          <a:ext cx="8135937" cy="5040312"/>
        </p:xfrm>
        <a:graphic>
          <a:graphicData uri="http://schemas.openxmlformats.org/presentationml/2006/ole">
            <p:oleObj spid="_x0000_s3074" name="비트맵 이미지" r:id="rId3" imgW="6354062" imgH="393333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부후균의 침입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755650" y="1412875"/>
          <a:ext cx="3671888" cy="4392613"/>
        </p:xfrm>
        <a:graphic>
          <a:graphicData uri="http://schemas.openxmlformats.org/presentationml/2006/ole">
            <p:oleObj spid="_x0000_s4098" name="비트맵 이미지" r:id="rId3" imgW="3180952" imgH="3104762" progId="PBrush">
              <p:embed/>
            </p:oleObj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859338" y="1412875"/>
          <a:ext cx="3600450" cy="4392613"/>
        </p:xfrm>
        <a:graphic>
          <a:graphicData uri="http://schemas.openxmlformats.org/presentationml/2006/ole">
            <p:oleObj spid="_x0000_s4099" name="비트맵 이미지" r:id="rId4" imgW="2676899" imgH="333333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smtClean="0"/>
              <a:t>Decking market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0225" y="981075"/>
            <a:ext cx="8218488" cy="2303463"/>
          </a:xfrm>
        </p:spPr>
        <p:txBody>
          <a:bodyPr/>
          <a:lstStyle/>
          <a:p>
            <a:pPr marL="269875" indent="-269875" eaLnBrk="1" hangingPunct="1">
              <a:defRPr/>
            </a:pPr>
            <a:r>
              <a:rPr lang="ko-KR" altLang="en-US" sz="2000" b="1" smtClean="0"/>
              <a:t>시장규모 </a:t>
            </a:r>
          </a:p>
          <a:p>
            <a:pPr marL="269875" indent="-269875" eaLnBrk="1" hangingPunct="1">
              <a:buFont typeface="Wingdings" pitchFamily="2" charset="2"/>
              <a:buNone/>
              <a:defRPr/>
            </a:pPr>
            <a:r>
              <a:rPr lang="ko-KR" altLang="en-US" sz="2000" smtClean="0"/>
              <a:t>  </a:t>
            </a:r>
            <a:r>
              <a:rPr lang="en-US" altLang="ko-KR" sz="2000" smtClean="0"/>
              <a:t>- </a:t>
            </a:r>
            <a:r>
              <a:rPr lang="ko-KR" altLang="en-US" sz="2000" smtClean="0"/>
              <a:t>미국에 약 </a:t>
            </a:r>
            <a:r>
              <a:rPr lang="en-US" altLang="ko-KR" sz="2000" smtClean="0"/>
              <a:t>3</a:t>
            </a:r>
            <a:r>
              <a:rPr lang="ko-KR" altLang="en-US" sz="2000" smtClean="0"/>
              <a:t>천 만개의 </a:t>
            </a:r>
            <a:r>
              <a:rPr lang="en-US" altLang="ko-KR" sz="2000" smtClean="0"/>
              <a:t>deck </a:t>
            </a:r>
            <a:r>
              <a:rPr lang="ko-KR" altLang="en-US" sz="2000" smtClean="0"/>
              <a:t>이 있음</a:t>
            </a:r>
            <a:r>
              <a:rPr lang="en-US" altLang="ko-KR" sz="2000" smtClean="0"/>
              <a:t>.</a:t>
            </a:r>
          </a:p>
          <a:p>
            <a:pPr marL="269875" indent="-269875" eaLnBrk="1" hangingPunct="1">
              <a:buFont typeface="Wingdings" pitchFamily="2" charset="2"/>
              <a:buNone/>
              <a:defRPr/>
            </a:pPr>
            <a:r>
              <a:rPr lang="en-US" altLang="ko-KR" sz="2000" smtClean="0"/>
              <a:t>  - </a:t>
            </a:r>
            <a:r>
              <a:rPr lang="ko-KR" altLang="en-US" sz="2000" smtClean="0"/>
              <a:t>년간 </a:t>
            </a:r>
            <a:r>
              <a:rPr lang="en-US" altLang="ko-KR" sz="2000" smtClean="0"/>
              <a:t>3</a:t>
            </a:r>
            <a:r>
              <a:rPr lang="ko-KR" altLang="en-US" sz="2000" smtClean="0"/>
              <a:t>백 만개의 </a:t>
            </a:r>
            <a:r>
              <a:rPr lang="en-US" altLang="ko-KR" sz="2000" smtClean="0"/>
              <a:t>deck</a:t>
            </a:r>
            <a:r>
              <a:rPr lang="ko-KR" altLang="en-US" sz="2000" smtClean="0"/>
              <a:t>이 신축</a:t>
            </a:r>
          </a:p>
          <a:p>
            <a:pPr marL="269875" indent="-269875" eaLnBrk="1" hangingPunct="1">
              <a:buFont typeface="Wingdings" pitchFamily="2" charset="2"/>
              <a:buNone/>
              <a:defRPr/>
            </a:pPr>
            <a:r>
              <a:rPr lang="ko-KR" altLang="en-US" sz="2000" smtClean="0"/>
              <a:t>  </a:t>
            </a:r>
            <a:r>
              <a:rPr lang="en-US" altLang="ko-KR" sz="2000" smtClean="0"/>
              <a:t>- </a:t>
            </a:r>
            <a:r>
              <a:rPr lang="ko-KR" altLang="en-US" sz="2000" smtClean="0"/>
              <a:t>결과적으로 </a:t>
            </a:r>
            <a:r>
              <a:rPr lang="en-US" altLang="ko-KR" sz="2000" smtClean="0"/>
              <a:t>WPC </a:t>
            </a:r>
            <a:r>
              <a:rPr lang="ko-KR" altLang="en-US" sz="2000" smtClean="0"/>
              <a:t>시장이 빠르게 성장 </a:t>
            </a:r>
          </a:p>
          <a:p>
            <a:pPr marL="269875" indent="-269875" eaLnBrk="1" hangingPunct="1">
              <a:defRPr/>
            </a:pPr>
            <a:endParaRPr lang="ko-KR" altLang="en-US" sz="2000" smtClean="0"/>
          </a:p>
          <a:p>
            <a:pPr marL="269875" indent="-269875" eaLnBrk="1" hangingPunct="1">
              <a:defRPr/>
            </a:pPr>
            <a:r>
              <a:rPr lang="en-US" altLang="ko-KR" sz="2000" b="1" smtClean="0"/>
              <a:t>Decking </a:t>
            </a:r>
            <a:r>
              <a:rPr lang="ko-KR" altLang="en-US" sz="2000" b="1" smtClean="0"/>
              <a:t>시장 현황</a:t>
            </a:r>
          </a:p>
        </p:txBody>
      </p:sp>
      <p:graphicFrame>
        <p:nvGraphicFramePr>
          <p:cNvPr id="112681" name="Group 41"/>
          <p:cNvGraphicFramePr>
            <a:graphicFrameLocks noGrp="1"/>
          </p:cNvGraphicFramePr>
          <p:nvPr>
            <p:ph sz="half" idx="2"/>
          </p:nvPr>
        </p:nvGraphicFramePr>
        <p:xfrm>
          <a:off x="611188" y="3284538"/>
          <a:ext cx="8075612" cy="2773680"/>
        </p:xfrm>
        <a:graphic>
          <a:graphicData uri="http://schemas.openxmlformats.org/drawingml/2006/table">
            <a:tbl>
              <a:tblPr/>
              <a:tblGrid>
                <a:gridCol w="2692400"/>
                <a:gridCol w="2690812"/>
                <a:gridCol w="269240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제품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일반 제재목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82-87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적송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6-8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시다 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(cedar)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3-6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플라스틱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WPC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기타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실험 예</a:t>
            </a: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>
            <p:ph idx="1"/>
          </p:nvPr>
        </p:nvGraphicFramePr>
        <p:xfrm>
          <a:off x="539750" y="1052513"/>
          <a:ext cx="8064500" cy="5400675"/>
        </p:xfrm>
        <a:graphic>
          <a:graphicData uri="http://schemas.openxmlformats.org/presentationml/2006/ole">
            <p:oleObj spid="_x0000_s5122" name="비트맵 이미지" r:id="rId3" imgW="5485714" imgH="319132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2283</TotalTime>
  <Words>487</Words>
  <Application>Microsoft PowerPoint</Application>
  <PresentationFormat>화면 슬라이드 쇼(4:3)</PresentationFormat>
  <Paragraphs>132</Paragraphs>
  <Slides>25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7" baseType="lpstr">
      <vt:lpstr>점과 선</vt:lpstr>
      <vt:lpstr>비트맵 이미지</vt:lpstr>
      <vt:lpstr>WPC의 방부 효능</vt:lpstr>
      <vt:lpstr>개요</vt:lpstr>
      <vt:lpstr>부후균의 생장 조건</vt:lpstr>
      <vt:lpstr>WPC의 방부 효능 조사의 문제</vt:lpstr>
      <vt:lpstr>부후균의 성장과 함수율의 관계</vt:lpstr>
      <vt:lpstr>수분 흡습율 비교</vt:lpstr>
      <vt:lpstr>부후균의 침입</vt:lpstr>
      <vt:lpstr>Decking market</vt:lpstr>
      <vt:lpstr>실험 예</vt:lpstr>
      <vt:lpstr>Pre - conditioning </vt:lpstr>
      <vt:lpstr>Weathering – Accelerating   </vt:lpstr>
      <vt:lpstr>Weathering – Exterior</vt:lpstr>
      <vt:lpstr>Soil block test</vt:lpstr>
      <vt:lpstr>Soil block test (G. trabeum)</vt:lpstr>
      <vt:lpstr>Weight losses after pre-conditioning</vt:lpstr>
      <vt:lpstr>Weight losses after pre-conditioning and/or decay</vt:lpstr>
      <vt:lpstr>Average weight losses</vt:lpstr>
      <vt:lpstr>Average moisture content</vt:lpstr>
      <vt:lpstr>Moisture content vs Weight loss</vt:lpstr>
      <vt:lpstr>Density</vt:lpstr>
      <vt:lpstr>Effect of WS and Decay</vt:lpstr>
      <vt:lpstr>Degradation from decay or UV</vt:lpstr>
      <vt:lpstr>결론 </vt:lpstr>
      <vt:lpstr>실지 시험 (Field evaluation) </vt:lpstr>
      <vt:lpstr>실지 시험 (Field evaluation)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40</cp:revision>
  <dcterms:created xsi:type="dcterms:W3CDTF">2005-09-01T06:05:51Z</dcterms:created>
  <dcterms:modified xsi:type="dcterms:W3CDTF">2011-05-15T07:52:37Z</dcterms:modified>
</cp:coreProperties>
</file>