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56" r:id="rId2"/>
    <p:sldId id="470" r:id="rId3"/>
    <p:sldId id="309" r:id="rId4"/>
    <p:sldId id="522" r:id="rId5"/>
    <p:sldId id="471" r:id="rId6"/>
    <p:sldId id="310" r:id="rId7"/>
    <p:sldId id="472" r:id="rId8"/>
    <p:sldId id="526" r:id="rId9"/>
    <p:sldId id="434" r:id="rId10"/>
    <p:sldId id="313" r:id="rId11"/>
    <p:sldId id="473" r:id="rId12"/>
    <p:sldId id="315" r:id="rId13"/>
    <p:sldId id="435" r:id="rId14"/>
    <p:sldId id="318" r:id="rId15"/>
    <p:sldId id="474" r:id="rId16"/>
    <p:sldId id="475" r:id="rId17"/>
    <p:sldId id="436" r:id="rId18"/>
    <p:sldId id="476" r:id="rId19"/>
    <p:sldId id="437" r:id="rId20"/>
    <p:sldId id="459" r:id="rId21"/>
    <p:sldId id="477" r:id="rId22"/>
    <p:sldId id="478" r:id="rId23"/>
    <p:sldId id="319" r:id="rId24"/>
    <p:sldId id="320" r:id="rId25"/>
    <p:sldId id="322" r:id="rId26"/>
    <p:sldId id="323" r:id="rId27"/>
    <p:sldId id="324" r:id="rId28"/>
    <p:sldId id="325" r:id="rId29"/>
    <p:sldId id="326" r:id="rId30"/>
    <p:sldId id="374" r:id="rId31"/>
    <p:sldId id="375" r:id="rId32"/>
    <p:sldId id="330" r:id="rId33"/>
    <p:sldId id="479" r:id="rId34"/>
    <p:sldId id="460" r:id="rId35"/>
    <p:sldId id="331" r:id="rId36"/>
    <p:sldId id="332" r:id="rId37"/>
    <p:sldId id="333" r:id="rId38"/>
    <p:sldId id="438" r:id="rId39"/>
    <p:sldId id="334" r:id="rId40"/>
    <p:sldId id="439" r:id="rId41"/>
    <p:sldId id="335" r:id="rId42"/>
    <p:sldId id="440" r:id="rId43"/>
    <p:sldId id="336" r:id="rId44"/>
    <p:sldId id="441" r:id="rId45"/>
    <p:sldId id="372" r:id="rId46"/>
    <p:sldId id="442" r:id="rId47"/>
    <p:sldId id="480" r:id="rId48"/>
    <p:sldId id="443" r:id="rId49"/>
    <p:sldId id="461" r:id="rId50"/>
    <p:sldId id="337" r:id="rId51"/>
    <p:sldId id="338" r:id="rId52"/>
    <p:sldId id="462" r:id="rId53"/>
    <p:sldId id="481" r:id="rId54"/>
    <p:sldId id="339" r:id="rId55"/>
    <p:sldId id="340" r:id="rId56"/>
    <p:sldId id="482" r:id="rId57"/>
    <p:sldId id="341" r:id="rId58"/>
    <p:sldId id="483" r:id="rId59"/>
    <p:sldId id="484" r:id="rId60"/>
    <p:sldId id="444" r:id="rId61"/>
    <p:sldId id="345" r:id="rId62"/>
    <p:sldId id="523" r:id="rId63"/>
    <p:sldId id="485" r:id="rId64"/>
    <p:sldId id="348" r:id="rId65"/>
    <p:sldId id="396" r:id="rId66"/>
    <p:sldId id="347" r:id="rId67"/>
    <p:sldId id="524" r:id="rId68"/>
    <p:sldId id="349" r:id="rId69"/>
    <p:sldId id="486" r:id="rId70"/>
    <p:sldId id="350" r:id="rId71"/>
    <p:sldId id="487" r:id="rId72"/>
    <p:sldId id="351" r:id="rId73"/>
    <p:sldId id="488" r:id="rId74"/>
    <p:sldId id="352" r:id="rId75"/>
    <p:sldId id="397" r:id="rId76"/>
    <p:sldId id="445" r:id="rId77"/>
    <p:sldId id="528" r:id="rId78"/>
    <p:sldId id="489" r:id="rId79"/>
    <p:sldId id="446" r:id="rId80"/>
    <p:sldId id="357" r:id="rId81"/>
    <p:sldId id="490" r:id="rId82"/>
    <p:sldId id="358" r:id="rId83"/>
    <p:sldId id="491" r:id="rId84"/>
    <p:sldId id="447" r:id="rId85"/>
    <p:sldId id="398" r:id="rId86"/>
    <p:sldId id="360" r:id="rId87"/>
    <p:sldId id="492" r:id="rId88"/>
    <p:sldId id="448" r:id="rId89"/>
    <p:sldId id="449" r:id="rId90"/>
    <p:sldId id="493" r:id="rId91"/>
    <p:sldId id="494" r:id="rId92"/>
    <p:sldId id="362" r:id="rId93"/>
    <p:sldId id="495" r:id="rId94"/>
    <p:sldId id="379" r:id="rId95"/>
    <p:sldId id="450" r:id="rId96"/>
    <p:sldId id="496" r:id="rId97"/>
    <p:sldId id="451" r:id="rId98"/>
    <p:sldId id="354" r:id="rId99"/>
    <p:sldId id="497" r:id="rId100"/>
    <p:sldId id="370" r:id="rId101"/>
    <p:sldId id="355" r:id="rId102"/>
    <p:sldId id="353" r:id="rId103"/>
    <p:sldId id="498" r:id="rId104"/>
    <p:sldId id="452" r:id="rId105"/>
    <p:sldId id="499" r:id="rId106"/>
    <p:sldId id="453" r:id="rId107"/>
    <p:sldId id="380" r:id="rId108"/>
    <p:sldId id="500" r:id="rId109"/>
    <p:sldId id="371" r:id="rId110"/>
    <p:sldId id="364" r:id="rId111"/>
    <p:sldId id="381" r:id="rId112"/>
    <p:sldId id="501" r:id="rId113"/>
    <p:sldId id="384" r:id="rId114"/>
    <p:sldId id="373" r:id="rId115"/>
    <p:sldId id="385" r:id="rId116"/>
    <p:sldId id="502" r:id="rId117"/>
    <p:sldId id="503" r:id="rId118"/>
    <p:sldId id="504" r:id="rId119"/>
    <p:sldId id="386" r:id="rId120"/>
    <p:sldId id="506" r:id="rId121"/>
    <p:sldId id="454" r:id="rId122"/>
    <p:sldId id="387" r:id="rId123"/>
    <p:sldId id="463" r:id="rId124"/>
    <p:sldId id="388" r:id="rId125"/>
    <p:sldId id="507" r:id="rId126"/>
    <p:sldId id="400" r:id="rId127"/>
    <p:sldId id="399" r:id="rId128"/>
    <p:sldId id="391" r:id="rId129"/>
    <p:sldId id="455" r:id="rId130"/>
    <p:sldId id="403" r:id="rId131"/>
    <p:sldId id="508" r:id="rId132"/>
    <p:sldId id="456" r:id="rId133"/>
    <p:sldId id="457" r:id="rId134"/>
    <p:sldId id="392" r:id="rId135"/>
    <p:sldId id="404" r:id="rId136"/>
    <p:sldId id="509" r:id="rId137"/>
    <p:sldId id="393" r:id="rId138"/>
    <p:sldId id="406" r:id="rId139"/>
    <p:sldId id="505" r:id="rId140"/>
    <p:sldId id="510" r:id="rId141"/>
    <p:sldId id="511" r:id="rId142"/>
    <p:sldId id="512" r:id="rId143"/>
    <p:sldId id="513" r:id="rId144"/>
    <p:sldId id="514" r:id="rId145"/>
    <p:sldId id="515" r:id="rId146"/>
    <p:sldId id="516" r:id="rId147"/>
    <p:sldId id="394" r:id="rId148"/>
    <p:sldId id="395" r:id="rId149"/>
    <p:sldId id="405" r:id="rId150"/>
    <p:sldId id="517" r:id="rId151"/>
    <p:sldId id="464" r:id="rId152"/>
    <p:sldId id="465" r:id="rId153"/>
    <p:sldId id="466" r:id="rId154"/>
    <p:sldId id="407" r:id="rId155"/>
    <p:sldId id="408" r:id="rId156"/>
    <p:sldId id="518" r:id="rId157"/>
    <p:sldId id="468" r:id="rId158"/>
    <p:sldId id="413" r:id="rId159"/>
    <p:sldId id="417" r:id="rId160"/>
    <p:sldId id="414" r:id="rId161"/>
    <p:sldId id="525" r:id="rId162"/>
    <p:sldId id="420" r:id="rId163"/>
    <p:sldId id="520" r:id="rId164"/>
    <p:sldId id="423" r:id="rId165"/>
    <p:sldId id="424" r:id="rId166"/>
    <p:sldId id="527" r:id="rId167"/>
    <p:sldId id="467" r:id="rId168"/>
    <p:sldId id="421" r:id="rId169"/>
    <p:sldId id="469" r:id="rId170"/>
    <p:sldId id="415" r:id="rId171"/>
    <p:sldId id="432" r:id="rId172"/>
    <p:sldId id="433" r:id="rId173"/>
    <p:sldId id="521" r:id="rId174"/>
    <p:sldId id="418" r:id="rId17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D0"/>
    <a:srgbClr val="5F2987"/>
    <a:srgbClr val="DA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5" d="100"/>
          <a:sy n="95" d="100"/>
        </p:scale>
        <p:origin x="-72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65DA1-D244-455E-A8E0-47D616AAAFC3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F4C19-4074-4A41-8931-2C6476CC40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FF"/>
                </a:solidFill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735860"/>
          </a:xfrm>
        </p:spPr>
        <p:txBody>
          <a:bodyPr/>
          <a:lstStyle>
            <a:lvl1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  <a:lvl2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2pPr>
            <a:lvl3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3pPr>
            <a:lvl4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4pPr>
            <a:lvl5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</a:lstStyle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맑은 고딕" pitchFamily="50" charset="-127"/>
                <a:cs typeface="Arial" pitchFamily="34" charset="0"/>
              </a:defRPr>
            </a:lvl1pPr>
          </a:lstStyle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14414" y="171370"/>
            <a:ext cx="7472386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0000" y="1080000"/>
            <a:ext cx="8103966" cy="170046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A95D6-88AC-4482-9167-EEEABBCF851B}" type="datetimeFigureOut">
              <a:rPr lang="ko-KR" altLang="en-US" smtClean="0"/>
              <a:pPr/>
              <a:t>2011-04-14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1269B-3A69-431C-8F24-BC6A0F4358D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719138"/>
            <a:ext cx="9144000" cy="0"/>
          </a:xfrm>
          <a:prstGeom prst="line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509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맑은 고딕" pitchFamily="50" charset="-127"/>
          <a:cs typeface="Arial" pitchFamily="34" charset="0"/>
        </a:defRPr>
      </a:lvl1pPr>
    </p:titleStyle>
    <p:bodyStyle>
      <a:lvl1pPr marL="265113" indent="-265113" algn="just" defTabSz="914400" rtl="0" eaLnBrk="1" latinLnBrk="1" hangingPunct="1">
        <a:spcBef>
          <a:spcPts val="1200"/>
        </a:spcBef>
        <a:buFont typeface="Wingdings" pitchFamily="2" charset="2"/>
        <a:buChar char="q"/>
        <a:defRPr sz="1800" kern="1200">
          <a:solidFill>
            <a:schemeClr val="tx1"/>
          </a:solidFill>
          <a:latin typeface="Arial" pitchFamily="34" charset="0"/>
          <a:ea typeface="맑은 고딕" pitchFamily="50" charset="-127"/>
          <a:cs typeface="Arial" pitchFamily="34" charset="0"/>
        </a:defRPr>
      </a:lvl1pPr>
      <a:lvl2pPr marL="539750" indent="-274638" algn="just" defTabSz="914400" rtl="0" eaLnBrk="1" latinLnBrk="1" hangingPunct="1">
        <a:spcBef>
          <a:spcPts val="12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맑은 고딕" pitchFamily="50" charset="-127"/>
          <a:cs typeface="Arial" pitchFamily="34" charset="0"/>
        </a:defRPr>
      </a:lvl2pPr>
      <a:lvl3pPr marL="804863" indent="-265113" algn="just" defTabSz="914400" rtl="0" eaLnBrk="1" latinLnBrk="1" hangingPunct="1">
        <a:spcBef>
          <a:spcPts val="12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맑은 고딕" pitchFamily="50" charset="-127"/>
          <a:cs typeface="Arial" pitchFamily="34" charset="0"/>
        </a:defRPr>
      </a:lvl3pPr>
      <a:lvl4pPr marL="1079500" indent="-274638" algn="just" defTabSz="914400" rtl="0" eaLnBrk="1" latinLnBrk="1" hangingPunct="1">
        <a:spcBef>
          <a:spcPts val="1200"/>
        </a:spcBef>
        <a:buFont typeface="Vrinda" pitchFamily="2" charset="0"/>
        <a:buChar char="»"/>
        <a:defRPr sz="1800" kern="1200">
          <a:solidFill>
            <a:schemeClr val="tx1"/>
          </a:solidFill>
          <a:latin typeface="Arial" pitchFamily="34" charset="0"/>
          <a:ea typeface="맑은 고딕" pitchFamily="50" charset="-127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hyperlink" Target="http://www.southtexascollege.edu/tdehne/BC_ShockwaveAnimations/05SWF-Macromolecules/24b-PrimaryStructure.swf" TargetMode="External"/><Relationship Id="rId4" Type="http://schemas.openxmlformats.org/officeDocument/2006/relationships/image" Target="../media/image6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24c-SecondaryStructure.sw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24d-TertiaryStructure.sw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24e-QuaternaryStructure.sw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T-01a-StructuralProteins.sw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T-01c-TransportProteins.sw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jpeg"/><Relationship Id="rId4" Type="http://schemas.openxmlformats.org/officeDocument/2006/relationships/image" Target="../media/image10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05-Disaccharides.sw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07-Polysaccharides.sw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texascollege.edu/tdehne/BC_ShockwaveAnimations/05SWF-Macromolecules/05-10-Fats.sw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83476" y="2300288"/>
            <a:ext cx="63706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제</a:t>
            </a:r>
            <a:r>
              <a:rPr lang="en-US" altLang="ko-KR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ko-KR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장</a:t>
            </a:r>
            <a:endParaRPr lang="ko-KR" alt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ko-KR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ko-KR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ko-KR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생명의 탄소와 분자 다양성</a:t>
            </a:r>
            <a:endParaRPr lang="ko-KR" alt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1504" y="4659070"/>
            <a:ext cx="1174480" cy="636072"/>
          </a:xfrm>
        </p:spPr>
        <p:txBody>
          <a:bodyPr/>
          <a:lstStyle/>
          <a:p>
            <a:pPr algn="ctr">
              <a:spcBef>
                <a:spcPts val="400"/>
              </a:spcBef>
              <a:buNone/>
            </a:pPr>
            <a:r>
              <a:rPr lang="ko-KR" altLang="en-US" sz="1600" b="1" dirty="0" smtClean="0"/>
              <a:t>수소</a:t>
            </a:r>
            <a:endParaRPr lang="en-US" altLang="ko-KR" sz="1600" b="1" dirty="0" smtClean="0"/>
          </a:p>
          <a:p>
            <a:pPr algn="ctr">
              <a:spcBef>
                <a:spcPts val="400"/>
              </a:spcBef>
              <a:buNone/>
            </a:pP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원자가</a:t>
            </a:r>
            <a:r>
              <a:rPr lang="en-US" altLang="ko-KR" sz="1600" b="1" dirty="0" smtClean="0"/>
              <a:t>=1)</a:t>
            </a:r>
            <a:endParaRPr lang="ko-KR" altLang="en-US" sz="1600" b="1" dirty="0"/>
          </a:p>
        </p:txBody>
      </p:sp>
      <p:grpSp>
        <p:nvGrpSpPr>
          <p:cNvPr id="64" name="그룹 63"/>
          <p:cNvGrpSpPr/>
          <p:nvPr/>
        </p:nvGrpSpPr>
        <p:grpSpPr>
          <a:xfrm>
            <a:off x="1251538" y="3087434"/>
            <a:ext cx="7035238" cy="1357322"/>
            <a:chOff x="751472" y="1357298"/>
            <a:chExt cx="7035238" cy="1357322"/>
          </a:xfrm>
        </p:grpSpPr>
        <p:sp>
          <p:nvSpPr>
            <p:cNvPr id="15" name="타원 14"/>
            <p:cNvSpPr/>
            <p:nvPr/>
          </p:nvSpPr>
          <p:spPr>
            <a:xfrm>
              <a:off x="2285984" y="1428736"/>
              <a:ext cx="1260000" cy="126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2465984" y="1608736"/>
              <a:ext cx="900000" cy="90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2735438" y="1878736"/>
              <a:ext cx="360000" cy="36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</a:t>
              </a:r>
              <a:endParaRPr lang="ko-KR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타원 18"/>
            <p:cNvSpPr/>
            <p:nvPr/>
          </p:nvSpPr>
          <p:spPr>
            <a:xfrm>
              <a:off x="751472" y="1608736"/>
              <a:ext cx="900000" cy="9000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20926" y="1878736"/>
              <a:ext cx="360000" cy="3600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</a:t>
              </a:r>
              <a:endParaRPr lang="ko-KR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1142976" y="1571612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2786050" y="1571612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2928926" y="1571612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2786050" y="138600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2928926" y="138600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3500430" y="1928802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3500430" y="207167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250000" y="200024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/>
            <p:cNvSpPr/>
            <p:nvPr/>
          </p:nvSpPr>
          <p:spPr>
            <a:xfrm>
              <a:off x="2928926" y="2643182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/>
            <p:cNvSpPr/>
            <p:nvPr/>
          </p:nvSpPr>
          <p:spPr>
            <a:xfrm>
              <a:off x="4393670" y="1400034"/>
              <a:ext cx="1260000" cy="126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4573670" y="1580034"/>
              <a:ext cx="900000" cy="90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4843124" y="1850034"/>
              <a:ext cx="360000" cy="36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ko-KR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4893736" y="154291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5036612" y="154291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타원 46"/>
            <p:cNvSpPr/>
            <p:nvPr/>
          </p:nvSpPr>
          <p:spPr>
            <a:xfrm>
              <a:off x="4893736" y="135729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/>
            <p:cNvSpPr/>
            <p:nvPr/>
          </p:nvSpPr>
          <p:spPr>
            <a:xfrm>
              <a:off x="5036612" y="135729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5608116" y="200024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타원 50"/>
            <p:cNvSpPr/>
            <p:nvPr/>
          </p:nvSpPr>
          <p:spPr>
            <a:xfrm>
              <a:off x="4357686" y="197153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타원 51"/>
            <p:cNvSpPr/>
            <p:nvPr/>
          </p:nvSpPr>
          <p:spPr>
            <a:xfrm>
              <a:off x="5036612" y="261448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타원 52"/>
            <p:cNvSpPr/>
            <p:nvPr/>
          </p:nvSpPr>
          <p:spPr>
            <a:xfrm>
              <a:off x="6500826" y="1400034"/>
              <a:ext cx="1260000" cy="126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6680826" y="1580034"/>
              <a:ext cx="900000" cy="90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타원 54"/>
            <p:cNvSpPr/>
            <p:nvPr/>
          </p:nvSpPr>
          <p:spPr>
            <a:xfrm>
              <a:off x="6950280" y="1850034"/>
              <a:ext cx="360000" cy="36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ko-KR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타원 55"/>
            <p:cNvSpPr/>
            <p:nvPr/>
          </p:nvSpPr>
          <p:spPr>
            <a:xfrm>
              <a:off x="7000892" y="154291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7143768" y="154291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/>
            <p:cNvSpPr/>
            <p:nvPr/>
          </p:nvSpPr>
          <p:spPr>
            <a:xfrm>
              <a:off x="7072330" y="135729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7715272" y="200024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/>
            <p:cNvSpPr/>
            <p:nvPr/>
          </p:nvSpPr>
          <p:spPr>
            <a:xfrm>
              <a:off x="6464842" y="1971538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/>
            <p:cNvSpPr/>
            <p:nvPr/>
          </p:nvSpPr>
          <p:spPr>
            <a:xfrm>
              <a:off x="7143768" y="2614480"/>
              <a:ext cx="71438" cy="71438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5" name="내용 개체 틀 2"/>
          <p:cNvSpPr txBox="1">
            <a:spLocks/>
          </p:cNvSpPr>
          <p:nvPr/>
        </p:nvSpPr>
        <p:spPr>
          <a:xfrm>
            <a:off x="754314" y="5587764"/>
            <a:ext cx="7889652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65113" marR="0" lvl="0" indent="-265113" algn="just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유기 분자의 주요 원소들의 원자가를 보여주는 </a:t>
            </a:r>
            <a:r>
              <a:rPr kumimoji="0" lang="ko-KR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전자각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그림</a:t>
            </a: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</a:p>
          <a:p>
            <a:pPr marR="0" lvl="0" algn="just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원자가는 한 원자가 형성할 수 있는 공유결합의 수에 해당한다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이는 일반적으로 원자의 최외각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전자각을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완전히 채우는 데 필요한 전자의 수와 같다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6" name="내용 개체 틀 2"/>
          <p:cNvSpPr txBox="1">
            <a:spLocks/>
          </p:cNvSpPr>
          <p:nvPr/>
        </p:nvSpPr>
        <p:spPr>
          <a:xfrm>
            <a:off x="2826016" y="4659070"/>
            <a:ext cx="1174480" cy="6360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산소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원자가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=2)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7" name="내용 개체 틀 2"/>
          <p:cNvSpPr txBox="1">
            <a:spLocks/>
          </p:cNvSpPr>
          <p:nvPr/>
        </p:nvSpPr>
        <p:spPr>
          <a:xfrm>
            <a:off x="4969156" y="4659070"/>
            <a:ext cx="1174480" cy="6360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질소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원자가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=3)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8" name="내용 개체 틀 2"/>
          <p:cNvSpPr txBox="1">
            <a:spLocks/>
          </p:cNvSpPr>
          <p:nvPr/>
        </p:nvSpPr>
        <p:spPr>
          <a:xfrm>
            <a:off x="7072330" y="4659070"/>
            <a:ext cx="1174480" cy="6360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탄소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65113" marR="0" lvl="0" indent="-265113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원자가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=4)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1" name="제목 1"/>
          <p:cNvSpPr txBox="1">
            <a:spLocks/>
          </p:cNvSpPr>
          <p:nvPr/>
        </p:nvSpPr>
        <p:spPr>
          <a:xfrm>
            <a:off x="928662" y="232926"/>
            <a:ext cx="7472386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탄소화합물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0" name="내용 개체 틀 2"/>
          <p:cNvSpPr txBox="1">
            <a:spLocks/>
          </p:cNvSpPr>
          <p:nvPr/>
        </p:nvSpPr>
        <p:spPr>
          <a:xfrm>
            <a:off x="540000" y="1152000"/>
            <a:ext cx="8103966" cy="164404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539750" marR="0" lvl="1" indent="-274638" algn="just" defTabSz="914400" rtl="0" eaLnBrk="1" fontAlgn="auto" latinLnBrk="1" hangingPunct="1">
              <a:lnSpc>
                <a:spcPct val="100000"/>
              </a:lnSpc>
              <a:spcBef>
                <a:spcPts val="1296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굴림" charset="-127"/>
                <a:cs typeface="Arial" pitchFamily="34" charset="0"/>
              </a:rPr>
              <a:t>The electron configuration of carbon gives it covalent compatibility with many different elements</a:t>
            </a:r>
          </a:p>
          <a:p>
            <a:pPr marL="539750" marR="0" lvl="1" indent="-274638" algn="just" defTabSz="914400" rtl="0" eaLnBrk="1" fontAlgn="auto" latinLnBrk="1" hangingPunct="1">
              <a:lnSpc>
                <a:spcPct val="100000"/>
              </a:lnSpc>
              <a:spcBef>
                <a:spcPts val="1296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굴림" charset="-127"/>
                <a:cs typeface="Arial" pitchFamily="34" charset="0"/>
              </a:rPr>
              <a:t>The valences of carbon and its most frequent partners (hydrogen, oxygen, and nitrogen) are the “building code” that governs the architecture of living molecules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000250" y="1643063"/>
          <a:ext cx="5507038" cy="2820987"/>
        </p:xfrm>
        <a:graphic>
          <a:graphicData uri="http://schemas.openxmlformats.org/presentationml/2006/ole">
            <p:oleObj spid="_x0000_s59394" name="Image" r:id="rId3" imgW="7198781" imgH="3687775" progId="">
              <p:embed/>
            </p:oleObj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1050" y="5013325"/>
            <a:ext cx="504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 err="1" smtClean="0">
                <a:latin typeface="Arial" charset="0"/>
                <a:ea typeface="맑은 고딕" pitchFamily="50" charset="-127"/>
                <a:cs typeface="Arial" charset="0"/>
              </a:rPr>
              <a:t>스테로이드계</a:t>
            </a:r>
            <a:r>
              <a:rPr lang="ko-KR" altLang="en-US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지질인 콜레스테롤</a:t>
            </a: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527119"/>
          </a:xfrm>
        </p:spPr>
        <p:txBody>
          <a:bodyPr/>
          <a:lstStyle/>
          <a:p>
            <a:pPr lvl="1" algn="just"/>
            <a:r>
              <a:rPr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동화성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스테로이드와 그 유사한 물질은 건강에 심각한 부작용을 일으킬 수 있다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</a:p>
          <a:p>
            <a:pPr marL="882650" lvl="2" indent="-342900" algn="just">
              <a:spcBef>
                <a:spcPct val="60000"/>
              </a:spcBef>
            </a:pPr>
            <a:r>
              <a:rPr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동화성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스테로이드는 남성호르몬인 </a:t>
            </a:r>
            <a:r>
              <a:rPr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테스토스테론의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합성된 변형체다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</a:p>
          <a:p>
            <a:pPr marL="882650" lvl="2" indent="-342900" algn="just">
              <a:spcBef>
                <a:spcPct val="60000"/>
              </a:spcBef>
            </a:pPr>
            <a:r>
              <a:rPr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테스토스테론은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사춘기 남성의 근육과 뼈의 성장을 촉진시키고 일생 동안 남성의 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차 성징을 유지시킨다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</a:p>
          <a:p>
            <a:pPr marL="882650" lvl="2" indent="-342900" algn="just">
              <a:spcBef>
                <a:spcPct val="60000"/>
              </a:spcBef>
            </a:pPr>
            <a:r>
              <a:rPr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동화성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스테로이드는 처방약으로 빈혈이나 근육이 파괴되는 병의 치료제로 사용되어 왔다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</a:p>
          <a:p>
            <a:pPr marL="882650" lvl="2" indent="-342900" algn="just">
              <a:spcBef>
                <a:spcPct val="60000"/>
              </a:spcBef>
            </a:pP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부작용 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: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우울증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폭력성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간의 손상에 이은 간암 유발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혈액에 콜레스테롤 함량 증가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성호르몬의 분비 감소 및 불임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남자의 경우 유방의 발달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청소년의 경우 뼈의 성장이 멈추고 발육부진 등</a:t>
            </a:r>
            <a:r>
              <a:rPr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585597"/>
          </a:xfrm>
        </p:spPr>
        <p:txBody>
          <a:bodyPr/>
          <a:lstStyle/>
          <a:p>
            <a:pPr marL="342900" indent="-342900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5.4  </a:t>
            </a:r>
            <a:r>
              <a:rPr lang="ko-KR" altLang="en-US" dirty="0" smtClean="0">
                <a:solidFill>
                  <a:srgbClr val="3333FF"/>
                </a:solidFill>
              </a:rPr>
              <a:t>단백질은 광범위한 기능을 수행하는 다양한 구조를 갖고 있다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marL="617537" lvl="1" indent="-342900"/>
            <a:r>
              <a:rPr lang="ko-KR" altLang="en-US" dirty="0" smtClean="0"/>
              <a:t>단백질</a:t>
            </a:r>
            <a:r>
              <a:rPr lang="en-US" altLang="ko-KR" dirty="0" smtClean="0"/>
              <a:t>(protein)</a:t>
            </a:r>
            <a:r>
              <a:rPr lang="ko-KR" altLang="en-US" dirty="0" smtClean="0"/>
              <a:t>은 아미노산 단량체들이 결합된 </a:t>
            </a:r>
            <a:r>
              <a:rPr lang="ko-KR" altLang="en-US" dirty="0" err="1" smtClean="0"/>
              <a:t>중합체이다</a:t>
            </a:r>
            <a:r>
              <a:rPr lang="en-US" altLang="ko-KR" dirty="0" smtClean="0"/>
              <a:t>.</a:t>
            </a:r>
          </a:p>
          <a:p>
            <a:pPr marL="617537" lvl="1" indent="-342900"/>
            <a:r>
              <a:rPr lang="ko-KR" altLang="en-US" dirty="0" smtClean="0"/>
              <a:t>사람은 </a:t>
            </a:r>
            <a:r>
              <a:rPr lang="en-US" altLang="ko-KR" dirty="0" smtClean="0"/>
              <a:t>1</a:t>
            </a:r>
            <a:r>
              <a:rPr lang="ko-KR" altLang="en-US" dirty="0" smtClean="0"/>
              <a:t>만 가지 이상의 단백질을 가지고 있다</a:t>
            </a:r>
            <a:r>
              <a:rPr lang="en-US" altLang="ko-KR" dirty="0" smtClean="0"/>
              <a:t>.</a:t>
            </a:r>
          </a:p>
          <a:p>
            <a:pPr marL="617537" lvl="1" indent="-342900"/>
            <a:r>
              <a:rPr lang="ko-KR" altLang="en-US" dirty="0" smtClean="0"/>
              <a:t>대부분의 세포에서 건조 중량의 </a:t>
            </a:r>
            <a:r>
              <a:rPr lang="en-US" altLang="ko-KR" dirty="0" smtClean="0"/>
              <a:t>50% </a:t>
            </a:r>
            <a:r>
              <a:rPr lang="ko-KR" altLang="en-US" dirty="0" smtClean="0"/>
              <a:t>이상을 차지</a:t>
            </a:r>
            <a:endParaRPr lang="en-US" altLang="ko-KR" dirty="0" smtClean="0"/>
          </a:p>
          <a:p>
            <a:pPr marL="617537" lvl="1" indent="-342900"/>
            <a:r>
              <a:rPr lang="ko-KR" altLang="en-US" dirty="0" smtClean="0"/>
              <a:t>화학반응 속도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구조적 지지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저장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세포 간 정보교환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외래 물질에 대한 방어 역할을 한다</a:t>
            </a:r>
            <a:r>
              <a:rPr lang="en-US" altLang="ko-KR" dirty="0" smtClean="0"/>
              <a:t>.</a:t>
            </a:r>
          </a:p>
          <a:p>
            <a:pPr marL="617537" lvl="1" indent="-342900"/>
            <a:r>
              <a:rPr lang="ko-KR" altLang="en-US" dirty="0" smtClean="0"/>
              <a:t>단백질의 가장 중요한 유형은 효소이다</a:t>
            </a:r>
            <a:r>
              <a:rPr lang="en-US" altLang="ko-KR" dirty="0" smtClean="0"/>
              <a:t>.</a:t>
            </a:r>
          </a:p>
          <a:p>
            <a:pPr marL="617537" lvl="1" indent="-342900"/>
            <a:r>
              <a:rPr lang="ko-KR" altLang="en-US" dirty="0" smtClean="0"/>
              <a:t>단백질의 기능은 다양하며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기능에 맞게 구조도 다양하고 각각 독특한 </a:t>
            </a:r>
            <a:r>
              <a:rPr lang="en-US" altLang="ko-KR" dirty="0" smtClean="0"/>
              <a:t>3</a:t>
            </a:r>
            <a:r>
              <a:rPr lang="ko-KR" altLang="en-US" dirty="0" smtClean="0"/>
              <a:t>차원적 형태를 갖고 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508105"/>
          </a:xfrm>
        </p:spPr>
        <p:txBody>
          <a:bodyPr/>
          <a:lstStyle/>
          <a:p>
            <a:pPr algn="just">
              <a:spcBef>
                <a:spcPts val="1200"/>
              </a:spcBef>
              <a:buNone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5.4  Proteins have many structures, resulting in a wide range of functions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Proteins account for more than 50% of the dry mass of most cells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Protein functions include structural support, storage, transport, cellular communications, movement, and defense against foreign substances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28595" y="1397000"/>
          <a:ext cx="8358246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3"/>
                <a:gridCol w="1571636"/>
                <a:gridCol w="5429287"/>
              </a:tblGrid>
              <a:tr h="0">
                <a:tc gridSpan="3"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rgbClr val="3333FF"/>
                          </a:solidFill>
                        </a:rPr>
                        <a:t>단백질 기능의 개요 </a:t>
                      </a:r>
                      <a:endParaRPr lang="ko-KR" altLang="en-US" sz="1300" b="1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단백질의 종류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기능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효소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화학반응의 선택적 가속화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소화효소는 음식물에 들어있는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중합체의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가수분해를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촉매한다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구조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지지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곤충과 거미는 각각 고치와 거미줄을 만드는 데에 명주실을 사용한다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콜라겐과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엘라스틴은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동물의 연결조직에서 섬유구조를 제공해 준다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케라틴은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머리카락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뿔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깃털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ko-KR" sz="13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300" b="1" baseline="0" dirty="0" smtClean="0">
                          <a:solidFill>
                            <a:schemeClr val="tx1"/>
                          </a:solidFill>
                        </a:rPr>
                        <a:t>그 밖에 피부 부속기관의 단백질이다</a:t>
                      </a:r>
                      <a:r>
                        <a:rPr lang="en-US" altLang="ko-KR" sz="13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저장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아미노산의 저장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오브알부민은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달걀 흰자의 단백질인데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발달 과정에 있는 배의 아미노산 공급원으로 사용된다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우유 단백질인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카제인은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포유동물 새끼의 주된 아미노산 공급원이다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식물은 씨앗에 저장 단백질을 가지고 있다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운반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다른 물질의 운반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척추동물 혈액에서 철을 함유하고 있는 단백질인 헤모글로빈은 산소를 폐로부터 몸의 다른 부분으로 운반한다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또 다른 단백질은 세포막을 가로 질러 분자를 운반한다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호르몬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생명체의 활성조절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췌장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이자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에서 분비되는 호르몬인 인슐린은 척추동물의 혈액에서 혈당 농도 조절을 돕는다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수용체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화학 자극에 대한 세포의 반응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다른 신경세포에서 방출되는 화학신호를 감지하는 신경세포막의 수용체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수축 및 운동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운동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액틴과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미오신은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근육운동을 담당한다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다른 단백질들은 섬모와 편모 같은 </a:t>
                      </a:r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</a:rPr>
                        <a:t>세포소기관의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 파동운동을 담당한다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방어 단백질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질병에 대한 방어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</a:rPr>
                        <a:t>항체는 박테리아나 바이러스와 싸운다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354217"/>
          </a:xfrm>
        </p:spPr>
        <p:txBody>
          <a:bodyPr/>
          <a:lstStyle/>
          <a:p>
            <a:pPr lvl="1"/>
            <a:r>
              <a:rPr lang="en-US" altLang="ko-KR" b="1" dirty="0" smtClean="0">
                <a:ea typeface="굴림" charset="-127"/>
              </a:rPr>
              <a:t>Enzymes</a:t>
            </a:r>
            <a:r>
              <a:rPr lang="en-US" altLang="ko-KR" dirty="0" smtClean="0">
                <a:ea typeface="굴림" charset="-127"/>
              </a:rPr>
              <a:t> are a type of protein that acts as a </a:t>
            </a:r>
            <a:r>
              <a:rPr lang="en-US" altLang="ko-KR" b="1" dirty="0" smtClean="0">
                <a:ea typeface="굴림" charset="-127"/>
              </a:rPr>
              <a:t>catalyst</a:t>
            </a:r>
            <a:r>
              <a:rPr lang="en-US" altLang="ko-KR" dirty="0" smtClean="0">
                <a:ea typeface="굴림" charset="-127"/>
              </a:rPr>
              <a:t> to speed up chemical reactions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Enzymes can perform their functions repeatedly, functioning as workhorses that carry out the processes of life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42984"/>
            <a:ext cx="7199313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00100" y="1214422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 algn="just">
              <a:buFont typeface="+mj-ea"/>
              <a:buAutoNum type="circleNumDbPlain"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활성부위에 효소가 작용하는 반응물인 기질분자가 결합할 수 있다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AutoShape 15"/>
          <p:cNvSpPr>
            <a:spLocks/>
          </p:cNvSpPr>
          <p:nvPr/>
        </p:nvSpPr>
        <p:spPr bwMode="auto">
          <a:xfrm rot="16200000">
            <a:off x="3000364" y="1428737"/>
            <a:ext cx="285752" cy="1428760"/>
          </a:xfrm>
          <a:prstGeom prst="rightBrace">
            <a:avLst>
              <a:gd name="adj1" fmla="val 21852"/>
              <a:gd name="adj2" fmla="val 49787"/>
            </a:avLst>
          </a:prstGeom>
          <a:noFill/>
          <a:ln w="19050">
            <a:solidFill>
              <a:srgbClr val="0000D0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kumimoji="0" lang="ko-KR" altLang="ko-KR" b="1">
              <a:latin typeface="Times" pitchFamily="18" charset="0"/>
            </a:endParaRPr>
          </a:p>
        </p:txBody>
      </p:sp>
      <p:cxnSp>
        <p:nvCxnSpPr>
          <p:cNvPr id="18" name="직선 연결선 17"/>
          <p:cNvCxnSpPr>
            <a:stCxn id="16" idx="1"/>
          </p:cNvCxnSpPr>
          <p:nvPr/>
        </p:nvCxnSpPr>
        <p:spPr>
          <a:xfrm rot="5400000" flipH="1">
            <a:off x="2498776" y="1358821"/>
            <a:ext cx="214315" cy="1068527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16" y="1334144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 algn="just">
              <a:buFont typeface="+mj-ea"/>
              <a:buAutoNum type="circleNumDbPlain" startAt="2"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기질이 효소에 결합한다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rot="5400000" flipH="1" flipV="1">
            <a:off x="6679422" y="2035960"/>
            <a:ext cx="714379" cy="500067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86380" y="1714488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기질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설탕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2198" y="5977614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 algn="just">
              <a:buFont typeface="+mj-ea"/>
              <a:buAutoNum type="circleNumDbPlain" startAt="3"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기질이 생성물로 전환된다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4572000" y="5429264"/>
            <a:ext cx="2071702" cy="571504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357818" y="5405122"/>
            <a:ext cx="1285884" cy="595646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0034" y="5715016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 algn="just">
              <a:buFont typeface="+mj-ea"/>
              <a:buAutoNum type="circleNumDbPlain" startAt="4"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생성물은 방출된다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 rot="5400000">
            <a:off x="606397" y="4822041"/>
            <a:ext cx="1643868" cy="794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rot="10800000" flipV="1">
            <a:off x="1428728" y="5143512"/>
            <a:ext cx="1143008" cy="500066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71538" y="328612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포도당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48527" y="44785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과당</a:t>
            </a:r>
          </a:p>
        </p:txBody>
      </p:sp>
      <p:cxnSp>
        <p:nvCxnSpPr>
          <p:cNvPr id="37" name="직선 연결선 36"/>
          <p:cNvCxnSpPr/>
          <p:nvPr/>
        </p:nvCxnSpPr>
        <p:spPr>
          <a:xfrm rot="10800000" flipV="1">
            <a:off x="1142978" y="1785924"/>
            <a:ext cx="2928957" cy="1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rot="10800000">
            <a:off x="7072330" y="1928802"/>
            <a:ext cx="1571636" cy="1588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rot="10800000">
            <a:off x="642910" y="5643578"/>
            <a:ext cx="1571636" cy="1588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rot="10800000">
            <a:off x="6143636" y="6000768"/>
            <a:ext cx="1785950" cy="1588"/>
          </a:xfrm>
          <a:prstGeom prst="line">
            <a:avLst/>
          </a:prstGeom>
          <a:ln w="19050">
            <a:solidFill>
              <a:srgbClr val="000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357554" y="3661950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rgbClr val="DA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효소 </a:t>
            </a:r>
            <a:r>
              <a:rPr lang="en-US" altLang="ko-KR" sz="1600" b="1" dirty="0" smtClean="0">
                <a:solidFill>
                  <a:srgbClr val="DA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err="1" smtClean="0">
                <a:solidFill>
                  <a:srgbClr val="DA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수크라아제</a:t>
            </a:r>
            <a:r>
              <a:rPr lang="en-US" altLang="ko-KR" sz="1600" b="1" dirty="0" smtClean="0">
                <a:solidFill>
                  <a:srgbClr val="DA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solidFill>
                <a:srgbClr val="DA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706000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ko-KR" altLang="en-US" b="1" dirty="0" err="1" smtClean="0">
                <a:solidFill>
                  <a:srgbClr val="3333FF"/>
                </a:solidFill>
              </a:rPr>
              <a:t>폴리펩티드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273050" lvl="1" indent="0">
              <a:buNone/>
            </a:pPr>
            <a:r>
              <a:rPr lang="ko-KR" altLang="en-US" dirty="0" smtClean="0"/>
              <a:t>단백질은 다양하지만 모든 단백질은 공통된 </a:t>
            </a:r>
            <a:r>
              <a:rPr lang="en-US" altLang="ko-KR" dirty="0" smtClean="0"/>
              <a:t>20</a:t>
            </a:r>
            <a:r>
              <a:rPr lang="ko-KR" altLang="en-US" dirty="0" smtClean="0"/>
              <a:t>개 아미노산으로부터 만들어지는 </a:t>
            </a:r>
            <a:r>
              <a:rPr lang="ko-KR" altLang="en-US" dirty="0" err="1" smtClean="0"/>
              <a:t>중합체이다</a:t>
            </a:r>
            <a:r>
              <a:rPr lang="en-US" altLang="ko-KR" dirty="0" smtClean="0"/>
              <a:t>.</a:t>
            </a:r>
          </a:p>
          <a:p>
            <a:pPr marL="617537" lvl="1" indent="-342900">
              <a:spcBef>
                <a:spcPts val="400"/>
              </a:spcBef>
              <a:buNone/>
            </a:pPr>
            <a:r>
              <a:rPr lang="ko-KR" altLang="en-US" dirty="0" smtClean="0"/>
              <a:t>아미노산 </a:t>
            </a:r>
            <a:r>
              <a:rPr lang="ko-KR" altLang="en-US" dirty="0" err="1" smtClean="0"/>
              <a:t>중합체를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폴리펩티드라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</a:p>
          <a:p>
            <a:pPr marL="617537" lvl="1" indent="-342900">
              <a:buFont typeface="+mj-lt"/>
              <a:buAutoNum type="alphaLcPeriod"/>
            </a:pPr>
            <a:r>
              <a:rPr lang="ko-KR" altLang="en-US" b="1" i="1" dirty="0" smtClean="0">
                <a:solidFill>
                  <a:srgbClr val="3333FF"/>
                </a:solidFill>
              </a:rPr>
              <a:t>아미노산 단위체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lvl="2">
              <a:spcBef>
                <a:spcPts val="400"/>
              </a:spcBef>
            </a:pPr>
            <a:r>
              <a:rPr lang="ko-KR" altLang="en-US" dirty="0" smtClean="0"/>
              <a:t>아미노산은 </a:t>
            </a:r>
            <a:r>
              <a:rPr lang="ko-KR" altLang="en-US" dirty="0" err="1" smtClean="0"/>
              <a:t>카르복실기와</a:t>
            </a:r>
            <a:r>
              <a:rPr lang="ko-KR" altLang="en-US" dirty="0" smtClean="0"/>
              <a:t> 아미노기를 모두 가지고 있는 유기 분자이다</a:t>
            </a:r>
            <a:r>
              <a:rPr lang="en-US" altLang="ko-KR" dirty="0" smtClean="0"/>
              <a:t>.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sz="800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sz="800" dirty="0" smtClean="0"/>
          </a:p>
          <a:p>
            <a:pPr lvl="2">
              <a:spcBef>
                <a:spcPts val="400"/>
              </a:spcBef>
            </a:pPr>
            <a:r>
              <a:rPr lang="ko-KR" altLang="en-US" dirty="0" smtClean="0"/>
              <a:t>아미노산 중심에는 </a:t>
            </a:r>
            <a:r>
              <a:rPr lang="el-GR" altLang="ko-KR" dirty="0" smtClean="0">
                <a:latin typeface="Arial"/>
                <a:cs typeface="Arial"/>
              </a:rPr>
              <a:t>α</a:t>
            </a:r>
            <a:r>
              <a:rPr lang="ko-KR" altLang="en-US" dirty="0" smtClean="0">
                <a:latin typeface="Arial"/>
                <a:cs typeface="Arial"/>
              </a:rPr>
              <a:t>탄소라는 비대칭 탄소가 있다</a:t>
            </a:r>
            <a:endParaRPr lang="en-US" altLang="ko-KR" dirty="0" smtClean="0">
              <a:latin typeface="Arial"/>
              <a:cs typeface="Arial"/>
            </a:endParaRPr>
          </a:p>
          <a:p>
            <a:pPr lvl="2">
              <a:spcBef>
                <a:spcPts val="400"/>
              </a:spcBef>
            </a:pPr>
            <a:r>
              <a:rPr lang="ko-KR" altLang="en-US" dirty="0" err="1" smtClean="0">
                <a:latin typeface="Arial"/>
                <a:cs typeface="Arial"/>
              </a:rPr>
              <a:t>곁사슬이라</a:t>
            </a:r>
            <a:r>
              <a:rPr lang="ko-KR" altLang="en-US" dirty="0" smtClean="0">
                <a:latin typeface="Arial"/>
                <a:cs typeface="Arial"/>
              </a:rPr>
              <a:t> 불리는 </a:t>
            </a:r>
            <a:r>
              <a:rPr lang="en-US" altLang="ko-KR" dirty="0" smtClean="0">
                <a:latin typeface="Arial"/>
                <a:cs typeface="Arial"/>
              </a:rPr>
              <a:t>R</a:t>
            </a:r>
            <a:r>
              <a:rPr lang="ko-KR" altLang="en-US" dirty="0" smtClean="0">
                <a:latin typeface="Arial"/>
                <a:cs typeface="Arial"/>
              </a:rPr>
              <a:t>기는 각 아미노산마다 다르다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</a:p>
          <a:p>
            <a:pPr lvl="2">
              <a:spcBef>
                <a:spcPts val="400"/>
              </a:spcBef>
            </a:pPr>
            <a:r>
              <a:rPr lang="ko-KR" altLang="en-US" dirty="0" err="1" smtClean="0">
                <a:latin typeface="Arial"/>
                <a:cs typeface="Arial"/>
              </a:rPr>
              <a:t>곁사슬의</a:t>
            </a:r>
            <a:r>
              <a:rPr lang="ko-KR" altLang="en-US" dirty="0" smtClean="0">
                <a:latin typeface="Arial"/>
                <a:cs typeface="Arial"/>
              </a:rPr>
              <a:t> 물리적</a:t>
            </a:r>
            <a:r>
              <a:rPr lang="en-US" altLang="ko-KR" dirty="0" smtClean="0">
                <a:latin typeface="Arial"/>
                <a:cs typeface="Arial"/>
              </a:rPr>
              <a:t>, </a:t>
            </a:r>
            <a:r>
              <a:rPr lang="ko-KR" altLang="en-US" dirty="0" smtClean="0">
                <a:latin typeface="Arial"/>
                <a:cs typeface="Arial"/>
              </a:rPr>
              <a:t>화학적 성질은 특정 아미노산의 독특한 특성을 결정 짓는다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  <a:endParaRPr lang="ko-KR" alt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86786"/>
            <a:ext cx="3214710" cy="166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500298" y="3500438"/>
            <a:ext cx="428628" cy="428628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287615" y="5019272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아미노기                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31654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altLang="ko-KR" b="1" dirty="0" smtClean="0">
                <a:solidFill>
                  <a:srgbClr val="3333FF"/>
                </a:solidFill>
                <a:ea typeface="굴림" charset="-127"/>
              </a:rPr>
              <a:t>Polypeptides</a:t>
            </a:r>
          </a:p>
          <a:p>
            <a:pPr marL="342900" indent="-342900">
              <a:buNone/>
            </a:pPr>
            <a:r>
              <a:rPr lang="en-US" altLang="ko-KR" b="1" dirty="0" smtClean="0">
                <a:ea typeface="굴림" charset="-127"/>
              </a:rPr>
              <a:t>	Polypeptides </a:t>
            </a:r>
            <a:r>
              <a:rPr lang="en-US" altLang="ko-KR" dirty="0" smtClean="0">
                <a:ea typeface="굴림" charset="-127"/>
              </a:rPr>
              <a:t>are polymers built from the same set of 20 amino acids</a:t>
            </a:r>
          </a:p>
          <a:p>
            <a:pPr marL="342900" indent="-342900">
              <a:buNone/>
            </a:pPr>
            <a:r>
              <a:rPr lang="en-US" altLang="ko-KR" dirty="0" smtClean="0">
                <a:ea typeface="굴림" charset="-127"/>
              </a:rPr>
              <a:t>	A </a:t>
            </a:r>
            <a:r>
              <a:rPr lang="en-US" altLang="ko-KR" b="1" dirty="0" smtClean="0">
                <a:ea typeface="굴림" charset="-127"/>
              </a:rPr>
              <a:t>protein </a:t>
            </a:r>
            <a:r>
              <a:rPr lang="en-US" altLang="ko-KR" dirty="0" smtClean="0">
                <a:ea typeface="굴림" charset="-127"/>
              </a:rPr>
              <a:t>consists of one or more polypeptides</a:t>
            </a:r>
          </a:p>
          <a:p>
            <a:pPr lvl="1"/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08012" lvl="1" indent="-342900">
              <a:buFont typeface="+mj-lt"/>
              <a:buAutoNum type="alphaLcPeriod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Amino Acid Monomers</a:t>
            </a:r>
          </a:p>
          <a:p>
            <a:pPr lvl="2"/>
            <a:r>
              <a:rPr lang="en-US" altLang="ko-KR" b="1" dirty="0" smtClean="0">
                <a:ea typeface="굴림" charset="-127"/>
              </a:rPr>
              <a:t>Amino acids </a:t>
            </a:r>
            <a:r>
              <a:rPr lang="en-US" altLang="ko-KR" dirty="0" smtClean="0">
                <a:ea typeface="굴림" charset="-127"/>
              </a:rPr>
              <a:t>are organic molecules with carboxyl and amino groups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Amino acids differ in their properties due to differing side chains, called R groups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857232"/>
            <a:ext cx="809625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36032" y="2385381"/>
            <a:ext cx="79221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글리신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Gly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G)   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알라닌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(Ala, A)       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발린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(Val, V)         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류신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Leu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L)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이소류신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(Ile. I)</a:t>
            </a: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메티오닌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(Met, M)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페닐알라닌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Phe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P)  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트립토판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Trp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W)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프롤린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(Pro, P)</a:t>
            </a: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세린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트레오닌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시스테인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티로신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아스파라긴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글루타민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(Ser, S)  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Thr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T)  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Cys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C)              (Tyr, Y)   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Asr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N)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Glr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G)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700466"/>
          </a:xfrm>
        </p:spPr>
        <p:txBody>
          <a:bodyPr/>
          <a:lstStyle/>
          <a:p>
            <a:pPr lvl="1"/>
            <a:r>
              <a:rPr lang="en-US" altLang="ko-KR" dirty="0" smtClean="0">
                <a:ea typeface="굴림" charset="-127"/>
              </a:rPr>
              <a:t>Carbon atoms can partner with atoms other than hydrogen; for example:</a:t>
            </a:r>
          </a:p>
          <a:p>
            <a:pPr marL="1165226" lvl="2" indent="-369888"/>
            <a:r>
              <a:rPr lang="en-US" altLang="ko-KR" dirty="0" smtClean="0">
                <a:ea typeface="굴림" charset="-127"/>
              </a:rPr>
              <a:t>Carbon dioxide: CO</a:t>
            </a:r>
            <a:r>
              <a:rPr lang="en-US" altLang="ko-KR" baseline="-25000" dirty="0" smtClean="0">
                <a:ea typeface="굴림" charset="-127"/>
              </a:rPr>
              <a:t>2</a:t>
            </a:r>
          </a:p>
          <a:p>
            <a:pPr marL="1165226" lvl="2" indent="-369888">
              <a:buNone/>
            </a:pPr>
            <a:r>
              <a:rPr lang="en-US" altLang="ko-KR" dirty="0" smtClean="0">
                <a:ea typeface="굴림" charset="-127"/>
              </a:rPr>
              <a:t>	O = C = O</a:t>
            </a:r>
          </a:p>
          <a:p>
            <a:pPr marL="1165226" lvl="2" indent="-369888"/>
            <a:r>
              <a:rPr lang="en-US" altLang="ko-KR" dirty="0" smtClean="0">
                <a:ea typeface="굴림" charset="-127"/>
              </a:rPr>
              <a:t>Urea: CO(NH</a:t>
            </a:r>
            <a:r>
              <a:rPr lang="en-US" altLang="ko-KR" baseline="-25000" dirty="0" smtClean="0">
                <a:ea typeface="굴림" charset="-127"/>
              </a:rPr>
              <a:t>2</a:t>
            </a:r>
            <a:r>
              <a:rPr lang="en-US" altLang="ko-KR" dirty="0" smtClean="0">
                <a:ea typeface="굴림" charset="-127"/>
              </a:rPr>
              <a:t>)</a:t>
            </a:r>
            <a:r>
              <a:rPr lang="en-US" altLang="ko-KR" baseline="-25000" dirty="0" smtClean="0">
                <a:ea typeface="굴림" charset="-127"/>
              </a:rPr>
              <a:t>2</a:t>
            </a:r>
            <a:endParaRPr lang="ko-KR" altLang="en-US" dirty="0"/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669" y="2928934"/>
            <a:ext cx="179863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696" y="2930400"/>
            <a:ext cx="1809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4643446"/>
            <a:ext cx="7452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아스파르트산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글루탐산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리신        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아르기닌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히스티딘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(Asp, D)      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Glu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E)                   (Lys, K)                    (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Arg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R)                   (His, H)</a:t>
            </a: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</a:t>
            </a:r>
            <a:r>
              <a:rPr lang="ko-KR" altLang="en-US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산성                                                     염기성</a:t>
            </a:r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785786" y="5214950"/>
            <a:ext cx="2786082" cy="77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4071935" y="5214950"/>
            <a:ext cx="4286279" cy="77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2155825"/>
            <a:ext cx="794226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806922"/>
          </a:xfrm>
        </p:spPr>
        <p:txBody>
          <a:bodyPr/>
          <a:lstStyle/>
          <a:p>
            <a:pPr marL="617537" lvl="1" indent="-342900">
              <a:buFont typeface="+mj-lt"/>
              <a:buAutoNum type="alphaLcPeriod" startAt="2"/>
            </a:pPr>
            <a:r>
              <a:rPr lang="ko-KR" altLang="en-US" b="1" i="1" dirty="0" smtClean="0">
                <a:solidFill>
                  <a:srgbClr val="3333FF"/>
                </a:solidFill>
              </a:rPr>
              <a:t>아미노산 </a:t>
            </a:r>
            <a:r>
              <a:rPr lang="ko-KR" altLang="en-US" b="1" i="1" dirty="0" err="1" smtClean="0">
                <a:solidFill>
                  <a:srgbClr val="3333FF"/>
                </a:solidFill>
              </a:rPr>
              <a:t>중합체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marL="952501" lvl="2" indent="-230188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아미노산의 ─ </a:t>
            </a:r>
            <a:r>
              <a:rPr lang="en-US" altLang="ko-KR" dirty="0" smtClean="0">
                <a:latin typeface="Arial" charset="0"/>
                <a:cs typeface="Arial" charset="0"/>
              </a:rPr>
              <a:t>COOH</a:t>
            </a:r>
            <a:r>
              <a:rPr lang="ko-KR" altLang="en-US" dirty="0" smtClean="0">
                <a:latin typeface="Arial" charset="0"/>
                <a:cs typeface="Arial" charset="0"/>
              </a:rPr>
              <a:t>기와 다음 아미노산의 ─ </a:t>
            </a:r>
            <a:r>
              <a:rPr lang="en-US" altLang="ko-KR" dirty="0" smtClean="0">
                <a:latin typeface="Arial" charset="0"/>
                <a:cs typeface="Arial" charset="0"/>
              </a:rPr>
              <a:t>NH</a:t>
            </a:r>
            <a:r>
              <a:rPr lang="en-US" altLang="ko-KR" baseline="-25000" dirty="0" smtClean="0"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</a:rPr>
              <a:t>기와 탈수결합에 의하여 연결되고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이러한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카르복시</a:t>
            </a:r>
            <a:r>
              <a:rPr lang="ko-KR" altLang="en-US" dirty="0" smtClean="0">
                <a:latin typeface="Arial" charset="0"/>
                <a:cs typeface="Arial" charset="0"/>
              </a:rPr>
              <a:t> ─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아미노</a:t>
            </a:r>
            <a:r>
              <a:rPr lang="ko-KR" altLang="en-US" dirty="0" smtClean="0">
                <a:latin typeface="Arial" charset="0"/>
                <a:cs typeface="Arial" charset="0"/>
              </a:rPr>
              <a:t> 결합을 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peptide</a:t>
            </a: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결합</a:t>
            </a:r>
            <a:r>
              <a:rPr lang="ko-KR" altLang="en-US" dirty="0" smtClean="0">
                <a:latin typeface="Arial" charset="0"/>
                <a:cs typeface="Arial" charset="0"/>
              </a:rPr>
              <a:t>이라 하며</a:t>
            </a:r>
            <a:r>
              <a:rPr lang="en-US" altLang="ko-KR" dirty="0" smtClean="0">
                <a:latin typeface="Arial" charset="0"/>
                <a:cs typeface="Arial" charset="0"/>
              </a:rPr>
              <a:t>,</a:t>
            </a:r>
          </a:p>
          <a:p>
            <a:pPr marL="952501" lvl="2" indent="-230188">
              <a:spcBef>
                <a:spcPct val="600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폴리펩티드의</a:t>
            </a:r>
            <a:r>
              <a:rPr lang="ko-KR" altLang="en-US" dirty="0" smtClean="0">
                <a:latin typeface="Arial" charset="0"/>
                <a:cs typeface="Arial" charset="0"/>
              </a:rPr>
              <a:t> 한쪽 끝은 아미노기 </a:t>
            </a:r>
            <a:r>
              <a:rPr lang="en-US" altLang="ko-KR" dirty="0" smtClean="0">
                <a:latin typeface="Arial" charset="0"/>
                <a:cs typeface="Arial" charset="0"/>
              </a:rPr>
              <a:t>(N</a:t>
            </a:r>
            <a:r>
              <a:rPr lang="en-US" altLang="ko-KR" dirty="0" smtClean="0">
                <a:latin typeface="Arial"/>
                <a:cs typeface="Arial"/>
              </a:rPr>
              <a:t>–</a:t>
            </a:r>
            <a:r>
              <a:rPr lang="ko-KR" altLang="en-US" dirty="0" smtClean="0">
                <a:latin typeface="Arial" charset="0"/>
                <a:cs typeface="Arial" charset="0"/>
              </a:rPr>
              <a:t>말단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를</a:t>
            </a:r>
            <a:r>
              <a:rPr lang="en-US" altLang="ko-KR" dirty="0" smtClean="0">
                <a:latin typeface="Arial" charset="0"/>
                <a:cs typeface="Arial" charset="0"/>
              </a:rPr>
              <a:t>,  </a:t>
            </a:r>
            <a:r>
              <a:rPr lang="ko-KR" altLang="en-US" dirty="0" smtClean="0">
                <a:latin typeface="Arial" charset="0"/>
                <a:cs typeface="Arial" charset="0"/>
              </a:rPr>
              <a:t>다른 쪽에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카르복실기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(C</a:t>
            </a:r>
            <a:r>
              <a:rPr lang="en-US" altLang="ko-KR" dirty="0" smtClean="0">
                <a:latin typeface="Arial"/>
                <a:cs typeface="Arial"/>
              </a:rPr>
              <a:t>–</a:t>
            </a:r>
            <a:r>
              <a:rPr lang="ko-KR" altLang="en-US" dirty="0" smtClean="0">
                <a:latin typeface="Arial" charset="0"/>
                <a:cs typeface="Arial" charset="0"/>
              </a:rPr>
              <a:t>말단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을 갖는다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952501" lvl="2" indent="-230188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50</a:t>
            </a:r>
            <a:r>
              <a:rPr lang="ko-KR" altLang="en-US" dirty="0" smtClean="0">
                <a:latin typeface="Arial" charset="0"/>
                <a:cs typeface="Arial" charset="0"/>
              </a:rPr>
              <a:t>개 이상의 아미노산으로 결합된 분자를 말하고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단백질과 명확한 구별은 없다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369880"/>
          </a:xfrm>
        </p:spPr>
        <p:txBody>
          <a:bodyPr/>
          <a:lstStyle/>
          <a:p>
            <a:pPr marL="617537" lvl="1" indent="-342900">
              <a:buFont typeface="+mj-lt"/>
              <a:buAutoNum type="alphaLcPeriod" startAt="2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Amino Acid Polymers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Amino acids are linked by </a:t>
            </a:r>
            <a:r>
              <a:rPr lang="en-US" altLang="ko-KR" b="1" dirty="0" smtClean="0">
                <a:ea typeface="굴림" charset="-127"/>
              </a:rPr>
              <a:t>peptide bonds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 polypeptide is a polymer of amino acids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Polypeptides range in length from a few to more than a thousand monomers </a:t>
            </a:r>
          </a:p>
          <a:p>
            <a:pPr lvl="2"/>
            <a:r>
              <a:rPr lang="en-US" altLang="ko-KR" dirty="0" smtClean="0">
                <a:ea typeface="굴림" charset="-127"/>
              </a:rPr>
              <a:t>Each polypeptide has a unique linear sequence of amino acids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838" y="857232"/>
            <a:ext cx="53943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4870" y="441699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펩티드 결합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28" y="3416858"/>
            <a:ext cx="6776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자유 아미노기                                                                  자유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074" y="5080827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펩티드 결합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083" y="5080827"/>
            <a:ext cx="1699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아미노기   </a:t>
            </a:r>
            <a:r>
              <a:rPr lang="ko-KR" altLang="en-US" sz="12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카르복실기</a:t>
            </a:r>
            <a:endParaRPr lang="ko-KR" altLang="en-US" sz="12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5291160"/>
            <a:ext cx="70707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463" y="847745"/>
            <a:ext cx="5297487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28926" y="1133497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펩티드 결합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4826248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펩티드 결합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1030" y="4463410"/>
            <a:ext cx="7232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곁사슬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골격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4041" y="3795339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lang="en-US" altLang="ko-KR" sz="1600" b="1" baseline="-25000" dirty="0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600" b="1" dirty="0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endParaRPr lang="ko-KR" altLang="en-US" sz="1600" b="1" dirty="0" smtClean="0">
              <a:solidFill>
                <a:srgbClr val="0000D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  <p:sp>
        <p:nvSpPr>
          <p:cNvPr id="10" name="TextBox 9"/>
          <p:cNvSpPr txBox="1"/>
          <p:nvPr/>
        </p:nvSpPr>
        <p:spPr>
          <a:xfrm>
            <a:off x="1857356" y="6357958"/>
            <a:ext cx="6090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아미노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말단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(N</a:t>
            </a:r>
            <a:r>
              <a:rPr lang="en-US" altLang="ko-KR" sz="1600" b="1" dirty="0" smtClean="0">
                <a:latin typeface="Arial"/>
                <a:ea typeface="맑은 고딕" pitchFamily="50" charset="-127"/>
                <a:cs typeface="Arial"/>
              </a:rPr>
              <a:t>–</a:t>
            </a:r>
            <a:r>
              <a:rPr lang="ko-KR" altLang="en-US" sz="1600" b="1" dirty="0" smtClean="0">
                <a:latin typeface="Arial"/>
                <a:ea typeface="맑은 고딕" pitchFamily="50" charset="-127"/>
                <a:cs typeface="Arial"/>
              </a:rPr>
              <a:t>말단</a:t>
            </a:r>
            <a:r>
              <a:rPr lang="en-US" altLang="ko-KR" sz="1600" b="1" dirty="0" smtClean="0">
                <a:latin typeface="Arial"/>
                <a:ea typeface="맑은 고딕" pitchFamily="50" charset="-127"/>
                <a:cs typeface="Arial"/>
              </a:rPr>
              <a:t>)                              </a:t>
            </a:r>
            <a:r>
              <a:rPr lang="ko-KR" altLang="en-US" sz="1600" b="1" dirty="0" err="1" smtClean="0">
                <a:latin typeface="Arial"/>
                <a:ea typeface="맑은 고딕" pitchFamily="50" charset="-127"/>
                <a:cs typeface="Arial"/>
              </a:rPr>
              <a:t>카르복실</a:t>
            </a:r>
            <a:r>
              <a:rPr lang="ko-KR" altLang="en-US" sz="1600" b="1" dirty="0" smtClean="0">
                <a:latin typeface="Arial"/>
                <a:ea typeface="맑은 고딕" pitchFamily="50" charset="-127"/>
                <a:cs typeface="Arial"/>
              </a:rPr>
              <a:t> 말단</a:t>
            </a:r>
            <a:r>
              <a:rPr lang="en-US" altLang="ko-KR" sz="1600" b="1" dirty="0" smtClean="0">
                <a:latin typeface="Arial"/>
                <a:ea typeface="맑은 고딕" pitchFamily="50" charset="-127"/>
                <a:cs typeface="Arial"/>
              </a:rPr>
              <a:t>(C–</a:t>
            </a:r>
            <a:r>
              <a:rPr lang="ko-KR" altLang="en-US" sz="1600" b="1" dirty="0" smtClean="0">
                <a:latin typeface="Arial"/>
                <a:ea typeface="맑은 고딕" pitchFamily="50" charset="-127"/>
                <a:cs typeface="Arial"/>
              </a:rPr>
              <a:t>말단</a:t>
            </a:r>
            <a:r>
              <a:rPr lang="en-US" altLang="ko-KR" sz="1600" b="1" dirty="0" smtClean="0">
                <a:latin typeface="Arial"/>
                <a:ea typeface="맑은 고딕" pitchFamily="50" charset="-127"/>
                <a:cs typeface="Arial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2736647" cy="369332"/>
          </a:xfrm>
        </p:spPr>
        <p:txBody>
          <a:bodyPr wrap="none"/>
          <a:lstStyle/>
          <a:p>
            <a:pPr marL="342900" indent="-342900">
              <a:buFont typeface="+mj-lt"/>
              <a:buAutoNum type="arabicParenR" startAt="2"/>
            </a:pPr>
            <a:r>
              <a:rPr lang="ko-KR" altLang="en-US" b="1" dirty="0" smtClean="0">
                <a:solidFill>
                  <a:srgbClr val="3333FF"/>
                </a:solidFill>
              </a:rPr>
              <a:t>단백질의 구조와 기능</a:t>
            </a:r>
            <a:endParaRPr lang="ko-KR" altLang="en-US" dirty="0">
              <a:solidFill>
                <a:srgbClr val="3333FF"/>
              </a:solidFill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955139" y="1719287"/>
          <a:ext cx="4116927" cy="4067167"/>
        </p:xfrm>
        <a:graphic>
          <a:graphicData uri="http://schemas.openxmlformats.org/presentationml/2006/ole">
            <p:oleObj spid="_x0000_s75778" name="Image" r:id="rId3" imgW="6723024" imgH="6642552" progId="">
              <p:embed/>
            </p:oleObj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2725" y="1628791"/>
            <a:ext cx="345598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단백질은 하나 이상의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폴리펩티드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사슬이 접혀져 특정한 형태를 이루고 있다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266700" indent="-2667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단백질의 구조는 제각각 독특한 형태를 가지고 있다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266700" indent="-2667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단백질의 기능은 독특한 형태에 따라 결정되는데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단백질이변형되면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기능을 제대로 하지 못한다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266700" indent="-2667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단백질이 변성되면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폴리펩티드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사슬이 풀리며 결과적으로 독특한 형태를 잃어버려	그 기능이 소실된다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7087" y="5929330"/>
            <a:ext cx="2788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rial" charset="0"/>
                <a:ea typeface="맑은 고딕" pitchFamily="50" charset="-127"/>
                <a:cs typeface="Arial" charset="0"/>
              </a:rPr>
              <a:t>A : </a:t>
            </a:r>
            <a:r>
              <a:rPr lang="ko-KR" altLang="en-US" dirty="0" smtClean="0">
                <a:latin typeface="Arial" charset="0"/>
                <a:ea typeface="맑은 고딕" pitchFamily="50" charset="-127"/>
                <a:cs typeface="Arial" charset="0"/>
              </a:rPr>
              <a:t>리본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모형의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리소자임</a:t>
            </a:r>
            <a:endParaRPr lang="ko-KR" altLang="en-US" dirty="0">
              <a:latin typeface="Arial" charset="0"/>
              <a:ea typeface="맑은 고딕" pitchFamily="50" charset="-127"/>
              <a:cs typeface="Arial" charset="0"/>
            </a:endParaRPr>
          </a:p>
          <a:p>
            <a:r>
              <a:rPr lang="en-US" altLang="ko-KR" dirty="0" smtClean="0">
                <a:latin typeface="Arial" charset="0"/>
                <a:ea typeface="맑은 고딕" pitchFamily="50" charset="-127"/>
                <a:cs typeface="Arial" charset="0"/>
              </a:rPr>
              <a:t>B :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공간 모형의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리소자임</a:t>
            </a:r>
            <a:endParaRPr lang="ko-KR" altLang="en-US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15991"/>
          </a:xfrm>
        </p:spPr>
        <p:txBody>
          <a:bodyPr/>
          <a:lstStyle/>
          <a:p>
            <a:pPr marL="342900" indent="-342900"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Protein Structure and Function</a:t>
            </a:r>
          </a:p>
          <a:p>
            <a:pPr lvl="1"/>
            <a:r>
              <a:rPr lang="en-US" altLang="ko-KR" dirty="0" smtClean="0">
                <a:ea typeface="굴림" charset="-127"/>
              </a:rPr>
              <a:t>A functional protein consists of one or more polypeptides twisted, folded, and coiled into a unique shape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 sequence of amino acids determines a protein’s three-dimensional structure</a:t>
            </a:r>
          </a:p>
          <a:p>
            <a:pPr lvl="1"/>
            <a:r>
              <a:rPr lang="en-US" altLang="ko-KR" dirty="0" smtClean="0">
                <a:ea typeface="굴림" charset="-127"/>
              </a:rPr>
              <a:t>A protein’s structure determines its function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5312647"/>
            <a:ext cx="8103966" cy="830997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600" b="1" dirty="0" smtClean="0"/>
              <a:t>독감바이러스와 결합한 항체</a:t>
            </a:r>
            <a:r>
              <a:rPr lang="en-US" altLang="ko-KR" sz="1600" b="1" dirty="0" smtClean="0"/>
              <a:t>.  </a:t>
            </a:r>
            <a:r>
              <a:rPr lang="ko-KR" altLang="en-US" sz="1600" dirty="0" smtClean="0"/>
              <a:t>독감바이러스의 단백질과 결합한 항체 단백질의 컴퓨터모델을 만드는데 </a:t>
            </a:r>
            <a:r>
              <a:rPr lang="en-US" altLang="ko-KR" sz="1600" dirty="0" smtClean="0"/>
              <a:t>X</a:t>
            </a:r>
            <a:r>
              <a:rPr lang="ko-KR" altLang="en-US" sz="1600" dirty="0" smtClean="0"/>
              <a:t>선 결정학이란 기법이 사용되었다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두 단백질 사이의 정화한 형태의 상보성이 드러나게 된다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857364"/>
            <a:ext cx="5214974" cy="332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71736" y="1322313"/>
            <a:ext cx="108363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항체 단백질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718713" y="1322313"/>
            <a:ext cx="190436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독감바이러스 단백질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AutoShape 10"/>
          <p:cNvSpPr>
            <a:spLocks/>
          </p:cNvSpPr>
          <p:nvPr/>
        </p:nvSpPr>
        <p:spPr bwMode="auto">
          <a:xfrm rot="16200000">
            <a:off x="3010704" y="640554"/>
            <a:ext cx="201611" cy="2206600"/>
          </a:xfrm>
          <a:prstGeom prst="rightBrace">
            <a:avLst>
              <a:gd name="adj1" fmla="val 100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AutoShape 11"/>
          <p:cNvSpPr>
            <a:spLocks/>
          </p:cNvSpPr>
          <p:nvPr/>
        </p:nvSpPr>
        <p:spPr bwMode="auto">
          <a:xfrm rot="16200000">
            <a:off x="5551496" y="336526"/>
            <a:ext cx="255590" cy="2786083"/>
          </a:xfrm>
          <a:prstGeom prst="rightBrace">
            <a:avLst>
              <a:gd name="adj1" fmla="val 11831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00876"/>
          </a:xfrm>
        </p:spPr>
        <p:txBody>
          <a:bodyPr/>
          <a:lstStyle/>
          <a:p>
            <a:pPr marL="617537" lvl="1" indent="-342900">
              <a:buFont typeface="+mj-lt"/>
              <a:buAutoNum type="alphaLcPeriod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Four Levels of Protein Structure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The primary structure of a protein is its unique sequence of amino acids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Secondary structure, found in most proteins, consists of coils and folds in the polypeptide chain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Tertiary structure is determined by interactions among various side chains (R groups)</a:t>
            </a:r>
          </a:p>
          <a:p>
            <a:pPr lvl="2"/>
            <a:r>
              <a:rPr lang="en-US" altLang="ko-KR" dirty="0" smtClean="0">
                <a:ea typeface="굴림" charset="-127"/>
              </a:rPr>
              <a:t>Quaternary structure results when a protein consists of multiple polypeptide chains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139869"/>
          </a:xfrm>
        </p:spPr>
        <p:txBody>
          <a:bodyPr/>
          <a:lstStyle/>
          <a:p>
            <a:pPr marL="342900" indent="-342900">
              <a:buFont typeface="+mj-ea"/>
              <a:buAutoNum type="circleNumDbPlain"/>
            </a:pPr>
            <a:r>
              <a:rPr lang="ko-KR" altLang="en-US" b="1" dirty="0" smtClean="0">
                <a:solidFill>
                  <a:srgbClr val="3333FF"/>
                </a:solidFill>
              </a:rPr>
              <a:t>단백질의 </a:t>
            </a:r>
            <a:r>
              <a:rPr lang="en-US" altLang="ko-KR" b="1" dirty="0" smtClean="0">
                <a:solidFill>
                  <a:srgbClr val="3333FF"/>
                </a:solidFill>
              </a:rPr>
              <a:t>1</a:t>
            </a:r>
            <a:r>
              <a:rPr lang="ko-KR" altLang="en-US" b="1" dirty="0" smtClean="0">
                <a:solidFill>
                  <a:srgbClr val="3333FF"/>
                </a:solidFill>
              </a:rPr>
              <a:t>차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42925" lvl="1" indent="-269875">
              <a:spcBef>
                <a:spcPts val="12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1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폴리펩티드의</a:t>
            </a:r>
            <a:r>
              <a:rPr lang="ko-KR" altLang="en-US" dirty="0" smtClean="0">
                <a:latin typeface="Arial" charset="0"/>
                <a:cs typeface="Arial" charset="0"/>
              </a:rPr>
              <a:t> 아미노산서열에 의해 결정된다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42925" lvl="1" indent="-269875">
              <a:spcBef>
                <a:spcPts val="4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단백질의 기능은 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1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구조를 결정하는 아미노산서열에 의해 결정 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2925" lvl="1" indent="-269875" algn="just">
              <a:spcBef>
                <a:spcPts val="4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Frederick Sanger (1954)</a:t>
            </a:r>
            <a:r>
              <a:rPr lang="ko-KR" altLang="en-US" dirty="0" smtClean="0">
                <a:latin typeface="Arial" charset="0"/>
                <a:cs typeface="Arial" charset="0"/>
              </a:rPr>
              <a:t>에 의해 인슐린 분자에서 최초로 밝혀졌다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2925" lvl="1" indent="-269875" algn="just">
              <a:spcBef>
                <a:spcPts val="4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펩티드 결합에 의하여 일정한 순서로 연결되어 있는 다수의 아미노산으로 구성 된 사슬</a:t>
            </a:r>
          </a:p>
          <a:p>
            <a:pPr marL="542925" lvl="1" indent="-269875" algn="just">
              <a:spcBef>
                <a:spcPts val="4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폴리펩티드</a:t>
            </a:r>
            <a:r>
              <a:rPr lang="ko-KR" altLang="en-US" dirty="0" smtClean="0">
                <a:latin typeface="Arial" charset="0"/>
                <a:cs typeface="Arial" charset="0"/>
              </a:rPr>
              <a:t> 연쇄가 </a:t>
            </a:r>
            <a:r>
              <a:rPr lang="ko-KR" altLang="en-US" dirty="0" err="1" smtClean="0">
                <a:latin typeface="Arial" charset="0"/>
                <a:cs typeface="Arial" charset="0"/>
              </a:rPr>
              <a:t>디설파이드결합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(disulfide linkage, ─S─S─ </a:t>
            </a:r>
            <a:r>
              <a:rPr lang="ko-KR" altLang="en-US" dirty="0" smtClean="0">
                <a:latin typeface="Arial" charset="0"/>
                <a:cs typeface="Arial" charset="0"/>
              </a:rPr>
              <a:t>결합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에 의하여 가로로 연결되어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2925" lvl="1" indent="-269875" algn="just">
              <a:spcBef>
                <a:spcPts val="4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폴리펩티드의</a:t>
            </a:r>
            <a:r>
              <a:rPr lang="ko-KR" altLang="en-US" dirty="0" smtClean="0">
                <a:latin typeface="Arial" charset="0"/>
                <a:cs typeface="Arial" charset="0"/>
              </a:rPr>
              <a:t> 아미노산의 배열 순서와 </a:t>
            </a:r>
            <a:r>
              <a:rPr lang="ko-KR" altLang="en-US" dirty="0" err="1" smtClean="0">
                <a:latin typeface="Arial" charset="0"/>
                <a:cs typeface="Arial" charset="0"/>
              </a:rPr>
              <a:t>디설파이드결합에</a:t>
            </a:r>
            <a:r>
              <a:rPr lang="ko-KR" altLang="en-US" dirty="0" smtClean="0">
                <a:latin typeface="Arial" charset="0"/>
                <a:cs typeface="Arial" charset="0"/>
              </a:rPr>
              <a:t> 의한 연결 등을 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1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구조라고 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617537" lvl="1" indent="-342900" algn="just">
              <a:spcBef>
                <a:spcPts val="400"/>
              </a:spcBef>
              <a:buNone/>
            </a:pPr>
            <a:r>
              <a:rPr lang="en-US" altLang="ko-KR" dirty="0" smtClean="0">
                <a:latin typeface="Arial" charset="0"/>
                <a:cs typeface="Arial" charset="0"/>
              </a:rPr>
              <a:t>	ex.1) insulin :</a:t>
            </a:r>
          </a:p>
          <a:p>
            <a:pPr marL="1162050" lvl="3" indent="-171450" algn="just">
              <a:spcBef>
                <a:spcPts val="400"/>
              </a:spcBef>
              <a:buFontTx/>
              <a:buChar char="•"/>
            </a:pPr>
            <a:r>
              <a:rPr lang="en-US" altLang="ko-KR" dirty="0" smtClean="0">
                <a:latin typeface="Arial" charset="0"/>
                <a:cs typeface="Arial" charset="0"/>
              </a:rPr>
              <a:t>51</a:t>
            </a:r>
            <a:r>
              <a:rPr lang="ko-KR" altLang="en-US" dirty="0" smtClean="0">
                <a:latin typeface="Arial" charset="0"/>
                <a:cs typeface="Arial" charset="0"/>
              </a:rPr>
              <a:t>개의 아미노산으로 구성</a:t>
            </a:r>
            <a:r>
              <a:rPr lang="en-US" altLang="ko-KR" dirty="0" smtClean="0">
                <a:latin typeface="Arial" charset="0"/>
                <a:cs typeface="Arial" charset="0"/>
              </a:rPr>
              <a:t>. </a:t>
            </a:r>
          </a:p>
          <a:p>
            <a:pPr marL="1162050" lvl="3" indent="-171450" algn="just">
              <a:spcBef>
                <a:spcPts val="400"/>
              </a:spcBef>
              <a:buFontTx/>
              <a:buChar char="•"/>
            </a:pPr>
            <a:r>
              <a:rPr lang="en-US" altLang="ko-KR" dirty="0" smtClean="0"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</a:rPr>
              <a:t>개의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</a:t>
            </a:r>
            <a:r>
              <a:rPr lang="ko-KR" altLang="en-US" dirty="0" smtClean="0">
                <a:latin typeface="Arial" charset="0"/>
                <a:cs typeface="Arial" charset="0"/>
              </a:rPr>
              <a:t> 사슬이 </a:t>
            </a:r>
            <a:r>
              <a:rPr lang="en-US" altLang="ko-KR" dirty="0" smtClean="0"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</a:rPr>
              <a:t>개의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이황화물</a:t>
            </a:r>
            <a:r>
              <a:rPr lang="ko-KR" altLang="en-US" dirty="0" smtClean="0">
                <a:latin typeface="Arial" charset="0"/>
                <a:cs typeface="Arial" charset="0"/>
              </a:rPr>
              <a:t> 다리 </a:t>
            </a:r>
            <a:r>
              <a:rPr lang="en-US" altLang="ko-KR" dirty="0" smtClean="0">
                <a:latin typeface="Arial" charset="0"/>
                <a:cs typeface="Arial" charset="0"/>
              </a:rPr>
              <a:t>(S─S</a:t>
            </a:r>
            <a:r>
              <a:rPr lang="ko-KR" altLang="en-US" dirty="0" smtClean="0">
                <a:latin typeface="Arial" charset="0"/>
                <a:cs typeface="Arial" charset="0"/>
              </a:rPr>
              <a:t>결합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로 연결되어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952500" lvl="2" indent="-323850" algn="just">
              <a:spcBef>
                <a:spcPts val="400"/>
              </a:spcBef>
              <a:buNone/>
            </a:pPr>
            <a:r>
              <a:rPr lang="en-US" altLang="ko-KR" dirty="0" smtClean="0">
                <a:latin typeface="Arial" charset="0"/>
                <a:cs typeface="Arial" charset="0"/>
              </a:rPr>
              <a:t>ex.2) </a:t>
            </a:r>
            <a:r>
              <a:rPr lang="en-US" altLang="ko-KR" dirty="0" err="1" smtClean="0">
                <a:latin typeface="Arial" charset="0"/>
                <a:cs typeface="Arial" charset="0"/>
              </a:rPr>
              <a:t>lysozyme</a:t>
            </a:r>
            <a:r>
              <a:rPr lang="en-US" altLang="ko-KR" dirty="0" smtClean="0">
                <a:latin typeface="Arial" charset="0"/>
                <a:cs typeface="Arial" charset="0"/>
              </a:rPr>
              <a:t> : </a:t>
            </a:r>
            <a:r>
              <a:rPr lang="ko-KR" altLang="en-US" dirty="0" smtClean="0">
                <a:latin typeface="Arial" charset="0"/>
                <a:cs typeface="Arial" charset="0"/>
              </a:rPr>
              <a:t>달걀의 흰자위</a:t>
            </a:r>
            <a:r>
              <a:rPr lang="en-US" altLang="ko-KR" dirty="0" smtClean="0">
                <a:latin typeface="Arial" charset="0"/>
                <a:cs typeface="Arial" charset="0"/>
              </a:rPr>
              <a:t>, 129</a:t>
            </a:r>
            <a:r>
              <a:rPr lang="ko-KR" altLang="en-US" dirty="0" smtClean="0">
                <a:latin typeface="Arial" charset="0"/>
                <a:cs typeface="Arial" charset="0"/>
              </a:rPr>
              <a:t>개의 </a:t>
            </a:r>
            <a:r>
              <a:rPr lang="en-US" altLang="ko-KR" dirty="0" err="1" smtClean="0">
                <a:latin typeface="Arial" charset="0"/>
                <a:cs typeface="Arial" charset="0"/>
              </a:rPr>
              <a:t>a.a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err="1" smtClean="0">
                <a:latin typeface="Arial" charset="0"/>
                <a:cs typeface="Arial" charset="0"/>
              </a:rPr>
              <a:t>눈물속에</a:t>
            </a:r>
            <a:r>
              <a:rPr lang="ko-KR" altLang="en-US" dirty="0" smtClean="0">
                <a:latin typeface="Arial" charset="0"/>
                <a:cs typeface="Arial" charset="0"/>
              </a:rPr>
              <a:t> 존재한다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509200"/>
          </a:xfrm>
        </p:spPr>
        <p:txBody>
          <a:bodyPr/>
          <a:lstStyle/>
          <a:p>
            <a:pPr marL="342900" indent="-342900"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</a:rPr>
              <a:t>Molecular Diversity Arising from Carbon Skeleton Variation (</a:t>
            </a:r>
            <a:r>
              <a:rPr lang="ko-KR" altLang="en-US" b="1" dirty="0" smtClean="0">
                <a:solidFill>
                  <a:srgbClr val="3333FF"/>
                </a:solidFill>
              </a:rPr>
              <a:t>탄소골격의 변이에서 유래된 분자 다양성</a:t>
            </a:r>
            <a:r>
              <a:rPr lang="en-US" altLang="ko-KR" b="1" dirty="0" smtClean="0">
                <a:solidFill>
                  <a:srgbClr val="3333FF"/>
                </a:solidFill>
              </a:rPr>
              <a:t>)</a:t>
            </a:r>
          </a:p>
          <a:p>
            <a:pPr lvl="1"/>
            <a:r>
              <a:rPr kumimoji="1" lang="en-US" altLang="ko-KR" dirty="0" smtClean="0"/>
              <a:t>Carbon chains</a:t>
            </a:r>
            <a:r>
              <a:rPr lang="en-US" altLang="ko-KR" dirty="0" smtClean="0"/>
              <a:t> form the skeletons of most organic molecules</a:t>
            </a:r>
          </a:p>
          <a:p>
            <a:pPr lvl="1"/>
            <a:r>
              <a:rPr lang="en-US" altLang="ko-KR" dirty="0" smtClean="0"/>
              <a:t>Carbon chains vary in length and shape</a:t>
            </a:r>
          </a:p>
          <a:p>
            <a:pPr marL="342900" indent="-342900">
              <a:buFont typeface="+mj-lt"/>
              <a:buAutoNum type="arabicParenR" startAt="2"/>
            </a:pPr>
            <a:endParaRPr lang="en-US" altLang="ko-KR" b="1" dirty="0" smtClean="0"/>
          </a:p>
          <a:p>
            <a:pPr marL="615950" lvl="1" indent="-350838">
              <a:buFont typeface="+mj-lt"/>
              <a:buAutoNum type="alphaLcPeriod"/>
            </a:pPr>
            <a:r>
              <a:rPr lang="ko-KR" altLang="en-US" b="1" i="1" dirty="0" smtClean="0">
                <a:solidFill>
                  <a:srgbClr val="3333FF"/>
                </a:solidFill>
              </a:rPr>
              <a:t>탄화수소</a:t>
            </a:r>
            <a:r>
              <a:rPr lang="en-US" altLang="ko-KR" b="1" i="1" dirty="0" smtClean="0">
                <a:solidFill>
                  <a:srgbClr val="3333FF"/>
                </a:solidFill>
              </a:rPr>
              <a:t>(hydrocarbon) </a:t>
            </a:r>
          </a:p>
          <a:p>
            <a:pPr lvl="2"/>
            <a:r>
              <a:rPr lang="ko-KR" altLang="en-US" b="1" dirty="0" smtClean="0"/>
              <a:t>탄소와 수소만으로 이루어진 유기분자</a:t>
            </a:r>
            <a:endParaRPr lang="en-US" altLang="ko-KR" b="1" dirty="0" smtClean="0"/>
          </a:p>
          <a:p>
            <a:pPr lvl="2"/>
            <a:r>
              <a:rPr lang="ko-KR" altLang="en-US" b="1" dirty="0" smtClean="0"/>
              <a:t>수소 원자는 공유결합을 할 수 있는 자리라면 어디에서든지 탄소와 결합한다</a:t>
            </a:r>
            <a:r>
              <a:rPr lang="en-US" altLang="ko-KR" b="1" dirty="0" smtClean="0"/>
              <a:t>.</a:t>
            </a:r>
          </a:p>
          <a:p>
            <a:pPr lvl="2"/>
            <a:r>
              <a:rPr lang="ko-KR" altLang="en-US" b="1" dirty="0" smtClean="0"/>
              <a:t>석유의 주요 구성성분</a:t>
            </a:r>
            <a:endParaRPr lang="en-US" altLang="ko-KR" b="1" dirty="0" smtClean="0"/>
          </a:p>
          <a:p>
            <a:pPr marL="606425" lvl="1" indent="-341313">
              <a:buFont typeface="+mj-lt"/>
              <a:buAutoNum type="alphaLcPeriod"/>
            </a:pPr>
            <a:r>
              <a:rPr lang="ko-KR" altLang="en-US" b="1" i="1" dirty="0" smtClean="0">
                <a:solidFill>
                  <a:srgbClr val="3333FF"/>
                </a:solidFill>
              </a:rPr>
              <a:t>이성질체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lvl="2"/>
            <a:r>
              <a:rPr lang="ko-KR" altLang="en-US" b="1" dirty="0" smtClean="0"/>
              <a:t>같은 원소와 같은 수의 원자로 이루어져 있지만 서로 다른 구조를 하고 있는 것</a:t>
            </a:r>
            <a:endParaRPr lang="en-US" altLang="ko-KR" b="1" dirty="0" smtClean="0"/>
          </a:p>
          <a:p>
            <a:pPr lvl="2"/>
            <a:r>
              <a:rPr lang="ko-KR" altLang="en-US" b="1" dirty="0" smtClean="0"/>
              <a:t>서로 다른 특성을 갖게 됨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077218"/>
          </a:xfrm>
        </p:spPr>
        <p:txBody>
          <a:bodyPr/>
          <a:lstStyle/>
          <a:p>
            <a:pPr lvl="2"/>
            <a:r>
              <a:rPr lang="en-US" altLang="ko-KR" b="1" dirty="0" smtClean="0">
                <a:ea typeface="굴림" charset="-127"/>
              </a:rPr>
              <a:t>Primary structure</a:t>
            </a:r>
            <a:r>
              <a:rPr lang="en-US" altLang="ko-KR" dirty="0" smtClean="0">
                <a:ea typeface="굴림" charset="-127"/>
              </a:rPr>
              <a:t>, the sequence of amino acids in a protein, is like the order of letters in a long word </a:t>
            </a:r>
          </a:p>
          <a:p>
            <a:pPr lvl="2"/>
            <a:r>
              <a:rPr lang="en-US" altLang="ko-KR" dirty="0" smtClean="0">
                <a:ea typeface="굴림" charset="-127"/>
              </a:rPr>
              <a:t>Primary structure is determined by inherited genetic information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0" y="1214422"/>
            <a:ext cx="3937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103572" y="857232"/>
            <a:ext cx="2654300" cy="381000"/>
          </a:xfrm>
          <a:prstGeom prst="rect">
            <a:avLst/>
          </a:prstGeom>
          <a:solidFill>
            <a:srgbClr val="57B1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537498" y="3787786"/>
            <a:ext cx="11060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Amino acid</a:t>
            </a:r>
          </a:p>
          <a:p>
            <a:pPr>
              <a:buFont typeface="TimesNewRomanPS Bold" pitchFamily="1" charset="0"/>
              <a:buNone/>
            </a:pPr>
            <a:r>
              <a:rPr kumimoji="0" lang="en-US" altLang="ko-KR" sz="1600" b="1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subunits</a:t>
            </a:r>
            <a:endParaRPr kumimoji="0" lang="en-US" altLang="ko-KR" sz="1600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857488" y="1936425"/>
            <a:ext cx="1167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Font typeface="TimesNewRomanPS Bold" pitchFamily="1" charset="0"/>
              <a:buNone/>
            </a:pPr>
            <a:r>
              <a:rPr kumimoji="0" lang="en-US" altLang="ko-KR" sz="1600" b="1" baseline="30000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+</a:t>
            </a:r>
            <a:r>
              <a:rPr kumimoji="0" lang="en-US" altLang="ko-KR" sz="1600" b="1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H</a:t>
            </a:r>
            <a:r>
              <a:rPr kumimoji="0" lang="en-US" altLang="ko-KR" sz="1600" b="1" baseline="-25000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en-US" altLang="ko-KR" sz="1600" b="1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N</a:t>
            </a:r>
          </a:p>
          <a:p>
            <a:pPr algn="ctr">
              <a:buFont typeface="TimesNewRomanPS Bold" pitchFamily="1" charset="0"/>
              <a:buNone/>
            </a:pPr>
            <a:r>
              <a:rPr kumimoji="0" lang="en-US" altLang="ko-KR" sz="1600" b="1" dirty="0"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  Amino end</a:t>
            </a:r>
            <a:endParaRPr kumimoji="0" lang="en-US" altLang="ko-KR" sz="1600" b="1" baseline="30000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229335" y="5657833"/>
            <a:ext cx="239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25</a:t>
            </a:r>
            <a:endParaRPr kumimoji="0" lang="en-US" altLang="ko-KR" sz="1600" b="1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178310" y="4692661"/>
            <a:ext cx="239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20</a:t>
            </a:r>
            <a:endParaRPr kumimoji="0" lang="en-US" altLang="ko-KR" sz="1600" b="1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2479685" y="3914786"/>
            <a:ext cx="239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15</a:t>
            </a:r>
            <a:endParaRPr kumimoji="0" lang="en-US" altLang="ko-KR" sz="1600" b="1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508510" y="3267086"/>
            <a:ext cx="239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10</a:t>
            </a:r>
            <a:endParaRPr kumimoji="0" lang="en-US" altLang="ko-KR" sz="1600" b="1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5803910" y="1746261"/>
            <a:ext cx="112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5</a:t>
            </a:r>
            <a:endParaRPr kumimoji="0" lang="en-US" altLang="ko-KR" sz="1600" b="1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800485" y="1293795"/>
            <a:ext cx="11271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600" b="1" dirty="0">
                <a:solidFill>
                  <a:srgbClr val="33C5FF"/>
                </a:solidFill>
                <a:latin typeface="Arial" pitchFamily="34" charset="0"/>
                <a:ea typeface="굴림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600" b="1" dirty="0">
              <a:solidFill>
                <a:srgbClr val="33C5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 flipV="1">
            <a:off x="3703647" y="3944948"/>
            <a:ext cx="800100" cy="796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3906847" y="3414723"/>
            <a:ext cx="596900" cy="530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0"/>
          <p:cNvSpPr>
            <a:spLocks noChangeShapeType="1"/>
          </p:cNvSpPr>
          <p:nvPr/>
        </p:nvSpPr>
        <p:spPr bwMode="auto">
          <a:xfrm flipV="1">
            <a:off x="3687772" y="1868498"/>
            <a:ext cx="228600" cy="15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327410" y="892157"/>
            <a:ext cx="22733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buFont typeface="TimesNewRomanPS Bold" pitchFamily="1" charset="0"/>
              <a:buNone/>
            </a:pPr>
            <a:r>
              <a:rPr kumimoji="0" lang="en-US" altLang="ko-KR" sz="2100" b="1">
                <a:solidFill>
                  <a:schemeClr val="bg1"/>
                </a:solidFill>
                <a:ea typeface="굴림" charset="-127"/>
                <a:sym typeface="TimesNewRomanPS Bold" pitchFamily="1" charset="0"/>
              </a:rPr>
              <a:t>Primary Structure</a:t>
            </a:r>
            <a:endParaRPr kumimoji="0" lang="en-US" altLang="ko-KR" sz="2100" b="1">
              <a:latin typeface="Times" pitchFamily="18" charset="0"/>
              <a:ea typeface="굴림" charset="-127"/>
            </a:endParaRP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39934" y="1268413"/>
            <a:ext cx="528955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b="0" dirty="0">
                <a:latin typeface="Arial" charset="0"/>
                <a:ea typeface="굴림" charset="-127"/>
              </a:rPr>
              <a:t>primary structure of protein (amino acid sequence)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062196" y="4429132"/>
          <a:ext cx="3438523" cy="2093137"/>
        </p:xfrm>
        <a:graphic>
          <a:graphicData uri="http://schemas.openxmlformats.org/presentationml/2006/ole">
            <p:oleObj spid="_x0000_s76802" name="Image" r:id="rId3" imgW="5781857" imgH="3519944" progId="">
              <p:embed/>
            </p:oleObj>
          </a:graphicData>
        </a:graphic>
      </p:graphicFrame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95" y="1785926"/>
            <a:ext cx="47590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3"/>
          <p:cNvSpPr>
            <a:spLocks noChangeArrowheads="1"/>
          </p:cNvSpPr>
          <p:nvPr/>
        </p:nvSpPr>
        <p:spPr bwMode="auto">
          <a:xfrm>
            <a:off x="6215099" y="6215082"/>
            <a:ext cx="16430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Arial" charset="0"/>
                <a:ea typeface="맑은 고딕" pitchFamily="50" charset="-127"/>
                <a:cs typeface="Arial" charset="0"/>
                <a:hlinkClick r:id="rId5"/>
              </a:rPr>
              <a:t>단백질의 </a:t>
            </a:r>
            <a:r>
              <a:rPr lang="en-US" altLang="ko-KR" sz="1400" b="1" dirty="0">
                <a:latin typeface="Arial" charset="0"/>
                <a:ea typeface="맑은 고딕" pitchFamily="50" charset="-127"/>
                <a:cs typeface="Arial" charset="0"/>
                <a:hlinkClick r:id="rId5"/>
              </a:rPr>
              <a:t>1</a:t>
            </a:r>
            <a:r>
              <a:rPr lang="ko-KR" altLang="en-US" sz="1400" b="1" dirty="0" err="1">
                <a:latin typeface="Arial" charset="0"/>
                <a:ea typeface="맑은 고딕" pitchFamily="50" charset="-127"/>
                <a:cs typeface="Arial" charset="0"/>
                <a:hlinkClick r:id="rId5"/>
              </a:rPr>
              <a:t>차구조</a:t>
            </a:r>
            <a:endParaRPr lang="ko-KR" altLang="en-US" sz="1400" b="1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0" y="928670"/>
            <a:ext cx="7786710" cy="550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137030"/>
          </a:xfrm>
        </p:spPr>
        <p:txBody>
          <a:bodyPr/>
          <a:lstStyle/>
          <a:p>
            <a:pPr marL="342900" indent="-342900" algn="just">
              <a:buFont typeface="+mj-ea"/>
              <a:buAutoNum type="circleNumDbPlain" startAt="2"/>
            </a:pPr>
            <a:r>
              <a:rPr lang="ko-KR" altLang="en-US" b="1" dirty="0" smtClean="0">
                <a:solidFill>
                  <a:srgbClr val="3333FF"/>
                </a:solidFill>
              </a:rPr>
              <a:t>단백질의 </a:t>
            </a:r>
            <a:r>
              <a:rPr lang="en-US" altLang="ko-KR" b="1" dirty="0" smtClean="0">
                <a:solidFill>
                  <a:srgbClr val="3333FF"/>
                </a:solidFill>
              </a:rPr>
              <a:t>2</a:t>
            </a:r>
            <a:r>
              <a:rPr lang="ko-KR" altLang="en-US" b="1" dirty="0" smtClean="0">
                <a:solidFill>
                  <a:srgbClr val="3333FF"/>
                </a:solidFill>
              </a:rPr>
              <a:t>차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42925" lvl="1" indent="-269875" algn="just"/>
            <a:r>
              <a:rPr lang="ko-KR" altLang="en-US" dirty="0" smtClean="0">
                <a:latin typeface="Arial" charset="0"/>
                <a:cs typeface="Arial" charset="0"/>
              </a:rPr>
              <a:t>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구조는 수소결합에 의해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폴리펩티드가</a:t>
            </a:r>
            <a:r>
              <a:rPr lang="ko-KR" altLang="en-US" dirty="0" smtClean="0">
                <a:latin typeface="Arial" charset="0"/>
                <a:cs typeface="Arial" charset="0"/>
              </a:rPr>
              <a:t> 꼬이거나 접혀서 만들어진다</a:t>
            </a:r>
          </a:p>
          <a:p>
            <a:pPr marL="542925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전적으로 수소결합에 의해 형성된다</a:t>
            </a:r>
          </a:p>
          <a:p>
            <a:pPr marL="542925" lvl="1" indent="-269875" algn="just">
              <a:spcBef>
                <a:spcPct val="600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폴리펩티드</a:t>
            </a:r>
            <a:r>
              <a:rPr lang="ko-KR" altLang="en-US" dirty="0" smtClean="0">
                <a:latin typeface="Arial" charset="0"/>
                <a:cs typeface="Arial" charset="0"/>
              </a:rPr>
              <a:t> 사슬을 따라 ─</a:t>
            </a:r>
            <a:r>
              <a:rPr lang="en-US" altLang="ko-KR" dirty="0" smtClean="0">
                <a:latin typeface="Arial" charset="0"/>
                <a:cs typeface="Arial" charset="0"/>
              </a:rPr>
              <a:t>N─H</a:t>
            </a:r>
            <a:r>
              <a:rPr lang="ko-KR" altLang="en-US" dirty="0" smtClean="0">
                <a:latin typeface="Arial" charset="0"/>
                <a:cs typeface="Arial" charset="0"/>
              </a:rPr>
              <a:t>기와 ─</a:t>
            </a:r>
            <a:r>
              <a:rPr lang="en-US" altLang="ko-KR" dirty="0" smtClean="0">
                <a:latin typeface="Arial" charset="0"/>
                <a:cs typeface="Arial" charset="0"/>
              </a:rPr>
              <a:t>C=O</a:t>
            </a:r>
            <a:r>
              <a:rPr lang="ko-KR" altLang="en-US" dirty="0" smtClean="0">
                <a:latin typeface="Arial" charset="0"/>
                <a:cs typeface="Arial" charset="0"/>
              </a:rPr>
              <a:t>기 사이에 일정한 간격으로 배열된 수소결합에 의해 만들어 진다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2925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단백질 분자를 구성하는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</a:t>
            </a:r>
            <a:r>
              <a:rPr lang="ko-KR" altLang="en-US" dirty="0" smtClean="0">
                <a:latin typeface="Arial" charset="0"/>
                <a:cs typeface="Arial" charset="0"/>
              </a:rPr>
              <a:t> 결합이 꼬이고 접히고 하여 평면상 이 되거나 나선상으로 된 구조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42925" lvl="1" indent="-269875" algn="just">
              <a:spcBef>
                <a:spcPct val="60000"/>
              </a:spcBef>
              <a:buNone/>
            </a:pPr>
            <a:r>
              <a:rPr lang="en-US" altLang="ko-KR" dirty="0" smtClean="0">
                <a:latin typeface="Arial" charset="0"/>
                <a:cs typeface="Arial" charset="0"/>
              </a:rPr>
              <a:t>	ex.1) α-keratin(α-</a:t>
            </a:r>
            <a:r>
              <a:rPr lang="ko-KR" altLang="en-US" dirty="0" smtClean="0">
                <a:latin typeface="Arial" charset="0"/>
                <a:cs typeface="Arial" charset="0"/>
              </a:rPr>
              <a:t>나선형</a:t>
            </a:r>
            <a:r>
              <a:rPr lang="en-US" altLang="ko-KR" dirty="0" smtClean="0">
                <a:latin typeface="Arial" charset="0"/>
                <a:cs typeface="Arial" charset="0"/>
              </a:rPr>
              <a:t>, alpha helix) : </a:t>
            </a:r>
            <a:r>
              <a:rPr lang="ko-KR" altLang="en-US" dirty="0" smtClean="0">
                <a:latin typeface="Arial" charset="0"/>
                <a:cs typeface="Arial" charset="0"/>
              </a:rPr>
              <a:t>섬유상 단백질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털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뿔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손톱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근원섬유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42925" lvl="1" indent="-269875" algn="just">
              <a:spcBef>
                <a:spcPct val="60000"/>
              </a:spcBef>
              <a:buNone/>
            </a:pPr>
            <a:r>
              <a:rPr lang="en-US" altLang="ko-KR" dirty="0" smtClean="0">
                <a:latin typeface="Arial" charset="0"/>
                <a:cs typeface="Arial" charset="0"/>
              </a:rPr>
              <a:t>	ex.2) </a:t>
            </a:r>
            <a:r>
              <a:rPr lang="ko-KR" altLang="en-US" dirty="0" smtClean="0">
                <a:latin typeface="Arial" charset="0"/>
                <a:cs typeface="Arial" charset="0"/>
              </a:rPr>
              <a:t>명주실의 </a:t>
            </a:r>
            <a:r>
              <a:rPr lang="en-US" altLang="ko-KR" dirty="0" smtClean="0">
                <a:latin typeface="Arial" charset="0"/>
                <a:cs typeface="Arial" charset="0"/>
              </a:rPr>
              <a:t>fibroin (β-</a:t>
            </a:r>
            <a:r>
              <a:rPr lang="ko-KR" altLang="en-US" dirty="0" smtClean="0">
                <a:latin typeface="Arial" charset="0"/>
                <a:cs typeface="Arial" charset="0"/>
              </a:rPr>
              <a:t>병풍구조</a:t>
            </a:r>
            <a:r>
              <a:rPr lang="en-US" altLang="ko-KR" dirty="0" smtClean="0">
                <a:latin typeface="Arial" charset="0"/>
                <a:cs typeface="Arial" charset="0"/>
              </a:rPr>
              <a:t>, beta-pleated sheet) : </a:t>
            </a:r>
            <a:r>
              <a:rPr lang="ko-KR" altLang="en-US" dirty="0" smtClean="0">
                <a:latin typeface="Arial" charset="0"/>
                <a:cs typeface="Arial" charset="0"/>
              </a:rPr>
              <a:t>거미줄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354217"/>
          </a:xfrm>
        </p:spPr>
        <p:txBody>
          <a:bodyPr/>
          <a:lstStyle/>
          <a:p>
            <a:pPr lvl="1"/>
            <a:r>
              <a:rPr lang="en-US" altLang="ko-KR" dirty="0" smtClean="0">
                <a:ea typeface="굴림" charset="-127"/>
              </a:rPr>
              <a:t>The coils and folds of </a:t>
            </a:r>
            <a:r>
              <a:rPr lang="en-US" altLang="ko-KR" b="1" dirty="0" smtClean="0">
                <a:ea typeface="굴림" charset="-127"/>
              </a:rPr>
              <a:t>secondary structure </a:t>
            </a:r>
            <a:r>
              <a:rPr lang="en-US" altLang="ko-KR" dirty="0" smtClean="0">
                <a:ea typeface="굴림" charset="-127"/>
              </a:rPr>
              <a:t>result from hydrogen bonds between repeating constituents of the polypeptide backbone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Typical secondary structures are a coil called an </a:t>
            </a:r>
            <a:r>
              <a:rPr lang="en-US" altLang="ko-KR" b="1" dirty="0" smtClean="0">
                <a:ea typeface="굴림" charset="-127"/>
                <a:sym typeface="Symbol" pitchFamily="18" charset="2"/>
              </a:rPr>
              <a:t></a:t>
            </a:r>
            <a:r>
              <a:rPr lang="en-US" altLang="ko-KR" b="1" dirty="0" smtClean="0">
                <a:ea typeface="굴림" charset="-127"/>
              </a:rPr>
              <a:t> helix </a:t>
            </a:r>
            <a:r>
              <a:rPr lang="en-US" altLang="ko-KR" dirty="0" smtClean="0">
                <a:ea typeface="굴림" charset="-127"/>
              </a:rPr>
              <a:t>and a folded structure called a </a:t>
            </a:r>
            <a:r>
              <a:rPr lang="en-US" altLang="ko-KR" b="1" dirty="0" smtClean="0">
                <a:ea typeface="굴림" charset="-127"/>
                <a:sym typeface="Symbol" pitchFamily="18" charset="2"/>
              </a:rPr>
              <a:t></a:t>
            </a:r>
            <a:r>
              <a:rPr lang="en-US" altLang="ko-KR" b="1" dirty="0" smtClean="0">
                <a:ea typeface="굴림" charset="-127"/>
              </a:rPr>
              <a:t> pleated sheet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182" y="1285860"/>
            <a:ext cx="636452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321" y="1317958"/>
            <a:ext cx="6666835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2143140" cy="486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6786579" cy="525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1142976" y="6357958"/>
            <a:ext cx="17144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Arial" charset="0"/>
                <a:cs typeface="Arial" charset="0"/>
                <a:hlinkClick r:id="rId3"/>
              </a:rPr>
              <a:t>단백질의 </a:t>
            </a:r>
            <a:r>
              <a:rPr lang="en-US" altLang="ko-KR" sz="1400" b="1" dirty="0">
                <a:latin typeface="Arial" charset="0"/>
                <a:cs typeface="Arial" charset="0"/>
                <a:hlinkClick r:id="rId3"/>
              </a:rPr>
              <a:t>2</a:t>
            </a:r>
            <a:r>
              <a:rPr lang="ko-KR" altLang="en-US" sz="1400" b="1" dirty="0" err="1">
                <a:latin typeface="Arial" charset="0"/>
                <a:cs typeface="Arial" charset="0"/>
                <a:hlinkClick r:id="rId3"/>
              </a:rPr>
              <a:t>차구조</a:t>
            </a:r>
            <a:endParaRPr lang="ko-KR" altLang="en-US" sz="1400" b="1" dirty="0">
              <a:latin typeface="Arial" charset="0"/>
              <a:cs typeface="Arial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84319"/>
            <a:ext cx="83820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190845" y="884248"/>
            <a:ext cx="2946400" cy="355600"/>
          </a:xfrm>
          <a:prstGeom prst="rect">
            <a:avLst/>
          </a:prstGeom>
          <a:solidFill>
            <a:srgbClr val="52B49E"/>
          </a:solidFill>
          <a:ln w="9525">
            <a:solidFill>
              <a:srgbClr val="52B49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194020" y="892185"/>
            <a:ext cx="29162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buFont typeface="TimesNewRomanPS Bold" pitchFamily="1" charset="0"/>
              <a:buNone/>
            </a:pPr>
            <a:r>
              <a:rPr kumimoji="0" lang="en-US" altLang="ko-KR" sz="2100" b="1">
                <a:solidFill>
                  <a:schemeClr val="bg1"/>
                </a:solidFill>
                <a:ea typeface="굴림" charset="-127"/>
                <a:sym typeface="TimesNewRomanPS Bold" pitchFamily="1" charset="0"/>
              </a:rPr>
              <a:t>Secondary Structure</a:t>
            </a:r>
            <a:endParaRPr kumimoji="0" lang="en-US" altLang="ko-KR" sz="2100" b="1">
              <a:solidFill>
                <a:schemeClr val="bg1"/>
              </a:solidFill>
              <a:latin typeface="Times" pitchFamily="18" charset="0"/>
              <a:ea typeface="굴림" charset="-127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139760" y="1682581"/>
            <a:ext cx="10034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Font typeface="TimesNewRomanPS Bold" pitchFamily="1" charset="0"/>
              <a:buNone/>
            </a:pPr>
            <a:r>
              <a:rPr lang="el-GR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병풍구조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79428" y="2579367"/>
            <a:ext cx="8207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아미노산</a:t>
            </a:r>
            <a:endParaRPr kumimoji="0"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ctr"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소단위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495611" y="4605348"/>
            <a:ext cx="1005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 typeface="TimesNewRomanPS Bold" pitchFamily="1" charset="0"/>
              <a:buNone/>
            </a:pPr>
            <a:r>
              <a:rPr kumimoji="0" lang="el-GR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α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나선구조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 rot="10800000" flipV="1">
            <a:off x="1571604" y="1928802"/>
            <a:ext cx="2143140" cy="857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rot="5400000" flipH="1" flipV="1">
            <a:off x="142050" y="3786190"/>
            <a:ext cx="142876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8" y="1955800"/>
            <a:ext cx="8339137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2764033"/>
            <a:ext cx="77829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에탄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   프로판             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1-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부틴      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2-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부틴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71463" indent="-271463">
              <a:buAutoNum type="alphaLcParenBoth"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길이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탄소골격은 길이가 다양하다     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(c)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이중결합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골격은 그 위치가 다양한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/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					                     </a:t>
            </a:r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이중결합을 가지고 있다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147" y="4786322"/>
            <a:ext cx="6962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부탄 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2-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메틸프로판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 사이클로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헥산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벤젠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보통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이소부탄으로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불림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334672"/>
            <a:ext cx="8552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(b)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가지치기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골격은 가지를 치기도 하고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(d)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고리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어떤 탄소골격은 고리형태로 배열된다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pPr algn="dist"/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05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안 치기도 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                                                                </a:t>
            </a:r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각 화합물에 대한 약식 구조식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오른쪽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에서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					   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각 모서리는 탄소와 여기에 결합된 수소들을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					   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나타낸다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026743"/>
          </a:xfrm>
        </p:spPr>
        <p:txBody>
          <a:bodyPr/>
          <a:lstStyle/>
          <a:p>
            <a:pPr marL="342900" indent="-342900" algn="just">
              <a:buFont typeface="+mj-ea"/>
              <a:buAutoNum type="circleNumDbPlain" startAt="3"/>
            </a:pPr>
            <a:r>
              <a:rPr lang="ko-KR" altLang="en-US" b="1" dirty="0" smtClean="0">
                <a:solidFill>
                  <a:srgbClr val="3333FF"/>
                </a:solidFill>
              </a:rPr>
              <a:t>단백질의 </a:t>
            </a:r>
            <a:r>
              <a:rPr lang="en-US" altLang="ko-KR" b="1" dirty="0" smtClean="0">
                <a:solidFill>
                  <a:srgbClr val="3333FF"/>
                </a:solidFill>
              </a:rPr>
              <a:t>3</a:t>
            </a:r>
            <a:r>
              <a:rPr lang="ko-KR" altLang="en-US" b="1" dirty="0" smtClean="0">
                <a:solidFill>
                  <a:srgbClr val="3333FF"/>
                </a:solidFill>
              </a:rPr>
              <a:t>차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34988" lvl="1" indent="-261938" algn="just"/>
            <a:r>
              <a:rPr lang="ko-KR" altLang="en-US" dirty="0" smtClean="0">
                <a:latin typeface="Arial" charset="0"/>
                <a:cs typeface="Arial" charset="0"/>
              </a:rPr>
              <a:t>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3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폴리펩티드의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3</a:t>
            </a:r>
            <a:r>
              <a:rPr lang="ko-KR" altLang="en-US" dirty="0" smtClean="0">
                <a:latin typeface="Arial" charset="0"/>
                <a:cs typeface="Arial" charset="0"/>
              </a:rPr>
              <a:t>차원적 형태이다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34988" lvl="1" indent="-261938" algn="just"/>
            <a:r>
              <a:rPr lang="ko-KR" altLang="en-US" dirty="0" smtClean="0">
                <a:latin typeface="Arial" charset="0"/>
                <a:cs typeface="Arial" charset="0"/>
              </a:rPr>
              <a:t>다양한 아미노산의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곁사슬</a:t>
            </a:r>
            <a:r>
              <a:rPr lang="ko-KR" altLang="en-US" dirty="0" smtClean="0">
                <a:latin typeface="Arial" charset="0"/>
                <a:cs typeface="Arial" charset="0"/>
              </a:rPr>
              <a:t> 즉</a:t>
            </a:r>
            <a:r>
              <a:rPr lang="en-US" altLang="ko-KR" dirty="0" smtClean="0">
                <a:latin typeface="Arial" charset="0"/>
                <a:cs typeface="Arial" charset="0"/>
              </a:rPr>
              <a:t>, R</a:t>
            </a:r>
            <a:r>
              <a:rPr lang="ko-KR" altLang="en-US" dirty="0" smtClean="0">
                <a:latin typeface="Arial" charset="0"/>
                <a:cs typeface="Arial" charset="0"/>
              </a:rPr>
              <a:t>기 간의 상호작용에 의한 폴리펩티드의 전체적인 모습이다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 smtClean="0">
              <a:latin typeface="Arial" charset="0"/>
              <a:cs typeface="Arial" charset="0"/>
            </a:endParaRPr>
          </a:p>
          <a:p>
            <a:pPr marL="534988" lvl="1" indent="-261938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결합이 첨가되어 다시 접히고 꼬여서 더욱 안정된 상태의 입체구조</a:t>
            </a:r>
          </a:p>
          <a:p>
            <a:pPr marL="534988" lvl="1" indent="-261938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수소결합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, S─S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결합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, </a:t>
            </a:r>
            <a:r>
              <a:rPr lang="ko-KR" altLang="en-US" dirty="0" err="1" smtClean="0">
                <a:latin typeface="Arial" charset="0"/>
                <a:cs typeface="Arial" charset="0"/>
                <a:sym typeface="Symbol" pitchFamily="18" charset="2"/>
              </a:rPr>
              <a:t>소수성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 상호작용에 의해 형성</a:t>
            </a:r>
            <a:endParaRPr lang="en-US" altLang="ko-KR" dirty="0" smtClean="0">
              <a:latin typeface="Arial" charset="0"/>
              <a:cs typeface="Arial" charset="0"/>
              <a:sym typeface="Symbol" pitchFamily="18" charset="2"/>
            </a:endParaRPr>
          </a:p>
          <a:p>
            <a:pPr marL="534988" lvl="1" indent="-261938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단백질의 형태는 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황화물 다리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(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결합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라는 공유결합에 의해 더욱 보강된다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.</a:t>
            </a:r>
          </a:p>
          <a:p>
            <a:pPr marL="712788" lvl="2" indent="-173038" algn="just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ex.) </a:t>
            </a:r>
            <a:r>
              <a:rPr lang="ko-KR" altLang="en-US" dirty="0" err="1" smtClean="0">
                <a:latin typeface="Arial" charset="0"/>
                <a:cs typeface="Arial" charset="0"/>
              </a:rPr>
              <a:t>미오글로빈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ko-KR" altLang="en-US" dirty="0" smtClean="0">
                <a:latin typeface="Arial" charset="0"/>
                <a:cs typeface="Arial" charset="0"/>
              </a:rPr>
              <a:t>근육 속</a:t>
            </a:r>
            <a:r>
              <a:rPr lang="en-US" altLang="ko-KR" dirty="0" smtClean="0">
                <a:latin typeface="Arial" charset="0"/>
                <a:cs typeface="Arial" charset="0"/>
              </a:rPr>
              <a:t>): 153</a:t>
            </a:r>
            <a:r>
              <a:rPr lang="ko-KR" altLang="en-US" dirty="0" smtClean="0">
                <a:latin typeface="Arial" charset="0"/>
                <a:cs typeface="Arial" charset="0"/>
              </a:rPr>
              <a:t>개의 </a:t>
            </a:r>
            <a:r>
              <a:rPr lang="en-US" altLang="ko-KR" dirty="0" err="1" smtClean="0">
                <a:latin typeface="Arial" charset="0"/>
                <a:cs typeface="Arial" charset="0"/>
              </a:rPr>
              <a:t>a.a</a:t>
            </a:r>
            <a:r>
              <a:rPr lang="en-US" altLang="ko-KR" dirty="0" smtClean="0">
                <a:latin typeface="Arial" charset="0"/>
                <a:cs typeface="Arial" charset="0"/>
              </a:rPr>
              <a:t>, 8</a:t>
            </a:r>
            <a:r>
              <a:rPr lang="ko-KR" altLang="en-US" dirty="0" smtClean="0">
                <a:latin typeface="Arial" charset="0"/>
                <a:cs typeface="Arial" charset="0"/>
              </a:rPr>
              <a:t>개의 </a:t>
            </a:r>
            <a:r>
              <a:rPr lang="en-US" altLang="ko-KR" dirty="0" smtClean="0">
                <a:latin typeface="Arial" charset="0"/>
                <a:cs typeface="Arial" charset="0"/>
              </a:rPr>
              <a:t>α-</a:t>
            </a:r>
            <a:r>
              <a:rPr lang="ko-KR" altLang="en-US" dirty="0" smtClean="0">
                <a:latin typeface="Arial" charset="0"/>
                <a:cs typeface="Arial" charset="0"/>
              </a:rPr>
              <a:t>나선형</a:t>
            </a:r>
            <a:r>
              <a:rPr lang="en-US" altLang="ko-KR" dirty="0" smtClean="0">
                <a:latin typeface="Arial" charset="0"/>
                <a:cs typeface="Arial" charset="0"/>
              </a:rPr>
              <a:t>. Fe</a:t>
            </a:r>
            <a:r>
              <a:rPr lang="ko-KR" altLang="en-US" dirty="0" smtClean="0">
                <a:latin typeface="Arial" charset="0"/>
                <a:cs typeface="Arial" charset="0"/>
              </a:rPr>
              <a:t>을 가진 헴기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heme</a:t>
            </a:r>
            <a:r>
              <a:rPr lang="en-US" altLang="ko-KR" dirty="0" smtClean="0">
                <a:latin typeface="Arial" charset="0"/>
                <a:cs typeface="Arial" charset="0"/>
              </a:rPr>
              <a:t> group)</a:t>
            </a:r>
            <a:r>
              <a:rPr lang="ko-KR" altLang="en-US" dirty="0" smtClean="0">
                <a:latin typeface="Arial" charset="0"/>
                <a:cs typeface="Arial" charset="0"/>
              </a:rPr>
              <a:t>를 가지고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712788" lvl="2" indent="-173038" algn="just">
              <a:spcBef>
                <a:spcPct val="600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보족분자단</a:t>
            </a:r>
            <a:r>
              <a:rPr lang="en-US" altLang="ko-KR" dirty="0" smtClean="0">
                <a:latin typeface="Arial" charset="0"/>
                <a:cs typeface="Arial" charset="0"/>
              </a:rPr>
              <a:t>(prostatic group)⇒</a:t>
            </a:r>
            <a:r>
              <a:rPr lang="ko-KR" altLang="en-US" dirty="0" smtClean="0">
                <a:latin typeface="Arial" charset="0"/>
                <a:cs typeface="Arial" charset="0"/>
              </a:rPr>
              <a:t>복합단백질의 특징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062103"/>
          </a:xfrm>
        </p:spPr>
        <p:txBody>
          <a:bodyPr/>
          <a:lstStyle/>
          <a:p>
            <a:pPr lvl="2"/>
            <a:r>
              <a:rPr lang="en-US" altLang="ko-KR" b="1" dirty="0" smtClean="0">
                <a:ea typeface="굴림" charset="-127"/>
              </a:rPr>
              <a:t>Tertiary structure </a:t>
            </a:r>
            <a:r>
              <a:rPr lang="en-US" altLang="ko-KR" dirty="0" smtClean="0">
                <a:ea typeface="굴림" charset="-127"/>
              </a:rPr>
              <a:t>is determined by interactions between R groups, rather than interactions between backbone constituents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These interactions between R groups include hydrogen bonds, ionic bonds, </a:t>
            </a:r>
            <a:r>
              <a:rPr lang="en-US" altLang="ko-KR" b="1" dirty="0" smtClean="0">
                <a:ea typeface="굴림" charset="-127"/>
              </a:rPr>
              <a:t>hydrophobic interactions</a:t>
            </a:r>
            <a:r>
              <a:rPr lang="en-US" altLang="ko-KR" dirty="0" smtClean="0">
                <a:ea typeface="굴림" charset="-127"/>
              </a:rPr>
              <a:t>, and van </a:t>
            </a:r>
            <a:r>
              <a:rPr lang="en-US" altLang="ko-KR" dirty="0" err="1" smtClean="0">
                <a:ea typeface="굴림" charset="-127"/>
              </a:rPr>
              <a:t>der</a:t>
            </a:r>
            <a:r>
              <a:rPr lang="en-US" altLang="ko-KR" dirty="0" smtClean="0">
                <a:ea typeface="굴림" charset="-127"/>
              </a:rPr>
              <a:t> Waals interactions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Strong covalent bonds called </a:t>
            </a:r>
            <a:r>
              <a:rPr lang="en-US" altLang="ko-KR" b="1" dirty="0" smtClean="0">
                <a:ea typeface="굴림" charset="-127"/>
              </a:rPr>
              <a:t>disulfide bridges </a:t>
            </a:r>
            <a:r>
              <a:rPr lang="en-US" altLang="ko-KR" dirty="0" smtClean="0">
                <a:ea typeface="굴림" charset="-127"/>
              </a:rPr>
              <a:t>may reinforce the protein’s structure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6" y="1099174"/>
            <a:ext cx="4738700" cy="533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00364" y="300037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수소결합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2198" y="1357298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소수성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상호작용과</a:t>
            </a: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반데르발스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인력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9483" y="2214554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폴리펩티드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골격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2143" y="4214818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황화물 다리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9058" y="542926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이온결합</a:t>
            </a:r>
          </a:p>
        </p:txBody>
      </p:sp>
      <p:cxnSp>
        <p:nvCxnSpPr>
          <p:cNvPr id="19" name="직선 연결선 18"/>
          <p:cNvCxnSpPr/>
          <p:nvPr/>
        </p:nvCxnSpPr>
        <p:spPr>
          <a:xfrm rot="16200000" flipH="1">
            <a:off x="2893207" y="2821777"/>
            <a:ext cx="285752" cy="214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>
            <a:endCxn id="14" idx="1"/>
          </p:cNvCxnSpPr>
          <p:nvPr/>
        </p:nvCxnSpPr>
        <p:spPr>
          <a:xfrm flipV="1">
            <a:off x="5072066" y="1649686"/>
            <a:ext cx="1000132" cy="2791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5857884" y="2428868"/>
            <a:ext cx="35719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838" y="1311295"/>
            <a:ext cx="666273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14414" y="1064261"/>
            <a:ext cx="143629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폴리펩티드사슬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V="1">
            <a:off x="1571602" y="1331894"/>
            <a:ext cx="250825" cy="466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92715" y="795319"/>
            <a:ext cx="59311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el-GR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사슬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510088" y="4903769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헴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573940" y="4583094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철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408590" y="5624494"/>
            <a:ext cx="59471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el-GR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α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사슬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741869" y="6422111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콜라겐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189152" y="5980094"/>
            <a:ext cx="102592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헤모글로빈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5113315" y="4938694"/>
            <a:ext cx="57150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5686402" y="5065694"/>
            <a:ext cx="60960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6553220" y="4202094"/>
            <a:ext cx="876300" cy="78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486502" y="3998894"/>
            <a:ext cx="10287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5143477" y="1049319"/>
            <a:ext cx="546100" cy="546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H="1" flipV="1">
            <a:off x="5686402" y="1052494"/>
            <a:ext cx="609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286514" cy="519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1357290" y="6357958"/>
            <a:ext cx="1785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Arial" charset="0"/>
                <a:cs typeface="Arial" charset="0"/>
                <a:hlinkClick r:id="rId3"/>
              </a:rPr>
              <a:t>단백질의 </a:t>
            </a:r>
            <a:r>
              <a:rPr lang="en-US" altLang="ko-KR" sz="1400" b="1" dirty="0">
                <a:latin typeface="Arial" charset="0"/>
                <a:cs typeface="Arial" charset="0"/>
                <a:hlinkClick r:id="rId3"/>
              </a:rPr>
              <a:t>3</a:t>
            </a:r>
            <a:r>
              <a:rPr lang="ko-KR" altLang="en-US" sz="1400" b="1" dirty="0" err="1">
                <a:latin typeface="Arial" charset="0"/>
                <a:cs typeface="Arial" charset="0"/>
                <a:hlinkClick r:id="rId3"/>
              </a:rPr>
              <a:t>차구조</a:t>
            </a:r>
            <a:endParaRPr lang="ko-KR" altLang="en-US" sz="1400" b="1" dirty="0">
              <a:latin typeface="Arial" charset="0"/>
              <a:cs typeface="Arial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53437"/>
          </a:xfrm>
        </p:spPr>
        <p:txBody>
          <a:bodyPr/>
          <a:lstStyle/>
          <a:p>
            <a:pPr marL="342900" indent="-342900" algn="just">
              <a:buFont typeface="+mj-ea"/>
              <a:buAutoNum type="circleNumDbPlain" startAt="4"/>
            </a:pPr>
            <a:r>
              <a:rPr lang="ko-KR" altLang="en-US" b="1" dirty="0" smtClean="0">
                <a:solidFill>
                  <a:srgbClr val="3333FF"/>
                </a:solidFill>
              </a:rPr>
              <a:t>단백질의 </a:t>
            </a:r>
            <a:r>
              <a:rPr lang="en-US" altLang="ko-KR" b="1" dirty="0" smtClean="0">
                <a:solidFill>
                  <a:srgbClr val="3333FF"/>
                </a:solidFill>
              </a:rPr>
              <a:t>4</a:t>
            </a:r>
            <a:r>
              <a:rPr lang="ko-KR" altLang="en-US" b="1" dirty="0" smtClean="0">
                <a:solidFill>
                  <a:srgbClr val="3333FF"/>
                </a:solidFill>
              </a:rPr>
              <a:t>차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47687" lvl="1" indent="-273050" algn="just"/>
            <a:r>
              <a:rPr lang="ko-KR" altLang="en-US" dirty="0" smtClean="0">
                <a:latin typeface="Arial" charset="0"/>
                <a:cs typeface="Arial" charset="0"/>
              </a:rPr>
              <a:t>단백질의 </a:t>
            </a:r>
            <a:r>
              <a:rPr lang="en-US" altLang="ko-KR" dirty="0" smtClean="0">
                <a:latin typeface="Arial" charset="0"/>
                <a:cs typeface="Arial" charset="0"/>
              </a:rPr>
              <a:t>4</a:t>
            </a:r>
            <a:r>
              <a:rPr lang="ko-KR" altLang="en-US" dirty="0" smtClean="0">
                <a:latin typeface="Arial" charset="0"/>
                <a:cs typeface="Arial" charset="0"/>
              </a:rPr>
              <a:t>차 구조는 여러 개의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폴리펩티드가</a:t>
            </a:r>
            <a:r>
              <a:rPr lang="ko-KR" altLang="en-US" dirty="0" smtClean="0">
                <a:latin typeface="Arial" charset="0"/>
                <a:cs typeface="Arial" charset="0"/>
              </a:rPr>
              <a:t> 연관되어 만들어 진다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47687" lvl="1" indent="-273050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둘 이상의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폴리펩티드</a:t>
            </a:r>
            <a:r>
              <a:rPr lang="ko-KR" altLang="en-US" dirty="0" smtClean="0">
                <a:latin typeface="Arial" charset="0"/>
                <a:cs typeface="Arial" charset="0"/>
              </a:rPr>
              <a:t> 사슬이 수소결합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이온결합 및 </a:t>
            </a:r>
            <a:r>
              <a:rPr lang="ko-KR" altLang="en-US" dirty="0" err="1" smtClean="0">
                <a:latin typeface="Arial" charset="0"/>
                <a:cs typeface="Arial" charset="0"/>
              </a:rPr>
              <a:t>소수성결합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latin typeface="Arial" charset="0"/>
                <a:cs typeface="Arial" charset="0"/>
              </a:rPr>
              <a:t>등으로서로</a:t>
            </a:r>
            <a:r>
              <a:rPr lang="ko-KR" altLang="en-US" dirty="0" smtClean="0">
                <a:latin typeface="Arial" charset="0"/>
                <a:cs typeface="Arial" charset="0"/>
              </a:rPr>
              <a:t> 연결되어서 일정한 입체구조 형성하고 있는 것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812800" lvl="2" indent="-273050" algn="just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ex)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헤모글로빈 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: 2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개의 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-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나선형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, 2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개의 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-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사슬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각 사슬에 헴을 가진 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4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개의 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subunits (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구성단위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  <a:sym typeface="Symbol" pitchFamily="18" charset="2"/>
              </a:rPr>
              <a:t>를 가지고 있다</a:t>
            </a:r>
            <a:r>
              <a:rPr lang="en-US" altLang="ko-KR" dirty="0" smtClean="0"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062103"/>
          </a:xfrm>
        </p:spPr>
        <p:txBody>
          <a:bodyPr/>
          <a:lstStyle/>
          <a:p>
            <a:pPr lvl="2"/>
            <a:r>
              <a:rPr lang="en-US" altLang="ko-KR" b="1" dirty="0" smtClean="0">
                <a:ea typeface="굴림" charset="-127"/>
              </a:rPr>
              <a:t>Quaternary structure </a:t>
            </a:r>
            <a:r>
              <a:rPr lang="en-US" altLang="ko-KR" dirty="0" smtClean="0">
                <a:ea typeface="굴림" charset="-127"/>
              </a:rPr>
              <a:t>results when two or more polypeptide chains form one macromolecule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Collagen is a fibrous protein consisting of three polypeptides coiled like a rope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Hemoglobin is a globular protein consisting of four polypeptides: two alpha and two beta chains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7572397" cy="45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857224" y="6215082"/>
            <a:ext cx="17144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Arial" charset="0"/>
                <a:ea typeface="맑은 고딕" pitchFamily="50" charset="-127"/>
                <a:cs typeface="Arial" charset="0"/>
                <a:hlinkClick r:id="rId3"/>
              </a:rPr>
              <a:t>단백질의 </a:t>
            </a:r>
            <a:r>
              <a:rPr lang="en-US" altLang="ko-KR" sz="1400" b="1" dirty="0">
                <a:latin typeface="Arial" charset="0"/>
                <a:ea typeface="맑은 고딕" pitchFamily="50" charset="-127"/>
                <a:cs typeface="Arial" charset="0"/>
                <a:hlinkClick r:id="rId3"/>
              </a:rPr>
              <a:t>4</a:t>
            </a:r>
            <a:r>
              <a:rPr lang="ko-KR" altLang="en-US" sz="1400" b="1" dirty="0" err="1">
                <a:latin typeface="Arial" charset="0"/>
                <a:ea typeface="맑은 고딕" pitchFamily="50" charset="-127"/>
                <a:cs typeface="Arial" charset="0"/>
                <a:hlinkClick r:id="rId3"/>
              </a:rPr>
              <a:t>차구조</a:t>
            </a:r>
            <a:endParaRPr lang="ko-KR" altLang="en-US" sz="1400" b="1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175" y="155575"/>
            <a:ext cx="456565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597275" y="1049338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아미노산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143500" y="642938"/>
            <a:ext cx="2128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단계별로 본 단백질 구조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168650" y="2143125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수소결합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928813" y="3121025"/>
            <a:ext cx="1262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알파나선구조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954588" y="2906713"/>
            <a:ext cx="903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병풍구조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64238" y="4143375"/>
            <a:ext cx="16795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폴리펩티드</a:t>
            </a:r>
            <a:endParaRPr lang="en-US" altLang="ko-KR" sz="1400">
              <a:latin typeface="Arial" charset="0"/>
              <a:ea typeface="맑은 고딕" pitchFamily="50" charset="-127"/>
              <a:cs typeface="Arial" charset="0"/>
            </a:endParaRPr>
          </a:p>
          <a:p>
            <a:r>
              <a:rPr lang="en-US" altLang="ko-KR" sz="1400">
                <a:latin typeface="Arial" charset="0"/>
                <a:ea typeface="맑은 고딕" pitchFamily="50" charset="-127"/>
                <a:cs typeface="Arial" charset="0"/>
              </a:rPr>
              <a:t>(</a:t>
            </a:r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트랜스사이래틴의</a:t>
            </a:r>
            <a:endParaRPr lang="en-US" altLang="ko-KR" sz="1400">
              <a:latin typeface="Arial" charset="0"/>
              <a:ea typeface="맑은 고딕" pitchFamily="50" charset="-127"/>
              <a:cs typeface="Arial" charset="0"/>
            </a:endParaRPr>
          </a:p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 단위구조</a:t>
            </a:r>
            <a:r>
              <a:rPr lang="en-US" altLang="ko-KR" sz="1400">
                <a:latin typeface="Arial" charset="0"/>
                <a:ea typeface="맑은 고딕" pitchFamily="50" charset="-127"/>
                <a:cs typeface="Arial" charset="0"/>
              </a:rPr>
              <a:t>)</a:t>
            </a:r>
            <a:endParaRPr lang="ko-KR" altLang="en-US" sz="140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286250" y="6119813"/>
            <a:ext cx="2538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개의 폴리펩티드 단위구조가</a:t>
            </a:r>
            <a:endParaRPr lang="en-US" altLang="ko-KR" sz="1400">
              <a:latin typeface="Arial" charset="0"/>
              <a:ea typeface="맑은 고딕" pitchFamily="50" charset="-127"/>
              <a:cs typeface="Arial" charset="0"/>
            </a:endParaRPr>
          </a:p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모여 형성된 트랜스사이래틴</a:t>
            </a: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928662" y="232926"/>
            <a:ext cx="7472386" cy="3385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단백질</a:t>
            </a: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062651"/>
          </a:xfrm>
        </p:spPr>
        <p:txBody>
          <a:bodyPr/>
          <a:lstStyle/>
          <a:p>
            <a:pPr marL="265113" lvl="2" indent="0">
              <a:buNone/>
            </a:pPr>
            <a:r>
              <a:rPr lang="en-US" altLang="ko-KR" b="1" i="1" dirty="0" smtClean="0">
                <a:solidFill>
                  <a:srgbClr val="3333FF"/>
                </a:solidFill>
              </a:rPr>
              <a:t>b. </a:t>
            </a:r>
            <a:r>
              <a:rPr lang="ko-KR" altLang="en-US" b="1" i="1" dirty="0" smtClean="0">
                <a:solidFill>
                  <a:srgbClr val="3333FF"/>
                </a:solidFill>
              </a:rPr>
              <a:t>겸상적혈구빈혈증</a:t>
            </a:r>
            <a:r>
              <a:rPr lang="en-US" altLang="ko-KR" b="1" i="1" dirty="0" smtClean="0">
                <a:solidFill>
                  <a:srgbClr val="3333FF"/>
                </a:solidFill>
              </a:rPr>
              <a:t> : 1</a:t>
            </a:r>
            <a:r>
              <a:rPr lang="ko-KR" altLang="en-US" b="1" i="1" dirty="0" smtClean="0">
                <a:solidFill>
                  <a:srgbClr val="3333FF"/>
                </a:solidFill>
              </a:rPr>
              <a:t>차 구조의 작은 변화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marL="808038" lvl="3" indent="-273050">
              <a:buFont typeface="Arial" pitchFamily="34" charset="0"/>
              <a:buChar char="•"/>
            </a:pPr>
            <a:r>
              <a:rPr lang="en-US" altLang="ko-KR" dirty="0" smtClean="0"/>
              <a:t>1</a:t>
            </a:r>
            <a:r>
              <a:rPr lang="ko-KR" altLang="en-US" dirty="0" smtClean="0"/>
              <a:t>차 구조의 아주 작은 변화도 단백질의 구조와 작용능력에 영향을 줄 수 있다</a:t>
            </a:r>
            <a:endParaRPr lang="en-US" altLang="ko-KR" dirty="0" smtClean="0"/>
          </a:p>
          <a:p>
            <a:pPr marL="808038" lvl="3" indent="-273050">
              <a:buFont typeface="Arial" pitchFamily="34" charset="0"/>
              <a:buChar char="•"/>
            </a:pPr>
            <a:r>
              <a:rPr lang="ko-KR" altLang="en-US" dirty="0" smtClean="0"/>
              <a:t>겸상적혈구 빈혈증은 헤모글로빈 단백질에서 한 개의 아미노산 위치가 치환되어 나타나는 유전성인 혈액질환이다</a:t>
            </a:r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17537" lvl="1" indent="-342900">
              <a:buFont typeface="+mj-lt"/>
              <a:buAutoNum type="alphaLcPeriod" startAt="2"/>
            </a:pPr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17537" lvl="1" indent="-342900">
              <a:buFont typeface="+mj-lt"/>
              <a:buAutoNum type="alphaLcPeriod" startAt="2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Sickle-Cell Disease: A Change in Primary Structure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 slight change in primary structure can affect a protein’s structure and ability to function </a:t>
            </a:r>
          </a:p>
          <a:p>
            <a:pPr lvl="2"/>
            <a:r>
              <a:rPr lang="en-US" altLang="ko-KR" dirty="0" smtClean="0">
                <a:ea typeface="굴림" charset="-127"/>
              </a:rPr>
              <a:t>Sickle-cell disease, an inherited blood disorder, results from a single amino acid substitution in the protein hemoglobin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25" y="784219"/>
            <a:ext cx="8386763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143900" y="2071678"/>
            <a:ext cx="257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•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38454"/>
            <a:ext cx="84423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8081" y="2428868"/>
            <a:ext cx="56861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cs typeface="Arial" pitchFamily="34" charset="0"/>
              </a:rPr>
              <a:t>에탄</a:t>
            </a:r>
            <a:r>
              <a:rPr lang="ko-KR" alt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en-US" altLang="ko-KR" sz="1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ko-KR" sz="16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ko-KR" altLang="en-US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프로판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en-US" altLang="ko-KR" sz="1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ko-KR" sz="16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61584" y="2773360"/>
            <a:ext cx="2467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Arial" charset="0"/>
                <a:ea typeface="맑은 고딕" pitchFamily="50" charset="-127"/>
                <a:cs typeface="Arial" charset="0"/>
              </a:rPr>
              <a:t>탄소 골격 길이가 다양 함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28596" y="5786454"/>
            <a:ext cx="62856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latin typeface="Arial" charset="0"/>
                <a:ea typeface="맑은 고딕" pitchFamily="50" charset="-127"/>
                <a:cs typeface="Arial" charset="0"/>
              </a:rPr>
              <a:t>                   부탄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(C</a:t>
            </a:r>
            <a:r>
              <a:rPr lang="en-US" altLang="ko-KR" sz="1600" b="1" baseline="-25000" dirty="0" smtClean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sz="1600" b="1" baseline="-25000" dirty="0" smtClean="0">
                <a:latin typeface="Arial" charset="0"/>
                <a:ea typeface="맑은 고딕" pitchFamily="50" charset="-127"/>
                <a:cs typeface="Arial" charset="0"/>
              </a:rPr>
              <a:t>10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)</a:t>
            </a:r>
            <a:r>
              <a:rPr lang="ko-KR" altLang="en-US" sz="1600" b="1" dirty="0" smtClean="0">
                <a:latin typeface="Arial" charset="0"/>
                <a:ea typeface="맑은 고딕" pitchFamily="50" charset="-127"/>
                <a:cs typeface="Arial" charset="0"/>
              </a:rPr>
              <a:t>                                       </a:t>
            </a:r>
            <a:r>
              <a:rPr lang="ko-KR" altLang="en-US" sz="1600" b="1" dirty="0" err="1" smtClean="0">
                <a:latin typeface="Arial" charset="0"/>
                <a:ea typeface="맑은 고딕" pitchFamily="50" charset="-127"/>
                <a:cs typeface="Arial" charset="0"/>
              </a:rPr>
              <a:t>아이소부탄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(C</a:t>
            </a:r>
            <a:r>
              <a:rPr lang="en-US" altLang="ko-KR" sz="1600" b="1" baseline="-25000" dirty="0" smtClean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sz="1600" b="1" baseline="-25000" dirty="0" smtClean="0">
                <a:latin typeface="Arial" charset="0"/>
                <a:ea typeface="맑은 고딕" pitchFamily="50" charset="-127"/>
                <a:cs typeface="Arial" charset="0"/>
              </a:rPr>
              <a:t>10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)</a:t>
            </a:r>
          </a:p>
          <a:p>
            <a:endParaRPr lang="en-US" altLang="ko-KR" sz="1600" b="1" dirty="0" smtClean="0">
              <a:latin typeface="Arial" charset="0"/>
              <a:ea typeface="맑은 고딕" pitchFamily="50" charset="-127"/>
              <a:cs typeface="Arial" charset="0"/>
            </a:endParaRPr>
          </a:p>
          <a:p>
            <a:r>
              <a:rPr lang="ko-KR" altLang="en-US" sz="1600" b="1" dirty="0" smtClean="0">
                <a:latin typeface="Arial" charset="0"/>
                <a:ea typeface="맑은 고딕" pitchFamily="50" charset="-127"/>
                <a:cs typeface="Arial" charset="0"/>
              </a:rPr>
              <a:t>탄소골격이 일자형 혹은 </a:t>
            </a:r>
            <a:r>
              <a:rPr lang="ko-KR" altLang="en-US" sz="1600" b="1" dirty="0" err="1" smtClean="0">
                <a:latin typeface="Arial" charset="0"/>
                <a:ea typeface="맑은 고딕" pitchFamily="50" charset="-127"/>
                <a:cs typeface="Arial" charset="0"/>
              </a:rPr>
              <a:t>가지형을</a:t>
            </a:r>
            <a:r>
              <a:rPr lang="ko-KR" altLang="en-US" sz="1600" b="1" dirty="0" smtClean="0">
                <a:latin typeface="Arial" charset="0"/>
                <a:ea typeface="맑은 고딕" pitchFamily="50" charset="-127"/>
                <a:cs typeface="Arial" charset="0"/>
              </a:rPr>
              <a:t> 이룸</a:t>
            </a:r>
            <a:endParaRPr lang="ko-KR" altLang="en-US" sz="1600" b="1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9600" y="257199"/>
            <a:ext cx="5303837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201863" y="685549"/>
            <a:ext cx="63959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201863" y="1368174"/>
            <a:ext cx="1112484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2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차와 </a:t>
            </a: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201863" y="5392091"/>
            <a:ext cx="333425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기능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2201863" y="3523999"/>
            <a:ext cx="639599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4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500430" y="5423447"/>
            <a:ext cx="1500198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분자들이 서로 엉기지 않는다</a:t>
            </a: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각 분자들이 산소를 운반한다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500430" y="3520824"/>
            <a:ext cx="1166986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정상헤모글로빈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6218238" y="1609474"/>
            <a:ext cx="647613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el-GR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소단위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4660901" y="409325"/>
            <a:ext cx="1268421" cy="1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정상헤모글로빈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027738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7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5767388" y="90462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6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503863" y="90462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5243513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4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4983163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4722813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2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4456113" y="89827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5707063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Glu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408488" y="707774"/>
            <a:ext cx="17462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Val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4668838" y="707774"/>
            <a:ext cx="17462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His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4916488" y="704599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Leu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5189538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Thr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5446713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Pro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5970588" y="704599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Glu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683722" y="3248951"/>
            <a:ext cx="102592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α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5857884" y="4177645"/>
            <a:ext cx="102592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α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6215074" y="3143248"/>
            <a:ext cx="104196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4756762" y="4034769"/>
            <a:ext cx="104196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200" y="257199"/>
            <a:ext cx="5394325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300413" y="4978149"/>
            <a:ext cx="1343025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분자들이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엉켜 섬유상의 결정체가 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산소운반 능력이 현저히 감소한다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3297239" y="3429000"/>
            <a:ext cx="989009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겸상세포</a:t>
            </a:r>
            <a:endParaRPr kumimoji="0"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헤모글로빈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6192838" y="1615824"/>
            <a:ext cx="647613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소단위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4164013" y="406149"/>
            <a:ext cx="17843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Sickle-cell hemoglobin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5811838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7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545138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6</a:t>
            </a:r>
            <a:endParaRPr kumimoji="0" lang="en-US" altLang="ko-KR" sz="1300" b="1">
              <a:solidFill>
                <a:srgbClr val="FF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5278438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5018088" y="89827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4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4757738" y="90462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4491038" y="901449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2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4224338" y="898274"/>
            <a:ext cx="1397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3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5494338" y="704599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Val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4176713" y="704599"/>
            <a:ext cx="17462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Val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4437063" y="707774"/>
            <a:ext cx="17462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His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4687888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Leu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6" name="Text Box 55"/>
          <p:cNvSpPr txBox="1">
            <a:spLocks noChangeArrowheads="1"/>
          </p:cNvSpPr>
          <p:nvPr/>
        </p:nvSpPr>
        <p:spPr bwMode="auto">
          <a:xfrm>
            <a:off x="4964113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Thr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5224463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Pro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8" name="Text Box 57"/>
          <p:cNvSpPr txBox="1">
            <a:spLocks noChangeArrowheads="1"/>
          </p:cNvSpPr>
          <p:nvPr/>
        </p:nvSpPr>
        <p:spPr bwMode="auto">
          <a:xfrm>
            <a:off x="5751513" y="707774"/>
            <a:ext cx="2032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Glu</a:t>
            </a:r>
            <a:endParaRPr kumimoji="0" lang="en-US" altLang="ko-KR" sz="10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9" name="Text Box 58"/>
          <p:cNvSpPr txBox="1">
            <a:spLocks noChangeArrowheads="1"/>
          </p:cNvSpPr>
          <p:nvPr/>
        </p:nvSpPr>
        <p:spPr bwMode="auto">
          <a:xfrm>
            <a:off x="3582990" y="1282951"/>
            <a:ext cx="846134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노출된</a:t>
            </a:r>
            <a:endParaRPr kumimoji="0"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소수성부위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" name="Line 59"/>
          <p:cNvSpPr>
            <a:spLocks noChangeShapeType="1"/>
          </p:cNvSpPr>
          <p:nvPr/>
        </p:nvSpPr>
        <p:spPr bwMode="auto">
          <a:xfrm>
            <a:off x="4214810" y="1357297"/>
            <a:ext cx="1055690" cy="1347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201863" y="685549"/>
            <a:ext cx="63959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201863" y="1368174"/>
            <a:ext cx="1112484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2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차와 </a:t>
            </a: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201863" y="4963463"/>
            <a:ext cx="333425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기능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2201863" y="3523999"/>
            <a:ext cx="639599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4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차 구조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500562" y="3071810"/>
            <a:ext cx="102592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α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5857884" y="3786190"/>
            <a:ext cx="102592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α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929322" y="3248951"/>
            <a:ext cx="104196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4429124" y="4034769"/>
            <a:ext cx="104196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l-GR" altLang="ko-KR" sz="1300" b="1" i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β</a:t>
            </a:r>
            <a:endParaRPr kumimoji="0" lang="en-US" altLang="ko-KR" sz="13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1267" y="1332620"/>
            <a:ext cx="5293939" cy="290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71472" y="3000372"/>
            <a:ext cx="128881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적혈구의 모양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2071670" y="4314704"/>
            <a:ext cx="2214578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정상 세포는 산소를 운반하는 각각의 헤모글로빈으로 가득하다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714876" y="4335839"/>
            <a:ext cx="2214578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비정상 헤모글로빈 섬유는 세포의 모양을 </a:t>
            </a: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낫형으로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훼손시킨다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509200"/>
          </a:xfrm>
        </p:spPr>
        <p:txBody>
          <a:bodyPr/>
          <a:lstStyle/>
          <a:p>
            <a:pPr marL="608013" lvl="2" indent="-342900">
              <a:buFont typeface="+mj-lt"/>
              <a:buAutoNum type="alphaLcPeriod" startAt="3"/>
            </a:pPr>
            <a:r>
              <a:rPr lang="ko-KR" altLang="en-US" b="1" i="1" dirty="0" smtClean="0">
                <a:solidFill>
                  <a:srgbClr val="3333FF"/>
                </a:solidFill>
              </a:rPr>
              <a:t>무엇이 단백질 구조를 결정하는가</a:t>
            </a:r>
            <a:r>
              <a:rPr lang="en-US" altLang="ko-KR" b="1" i="1" dirty="0" smtClean="0">
                <a:solidFill>
                  <a:srgbClr val="3333FF"/>
                </a:solidFill>
              </a:rPr>
              <a:t>?</a:t>
            </a:r>
          </a:p>
          <a:p>
            <a:pPr marL="808038" lvl="3" indent="-268288">
              <a:buFont typeface="Arial" pitchFamily="34" charset="0"/>
              <a:buChar char="•"/>
            </a:pPr>
            <a:r>
              <a:rPr lang="en-US" altLang="ko-KR" dirty="0" smtClean="0"/>
              <a:t>1</a:t>
            </a:r>
            <a:r>
              <a:rPr lang="ko-KR" altLang="en-US" dirty="0" smtClean="0"/>
              <a:t>차 구조와 더불어 물리 화학적 환경이 단백질의 구조에 영향을 미친다</a:t>
            </a:r>
            <a:endParaRPr lang="en-US" altLang="ko-KR" dirty="0" smtClean="0"/>
          </a:p>
          <a:p>
            <a:pPr marL="808038" lvl="3" indent="-268288">
              <a:buFont typeface="Arial" pitchFamily="34" charset="0"/>
              <a:buChar char="•"/>
            </a:pPr>
            <a:r>
              <a:rPr lang="en-US" altLang="ko-KR" dirty="0" smtClean="0"/>
              <a:t>pH, </a:t>
            </a:r>
            <a:r>
              <a:rPr lang="ko-KR" altLang="en-US" dirty="0" smtClean="0"/>
              <a:t>염 농도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온도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또는 다른 환경요인의 변화는 단백질의 구조를 헝클어지게 할 수 있다</a:t>
            </a:r>
            <a:endParaRPr lang="en-US" altLang="ko-KR" dirty="0" smtClean="0"/>
          </a:p>
          <a:p>
            <a:pPr marL="808038" lvl="3" indent="-268288">
              <a:buFont typeface="Arial" pitchFamily="34" charset="0"/>
              <a:buChar char="•"/>
            </a:pPr>
            <a:r>
              <a:rPr lang="ko-KR" altLang="en-US" dirty="0" smtClean="0"/>
              <a:t>이와 같은 단백질의 원래 구조를 잃어버리는 것을 변성이라 한다</a:t>
            </a:r>
            <a:endParaRPr lang="en-US" altLang="ko-KR" dirty="0" smtClean="0"/>
          </a:p>
          <a:p>
            <a:pPr marL="808038" lvl="3" indent="-268288">
              <a:buFont typeface="Arial" pitchFamily="34" charset="0"/>
              <a:buChar char="•"/>
            </a:pPr>
            <a:r>
              <a:rPr lang="ko-KR" altLang="en-US" dirty="0" smtClean="0"/>
              <a:t>변성된 단백질은 생물학적 기능이 없다</a:t>
            </a:r>
          </a:p>
          <a:p>
            <a:pPr marL="617537" lvl="1" indent="-342900">
              <a:buFont typeface="+mj-lt"/>
              <a:buAutoNum type="alphaLcPeriod" startAt="3"/>
            </a:pPr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17537" lvl="1" indent="-342900">
              <a:buNone/>
            </a:pPr>
            <a:r>
              <a:rPr lang="en-US" altLang="ko-KR" b="1" i="1" dirty="0" smtClean="0">
                <a:solidFill>
                  <a:srgbClr val="3333FF"/>
                </a:solidFill>
                <a:ea typeface="굴림" charset="-127"/>
              </a:rPr>
              <a:t>c.  </a:t>
            </a: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What Determines Protein Structure?</a:t>
            </a:r>
          </a:p>
          <a:p>
            <a:pPr lvl="2"/>
            <a:r>
              <a:rPr lang="en-US" altLang="ko-KR" dirty="0" smtClean="0">
                <a:ea typeface="굴림" charset="-127"/>
              </a:rPr>
              <a:t>In addition to primary structure, physical and chemical conditions can affect structure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Alterations in pH, salt concentration, temperature, or other environmental factors can cause a protein to unravel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This loss of a protein’s native structure is called </a:t>
            </a:r>
            <a:r>
              <a:rPr lang="en-US" altLang="ko-KR" b="1" dirty="0" err="1" smtClean="0">
                <a:ea typeface="굴림" charset="-127"/>
              </a:rPr>
              <a:t>denaturation</a:t>
            </a:r>
            <a:endParaRPr lang="en-US" altLang="ko-KR" b="1" dirty="0" smtClean="0">
              <a:ea typeface="굴림" charset="-127"/>
            </a:endParaRPr>
          </a:p>
          <a:p>
            <a:pPr lvl="2"/>
            <a:r>
              <a:rPr lang="en-US" altLang="ko-KR" dirty="0" smtClean="0">
                <a:ea typeface="굴림" charset="-127"/>
              </a:rPr>
              <a:t>A denatured protein is biologically inactive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단백질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5241209"/>
            <a:ext cx="8103966" cy="830997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600" b="1" dirty="0" smtClean="0"/>
              <a:t>단백질의 변성과 복원</a:t>
            </a:r>
            <a:r>
              <a:rPr lang="en-US" altLang="ko-KR" sz="1600" b="1" dirty="0" smtClean="0"/>
              <a:t>. </a:t>
            </a:r>
            <a:r>
              <a:rPr lang="ko-KR" altLang="en-US" sz="1600" dirty="0" smtClean="0"/>
              <a:t>고온 혹은 다양한 화학 처리에 의해서 단백질은 변성되어 단백질의 구조와 기능을 잃게 된다</a:t>
            </a:r>
            <a:r>
              <a:rPr lang="en-US" altLang="ko-KR" sz="1600" dirty="0" smtClean="0"/>
              <a:t>.  </a:t>
            </a:r>
            <a:r>
              <a:rPr lang="ko-KR" altLang="en-US" sz="1600" dirty="0" smtClean="0"/>
              <a:t>변성된 단백질이 용해된 상태로 남아 있을 경우에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환경의 화학적 물적 상태가 정상으로 되돌아가면 종종 복원되는 경우가 있다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4" y="1333467"/>
            <a:ext cx="7500960" cy="353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282922" y="4326578"/>
            <a:ext cx="609141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정상 단백질                                                                    변성 단백질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000496" y="1547781"/>
            <a:ext cx="41036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변성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000496" y="4326578"/>
            <a:ext cx="41036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복원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924425"/>
          </a:xfrm>
        </p:spPr>
        <p:txBody>
          <a:bodyPr/>
          <a:lstStyle/>
          <a:p>
            <a:pPr marL="608013" lvl="2" indent="-342900">
              <a:buFont typeface="+mj-lt"/>
              <a:buAutoNum type="alphaLcPeriod" startAt="4"/>
            </a:pPr>
            <a:r>
              <a:rPr lang="ko-KR" altLang="en-US" b="1" i="1" dirty="0" smtClean="0">
                <a:solidFill>
                  <a:srgbClr val="3333FF"/>
                </a:solidFill>
              </a:rPr>
              <a:t>세포 내에서 단백질의 접힘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marL="808038" lvl="3" indent="-268288">
              <a:buFont typeface="Arial" pitchFamily="34" charset="0"/>
              <a:buChar char="•"/>
            </a:pPr>
            <a:r>
              <a:rPr lang="en-US" altLang="ko-KR" dirty="0" smtClean="0"/>
              <a:t>1</a:t>
            </a:r>
            <a:r>
              <a:rPr lang="ko-KR" altLang="en-US" dirty="0" smtClean="0"/>
              <a:t>차 구조로부터 단백질의 구조가 어떻게 형성되는지 예측하기는 매우 어렵다</a:t>
            </a:r>
            <a:endParaRPr lang="en-US" altLang="ko-KR" dirty="0" smtClean="0"/>
          </a:p>
          <a:p>
            <a:pPr marL="808038" lvl="3" indent="-268288">
              <a:buFont typeface="Arial" pitchFamily="34" charset="0"/>
              <a:buChar char="•"/>
            </a:pPr>
            <a:r>
              <a:rPr lang="ko-KR" altLang="en-US" dirty="0" smtClean="0"/>
              <a:t>대부분의 단백질은 여러 단계를 거쳐 안정된 구조를 </a:t>
            </a:r>
            <a:r>
              <a:rPr lang="ko-KR" altLang="en-US" dirty="0" err="1" smtClean="0"/>
              <a:t>만들것이다</a:t>
            </a:r>
            <a:endParaRPr lang="en-US" altLang="ko-KR" dirty="0" smtClean="0"/>
          </a:p>
          <a:p>
            <a:pPr marL="808038" lvl="3" indent="-268288">
              <a:buFont typeface="Arial" pitchFamily="34" charset="0"/>
              <a:buChar char="•"/>
            </a:pPr>
            <a:r>
              <a:rPr lang="ko-KR" altLang="en-US" dirty="0" err="1" smtClean="0"/>
              <a:t>샤페로닌은</a:t>
            </a:r>
            <a:r>
              <a:rPr lang="ko-KR" altLang="en-US" dirty="0" smtClean="0"/>
              <a:t> 다른 단백질이 적절히 접히도록 도와주는 단백질의 일종이다</a:t>
            </a:r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17537" lvl="1" indent="-342900">
              <a:buFont typeface="+mj-lt"/>
              <a:buAutoNum type="alphaLcPeriod" startAt="4"/>
            </a:pPr>
            <a:endParaRPr lang="en-US" altLang="ko-KR" i="1" dirty="0" smtClean="0">
              <a:solidFill>
                <a:srgbClr val="3333FF"/>
              </a:solidFill>
              <a:ea typeface="굴림" charset="-127"/>
            </a:endParaRPr>
          </a:p>
          <a:p>
            <a:pPr marL="617537" lvl="1" indent="-342900">
              <a:buFont typeface="+mj-lt"/>
              <a:buAutoNum type="alphaLcPeriod" startAt="4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Protein Folding in the Cell</a:t>
            </a:r>
          </a:p>
          <a:p>
            <a:pPr lvl="2"/>
            <a:r>
              <a:rPr lang="en-US" altLang="ko-KR" dirty="0" smtClean="0">
                <a:ea typeface="굴림" charset="-127"/>
              </a:rPr>
              <a:t>It is hard to predict a protein’s structure from its primary structure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Most proteins probably go through several states on their way to a stable structure</a:t>
            </a:r>
          </a:p>
          <a:p>
            <a:pPr lvl="2"/>
            <a:r>
              <a:rPr lang="en-US" altLang="ko-KR" b="1" dirty="0" err="1" smtClean="0">
                <a:ea typeface="굴림" charset="-127"/>
              </a:rPr>
              <a:t>Chaperonins</a:t>
            </a:r>
            <a:r>
              <a:rPr lang="en-US" altLang="ko-KR" b="1" dirty="0" smtClean="0">
                <a:ea typeface="굴림" charset="-127"/>
              </a:rPr>
              <a:t> </a:t>
            </a:r>
            <a:r>
              <a:rPr lang="en-US" altLang="ko-KR" dirty="0" smtClean="0">
                <a:ea typeface="굴림" charset="-127"/>
              </a:rPr>
              <a:t>are protein molecules that assist the proper folding of other proteins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00" y="1616400"/>
            <a:ext cx="8570913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7975" y="3194050"/>
            <a:ext cx="6445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속이 빈</a:t>
            </a:r>
            <a:endParaRPr kumimoji="0"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원통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93775" y="2368550"/>
            <a:ext cx="3397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뚜껑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27012" y="4152900"/>
            <a:ext cx="1158972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샤페로닌</a:t>
            </a:r>
            <a:endParaRPr kumimoji="0"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완전히 결합된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AutoShape 10"/>
          <p:cNvSpPr>
            <a:spLocks/>
          </p:cNvSpPr>
          <p:nvPr/>
        </p:nvSpPr>
        <p:spPr bwMode="auto">
          <a:xfrm>
            <a:off x="939800" y="2679700"/>
            <a:ext cx="152400" cy="1365250"/>
          </a:xfrm>
          <a:prstGeom prst="leftBrace">
            <a:avLst>
              <a:gd name="adj1" fmla="val 7465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89325" y="2133600"/>
            <a:ext cx="833562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폴리펩티드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384550" y="2216150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670175" y="4143380"/>
            <a:ext cx="1546898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err="1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샤페로닌의</a:t>
            </a:r>
            <a:r>
              <a:rPr kumimoji="0" lang="ko-KR" altLang="en-US" sz="1300" b="1" dirty="0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작용단계</a:t>
            </a:r>
            <a:endParaRPr kumimoji="0" lang="en-US" altLang="ko-KR" sz="1300" b="1" dirty="0">
              <a:solidFill>
                <a:srgbClr val="0000D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54325" y="4527550"/>
            <a:ext cx="1789113" cy="5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접히지 않은 </a:t>
            </a:r>
            <a:r>
              <a:rPr kumimoji="0"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폴리펩티드가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원통의 한쪽 끝으로 들어간다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819651" y="4152900"/>
            <a:ext cx="2038365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뚜껑이 붙게 되면</a:t>
            </a: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원통이 형태를 바꿔 </a:t>
            </a:r>
            <a:r>
              <a:rPr kumimoji="0"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폴리펩티드의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접힘을 위한 </a:t>
            </a:r>
            <a:r>
              <a:rPr kumimoji="0"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친수성</a:t>
            </a: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환경을 만든다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143768" y="4152900"/>
            <a:ext cx="1785949" cy="5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뚜껑이 떨어져 나가고 바르게 접힌 단백질이 방출된다</a:t>
            </a:r>
            <a:r>
              <a:rPr kumimoji="0"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215074" y="1711579"/>
            <a:ext cx="1260499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정확하게 접혀진 단백질</a:t>
            </a:r>
            <a:endParaRPr kumimoji="0"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7480300" y="1809750"/>
            <a:ext cx="571500" cy="438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내용 개체 틀 2"/>
          <p:cNvSpPr>
            <a:spLocks noGrp="1"/>
          </p:cNvSpPr>
          <p:nvPr>
            <p:ph idx="1"/>
          </p:nvPr>
        </p:nvSpPr>
        <p:spPr>
          <a:xfrm>
            <a:off x="540000" y="5241209"/>
            <a:ext cx="8103966" cy="830997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600" b="1" dirty="0" smtClean="0"/>
              <a:t>작용 중인 </a:t>
            </a:r>
            <a:r>
              <a:rPr lang="ko-KR" altLang="en-US" sz="1600" b="1" dirty="0" err="1" smtClean="0"/>
              <a:t>샤페로닌</a:t>
            </a:r>
            <a:r>
              <a:rPr lang="en-US" altLang="ko-KR" sz="1600" b="1" dirty="0" smtClean="0"/>
              <a:t>.  </a:t>
            </a:r>
            <a:r>
              <a:rPr lang="ko-KR" altLang="en-US" sz="1600" dirty="0" err="1" smtClean="0"/>
              <a:t>샤페로닌은</a:t>
            </a:r>
            <a:r>
              <a:rPr lang="ko-KR" altLang="en-US" sz="1600" dirty="0" smtClean="0"/>
              <a:t> 새롭게 만들어지는 </a:t>
            </a:r>
            <a:r>
              <a:rPr lang="ko-KR" altLang="en-US" sz="1600" dirty="0" err="1" smtClean="0"/>
              <a:t>폴리펩티드의</a:t>
            </a:r>
            <a:r>
              <a:rPr lang="ko-KR" altLang="en-US" sz="1600" dirty="0" smtClean="0"/>
              <a:t> 적절한 접힘을 위한 보호소 역할을 하는 내부 공간을 갖고 있다</a:t>
            </a:r>
            <a:r>
              <a:rPr lang="en-US" altLang="ko-KR" sz="1600" dirty="0" smtClean="0"/>
              <a:t>.  </a:t>
            </a:r>
            <a:r>
              <a:rPr lang="ko-KR" altLang="en-US" sz="1600" dirty="0" smtClean="0"/>
              <a:t>복합체는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개의 단백질로 구성되어 있는데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하나는 속이 빈 원통이고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다른 하나는 한쪽 끝에 꼭 맞는 뚜껑이다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  <p:sp>
        <p:nvSpPr>
          <p:cNvPr id="25" name="타원 24"/>
          <p:cNvSpPr/>
          <p:nvPr/>
        </p:nvSpPr>
        <p:spPr>
          <a:xfrm>
            <a:off x="2606050" y="4518000"/>
            <a:ext cx="180000" cy="180000"/>
          </a:xfrm>
          <a:prstGeom prst="ellipse">
            <a:avLst/>
          </a:prstGeom>
          <a:solidFill>
            <a:srgbClr val="0000D0"/>
          </a:solidFill>
          <a:ln>
            <a:solidFill>
              <a:srgbClr val="000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1</a:t>
            </a:r>
            <a:endParaRPr lang="ko-KR" alt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606314" y="4143380"/>
            <a:ext cx="180000" cy="180000"/>
          </a:xfrm>
          <a:prstGeom prst="ellipse">
            <a:avLst/>
          </a:prstGeom>
          <a:solidFill>
            <a:srgbClr val="0000D0"/>
          </a:solidFill>
          <a:ln>
            <a:solidFill>
              <a:srgbClr val="000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2</a:t>
            </a:r>
            <a:endParaRPr lang="ko-KR" alt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6929454" y="4143380"/>
            <a:ext cx="180000" cy="180000"/>
          </a:xfrm>
          <a:prstGeom prst="ellipse">
            <a:avLst/>
          </a:prstGeom>
          <a:solidFill>
            <a:srgbClr val="0000D0"/>
          </a:solidFill>
          <a:ln>
            <a:solidFill>
              <a:srgbClr val="000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cs typeface="Arial" pitchFamily="34" charset="0"/>
              </a:rPr>
              <a:t>3</a:t>
            </a:r>
            <a:endParaRPr lang="ko-KR" altLang="en-US" sz="11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735"/>
            <a:ext cx="687945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3"/>
          <p:cNvSpPr>
            <a:spLocks noChangeArrowheads="1"/>
          </p:cNvSpPr>
          <p:nvPr/>
        </p:nvSpPr>
        <p:spPr bwMode="auto">
          <a:xfrm>
            <a:off x="1143008" y="6215082"/>
            <a:ext cx="1142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Arial" charset="0"/>
                <a:ea typeface="맑은 고딕" pitchFamily="50" charset="-127"/>
                <a:cs typeface="Arial" charset="0"/>
                <a:hlinkClick r:id="rId3"/>
              </a:rPr>
              <a:t>구조단백질</a:t>
            </a:r>
            <a:endParaRPr lang="ko-KR" altLang="en-US" sz="1400" b="1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3200" y="1429200"/>
            <a:ext cx="685904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1000132" y="6215082"/>
            <a:ext cx="15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>
                <a:latin typeface="맑은 고딕" pitchFamily="50" charset="-127"/>
                <a:ea typeface="맑은 고딕" pitchFamily="50" charset="-127"/>
                <a:hlinkClick r:id="rId3"/>
              </a:rPr>
              <a:t>운반 단백질</a:t>
            </a:r>
            <a:endParaRPr lang="ko-KR" altLang="en-US" sz="1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단백질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745915"/>
          </a:xfrm>
        </p:spPr>
        <p:txBody>
          <a:bodyPr/>
          <a:lstStyle/>
          <a:p>
            <a:pPr marL="342900" indent="-342900">
              <a:buNone/>
            </a:pPr>
            <a:r>
              <a:rPr lang="en-US" altLang="ko-KR" b="1" dirty="0" smtClean="0">
                <a:solidFill>
                  <a:srgbClr val="3333FF"/>
                </a:solidFill>
              </a:rPr>
              <a:t>5.5  </a:t>
            </a:r>
            <a:r>
              <a:rPr lang="ko-KR" altLang="en-US" b="1" dirty="0" smtClean="0">
                <a:solidFill>
                  <a:srgbClr val="3333FF"/>
                </a:solidFill>
              </a:rPr>
              <a:t>핵산은 유전정보를 저장하고 전달한다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핵산은 풍부한 정보를 갖고 있는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뉴클레오티드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latin typeface="Arial" charset="0"/>
                <a:cs typeface="Arial" charset="0"/>
              </a:rPr>
              <a:t>중합체이다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핵산은 단백질에 대한 정보를 제공하는데 </a:t>
            </a: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디옥시리보핵산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deoxyribo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-nucleotide, DNA)</a:t>
            </a:r>
            <a:r>
              <a:rPr lang="ko-KR" altLang="en-US" dirty="0" smtClean="0">
                <a:latin typeface="Arial" charset="0"/>
                <a:cs typeface="Arial" charset="0"/>
              </a:rPr>
              <a:t>과 </a:t>
            </a: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리보핵산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ribonucleotide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)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>
                <a:latin typeface="Arial" charset="0"/>
                <a:cs typeface="Arial" charset="0"/>
              </a:rPr>
              <a:t>두 종류가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342900" indent="-342900" algn="just">
              <a:spcBef>
                <a:spcPct val="60000"/>
              </a:spcBef>
              <a:buFont typeface="+mj-lt"/>
              <a:buAutoNum type="arabicParenR"/>
            </a:pPr>
            <a:r>
              <a:rPr lang="ko-KR" altLang="en-US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핵산의 역할</a:t>
            </a:r>
            <a:endParaRPr lang="en-US" altLang="ko-KR" b="1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44512" lvl="1" indent="-269875" algn="just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DNA : </a:t>
            </a:r>
            <a:r>
              <a:rPr lang="ko-KR" altLang="en-US" dirty="0" smtClean="0">
                <a:latin typeface="Arial" charset="0"/>
                <a:cs typeface="Arial" charset="0"/>
              </a:rPr>
              <a:t>유전물질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544512" lvl="1" indent="-269875" algn="just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RNA : </a:t>
            </a:r>
            <a:r>
              <a:rPr lang="ko-KR" altLang="en-US" dirty="0" smtClean="0">
                <a:latin typeface="Arial" charset="0"/>
                <a:cs typeface="Arial" charset="0"/>
              </a:rPr>
              <a:t>단백질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>
                <a:latin typeface="Arial" charset="0"/>
                <a:cs typeface="Arial" charset="0"/>
              </a:rPr>
              <a:t>합성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342900" indent="-342900" algn="just">
              <a:spcBef>
                <a:spcPct val="60000"/>
              </a:spcBef>
              <a:buFont typeface="+mj-lt"/>
              <a:buAutoNum type="arabicParenR"/>
            </a:pPr>
            <a:r>
              <a:rPr lang="ko-KR" altLang="en-US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핵산의 구조</a:t>
            </a:r>
            <a:endParaRPr lang="en-US" altLang="ko-KR" b="1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핵산의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단량체는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뉴클레오티드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(nucleotide)</a:t>
            </a:r>
            <a:r>
              <a:rPr lang="ko-KR" altLang="en-US" dirty="0" smtClean="0">
                <a:latin typeface="Arial" charset="0"/>
                <a:cs typeface="Arial" charset="0"/>
              </a:rPr>
              <a:t>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핵산은 세포 내에서 염기성 단백질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histone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>
                <a:latin typeface="Arial" charset="0"/>
                <a:cs typeface="Arial" charset="0"/>
              </a:rPr>
              <a:t>또는 </a:t>
            </a:r>
            <a:r>
              <a:rPr lang="en-US" altLang="ko-KR" dirty="0" err="1" smtClean="0">
                <a:latin typeface="Arial" charset="0"/>
                <a:cs typeface="Arial" charset="0"/>
              </a:rPr>
              <a:t>protamine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과 결합하여 핵단백이라고 하는 복합단백질의 형태로 존재하기도 하고 단독으로 존재하기도 하는데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그 자체는 고분자 화합물이다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54463"/>
          </a:xfrm>
        </p:spPr>
        <p:txBody>
          <a:bodyPr/>
          <a:lstStyle/>
          <a:p>
            <a:pPr marL="617537" lvl="1" indent="-342900" algn="just">
              <a:buFont typeface="+mj-lt"/>
              <a:buAutoNum type="alphaLcPeriod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Hydrocarbons</a:t>
            </a:r>
          </a:p>
          <a:p>
            <a:pPr lvl="2" algn="just"/>
            <a:r>
              <a:rPr lang="en-US" altLang="ko-KR" b="1" dirty="0" smtClean="0">
                <a:ea typeface="굴림" charset="-127"/>
              </a:rPr>
              <a:t>Hydrocarbons</a:t>
            </a:r>
            <a:r>
              <a:rPr lang="en-US" altLang="ko-KR" dirty="0" smtClean="0">
                <a:ea typeface="굴림" charset="-127"/>
              </a:rPr>
              <a:t> are organic molecules consisting of only carbon and hydrogen</a:t>
            </a:r>
          </a:p>
          <a:p>
            <a:pPr lvl="2" algn="just"/>
            <a:r>
              <a:rPr lang="en-US" altLang="ko-KR" dirty="0" smtClean="0">
                <a:ea typeface="굴림" charset="-127"/>
              </a:rPr>
              <a:t>Many organic molecules, such as fats, have hydrocarbon components</a:t>
            </a:r>
          </a:p>
          <a:p>
            <a:pPr lvl="2" algn="just"/>
            <a:r>
              <a:rPr lang="en-US" altLang="ko-KR" dirty="0" smtClean="0">
                <a:ea typeface="굴림" charset="-127"/>
              </a:rPr>
              <a:t>Hydrocarbons can undergo reactions that release a large amount of energy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232202"/>
          </a:xfrm>
        </p:spPr>
        <p:txBody>
          <a:bodyPr/>
          <a:lstStyle/>
          <a:p>
            <a:pPr>
              <a:buNone/>
            </a:pPr>
            <a:r>
              <a:rPr lang="en-US" altLang="ko-KR" b="1" dirty="0" smtClean="0">
                <a:solidFill>
                  <a:srgbClr val="3333FF"/>
                </a:solidFill>
                <a:ea typeface="굴림" charset="-127"/>
              </a:rPr>
              <a:t>5.5  Nucleic acids store and transmit hereditary information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 amino acid sequence of a polypeptide is programmed by a unit of inheritance called a </a:t>
            </a:r>
            <a:r>
              <a:rPr lang="en-US" altLang="ko-KR" b="1" dirty="0" smtClean="0">
                <a:ea typeface="굴림" charset="-127"/>
              </a:rPr>
              <a:t>gene</a:t>
            </a:r>
          </a:p>
          <a:p>
            <a:pPr lvl="1"/>
            <a:r>
              <a:rPr lang="en-US" altLang="ko-KR" dirty="0" smtClean="0">
                <a:ea typeface="굴림" charset="-127"/>
              </a:rPr>
              <a:t>Genes are made of DNA, a </a:t>
            </a:r>
            <a:r>
              <a:rPr lang="en-US" altLang="ko-KR" b="1" dirty="0" smtClean="0">
                <a:ea typeface="굴림" charset="-127"/>
              </a:rPr>
              <a:t>nucleic acid</a:t>
            </a:r>
          </a:p>
          <a:p>
            <a:pPr lvl="1"/>
            <a:endParaRPr lang="en-US" altLang="ko-KR" b="1" dirty="0" smtClean="0">
              <a:ea typeface="굴림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The Roles of Nucleic Acids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There are two types of nucleic acids:</a:t>
            </a:r>
          </a:p>
          <a:p>
            <a:pPr lvl="2"/>
            <a:r>
              <a:rPr lang="en-US" altLang="ko-KR" b="1" dirty="0" smtClean="0">
                <a:ea typeface="굴림" charset="-127"/>
              </a:rPr>
              <a:t>Deoxyribonucleic acid (DNA)</a:t>
            </a:r>
          </a:p>
          <a:p>
            <a:pPr lvl="2"/>
            <a:r>
              <a:rPr lang="en-US" altLang="ko-KR" b="1" dirty="0" smtClean="0">
                <a:ea typeface="굴림" charset="-127"/>
              </a:rPr>
              <a:t>Ribonucleic acid (RNA)</a:t>
            </a:r>
          </a:p>
          <a:p>
            <a:pPr lvl="1"/>
            <a:r>
              <a:rPr lang="en-US" altLang="ko-KR" dirty="0" smtClean="0">
                <a:ea typeface="굴림" charset="-127"/>
              </a:rPr>
              <a:t>DNA provides directions for its own replication</a:t>
            </a:r>
          </a:p>
          <a:p>
            <a:pPr lvl="1"/>
            <a:r>
              <a:rPr lang="en-US" altLang="ko-KR" dirty="0" smtClean="0">
                <a:ea typeface="굴림" charset="-127"/>
              </a:rPr>
              <a:t>DNA directs synthesis of messenger RNA (mRNA) and, through mRNA, controls protein synthesis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Protein synthesis occurs in </a:t>
            </a:r>
            <a:r>
              <a:rPr lang="en-US" altLang="ko-KR" dirty="0" err="1" smtClean="0">
                <a:ea typeface="굴림" charset="-127"/>
              </a:rPr>
              <a:t>ribosomes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00" y="129600"/>
            <a:ext cx="592455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1873250" y="1257300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438650" y="1714500"/>
            <a:ext cx="6251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mRNA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65350" y="1298575"/>
            <a:ext cx="154939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핵에서의 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mRNA 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합성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422775" y="330200"/>
            <a:ext cx="44242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DNA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206625" y="2752725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048375" y="3038475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세포질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H="1">
            <a:off x="3962400" y="412750"/>
            <a:ext cx="434975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rot="10119827" flipH="1">
            <a:off x="3841750" y="1849438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3857625" y="1123950"/>
            <a:ext cx="3175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rot="10119827" flipH="1">
            <a:off x="3832225" y="2817813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3854450" y="2282825"/>
            <a:ext cx="3175" cy="527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4308475" y="1930400"/>
            <a:ext cx="142875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936750" y="1279525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6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00" y="129600"/>
            <a:ext cx="592455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975225" y="3632200"/>
            <a:ext cx="6251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mRNA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162175" y="3940175"/>
            <a:ext cx="1624007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핵공을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통해 세포질로 가는 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mRNA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의 이동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Line 33"/>
          <p:cNvSpPr>
            <a:spLocks noChangeShapeType="1"/>
          </p:cNvSpPr>
          <p:nvPr/>
        </p:nvSpPr>
        <p:spPr bwMode="auto">
          <a:xfrm flipV="1">
            <a:off x="4648200" y="3775075"/>
            <a:ext cx="276225" cy="18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>
            <a:off x="1882775" y="3914775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952625" y="3930650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>
                <a:solidFill>
                  <a:schemeClr val="bg1"/>
                </a:solidFill>
                <a:ea typeface="굴림" charset="-127"/>
                <a:sym typeface="TimesNewRomanPS Bold" pitchFamily="1" charset="0"/>
              </a:rPr>
              <a:t>2</a:t>
            </a:r>
            <a:endParaRPr kumimoji="0" lang="en-US" altLang="ko-KR" sz="1500" b="1">
              <a:solidFill>
                <a:schemeClr val="bg1"/>
              </a:solidFill>
              <a:latin typeface="Times" pitchFamily="18" charset="0"/>
              <a:ea typeface="굴림" charset="-127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873250" y="1257300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38650" y="1714500"/>
            <a:ext cx="6251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mRNA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65350" y="1298575"/>
            <a:ext cx="154939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핵에서의 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mRNA 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합성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422775" y="330200"/>
            <a:ext cx="44242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DNA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206625" y="2752725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048375" y="3038475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세포질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3962400" y="412750"/>
            <a:ext cx="434975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rot="10119827" flipH="1">
            <a:off x="3841750" y="1849438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3857625" y="1123950"/>
            <a:ext cx="3175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rot="10119827" flipH="1">
            <a:off x="3832225" y="2817813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3854450" y="2282825"/>
            <a:ext cx="3175" cy="527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4308475" y="1930400"/>
            <a:ext cx="142875" cy="219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936750" y="1279525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6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00" y="129600"/>
            <a:ext cx="592455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975225" y="3632200"/>
            <a:ext cx="6251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mRNA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162175" y="3940175"/>
            <a:ext cx="1624007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핵공을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통해 세포질로 가는 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mRNA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의 이동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Line 33"/>
          <p:cNvSpPr>
            <a:spLocks noChangeShapeType="1"/>
          </p:cNvSpPr>
          <p:nvPr/>
        </p:nvSpPr>
        <p:spPr bwMode="auto">
          <a:xfrm flipV="1">
            <a:off x="4648200" y="3775075"/>
            <a:ext cx="276225" cy="18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>
            <a:off x="1882775" y="3914775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952625" y="3930650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>
                <a:solidFill>
                  <a:schemeClr val="bg1"/>
                </a:solidFill>
                <a:ea typeface="굴림" charset="-127"/>
                <a:sym typeface="TimesNewRomanPS Bold" pitchFamily="1" charset="0"/>
              </a:rPr>
              <a:t>2</a:t>
            </a:r>
            <a:endParaRPr kumimoji="0" lang="en-US" altLang="ko-KR" sz="1500" b="1">
              <a:solidFill>
                <a:schemeClr val="bg1"/>
              </a:solidFill>
              <a:latin typeface="Times" pitchFamily="18" charset="0"/>
              <a:ea typeface="굴림" charset="-127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873250" y="1257300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38650" y="1714500"/>
            <a:ext cx="6251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mRNA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65350" y="1298575"/>
            <a:ext cx="154939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핵에서의 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mRNA 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합성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422775" y="330200"/>
            <a:ext cx="44242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DNA</a:t>
            </a:r>
            <a:endParaRPr kumimoji="0" lang="en-US" altLang="ko-KR" sz="16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206625" y="2752725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핵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048375" y="3038475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세포질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3962400" y="412750"/>
            <a:ext cx="434975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rot="10119827" flipH="1">
            <a:off x="3841750" y="1849438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3857625" y="1123950"/>
            <a:ext cx="3175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rot="10119827" flipH="1">
            <a:off x="3832225" y="2817813"/>
            <a:ext cx="9525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3854450" y="2282825"/>
            <a:ext cx="3175" cy="527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4308475" y="1930400"/>
            <a:ext cx="142875" cy="219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936750" y="1279525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1</a:t>
            </a:r>
            <a:endParaRPr kumimoji="0" lang="en-US" altLang="ko-KR" sz="16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778500" y="6064250"/>
            <a:ext cx="820738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아미노산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2441575" y="6261100"/>
            <a:ext cx="102592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폴리펩티드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165350" y="5130800"/>
            <a:ext cx="128881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단백질의 합성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Line 39"/>
          <p:cNvSpPr>
            <a:spLocks noChangeShapeType="1"/>
          </p:cNvSpPr>
          <p:nvPr/>
        </p:nvSpPr>
        <p:spPr bwMode="auto">
          <a:xfrm>
            <a:off x="5543550" y="5924550"/>
            <a:ext cx="2159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5365750" y="6089650"/>
            <a:ext cx="393700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6" name="Line 41"/>
          <p:cNvSpPr>
            <a:spLocks noChangeShapeType="1"/>
          </p:cNvSpPr>
          <p:nvPr/>
        </p:nvSpPr>
        <p:spPr bwMode="auto">
          <a:xfrm flipH="1">
            <a:off x="3530600" y="6086475"/>
            <a:ext cx="323850" cy="257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7" name="Oval 43"/>
          <p:cNvSpPr>
            <a:spLocks noChangeArrowheads="1"/>
          </p:cNvSpPr>
          <p:nvPr/>
        </p:nvSpPr>
        <p:spPr bwMode="auto">
          <a:xfrm>
            <a:off x="1882775" y="5105400"/>
            <a:ext cx="238125" cy="234950"/>
          </a:xfrm>
          <a:prstGeom prst="ellipse">
            <a:avLst/>
          </a:prstGeom>
          <a:solidFill>
            <a:srgbClr val="0096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1952625" y="5127625"/>
            <a:ext cx="111125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6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endParaRPr kumimoji="0" lang="en-US" altLang="ko-KR" sz="1600" b="1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5603875" y="4149725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리보솜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 flipV="1">
            <a:off x="5314950" y="4340225"/>
            <a:ext cx="234950" cy="16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739759"/>
          </a:xfrm>
        </p:spPr>
        <p:txBody>
          <a:bodyPr/>
          <a:lstStyle/>
          <a:p>
            <a:pPr marL="342900" indent="-342900" algn="just">
              <a:buFont typeface="+mj-lt"/>
              <a:buAutoNum type="arabicParenR" startAt="2"/>
            </a:pPr>
            <a:r>
              <a:rPr lang="ko-KR" altLang="en-US" b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핵산의 구조</a:t>
            </a:r>
            <a:endParaRPr lang="en-US" altLang="ko-KR" b="1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617537" lvl="1" indent="-342900">
              <a:buNone/>
            </a:pPr>
            <a:r>
              <a:rPr lang="en-US" altLang="ko-KR" b="1" i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a.  </a:t>
            </a:r>
            <a:r>
              <a:rPr lang="ko-KR" altLang="en-US" b="1" i="1" dirty="0" err="1" smtClean="0">
                <a:solidFill>
                  <a:srgbClr val="3333FF"/>
                </a:solidFill>
                <a:latin typeface="Arial" charset="0"/>
                <a:cs typeface="Arial" charset="0"/>
              </a:rPr>
              <a:t>뉴클레오티드</a:t>
            </a:r>
            <a:r>
              <a:rPr lang="ko-KR" altLang="en-US" b="1" i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 단위체</a:t>
            </a:r>
            <a:endParaRPr lang="en-US" altLang="ko-KR" b="1" i="1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809625" lvl="2" indent="-269875"/>
            <a:r>
              <a:rPr lang="ko-KR" altLang="en-US" dirty="0" smtClean="0">
                <a:latin typeface="Arial" charset="0"/>
                <a:cs typeface="Arial" charset="0"/>
              </a:rPr>
              <a:t>핵산은 본질적으로 몇 가지 종류의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뉴클레오티드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(nucleotide)</a:t>
            </a:r>
            <a:r>
              <a:rPr lang="ko-KR" altLang="en-US" dirty="0" smtClean="0">
                <a:latin typeface="Arial" charset="0"/>
                <a:cs typeface="Arial" charset="0"/>
              </a:rPr>
              <a:t>로 구성된 </a:t>
            </a:r>
            <a:r>
              <a:rPr lang="ko-KR" altLang="en-US" dirty="0" err="1" smtClean="0">
                <a:latin typeface="Arial" charset="0"/>
                <a:cs typeface="Arial" charset="0"/>
              </a:rPr>
              <a:t>중합체인데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뉴클레오티드는</a:t>
            </a:r>
            <a:r>
              <a:rPr lang="ko-KR" altLang="en-US" dirty="0" smtClean="0">
                <a:latin typeface="Arial" charset="0"/>
                <a:cs typeface="Arial" charset="0"/>
              </a:rPr>
              <a:t> 인산과 </a:t>
            </a:r>
            <a:r>
              <a:rPr lang="en-US" altLang="ko-KR" dirty="0" smtClean="0">
                <a:latin typeface="Arial" charset="0"/>
                <a:cs typeface="Arial" charset="0"/>
              </a:rPr>
              <a:t>5</a:t>
            </a:r>
            <a:r>
              <a:rPr lang="ko-KR" altLang="en-US" dirty="0" err="1" smtClean="0">
                <a:latin typeface="Arial" charset="0"/>
                <a:cs typeface="Arial" charset="0"/>
              </a:rPr>
              <a:t>탄당</a:t>
            </a:r>
            <a:r>
              <a:rPr lang="ko-KR" altLang="en-US" dirty="0" smtClean="0">
                <a:latin typeface="Arial" charset="0"/>
                <a:cs typeface="Arial" charset="0"/>
              </a:rPr>
              <a:t> 및 </a:t>
            </a:r>
            <a:r>
              <a:rPr lang="ko-KR" altLang="en-US" dirty="0" err="1" smtClean="0">
                <a:latin typeface="Arial" charset="0"/>
                <a:cs typeface="Arial" charset="0"/>
              </a:rPr>
              <a:t>퓨린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purine</a:t>
            </a:r>
            <a:r>
              <a:rPr lang="en-US" altLang="ko-KR" dirty="0" smtClean="0">
                <a:latin typeface="Arial" charset="0"/>
                <a:cs typeface="Arial" charset="0"/>
              </a:rPr>
              <a:t>) </a:t>
            </a:r>
            <a:r>
              <a:rPr lang="ko-KR" altLang="en-US" dirty="0" smtClean="0">
                <a:latin typeface="Arial" charset="0"/>
                <a:cs typeface="Arial" charset="0"/>
              </a:rPr>
              <a:t>또는 피리미딘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pyrimidine</a:t>
            </a:r>
            <a:r>
              <a:rPr lang="en-US" altLang="ko-KR" dirty="0" smtClean="0">
                <a:latin typeface="Arial" charset="0"/>
                <a:cs typeface="Arial" charset="0"/>
              </a:rPr>
              <a:t>) </a:t>
            </a:r>
            <a:r>
              <a:rPr lang="ko-KR" altLang="en-US" dirty="0" smtClean="0">
                <a:latin typeface="Arial" charset="0"/>
                <a:cs typeface="Arial" charset="0"/>
              </a:rPr>
              <a:t>염기로 구성되어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809625" lvl="2" indent="-269875"/>
            <a:r>
              <a:rPr lang="ko-KR" altLang="en-US" dirty="0" smtClean="0">
                <a:latin typeface="Arial" charset="0"/>
                <a:cs typeface="Arial" charset="0"/>
              </a:rPr>
              <a:t>핵단백질을 묽은 염산으로 가수분해하면 핵산이 단백질에서 분해되며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다시 핵산을 알칼리 혹은 효소로 가수분해하면 인산</a:t>
            </a:r>
            <a:r>
              <a:rPr lang="en-US" altLang="ko-KR" dirty="0" smtClean="0">
                <a:latin typeface="Arial" charset="0"/>
                <a:cs typeface="Arial" charset="0"/>
              </a:rPr>
              <a:t>(phosphoric acid), 5</a:t>
            </a:r>
            <a:r>
              <a:rPr lang="ko-KR" altLang="en-US" dirty="0" err="1" smtClean="0">
                <a:latin typeface="Arial" charset="0"/>
                <a:cs typeface="Arial" charset="0"/>
              </a:rPr>
              <a:t>탄당</a:t>
            </a:r>
            <a:r>
              <a:rPr lang="en-US" altLang="ko-KR" dirty="0" smtClean="0">
                <a:latin typeface="Arial" charset="0"/>
                <a:cs typeface="Arial" charset="0"/>
              </a:rPr>
              <a:t>(pentose) </a:t>
            </a:r>
            <a:r>
              <a:rPr lang="ko-KR" altLang="en-US" dirty="0" smtClean="0">
                <a:latin typeface="Arial" charset="0"/>
                <a:cs typeface="Arial" charset="0"/>
              </a:rPr>
              <a:t>및 질소</a:t>
            </a:r>
            <a:r>
              <a:rPr lang="en-US" altLang="ko-KR" dirty="0" smtClean="0">
                <a:latin typeface="Arial" charset="0"/>
                <a:cs typeface="Arial" charset="0"/>
              </a:rPr>
              <a:t>(nitrogen)</a:t>
            </a:r>
            <a:r>
              <a:rPr lang="ko-KR" altLang="en-US" dirty="0" smtClean="0">
                <a:latin typeface="Arial" charset="0"/>
                <a:cs typeface="Arial" charset="0"/>
              </a:rPr>
              <a:t>를 가진 염기</a:t>
            </a:r>
            <a:r>
              <a:rPr lang="en-US" altLang="ko-KR" dirty="0" smtClean="0">
                <a:latin typeface="Arial" charset="0"/>
                <a:cs typeface="Arial" charset="0"/>
              </a:rPr>
              <a:t>(base)</a:t>
            </a:r>
            <a:r>
              <a:rPr lang="ko-KR" altLang="en-US" dirty="0" smtClean="0">
                <a:latin typeface="Arial" charset="0"/>
                <a:cs typeface="Arial" charset="0"/>
              </a:rPr>
              <a:t>로 되어 있는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뉴클레오티드</a:t>
            </a:r>
            <a:r>
              <a:rPr lang="en-US" altLang="ko-KR" dirty="0" smtClean="0">
                <a:latin typeface="Arial" charset="0"/>
                <a:cs typeface="Arial" charset="0"/>
              </a:rPr>
              <a:t>(nucleotide)</a:t>
            </a:r>
            <a:r>
              <a:rPr lang="ko-KR" altLang="en-US" dirty="0" smtClean="0">
                <a:latin typeface="Arial" charset="0"/>
                <a:cs typeface="Arial" charset="0"/>
              </a:rPr>
              <a:t>로 분해된다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809625" lvl="2" indent="-269875"/>
            <a:r>
              <a:rPr lang="ko-KR" altLang="en-US" dirty="0" err="1" smtClean="0">
                <a:latin typeface="Arial" charset="0"/>
                <a:cs typeface="Arial" charset="0"/>
              </a:rPr>
              <a:t>뉴클레오티드를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뉴클레오티드</a:t>
            </a:r>
            <a:r>
              <a:rPr lang="ko-KR" altLang="en-US" dirty="0" smtClean="0">
                <a:latin typeface="Arial" charset="0"/>
                <a:cs typeface="Arial" charset="0"/>
              </a:rPr>
              <a:t> 가수분해 효소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nucleotidase,phosphotase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err="1" smtClean="0">
                <a:latin typeface="Arial" charset="0"/>
                <a:cs typeface="Arial" charset="0"/>
              </a:rPr>
              <a:t>로가수분해</a:t>
            </a:r>
            <a:r>
              <a:rPr lang="ko-KR" altLang="en-US" dirty="0" smtClean="0">
                <a:latin typeface="Arial" charset="0"/>
                <a:cs typeface="Arial" charset="0"/>
              </a:rPr>
              <a:t> 하면 인산이 분리되고 </a:t>
            </a:r>
            <a:r>
              <a:rPr lang="ko-KR" alt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뉴클레오시드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(nucleoside)</a:t>
            </a:r>
            <a:r>
              <a:rPr lang="ko-KR" altLang="en-US" dirty="0" smtClean="0">
                <a:latin typeface="Arial" charset="0"/>
                <a:cs typeface="Arial" charset="0"/>
              </a:rPr>
              <a:t>가 된다</a:t>
            </a:r>
            <a:r>
              <a:rPr lang="en-US" altLang="ko-KR" dirty="0" smtClean="0">
                <a:latin typeface="Arial" charset="0"/>
                <a:cs typeface="Arial" charset="0"/>
              </a:rPr>
              <a:t>. </a:t>
            </a:r>
          </a:p>
          <a:p>
            <a:pPr marL="809625" lvl="2" indent="-269875"/>
            <a:r>
              <a:rPr lang="ko-KR" altLang="en-US" dirty="0" err="1" smtClean="0">
                <a:latin typeface="Arial" charset="0"/>
                <a:cs typeface="Arial" charset="0"/>
              </a:rPr>
              <a:t>뉴클레오티드에서</a:t>
            </a:r>
            <a:r>
              <a:rPr lang="ko-KR" altLang="en-US" dirty="0" smtClean="0">
                <a:latin typeface="Arial" charset="0"/>
                <a:cs typeface="Arial" charset="0"/>
              </a:rPr>
              <a:t> 인산이 빠지고 당과 염기만이 결부된 것을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뉴클레오시드라고</a:t>
            </a:r>
            <a:r>
              <a:rPr lang="ko-KR" altLang="en-US" dirty="0" smtClean="0">
                <a:latin typeface="Arial" charset="0"/>
                <a:cs typeface="Arial" charset="0"/>
              </a:rPr>
              <a:t> 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640723"/>
          </a:xfrm>
        </p:spPr>
        <p:txBody>
          <a:bodyPr/>
          <a:lstStyle/>
          <a:p>
            <a:pPr marL="809625" lvl="2" indent="-269875"/>
            <a:r>
              <a:rPr lang="ko-KR" alt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뉴클레오시드</a:t>
            </a:r>
            <a:r>
              <a:rPr lang="ko-KR" altLang="en-US" dirty="0" err="1" smtClean="0">
                <a:latin typeface="Arial" charset="0"/>
                <a:cs typeface="Arial" charset="0"/>
              </a:rPr>
              <a:t>는</a:t>
            </a:r>
            <a:r>
              <a:rPr lang="ko-KR" altLang="en-US" dirty="0" smtClean="0">
                <a:latin typeface="Arial" charset="0"/>
                <a:cs typeface="Arial" charset="0"/>
              </a:rPr>
              <a:t> 질소를 가진 염기와 당분의 결합체로 </a:t>
            </a:r>
            <a:r>
              <a:rPr lang="ko-KR" altLang="en-US" dirty="0" err="1" smtClean="0">
                <a:latin typeface="Arial" charset="0"/>
                <a:cs typeface="Arial" charset="0"/>
              </a:rPr>
              <a:t>뉴클레오시드</a:t>
            </a:r>
            <a:r>
              <a:rPr lang="ko-KR" altLang="en-US" dirty="0" smtClean="0">
                <a:latin typeface="Arial" charset="0"/>
                <a:cs typeface="Arial" charset="0"/>
              </a:rPr>
              <a:t> 분해효소 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nucleosidase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로 가수분해하면 당분과 질소를 가진 염기로 분해된다</a:t>
            </a:r>
            <a:r>
              <a:rPr lang="en-US" altLang="ko-KR" dirty="0" smtClean="0">
                <a:latin typeface="Arial" charset="0"/>
                <a:cs typeface="Arial" charset="0"/>
              </a:rPr>
              <a:t>. </a:t>
            </a:r>
          </a:p>
          <a:p>
            <a:pPr marL="809625" lvl="2" indent="-269875"/>
            <a:r>
              <a:rPr lang="ko-KR" altLang="en-US" dirty="0" smtClean="0">
                <a:latin typeface="Arial" charset="0"/>
                <a:cs typeface="Arial" charset="0"/>
              </a:rPr>
              <a:t>두 종류의 핵산 즉 </a:t>
            </a:r>
            <a:r>
              <a:rPr lang="en-US" altLang="ko-KR" dirty="0" smtClean="0">
                <a:latin typeface="Arial" charset="0"/>
                <a:cs typeface="Arial" charset="0"/>
              </a:rPr>
              <a:t>DNA</a:t>
            </a:r>
            <a:r>
              <a:rPr lang="ko-KR" altLang="en-US" dirty="0" smtClean="0">
                <a:latin typeface="Arial" charset="0"/>
                <a:cs typeface="Arial" charset="0"/>
              </a:rPr>
              <a:t>와 </a:t>
            </a:r>
            <a:r>
              <a:rPr lang="en-US" altLang="ko-KR" dirty="0" smtClean="0">
                <a:latin typeface="Arial" charset="0"/>
                <a:cs typeface="Arial" charset="0"/>
              </a:rPr>
              <a:t>RNA</a:t>
            </a:r>
            <a:r>
              <a:rPr lang="ko-KR" altLang="en-US" dirty="0" smtClean="0">
                <a:latin typeface="Arial" charset="0"/>
                <a:cs typeface="Arial" charset="0"/>
              </a:rPr>
              <a:t>는 모든 세포에 존재하는데 </a:t>
            </a:r>
            <a:r>
              <a:rPr lang="en-US" altLang="ko-KR" dirty="0" smtClean="0">
                <a:latin typeface="Arial" charset="0"/>
                <a:cs typeface="Arial" charset="0"/>
              </a:rPr>
              <a:t>DNA</a:t>
            </a:r>
            <a:r>
              <a:rPr lang="ko-KR" altLang="en-US" dirty="0" smtClean="0">
                <a:latin typeface="Arial" charset="0"/>
                <a:cs typeface="Arial" charset="0"/>
              </a:rPr>
              <a:t>는 핵에 주로 많이 있으나 </a:t>
            </a:r>
            <a:r>
              <a:rPr lang="en-US" altLang="ko-KR" dirty="0" smtClean="0">
                <a:latin typeface="Arial" charset="0"/>
                <a:cs typeface="Arial" charset="0"/>
              </a:rPr>
              <a:t>RNA</a:t>
            </a:r>
            <a:r>
              <a:rPr lang="ko-KR" altLang="en-US" dirty="0" smtClean="0">
                <a:latin typeface="Arial" charset="0"/>
                <a:cs typeface="Arial" charset="0"/>
              </a:rPr>
              <a:t>는 세포질에 보다 많이 존재한다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809625" lvl="2" indent="-269875"/>
            <a:r>
              <a:rPr lang="ko-KR" altLang="en-US" dirty="0" smtClean="0">
                <a:latin typeface="Arial" charset="0"/>
                <a:cs typeface="Arial" charset="0"/>
              </a:rPr>
              <a:t>핵산의 분자량은 그 분리 조작에 따라서 달라지므로 어느 쪽도 정확히 알려져 있지 않으나 </a:t>
            </a:r>
            <a:r>
              <a:rPr lang="en-US" altLang="ko-KR" dirty="0" smtClean="0">
                <a:latin typeface="Arial" charset="0"/>
                <a:cs typeface="Arial" charset="0"/>
              </a:rPr>
              <a:t>DNA</a:t>
            </a:r>
            <a:r>
              <a:rPr lang="ko-KR" altLang="en-US" dirty="0" smtClean="0">
                <a:latin typeface="Arial" charset="0"/>
                <a:cs typeface="Arial" charset="0"/>
              </a:rPr>
              <a:t>의 분자량은 대단히 크고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ko-KR" altLang="en-US" dirty="0" smtClean="0">
                <a:latin typeface="Arial" charset="0"/>
                <a:cs typeface="Arial" charset="0"/>
              </a:rPr>
              <a:t>수백만∼수십억</a:t>
            </a:r>
            <a:r>
              <a:rPr lang="en-US" altLang="ko-KR" dirty="0" smtClean="0">
                <a:latin typeface="Arial" charset="0"/>
                <a:cs typeface="Arial" charset="0"/>
              </a:rPr>
              <a:t>) RNA</a:t>
            </a:r>
            <a:r>
              <a:rPr lang="ko-KR" altLang="en-US" dirty="0" smtClean="0">
                <a:latin typeface="Arial" charset="0"/>
                <a:cs typeface="Arial" charset="0"/>
              </a:rPr>
              <a:t>는 이보다 작은 종류가 많다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646878"/>
          </a:xfrm>
        </p:spPr>
        <p:txBody>
          <a:bodyPr/>
          <a:lstStyle/>
          <a:p>
            <a:pPr marL="342900" indent="-342900"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The Structure of Nucleic Acids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Nucleic acids are polymers called </a:t>
            </a:r>
            <a:r>
              <a:rPr lang="en-US" altLang="ko-KR" b="1" dirty="0" err="1" smtClean="0">
                <a:ea typeface="굴림" charset="-127"/>
              </a:rPr>
              <a:t>polynucleotides</a:t>
            </a:r>
            <a:endParaRPr lang="en-US" altLang="ko-KR" b="1" dirty="0" smtClean="0">
              <a:ea typeface="굴림" charset="-127"/>
            </a:endParaRPr>
          </a:p>
          <a:p>
            <a:pPr lvl="1"/>
            <a:r>
              <a:rPr lang="en-US" altLang="ko-KR" dirty="0" smtClean="0">
                <a:ea typeface="굴림" charset="-127"/>
              </a:rPr>
              <a:t>Each polynucleotide is made of monomers called </a:t>
            </a:r>
            <a:r>
              <a:rPr lang="en-US" altLang="ko-KR" b="1" dirty="0" smtClean="0">
                <a:ea typeface="굴림" charset="-127"/>
              </a:rPr>
              <a:t>nucleotides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Each nucleotide consists of a nitrogenous base, a pentose sugar, and a phosphate group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 portion of a nucleotide without the phosphate group is called a </a:t>
            </a:r>
            <a:r>
              <a:rPr lang="en-US" altLang="ko-KR" i="1" dirty="0" smtClean="0">
                <a:ea typeface="굴림" charset="-127"/>
              </a:rPr>
              <a:t>nucleoside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00" y="622800"/>
            <a:ext cx="855821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95325" y="644525"/>
            <a:ext cx="3622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 </a:t>
            </a: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말단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786188" y="1763713"/>
            <a:ext cx="742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뉴클레오시드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786182" y="2054225"/>
            <a:ext cx="7524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질소염기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AutoShape 15"/>
          <p:cNvSpPr>
            <a:spLocks/>
          </p:cNvSpPr>
          <p:nvPr/>
        </p:nvSpPr>
        <p:spPr bwMode="auto">
          <a:xfrm rot="5400000">
            <a:off x="4087813" y="1476375"/>
            <a:ext cx="152400" cy="993775"/>
          </a:xfrm>
          <a:prstGeom prst="leftBrace">
            <a:avLst>
              <a:gd name="adj1" fmla="val 5434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689746" y="3325813"/>
            <a:ext cx="38472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인산기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611563" y="3516313"/>
            <a:ext cx="633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오탄당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368623" y="3983038"/>
            <a:ext cx="96981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(b) </a:t>
            </a: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뉴클레오티드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11195" y="4637088"/>
            <a:ext cx="180177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(a) </a:t>
            </a: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폴리뉴클레오티드</a:t>
            </a: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또는 핵산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63575" y="4397375"/>
            <a:ext cx="3622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3 </a:t>
            </a: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39725" y="3984625"/>
            <a:ext cx="16350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3C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rot="11066588" flipV="1">
            <a:off x="549275" y="3994150"/>
            <a:ext cx="107950" cy="44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sm" len="sm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81000" y="1438275"/>
            <a:ext cx="16350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3C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438150" y="1079500"/>
            <a:ext cx="16350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5C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93700" y="3616325"/>
            <a:ext cx="16350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5C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rot="11066588" flipV="1">
            <a:off x="601663" y="3624263"/>
            <a:ext cx="120650" cy="5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sm" len="sm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rot="11066588" flipV="1">
            <a:off x="584200" y="1455738"/>
            <a:ext cx="117475" cy="44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sm" len="sm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rot="11066588" flipV="1">
            <a:off x="633413" y="1087438"/>
            <a:ext cx="130175" cy="52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sm" len="sm"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6764251" y="711200"/>
            <a:ext cx="512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TimesNewRomanPS Bold" pitchFamily="1" charset="0"/>
              <a:buNone/>
            </a:pP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질소염기</a:t>
            </a:r>
            <a:endParaRPr kumimoji="0" lang="en-US" altLang="ko-KR" sz="10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20000"/>
              </a:lnSpc>
              <a:buFont typeface="TimesNewRomanPS Bold" pitchFamily="1" charset="0"/>
              <a:buNone/>
            </a:pPr>
            <a:r>
              <a:rPr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피리미딘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5686989" y="2217738"/>
            <a:ext cx="59952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시토신</a:t>
            </a: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(C)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545568" y="2216150"/>
            <a:ext cx="9553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티민</a:t>
            </a: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(T, in DNA)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7729538" y="2216150"/>
            <a:ext cx="106279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우라실</a:t>
            </a: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U, in RNA)</a:t>
            </a: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6861175" y="2584450"/>
            <a:ext cx="256480" cy="1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퓨린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6150883" y="3805238"/>
            <a:ext cx="56425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buFont typeface="TimesNewRomanPS Bold" pitchFamily="1" charset="0"/>
              <a:buNone/>
            </a:pPr>
            <a:r>
              <a:rPr kumimoji="0" lang="ko-KR" altLang="en-US" sz="10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아데닌</a:t>
            </a: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A)</a:t>
            </a: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7378700" y="3805238"/>
            <a:ext cx="5706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buFont typeface="TimesNewRomanPS Bold" pitchFamily="1" charset="0"/>
              <a:buNone/>
            </a:pP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구아닌</a:t>
            </a:r>
            <a:r>
              <a:rPr kumimoji="0"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G)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6910388" y="4251325"/>
            <a:ext cx="384721" cy="1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오탄당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570538" y="5554663"/>
            <a:ext cx="144751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 typeface="TimesNewRomanPS Bold" pitchFamily="1" charset="0"/>
              <a:buNone/>
            </a:pPr>
            <a:r>
              <a:rPr kumimoji="0" lang="ko-KR" altLang="en-US" sz="1000" b="1" dirty="0" err="1" smtClean="0">
                <a:solidFill>
                  <a:srgbClr val="0F74B4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디옥시리보오스</a:t>
            </a:r>
            <a:r>
              <a:rPr kumimoji="0" lang="en-US" altLang="ko-KR" sz="1000" b="1" dirty="0" smtClean="0">
                <a:solidFill>
                  <a:srgbClr val="0F74B4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000" b="1" dirty="0">
                <a:solidFill>
                  <a:srgbClr val="0F74B4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(in DNA)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7485063" y="5545138"/>
            <a:ext cx="106279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110000"/>
              </a:lnSpc>
              <a:buFont typeface="TimesNewRomanPS Bold" pitchFamily="1" charset="0"/>
              <a:buNone/>
            </a:pPr>
            <a:r>
              <a:rPr kumimoji="0" lang="ko-KR" altLang="en-US" sz="1000" b="1" dirty="0" smtClean="0">
                <a:solidFill>
                  <a:srgbClr val="E11C26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리보오스</a:t>
            </a:r>
            <a:r>
              <a:rPr kumimoji="0" lang="en-US" altLang="ko-KR" sz="1000" b="1" dirty="0" smtClean="0">
                <a:solidFill>
                  <a:srgbClr val="E11C26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000" b="1" dirty="0">
                <a:solidFill>
                  <a:srgbClr val="E11C26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(in RNA)</a:t>
            </a: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5357818" y="5902325"/>
            <a:ext cx="151002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0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(c) </a:t>
            </a:r>
            <a:r>
              <a:rPr kumimoji="0" lang="ko-KR" altLang="en-US" sz="10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뉴클레오시드</a:t>
            </a:r>
            <a:r>
              <a:rPr kumimoji="0" lang="ko-KR" altLang="en-US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구성성분</a:t>
            </a:r>
            <a:endParaRPr kumimoji="0" lang="en-US" altLang="ko-KR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4133850" y="3365500"/>
            <a:ext cx="1289050" cy="169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>
            <a:off x="4464050" y="2584450"/>
            <a:ext cx="94615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438" y="1130321"/>
            <a:ext cx="646112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1604" y="3447636"/>
            <a:ext cx="1635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리보스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(RNA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속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108" y="5733652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디옥시리보스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(DNA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속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702" y="3376198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아데닌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5662214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구아닌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(G)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74" y="4590644"/>
            <a:ext cx="16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티민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(T, DNA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속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2363" y="6376594"/>
            <a:ext cx="189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우라실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(U, RNA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속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2661818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시토신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(C)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9072" y="641725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뉴클레오시드</a:t>
            </a:r>
            <a:r>
              <a:rPr lang="ko-KR" altLang="en-US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구성성분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479" y="1357298"/>
            <a:ext cx="3023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탄당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  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퓨린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6189" y="71435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질소염기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0826" y="86675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피리미딘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5022" y="1285860"/>
            <a:ext cx="6730006" cy="45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71604" y="614364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뉴클레오티드</a:t>
            </a:r>
            <a:endParaRPr lang="ko-KR" altLang="en-US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107154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뉴클레오시드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1241" y="36619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질소염기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786454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탄당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2888" y="500063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인산기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58830" y="44291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–</a:t>
            </a:r>
            <a:endParaRPr lang="ko-KR" altLang="en-US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4891643"/>
            <a:ext cx="8103966" cy="1323439"/>
          </a:xfrm>
        </p:spPr>
        <p:txBody>
          <a:bodyPr/>
          <a:lstStyle/>
          <a:p>
            <a:pPr marL="0" indent="0" algn="just">
              <a:buNone/>
            </a:pPr>
            <a:r>
              <a:rPr lang="ko-KR" altLang="en-US" sz="1600" b="1" dirty="0" smtClean="0"/>
              <a:t>지방에서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탄화수소의 역할</a:t>
            </a:r>
            <a:r>
              <a:rPr lang="en-US" altLang="ko-KR" sz="1600" b="1" dirty="0" smtClean="0"/>
              <a:t>.  </a:t>
            </a:r>
            <a:r>
              <a:rPr lang="en-US" altLang="ko-KR" sz="1600" dirty="0" smtClean="0"/>
              <a:t>(a) </a:t>
            </a:r>
            <a:r>
              <a:rPr lang="ko-KR" altLang="en-US" sz="1600" dirty="0" smtClean="0"/>
              <a:t>포유동물의 지방세포는 연료저장고처럼 지방분자를 쌓아 놓는다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이 현미경 사진의 지방세포 각각은 커다란 지방방울로 거의 채워져 있는데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지방방울은 엄청난 수의 지방분자를 가지고 있다</a:t>
            </a:r>
            <a:r>
              <a:rPr lang="en-US" altLang="ko-KR" sz="1600" dirty="0" smtClean="0"/>
              <a:t>. (b) </a:t>
            </a:r>
            <a:r>
              <a:rPr lang="ko-KR" altLang="en-US" sz="1600" dirty="0" smtClean="0"/>
              <a:t>지방분자는 작은 </a:t>
            </a:r>
            <a:r>
              <a:rPr lang="ko-KR" altLang="en-US" sz="1600" dirty="0" err="1" smtClean="0"/>
              <a:t>비탄화수소</a:t>
            </a:r>
            <a:r>
              <a:rPr lang="ko-KR" altLang="en-US" sz="1600" dirty="0" smtClean="0"/>
              <a:t> 성분에 세 개의 탄화수소 꼬리가 연결된 구조이다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꼬리는 분해해서 에너지를 얻을 수 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이들은 또한 지방이 </a:t>
            </a:r>
            <a:r>
              <a:rPr lang="ko-KR" altLang="en-US" sz="1600" dirty="0" err="1" smtClean="0"/>
              <a:t>소수성</a:t>
            </a:r>
            <a:r>
              <a:rPr lang="ko-KR" altLang="en-US" sz="1600" dirty="0" smtClean="0"/>
              <a:t> 특성을 갖게 한다</a:t>
            </a:r>
            <a:r>
              <a:rPr lang="en-US" altLang="ko-KR" sz="1600" dirty="0" smtClean="0"/>
              <a:t>. (</a:t>
            </a:r>
            <a:r>
              <a:rPr lang="ko-KR" altLang="en-US" sz="1600" dirty="0" smtClean="0"/>
              <a:t>검정</a:t>
            </a:r>
            <a:r>
              <a:rPr lang="en-US" altLang="ko-KR" sz="1600" dirty="0" smtClean="0"/>
              <a:t>=</a:t>
            </a:r>
            <a:r>
              <a:rPr lang="ko-KR" altLang="en-US" sz="1600" dirty="0" smtClean="0"/>
              <a:t>탄소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회색</a:t>
            </a:r>
            <a:r>
              <a:rPr lang="en-US" altLang="ko-KR" sz="1600" dirty="0" smtClean="0"/>
              <a:t>=</a:t>
            </a:r>
            <a:r>
              <a:rPr lang="ko-KR" altLang="en-US" sz="1600" dirty="0" smtClean="0"/>
              <a:t>수소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빨강</a:t>
            </a:r>
            <a:r>
              <a:rPr lang="en-US" altLang="ko-KR" sz="1600" dirty="0" smtClean="0"/>
              <a:t>=</a:t>
            </a:r>
            <a:r>
              <a:rPr lang="ko-KR" altLang="en-US" sz="1600" dirty="0" smtClean="0"/>
              <a:t>산소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688" y="1626843"/>
            <a:ext cx="5761037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1785918" y="1269653"/>
            <a:ext cx="2328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지방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방울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붉은 색으로 염색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3714744" y="4127173"/>
            <a:ext cx="785818" cy="1588"/>
          </a:xfrm>
          <a:prstGeom prst="line">
            <a:avLst/>
          </a:prstGeom>
          <a:ln w="127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rot="5400000">
            <a:off x="4429124" y="4127173"/>
            <a:ext cx="142876" cy="1588"/>
          </a:xfrm>
          <a:prstGeom prst="line">
            <a:avLst/>
          </a:prstGeom>
          <a:ln w="127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rot="5400000">
            <a:off x="3644100" y="4126379"/>
            <a:ext cx="142876" cy="1588"/>
          </a:xfrm>
          <a:prstGeom prst="line">
            <a:avLst/>
          </a:prstGeom>
          <a:ln w="127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3814786" y="4127173"/>
            <a:ext cx="6143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100um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 rot="16200000" flipV="1">
            <a:off x="2428860" y="1912595"/>
            <a:ext cx="1285884" cy="571504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rot="10800000">
            <a:off x="2786050" y="1555405"/>
            <a:ext cx="642942" cy="571504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2100274" y="4411795"/>
            <a:ext cx="49720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(a)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포유동물의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지방세포                        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(b) 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지방분자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785794"/>
            <a:ext cx="3646462" cy="29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535" y="3786190"/>
            <a:ext cx="34321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21" y="1000108"/>
            <a:ext cx="31702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662541"/>
          </a:xfrm>
        </p:spPr>
        <p:txBody>
          <a:bodyPr/>
          <a:lstStyle/>
          <a:p>
            <a:pPr marL="617537" lvl="1" indent="-342900">
              <a:buFont typeface="+mj-lt"/>
              <a:buAutoNum type="alphaLcPeriod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Nucleotide Monomers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Nucleoside = nitrogenous base + sugar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There are two families of nitrogenous bases:</a:t>
            </a:r>
            <a:r>
              <a:rPr lang="en-US" altLang="ko-KR" sz="2800" dirty="0" smtClean="0">
                <a:ea typeface="굴림" charset="-127"/>
              </a:rPr>
              <a:t> </a:t>
            </a:r>
          </a:p>
          <a:p>
            <a:pPr lvl="3"/>
            <a:r>
              <a:rPr lang="en-US" altLang="ko-KR" b="1" dirty="0" err="1" smtClean="0">
                <a:ea typeface="굴림" charset="-127"/>
              </a:rPr>
              <a:t>Pyrimidines</a:t>
            </a:r>
            <a:r>
              <a:rPr lang="en-US" altLang="ko-KR" b="1" dirty="0" smtClean="0">
                <a:ea typeface="굴림" charset="-127"/>
              </a:rPr>
              <a:t> </a:t>
            </a:r>
            <a:r>
              <a:rPr lang="en-US" altLang="ko-KR" dirty="0" smtClean="0">
                <a:ea typeface="굴림" charset="-127"/>
              </a:rPr>
              <a:t>(cytosine, thymine, and </a:t>
            </a:r>
            <a:r>
              <a:rPr lang="en-US" altLang="ko-KR" dirty="0" err="1" smtClean="0">
                <a:ea typeface="굴림" charset="-127"/>
              </a:rPr>
              <a:t>uracil</a:t>
            </a:r>
            <a:r>
              <a:rPr lang="en-US" altLang="ko-KR" dirty="0" smtClean="0">
                <a:ea typeface="굴림" charset="-127"/>
              </a:rPr>
              <a:t>)</a:t>
            </a:r>
            <a:r>
              <a:rPr lang="en-US" altLang="ko-KR" b="1" dirty="0" smtClean="0">
                <a:ea typeface="굴림" charset="-127"/>
              </a:rPr>
              <a:t> </a:t>
            </a:r>
            <a:r>
              <a:rPr lang="en-US" altLang="ko-KR" dirty="0" smtClean="0">
                <a:ea typeface="굴림" charset="-127"/>
              </a:rPr>
              <a:t>have a single six-</a:t>
            </a:r>
            <a:r>
              <a:rPr lang="en-US" altLang="ko-KR" dirty="0" err="1" smtClean="0">
                <a:ea typeface="굴림" charset="-127"/>
              </a:rPr>
              <a:t>membered</a:t>
            </a:r>
            <a:r>
              <a:rPr lang="en-US" altLang="ko-KR" dirty="0" smtClean="0">
                <a:ea typeface="굴림" charset="-127"/>
              </a:rPr>
              <a:t> ring</a:t>
            </a:r>
          </a:p>
          <a:p>
            <a:pPr lvl="3"/>
            <a:r>
              <a:rPr lang="en-US" altLang="ko-KR" b="1" dirty="0" err="1" smtClean="0">
                <a:ea typeface="굴림" charset="-127"/>
              </a:rPr>
              <a:t>Purines</a:t>
            </a:r>
            <a:r>
              <a:rPr lang="en-US" altLang="ko-KR" b="1" dirty="0" smtClean="0">
                <a:ea typeface="굴림" charset="-127"/>
              </a:rPr>
              <a:t> </a:t>
            </a:r>
            <a:r>
              <a:rPr lang="en-US" altLang="ko-KR" dirty="0" smtClean="0">
                <a:ea typeface="굴림" charset="-127"/>
              </a:rPr>
              <a:t>(adenine and guanine) have a six-</a:t>
            </a:r>
            <a:r>
              <a:rPr lang="en-US" altLang="ko-KR" dirty="0" err="1" smtClean="0">
                <a:ea typeface="굴림" charset="-127"/>
              </a:rPr>
              <a:t>membered</a:t>
            </a:r>
            <a:r>
              <a:rPr lang="en-US" altLang="ko-KR" dirty="0" smtClean="0">
                <a:ea typeface="굴림" charset="-127"/>
              </a:rPr>
              <a:t> ring fused to a five-</a:t>
            </a:r>
            <a:r>
              <a:rPr lang="en-US" altLang="ko-KR" dirty="0" err="1" smtClean="0">
                <a:ea typeface="굴림" charset="-127"/>
              </a:rPr>
              <a:t>membered</a:t>
            </a:r>
            <a:r>
              <a:rPr lang="en-US" altLang="ko-KR" dirty="0" smtClean="0">
                <a:ea typeface="굴림" charset="-127"/>
              </a:rPr>
              <a:t> ring</a:t>
            </a:r>
            <a:endParaRPr lang="en-US" altLang="ko-KR" sz="2600" dirty="0" smtClean="0">
              <a:ea typeface="굴림" charset="-127"/>
            </a:endParaRPr>
          </a:p>
          <a:p>
            <a:pPr lvl="2"/>
            <a:r>
              <a:rPr lang="en-US" altLang="ko-KR" dirty="0" smtClean="0">
                <a:ea typeface="굴림" charset="-127"/>
              </a:rPr>
              <a:t>In DNA, the sugar is </a:t>
            </a:r>
            <a:r>
              <a:rPr lang="en-US" altLang="ko-KR" b="1" dirty="0" err="1" smtClean="0">
                <a:ea typeface="굴림" charset="-127"/>
              </a:rPr>
              <a:t>deoxyribose</a:t>
            </a:r>
            <a:r>
              <a:rPr lang="en-US" altLang="ko-KR" dirty="0" smtClean="0">
                <a:ea typeface="굴림" charset="-127"/>
              </a:rPr>
              <a:t>; in RNA, the sugar is </a:t>
            </a:r>
            <a:r>
              <a:rPr lang="en-US" altLang="ko-KR" b="1" dirty="0" smtClean="0">
                <a:ea typeface="굴림" charset="-127"/>
              </a:rPr>
              <a:t>ribose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Nucleotide = nucleoside + phosphate group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367041"/>
          </a:xfrm>
        </p:spPr>
        <p:txBody>
          <a:bodyPr/>
          <a:lstStyle/>
          <a:p>
            <a:pPr marL="617537" lvl="1" indent="-342900">
              <a:buFont typeface="+mj-lt"/>
              <a:buAutoNum type="alphaLcPeriod" startAt="2"/>
            </a:pPr>
            <a:r>
              <a:rPr lang="ko-KR" altLang="en-US" b="1" i="1" dirty="0" err="1" smtClean="0">
                <a:solidFill>
                  <a:srgbClr val="3333FF"/>
                </a:solidFill>
              </a:rPr>
              <a:t>뉴클레오티드</a:t>
            </a:r>
            <a:r>
              <a:rPr lang="ko-KR" altLang="en-US" b="1" i="1" dirty="0" smtClean="0">
                <a:solidFill>
                  <a:srgbClr val="3333FF"/>
                </a:solidFill>
              </a:rPr>
              <a:t> </a:t>
            </a:r>
            <a:r>
              <a:rPr lang="ko-KR" altLang="en-US" b="1" i="1" dirty="0" err="1" smtClean="0">
                <a:solidFill>
                  <a:srgbClr val="3333FF"/>
                </a:solidFill>
              </a:rPr>
              <a:t>중합체</a:t>
            </a:r>
            <a:endParaRPr lang="en-US" altLang="ko-KR" b="1" i="1" dirty="0" smtClean="0">
              <a:solidFill>
                <a:srgbClr val="3333FF"/>
              </a:solidFill>
            </a:endParaRPr>
          </a:p>
          <a:p>
            <a:pPr lvl="2"/>
            <a:r>
              <a:rPr lang="ko-KR" altLang="en-US" dirty="0" smtClean="0"/>
              <a:t>인접한 두 </a:t>
            </a:r>
            <a:r>
              <a:rPr lang="ko-KR" altLang="en-US" dirty="0" err="1" smtClean="0"/>
              <a:t>뉴클레오티드는</a:t>
            </a:r>
            <a:r>
              <a:rPr lang="ko-KR" altLang="en-US" dirty="0" smtClean="0"/>
              <a:t> 한 </a:t>
            </a:r>
            <a:r>
              <a:rPr lang="ko-KR" altLang="en-US" dirty="0" err="1" smtClean="0"/>
              <a:t>뉴클레오티드의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3’</a:t>
            </a:r>
            <a:r>
              <a:rPr lang="ko-KR" altLang="en-US" dirty="0" smtClean="0"/>
              <a:t>탄소에 있는 </a:t>
            </a:r>
            <a:r>
              <a:rPr lang="en-US" altLang="ko-KR" dirty="0" smtClean="0"/>
              <a:t>– OH</a:t>
            </a:r>
            <a:r>
              <a:rPr lang="ko-KR" altLang="en-US" dirty="0" smtClean="0"/>
              <a:t>기와 다음 뉴클레오티드의 </a:t>
            </a:r>
            <a:r>
              <a:rPr lang="en-US" altLang="ko-KR" dirty="0" smtClean="0"/>
              <a:t>5’</a:t>
            </a:r>
            <a:r>
              <a:rPr lang="ko-KR" altLang="en-US" dirty="0" smtClean="0"/>
              <a:t>탄소에 있는 </a:t>
            </a:r>
            <a:r>
              <a:rPr lang="ko-KR" altLang="en-US" dirty="0" err="1" smtClean="0"/>
              <a:t>인산기</a:t>
            </a:r>
            <a:r>
              <a:rPr lang="ko-KR" altLang="en-US" dirty="0" smtClean="0"/>
              <a:t> 사이의 </a:t>
            </a:r>
            <a:r>
              <a:rPr lang="ko-KR" altLang="en-US" dirty="0" err="1" smtClean="0"/>
              <a:t>인산디에스테르</a:t>
            </a:r>
            <a:r>
              <a:rPr lang="ko-KR" altLang="en-US" dirty="0" smtClean="0"/>
              <a:t> 결합으로 연결된다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00876"/>
          </a:xfrm>
        </p:spPr>
        <p:txBody>
          <a:bodyPr/>
          <a:lstStyle/>
          <a:p>
            <a:pPr marL="617537" lvl="1" indent="-342900">
              <a:buFont typeface="+mj-lt"/>
              <a:buAutoNum type="alphaLcPeriod" startAt="2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Nucleotide Polymers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Nucleotide polymers are linked together to build a polynucleotide</a:t>
            </a:r>
          </a:p>
          <a:p>
            <a:pPr lvl="2"/>
            <a:r>
              <a:rPr lang="en-US" altLang="ko-KR" dirty="0" smtClean="0">
                <a:ea typeface="굴림" charset="-127"/>
              </a:rPr>
              <a:t>Adjacent nucleotides are joined by covalent bonds that form between the –OH group on the 3</a:t>
            </a:r>
            <a:r>
              <a:rPr lang="en-US" altLang="ko-KR" dirty="0" smtClean="0">
                <a:latin typeface="Symbol" pitchFamily="18" charset="2"/>
                <a:ea typeface="굴림" charset="-127"/>
                <a:sym typeface="Symbol" pitchFamily="18" charset="2"/>
              </a:rPr>
              <a:t></a:t>
            </a:r>
            <a:r>
              <a:rPr lang="en-US" altLang="ko-KR" dirty="0" smtClean="0">
                <a:ea typeface="굴림" charset="-127"/>
              </a:rPr>
              <a:t> carbon of one nucleotide and the phosphate on the 5</a:t>
            </a:r>
            <a:r>
              <a:rPr lang="en-US" altLang="ko-KR" dirty="0" smtClean="0">
                <a:latin typeface="Symbol" pitchFamily="18" charset="2"/>
                <a:ea typeface="굴림" charset="-127"/>
                <a:sym typeface="Symbol" pitchFamily="18" charset="2"/>
              </a:rPr>
              <a:t></a:t>
            </a:r>
            <a:r>
              <a:rPr lang="en-US" altLang="ko-KR" dirty="0" smtClean="0">
                <a:ea typeface="굴림" charset="-127"/>
              </a:rPr>
              <a:t> carbon on the next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These links create a backbone of sugar-phosphate units with nitrogenous bases as appendages</a:t>
            </a:r>
          </a:p>
          <a:p>
            <a:pPr lvl="2"/>
            <a:r>
              <a:rPr lang="en-US" altLang="ko-KR" dirty="0" smtClean="0">
                <a:ea typeface="굴림" charset="-127"/>
              </a:rPr>
              <a:t>The sequence of bases along a DNA or mRNA polymer is unique for each gene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925705" y="1214422"/>
          <a:ext cx="3285933" cy="5167328"/>
        </p:xfrm>
        <a:graphic>
          <a:graphicData uri="http://schemas.openxmlformats.org/presentationml/2006/ole">
            <p:oleObj spid="_x0000_s122882" name="Image" r:id="rId3" imgW="5253499" imgH="8267496" progId="">
              <p:embed/>
            </p:oleObj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27538" y="1150938"/>
            <a:ext cx="41243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다당류나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폴리펩티드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처럼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폴리뉴클레오티드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(polynucleotide)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도 탈수합성에 의해 단량체들이 결합된 것이다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342900" indent="-3429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탈수합성이 일어나는 동안에 한 개의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뉴클레오티드의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인산기가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다음에 있는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단량체의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당에 결합한다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342900" indent="-342900" algn="just">
              <a:spcBef>
                <a:spcPct val="60000"/>
              </a:spcBef>
              <a:buFont typeface="Wingdings" pitchFamily="2" charset="2"/>
              <a:buChar char="q"/>
            </a:pP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RNA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는 한 가닥의 폴리뉴클레오티드로 되어 있고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, DNA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는 두 가닥의 폴리뉴클레오티드가 서로 꼬여 이중나선구조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(double helix)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를 이루고 있다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marL="342900" indent="-342900" algn="just">
              <a:spcBef>
                <a:spcPct val="60000"/>
              </a:spcBef>
            </a:pPr>
            <a:endParaRPr lang="en-US" altLang="ko-KR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 algn="just">
              <a:spcBef>
                <a:spcPct val="60000"/>
              </a:spcBef>
            </a:pPr>
            <a:endParaRPr lang="en-US" altLang="ko-KR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 algn="just">
              <a:lnSpc>
                <a:spcPct val="50000"/>
              </a:lnSpc>
              <a:spcBef>
                <a:spcPct val="60000"/>
              </a:spcBef>
            </a:pPr>
            <a:endParaRPr lang="en-US" altLang="ko-KR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 algn="just">
              <a:spcBef>
                <a:spcPct val="60000"/>
              </a:spcBef>
            </a:pPr>
            <a:r>
              <a:rPr lang="ko-KR" altLang="en-US" dirty="0" err="1" smtClean="0">
                <a:latin typeface="Arial" charset="0"/>
                <a:ea typeface="맑은 고딕" pitchFamily="50" charset="-127"/>
                <a:cs typeface="Arial" charset="0"/>
              </a:rPr>
              <a:t>폴리뉴클레오티드의</a:t>
            </a:r>
            <a:r>
              <a:rPr lang="ko-KR" altLang="en-US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일부</a:t>
            </a: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1928794" y="177800"/>
            <a:ext cx="4429156" cy="6500813"/>
            <a:chOff x="1928794" y="177800"/>
            <a:chExt cx="4429156" cy="6500813"/>
          </a:xfrm>
        </p:grpSpPr>
        <p:grpSp>
          <p:nvGrpSpPr>
            <p:cNvPr id="10" name="그룹 9"/>
            <p:cNvGrpSpPr/>
            <p:nvPr/>
          </p:nvGrpSpPr>
          <p:grpSpPr>
            <a:xfrm>
              <a:off x="5848318" y="785794"/>
              <a:ext cx="509632" cy="4929222"/>
              <a:chOff x="2759242" y="71414"/>
              <a:chExt cx="509632" cy="492922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786050" y="71414"/>
                <a:ext cx="482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(G)</a:t>
                </a:r>
                <a:endParaRPr lang="ko-KR" altLang="en-US" sz="1600" b="1" dirty="0" smtClean="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759242" y="1733124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(A)</a:t>
                </a:r>
                <a:endParaRPr lang="ko-KR" altLang="en-US" sz="1600" b="1" dirty="0" smtClean="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72066" y="3090446"/>
                <a:ext cx="447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(T)</a:t>
                </a:r>
                <a:endParaRPr lang="ko-KR" altLang="en-US" sz="1600" b="1" dirty="0" smtClean="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786050" y="4662082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(C)</a:t>
                </a:r>
                <a:endParaRPr lang="ko-KR" altLang="en-US" sz="1600" b="1" dirty="0" smtClean="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142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488" y="177800"/>
              <a:ext cx="3051175" cy="650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6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4613" y="4643446"/>
              <a:ext cx="894313" cy="864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1928794" y="4786322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-</a:t>
              </a:r>
              <a:endPara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28860" y="513137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-</a:t>
            </a:r>
            <a:endParaRPr lang="ko-KR" altLang="en-US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928662" y="232926"/>
            <a:ext cx="7472386" cy="3385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핵산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923877"/>
          </a:xfrm>
        </p:spPr>
        <p:txBody>
          <a:bodyPr/>
          <a:lstStyle/>
          <a:p>
            <a:pPr marL="342900" indent="-342900">
              <a:buFont typeface="+mj-lt"/>
              <a:buAutoNum type="arabicParenR" startAt="3"/>
            </a:pPr>
            <a:r>
              <a:rPr lang="en-US" altLang="ko-KR" b="1" dirty="0" smtClean="0">
                <a:solidFill>
                  <a:srgbClr val="3333FF"/>
                </a:solidFill>
              </a:rPr>
              <a:t>DNA </a:t>
            </a:r>
            <a:r>
              <a:rPr lang="ko-KR" altLang="en-US" b="1" dirty="0" smtClean="0">
                <a:solidFill>
                  <a:srgbClr val="3333FF"/>
                </a:solidFill>
              </a:rPr>
              <a:t>이중나선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lvl="1"/>
            <a:r>
              <a:rPr lang="en-US" altLang="ko-KR" dirty="0" smtClean="0"/>
              <a:t>DNA</a:t>
            </a:r>
            <a:r>
              <a:rPr lang="ko-KR" altLang="en-US" dirty="0" smtClean="0"/>
              <a:t>는 두 가닥의 뉴클레오티드가 가상의 축을 둘러싸고 있는 이중 나선의 구조를 하고 있다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DNA </a:t>
            </a:r>
            <a:r>
              <a:rPr lang="ko-KR" altLang="en-US" dirty="0" smtClean="0"/>
              <a:t>이중 나선구조에서 두 개의 기본 골격은 서로 반대방향을 향한다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이러한 것을 </a:t>
            </a:r>
            <a:r>
              <a:rPr lang="ko-KR" altLang="en-US" dirty="0" err="1" smtClean="0"/>
              <a:t>역평행</a:t>
            </a:r>
            <a:r>
              <a:rPr lang="ko-KR" altLang="en-US" dirty="0" smtClean="0"/>
              <a:t> 배열이라 한다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한 개의 </a:t>
            </a:r>
            <a:r>
              <a:rPr lang="en-US" altLang="ko-KR" dirty="0" smtClean="0"/>
              <a:t>DNA </a:t>
            </a:r>
            <a:r>
              <a:rPr lang="ko-KR" altLang="en-US" dirty="0" smtClean="0"/>
              <a:t>분자는 수 많은 유전자를 갖고 있다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 </a:t>
            </a:r>
            <a:r>
              <a:rPr lang="en-US" altLang="ko-KR" dirty="0" smtClean="0"/>
              <a:t>DNA</a:t>
            </a:r>
            <a:r>
              <a:rPr lang="ko-KR" altLang="en-US" dirty="0" smtClean="0"/>
              <a:t>에 있는 질소 염기물은 항상 </a:t>
            </a:r>
            <a:r>
              <a:rPr lang="ko-KR" altLang="en-US" dirty="0" err="1" smtClean="0"/>
              <a:t>아데닌은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티민과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구아닌은 </a:t>
            </a:r>
            <a:r>
              <a:rPr lang="ko-KR" altLang="en-US" dirty="0" err="1" smtClean="0"/>
              <a:t>시토신과만</a:t>
            </a:r>
            <a:r>
              <a:rPr lang="ko-KR" altLang="en-US" dirty="0" smtClean="0"/>
              <a:t> 수소결합을 한다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52172"/>
          </a:xfrm>
        </p:spPr>
        <p:txBody>
          <a:bodyPr/>
          <a:lstStyle/>
          <a:p>
            <a:pPr marL="342900" indent="-342900">
              <a:buFont typeface="+mj-lt"/>
              <a:buAutoNum type="arabicParenR" startAt="3"/>
            </a:pPr>
            <a:r>
              <a:rPr lang="en-US" altLang="ko-KR" b="1" dirty="0" smtClean="0">
                <a:solidFill>
                  <a:srgbClr val="3333FF"/>
                </a:solidFill>
              </a:rPr>
              <a:t>DNA </a:t>
            </a:r>
            <a:r>
              <a:rPr lang="ko-KR" altLang="en-US" b="1" dirty="0" smtClean="0">
                <a:solidFill>
                  <a:srgbClr val="3333FF"/>
                </a:solidFill>
              </a:rPr>
              <a:t>이중나선 구조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lvl="1"/>
            <a:r>
              <a:rPr lang="en-US" altLang="ko-KR" dirty="0" smtClean="0">
                <a:ea typeface="굴림" charset="-127"/>
              </a:rPr>
              <a:t>A DNA molecule has two </a:t>
            </a:r>
            <a:r>
              <a:rPr lang="en-US" altLang="ko-KR" dirty="0" err="1" smtClean="0">
                <a:ea typeface="굴림" charset="-127"/>
              </a:rPr>
              <a:t>polynucleotides</a:t>
            </a:r>
            <a:r>
              <a:rPr lang="en-US" altLang="ko-KR" dirty="0" smtClean="0">
                <a:ea typeface="굴림" charset="-127"/>
              </a:rPr>
              <a:t> spiraling around an imaginary axis, forming a </a:t>
            </a:r>
            <a:r>
              <a:rPr lang="en-US" altLang="ko-KR" b="1" dirty="0" smtClean="0">
                <a:ea typeface="굴림" charset="-127"/>
              </a:rPr>
              <a:t>double helix</a:t>
            </a:r>
          </a:p>
          <a:p>
            <a:pPr lvl="1"/>
            <a:r>
              <a:rPr lang="en-US" altLang="ko-KR" dirty="0" smtClean="0">
                <a:ea typeface="굴림" charset="-127"/>
              </a:rPr>
              <a:t>In the DNA double helix, the two backbones run in opposite 5</a:t>
            </a:r>
            <a:r>
              <a:rPr lang="en-US" altLang="ko-KR" dirty="0" smtClean="0">
                <a:latin typeface="Symbol" pitchFamily="18" charset="2"/>
                <a:ea typeface="굴림" charset="-127"/>
                <a:sym typeface="Symbol" pitchFamily="18" charset="2"/>
              </a:rPr>
              <a:t></a:t>
            </a:r>
            <a:r>
              <a:rPr lang="en-US" altLang="ko-KR" dirty="0" smtClean="0">
                <a:ea typeface="굴림" charset="-127"/>
              </a:rPr>
              <a:t> → 3</a:t>
            </a:r>
            <a:r>
              <a:rPr lang="en-US" altLang="ko-KR" dirty="0" smtClean="0">
                <a:latin typeface="Symbol" pitchFamily="18" charset="2"/>
                <a:ea typeface="굴림" charset="-127"/>
                <a:sym typeface="Symbol" pitchFamily="18" charset="2"/>
              </a:rPr>
              <a:t></a:t>
            </a:r>
            <a:r>
              <a:rPr lang="en-US" altLang="ko-KR" dirty="0" smtClean="0">
                <a:ea typeface="굴림" charset="-127"/>
              </a:rPr>
              <a:t> directions from each other, an arrangement referred to as </a:t>
            </a:r>
            <a:r>
              <a:rPr lang="en-US" altLang="ko-KR" b="1" dirty="0" err="1" smtClean="0">
                <a:ea typeface="굴림" charset="-127"/>
              </a:rPr>
              <a:t>antiparallel</a:t>
            </a:r>
            <a:endParaRPr lang="en-US" altLang="ko-KR" b="1" dirty="0" smtClean="0">
              <a:ea typeface="굴림" charset="-127"/>
            </a:endParaRPr>
          </a:p>
          <a:p>
            <a:pPr lvl="1"/>
            <a:r>
              <a:rPr lang="en-US" altLang="ko-KR" dirty="0" smtClean="0">
                <a:ea typeface="굴림" charset="-127"/>
              </a:rPr>
              <a:t>One DNA molecule includes many genes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 nitrogenous bases in DNA pair up and form hydrogen bonds: adenine (A) always with thymine (T), and guanine (G) always with cytosine (C).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492500" y="215900"/>
          <a:ext cx="2630488" cy="6453188"/>
        </p:xfrm>
        <a:graphic>
          <a:graphicData uri="http://schemas.openxmlformats.org/presentationml/2006/ole">
            <p:oleObj spid="_x0000_s91138" name="Image" r:id="rId3" imgW="3463200" imgH="8496000" progId="">
              <p:embed/>
            </p:oleObj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7763" y="6068817"/>
            <a:ext cx="2665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ko-KR" altLang="en-US" dirty="0" err="1" smtClean="0">
                <a:latin typeface="Arial" charset="0"/>
                <a:ea typeface="맑은 고딕" pitchFamily="50" charset="-127"/>
                <a:cs typeface="Arial" charset="0"/>
              </a:rPr>
              <a:t>폴리뉴클레오티드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(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왼쪽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)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와 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DNA </a:t>
            </a:r>
            <a:r>
              <a:rPr lang="ko-KR" altLang="en-US" dirty="0" smtClean="0">
                <a:latin typeface="Arial" charset="0"/>
                <a:ea typeface="맑은 고딕" pitchFamily="50" charset="-127"/>
                <a:cs typeface="Arial" charset="0"/>
              </a:rPr>
              <a:t>이중나선 구조</a:t>
            </a:r>
            <a:endParaRPr lang="en-US" altLang="ko-KR" dirty="0" smtClean="0">
              <a:latin typeface="Arial" charset="0"/>
              <a:ea typeface="맑은 고딕" pitchFamily="50" charset="-127"/>
              <a:cs typeface="Arial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44475"/>
            <a:ext cx="2230437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928662" y="232926"/>
            <a:ext cx="7472386" cy="3385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핵산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200" y="140400"/>
            <a:ext cx="7077075" cy="65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688013" y="790575"/>
            <a:ext cx="1122102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당</a:t>
            </a:r>
            <a:r>
              <a:rPr kumimoji="0" lang="en-US" altLang="ko-KR" sz="1500" b="1" dirty="0" smtClean="0">
                <a:latin typeface="Arial"/>
                <a:ea typeface="맑은 고딕" pitchFamily="50" charset="-127"/>
                <a:cs typeface="Arial"/>
                <a:sym typeface="TimesNewRomanPS Bold" pitchFamily="1" charset="0"/>
              </a:rPr>
              <a:t>–</a:t>
            </a:r>
            <a:r>
              <a:rPr kumimoji="0" lang="ko-KR" altLang="en-US" sz="1500" b="1" dirty="0" smtClean="0">
                <a:latin typeface="Arial"/>
                <a:ea typeface="맑은 고딕" pitchFamily="50" charset="-127"/>
                <a:cs typeface="Arial"/>
                <a:sym typeface="TimesNewRomanPS Bold" pitchFamily="1" charset="0"/>
              </a:rPr>
              <a:t>인산 골격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22888" y="160338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87438" y="5722938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662738" y="6376988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19638" y="3586163"/>
            <a:ext cx="50975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3</a:t>
            </a: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</a:rPr>
              <a:t>' end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186238" y="158750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297363" y="4333875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7564438" y="5629275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마단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655763" y="6353175"/>
            <a:ext cx="59150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5</a:t>
            </a:r>
            <a:r>
              <a:rPr kumimoji="0" lang="en-US" altLang="ko-KR" sz="15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' 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말단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5291138" y="644525"/>
            <a:ext cx="365125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5278438" y="930275"/>
            <a:ext cx="38100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5557838" y="1600200"/>
            <a:ext cx="3841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970589" y="1482725"/>
            <a:ext cx="13160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500" b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수소 결합으로 연결된 염기 쌍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970588" y="2333625"/>
            <a:ext cx="1014701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기존의 가닥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4065588" y="4835525"/>
            <a:ext cx="1207062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새로운 가닥들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970589" y="2727325"/>
            <a:ext cx="1744684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5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뉴클레오티드가</a:t>
            </a:r>
            <a:r>
              <a:rPr kumimoji="0" lang="ko-KR" altLang="en-US" sz="15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새로 합성되는 가닥에 첨가된다</a:t>
            </a:r>
            <a:endParaRPr kumimoji="0"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4214813" y="4298950"/>
            <a:ext cx="53975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4256088" y="4429125"/>
            <a:ext cx="742950" cy="40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V="1">
            <a:off x="4624388" y="2844800"/>
            <a:ext cx="1317625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5237163" y="2438400"/>
            <a:ext cx="704850" cy="695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V="1">
            <a:off x="5576888" y="2438400"/>
            <a:ext cx="365125" cy="12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4457700" y="1515563"/>
            <a:ext cx="1114432" cy="1846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ko-KR" altLang="en-US" sz="6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02148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이성질체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077766"/>
          </a:xfrm>
        </p:spPr>
        <p:txBody>
          <a:bodyPr/>
          <a:lstStyle/>
          <a:p>
            <a:pPr marL="617537" lvl="1" indent="-342900">
              <a:spcBef>
                <a:spcPts val="1200"/>
              </a:spcBef>
              <a:buFont typeface="+mj-lt"/>
              <a:buAutoNum type="alphaLcPeriod" startAt="2"/>
            </a:pPr>
            <a:r>
              <a:rPr lang="ko-KR" altLang="en-US" i="1" dirty="0" smtClean="0">
                <a:solidFill>
                  <a:srgbClr val="3333FF"/>
                </a:solidFill>
              </a:rPr>
              <a:t>이성질체</a:t>
            </a:r>
            <a:r>
              <a:rPr lang="en-US" altLang="ko-KR" i="1" dirty="0" smtClean="0">
                <a:solidFill>
                  <a:srgbClr val="3333FF"/>
                </a:solidFill>
              </a:rPr>
              <a:t>(isomers)</a:t>
            </a:r>
          </a:p>
          <a:p>
            <a:pPr lvl="2">
              <a:spcBef>
                <a:spcPts val="1200"/>
              </a:spcBef>
            </a:pPr>
            <a:r>
              <a:rPr lang="ko-KR" altLang="en-US" dirty="0" smtClean="0"/>
              <a:t>같은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원소와 같은 수의 원자로 이루어져 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서로 다른 구조를 가지고 있는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그래서 서로 다른 특성을 가진 화합물</a:t>
            </a:r>
            <a:endParaRPr lang="en-US" altLang="ko-KR" dirty="0" smtClean="0"/>
          </a:p>
          <a:p>
            <a:pPr lvl="2">
              <a:spcBef>
                <a:spcPts val="1200"/>
              </a:spcBef>
            </a:pPr>
            <a:r>
              <a:rPr lang="ko-KR" altLang="en-US" dirty="0" smtClean="0"/>
              <a:t>구조이성질체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각 원자들의 공유결합 배열이 서로 다르다</a:t>
            </a:r>
            <a:r>
              <a:rPr lang="en-US" altLang="ko-KR" dirty="0" smtClean="0"/>
              <a:t>.</a:t>
            </a:r>
          </a:p>
          <a:p>
            <a:pPr lvl="3">
              <a:spcBef>
                <a:spcPts val="1200"/>
              </a:spcBef>
            </a:pPr>
            <a:r>
              <a:rPr lang="ko-KR" altLang="en-US" dirty="0" smtClean="0"/>
              <a:t>가능한 이성질체의 수는 탄소골격의 탄소수가 증가함에 따라 엄청나게 커진다</a:t>
            </a:r>
            <a:r>
              <a:rPr lang="en-US" altLang="ko-KR" dirty="0" smtClean="0"/>
              <a:t>.</a:t>
            </a:r>
          </a:p>
          <a:p>
            <a:pPr lvl="2">
              <a:spcBef>
                <a:spcPts val="1200"/>
              </a:spcBef>
            </a:pPr>
            <a:r>
              <a:rPr lang="ko-KR" altLang="en-US" dirty="0" smtClean="0"/>
              <a:t>기하이성질체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공유결합 짝은 같지만 공간적 배열이 서로 다르다</a:t>
            </a:r>
            <a:r>
              <a:rPr lang="en-US" altLang="ko-KR" dirty="0" smtClean="0"/>
              <a:t>.</a:t>
            </a:r>
          </a:p>
          <a:p>
            <a:pPr lvl="2">
              <a:spcBef>
                <a:spcPts val="1200"/>
              </a:spcBef>
            </a:pPr>
            <a:r>
              <a:rPr lang="ko-KR" altLang="en-US" dirty="0" err="1" smtClean="0"/>
              <a:t>거울상이성질체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두 분자가 서로 거울 대칭상이다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713" y="1895475"/>
            <a:ext cx="6630987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613" y="271463"/>
            <a:ext cx="5437187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86116" y="1416594"/>
            <a:ext cx="29065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 startAt="20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(A)</a:t>
            </a: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3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(G)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6116" y="4399200"/>
            <a:ext cx="24897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 startAt="7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(C)</a:t>
            </a: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/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(A)                              (T)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263" y="268288"/>
            <a:ext cx="5449887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6116" y="1416594"/>
            <a:ext cx="29065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 startAt="20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(A)</a:t>
            </a: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20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3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(G)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6116" y="4572008"/>
            <a:ext cx="24897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 startAt="7"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        (C)</a:t>
            </a: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>
              <a:buAutoNum type="alphaUcParenBoth" startAt="7"/>
            </a:pP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indent="-342900"/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(A)                              (T)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216539"/>
          </a:xfrm>
        </p:spPr>
        <p:txBody>
          <a:bodyPr/>
          <a:lstStyle/>
          <a:p>
            <a:pPr marL="342900" indent="-342900">
              <a:buFont typeface="+mj-lt"/>
              <a:buAutoNum type="arabicParenR" startAt="4"/>
            </a:pPr>
            <a:r>
              <a:rPr lang="en-US" altLang="ko-KR" dirty="0" smtClean="0">
                <a:solidFill>
                  <a:srgbClr val="3333FF"/>
                </a:solidFill>
              </a:rPr>
              <a:t>DNA and Proteins as Tape Measures of Evolution</a:t>
            </a:r>
          </a:p>
          <a:p>
            <a:pPr marL="342900" indent="-342900">
              <a:buNone/>
            </a:pPr>
            <a:r>
              <a:rPr lang="en-US" altLang="ko-KR" dirty="0" smtClean="0"/>
              <a:t>	</a:t>
            </a:r>
            <a:r>
              <a:rPr lang="ko-KR" altLang="en-US" b="1" dirty="0" smtClean="0">
                <a:solidFill>
                  <a:srgbClr val="3333FF"/>
                </a:solidFill>
              </a:rPr>
              <a:t>진화의 척도인 </a:t>
            </a:r>
            <a:r>
              <a:rPr lang="en-US" altLang="ko-KR" dirty="0" smtClean="0">
                <a:solidFill>
                  <a:srgbClr val="3333FF"/>
                </a:solidFill>
              </a:rPr>
              <a:t>DNA</a:t>
            </a:r>
            <a:r>
              <a:rPr lang="ko-KR" altLang="en-US" b="1" dirty="0" smtClean="0">
                <a:solidFill>
                  <a:srgbClr val="3333FF"/>
                </a:solidFill>
              </a:rPr>
              <a:t>와 단백질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lvl="1"/>
            <a:r>
              <a:rPr lang="en-US" altLang="ko-KR" dirty="0" smtClean="0"/>
              <a:t>The linear sequences of nucleotides in DNA molecules are passed from parents to offspring</a:t>
            </a:r>
          </a:p>
          <a:p>
            <a:pPr lvl="1">
              <a:buNone/>
            </a:pPr>
            <a:r>
              <a:rPr lang="en-US" altLang="ko-KR" dirty="0" smtClean="0"/>
              <a:t>	DNA </a:t>
            </a:r>
            <a:r>
              <a:rPr lang="ko-KR" altLang="en-US" dirty="0" smtClean="0"/>
              <a:t>분자에 있는 </a:t>
            </a:r>
            <a:r>
              <a:rPr lang="ko-KR" altLang="en-US" dirty="0" err="1" smtClean="0"/>
              <a:t>뉴클레오티드의</a:t>
            </a:r>
            <a:r>
              <a:rPr lang="ko-KR" altLang="en-US" dirty="0" smtClean="0"/>
              <a:t> 선형 서열은 부모로부터 자손으로 이어진다</a:t>
            </a:r>
            <a:r>
              <a:rPr lang="en-US" altLang="ko-KR" dirty="0" smtClean="0"/>
              <a:t>.</a:t>
            </a:r>
          </a:p>
          <a:p>
            <a:pPr lvl="1"/>
            <a:r>
              <a:rPr lang="en-US" altLang="ko-KR" dirty="0" smtClean="0"/>
              <a:t>Two closely related species are more similar in DNA than are more distantly related species</a:t>
            </a:r>
          </a:p>
          <a:p>
            <a:pPr lvl="1">
              <a:buNone/>
            </a:pPr>
            <a:r>
              <a:rPr lang="en-US" altLang="ko-KR" dirty="0" smtClean="0"/>
              <a:t>	</a:t>
            </a:r>
            <a:r>
              <a:rPr lang="ko-KR" altLang="en-US" dirty="0" smtClean="0"/>
              <a:t>유연관계가 가까운 종은 유연관계가 먼 종보다 </a:t>
            </a:r>
            <a:r>
              <a:rPr lang="en-US" altLang="ko-KR" dirty="0" smtClean="0"/>
              <a:t>DNA</a:t>
            </a:r>
            <a:r>
              <a:rPr lang="ko-KR" altLang="en-US" dirty="0" smtClean="0"/>
              <a:t>가 유사하다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Molecular biology can be used to assess evolutionary kinship</a:t>
            </a:r>
          </a:p>
          <a:p>
            <a:pPr lvl="1">
              <a:buNone/>
            </a:pPr>
            <a:r>
              <a:rPr lang="en-US" altLang="ko-KR" dirty="0" smtClean="0"/>
              <a:t>	</a:t>
            </a:r>
            <a:r>
              <a:rPr lang="ko-KR" altLang="en-US" dirty="0" smtClean="0"/>
              <a:t>분자생물학은 진화적 유사성을 측정할 수 있는 도구다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핵산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14313" y="571500"/>
          <a:ext cx="8715440" cy="6167510"/>
        </p:xfrm>
        <a:graphic>
          <a:graphicData uri="http://schemas.openxmlformats.org/drawingml/2006/table">
            <a:tbl>
              <a:tblPr/>
              <a:tblGrid>
                <a:gridCol w="1071572"/>
                <a:gridCol w="3357586"/>
                <a:gridCol w="1428760"/>
                <a:gridCol w="2857522"/>
              </a:tblGrid>
              <a:tr h="1116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범주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주요 하위 범주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예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기능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9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탄수화물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알데히드기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혹은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케톤기와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하나 혹은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수산기를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포함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단당류</a:t>
                      </a:r>
                      <a:r>
                        <a:rPr lang="ko-KR" altLang="en-US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b="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단순 당</a:t>
                      </a:r>
                      <a:r>
                        <a:rPr lang="en-US" altLang="ko-KR" sz="1000" b="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b="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올리고당류</a:t>
                      </a:r>
                      <a:r>
                        <a:rPr lang="ko-KR" altLang="en-US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짧은</a:t>
                      </a:r>
                      <a:r>
                        <a:rPr lang="en-US" altLang="ko-KR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사슬 탄수화물</a:t>
                      </a:r>
                      <a:r>
                        <a:rPr lang="en-US" altLang="ko-KR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b="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다당류 </a:t>
                      </a:r>
                      <a:r>
                        <a:rPr lang="en-US" altLang="ko-KR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b="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복합 탄수화물</a:t>
                      </a:r>
                      <a:r>
                        <a:rPr lang="en-US" altLang="ko-KR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b="1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포도당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설탕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이당류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전분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글리코겐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셀룰로오스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에너지원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가장 일반적인 형태의 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당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식물에서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수송되는 형태의 당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에너지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저장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구조적 역할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9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지질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주로 탄화수소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일반적으로 물에 용해되지 않지만 다른 지질 같은 비극성 물질에는 용해 됨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지방산을 갖는 지질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글리세리드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: 1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2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혹은 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3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개의 지방산 꼬리를 갖는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글리세롤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골격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인지질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: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글리세롤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골격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인산기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다른 하나의 극성기 및 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2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개의 지방산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밀랍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: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긴 사슬 지방산 꼬리를 갖는 알콜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지방산이 없는 지질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스테롤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: 4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개의 탄소 고리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작용기의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수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위치 및 종류가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스테롤레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따라 다름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지방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예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버터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), 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기름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예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옥수수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포스파티딜콜린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큐틴의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밀랍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콜레스테롤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에너지 저장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세포막의 주 성분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식물에서 수분 보존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동물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세포막의 성분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많은 스테로이드와 비타민 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D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의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선구물질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0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단백질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공유결합으로 연결된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수천개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까지의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아미노산을 갖는 하나 이상의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폴리펩티드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사슬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섬유상 단백질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긴 가닥 혹은 판형의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폴리펩티드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사슬 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종종 견고하고 물에 용해되지 않음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.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구형 </a:t>
                      </a: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단백질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구형으로 접혀진 하나 이상의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폴리펩티드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사슬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;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세포 활동에서 많은 역할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케라틴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콜라겐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효소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헤모글로빈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인슐린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항체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모발과 손톱의 구조적 성분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뼈의 구조적 성분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반응속도의 대폭 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증가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활성화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에너지를 낮춤</a:t>
                      </a:r>
                      <a:r>
                        <a:rPr lang="en-US" altLang="ko-KR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산소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수송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포도당 물질대사 조절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조직의 방어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3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핵산</a:t>
                      </a:r>
                      <a:r>
                        <a:rPr lang="en-US" altLang="ko-KR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b="1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뉴클레오티드</a:t>
                      </a:r>
                      <a:r>
                        <a:rPr lang="en-US" altLang="ko-KR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b="1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각각 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5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탄당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인산 및 질소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-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함유 염기로 구성된 단위체의 사슬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혹은 개별적 단위체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)</a:t>
                      </a:r>
                      <a:endParaRPr lang="ko-KR" alt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아데노신 인산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뉴클레오티드</a:t>
                      </a:r>
                      <a:r>
                        <a:rPr lang="ko-KR" altLang="en-US" sz="1000" b="1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조효소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핵산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수천에서 수만 개의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뉴클레오티드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사슬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ATP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cAMP</a:t>
                      </a:r>
                      <a:endParaRPr lang="en-US" sz="1000" spc="-150" dirty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NAD</a:t>
                      </a:r>
                      <a:r>
                        <a:rPr lang="en-US" sz="1000" spc="-150" baseline="5000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+</a:t>
                      </a:r>
                      <a:r>
                        <a:rPr 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NADP</a:t>
                      </a:r>
                      <a:r>
                        <a:rPr lang="en-US" sz="1000" spc="-150" baseline="5000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+</a:t>
                      </a:r>
                      <a:r>
                        <a:rPr 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FAD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DNA</a:t>
                      </a:r>
                      <a:r>
                        <a:rPr 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RNAs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에너지 운반체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호르몬 조절의 전달자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전자와 양성자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(H+)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를 반응의 한 </a:t>
                      </a:r>
                      <a:r>
                        <a:rPr lang="ko-KR" altLang="en-US" sz="1000" spc="-1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위치네서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 다른 위치로 전달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spc="-150" dirty="0" smtClean="0">
                        <a:solidFill>
                          <a:srgbClr val="000000"/>
                        </a:solidFill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spc="-1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유전정보의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저장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전달</a:t>
                      </a:r>
                      <a:r>
                        <a:rPr lang="en-US" altLang="ko-KR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000" spc="-150" dirty="0">
                          <a:solidFill>
                            <a:srgbClr val="000000"/>
                          </a:solidFill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번역</a:t>
                      </a:r>
                    </a:p>
                  </a:txBody>
                  <a:tcPr marL="25866" marR="25866" marT="7151" marB="715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ko-KR" altLang="ko-KR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42875" y="222250"/>
            <a:ext cx="2786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생물체의 주요 유기화합물 </a:t>
            </a:r>
            <a:r>
              <a:rPr lang="en-US" altLang="ko-KR" sz="1400">
                <a:latin typeface="Arial" charset="0"/>
                <a:ea typeface="맑은 고딕" pitchFamily="50" charset="-127"/>
                <a:cs typeface="Arial" charset="0"/>
              </a:rPr>
              <a:t>(</a:t>
            </a:r>
            <a:r>
              <a:rPr lang="ko-KR" altLang="en-US" sz="1400">
                <a:latin typeface="Arial" charset="0"/>
                <a:ea typeface="맑은 고딕" pitchFamily="50" charset="-127"/>
                <a:cs typeface="Arial" charset="0"/>
              </a:rPr>
              <a:t>요약</a:t>
            </a:r>
            <a:r>
              <a:rPr lang="en-US" altLang="ko-KR" sz="1400">
                <a:latin typeface="Arial" charset="0"/>
                <a:ea typeface="맑은 고딕" pitchFamily="50" charset="-127"/>
                <a:cs typeface="Arial" charset="0"/>
              </a:rPr>
              <a:t>)</a:t>
            </a:r>
            <a:endParaRPr lang="ko-KR" altLang="en-US" sz="1400">
              <a:latin typeface="Arial" charset="0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923877"/>
          </a:xfrm>
        </p:spPr>
        <p:txBody>
          <a:bodyPr/>
          <a:lstStyle/>
          <a:p>
            <a:pPr marL="617537" lvl="1" indent="-342900" algn="just">
              <a:spcBef>
                <a:spcPts val="1200"/>
              </a:spcBef>
              <a:buFont typeface="+mj-lt"/>
              <a:buAutoNum type="alphaLcPeriod" startAt="2"/>
            </a:pPr>
            <a:r>
              <a:rPr lang="en-US" altLang="ko-KR" i="1" dirty="0" smtClean="0">
                <a:solidFill>
                  <a:srgbClr val="3333FF"/>
                </a:solidFill>
              </a:rPr>
              <a:t>Isomers</a:t>
            </a:r>
          </a:p>
          <a:p>
            <a:pPr lvl="2" algn="just">
              <a:spcBef>
                <a:spcPts val="1200"/>
              </a:spcBef>
            </a:pPr>
            <a:r>
              <a:rPr lang="en-US" altLang="ko-KR" b="1" dirty="0" smtClean="0"/>
              <a:t>Isomers</a:t>
            </a:r>
            <a:r>
              <a:rPr lang="en-US" altLang="ko-KR" dirty="0" smtClean="0"/>
              <a:t> are compounds with the same molecular formula but different structures and properties:</a:t>
            </a:r>
          </a:p>
          <a:p>
            <a:pPr lvl="3" algn="just">
              <a:spcBef>
                <a:spcPts val="1200"/>
              </a:spcBef>
            </a:pPr>
            <a:r>
              <a:rPr lang="en-US" altLang="ko-KR" b="1" dirty="0" smtClean="0"/>
              <a:t>Structural isomers</a:t>
            </a:r>
            <a:r>
              <a:rPr lang="en-US" altLang="ko-KR" dirty="0" smtClean="0"/>
              <a:t> have different covalent arrangements of their atoms</a:t>
            </a:r>
          </a:p>
          <a:p>
            <a:pPr lvl="3" algn="just">
              <a:spcBef>
                <a:spcPts val="1200"/>
              </a:spcBef>
            </a:pPr>
            <a:r>
              <a:rPr lang="en-US" altLang="ko-KR" b="1" dirty="0" smtClean="0"/>
              <a:t>Geometric isomers</a:t>
            </a:r>
            <a:r>
              <a:rPr lang="en-US" altLang="ko-KR" dirty="0" smtClean="0"/>
              <a:t> have the same covalent arrangements but differ in spatial arrangements</a:t>
            </a:r>
          </a:p>
          <a:p>
            <a:pPr lvl="3" algn="just">
              <a:spcBef>
                <a:spcPts val="1200"/>
              </a:spcBef>
            </a:pPr>
            <a:r>
              <a:rPr lang="en-US" altLang="ko-KR" b="1" dirty="0" err="1" smtClean="0"/>
              <a:t>Enantiomers</a:t>
            </a:r>
            <a:r>
              <a:rPr lang="en-US" altLang="ko-KR" dirty="0" smtClean="0"/>
              <a:t> are isomers that are mirror images of each other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02148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이성질체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725" y="204788"/>
            <a:ext cx="440055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3206750" y="1728788"/>
            <a:ext cx="5969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200" b="1">
                <a:latin typeface="Arial" pitchFamily="34" charset="0"/>
                <a:ea typeface="맑은 고딕" pitchFamily="50" charset="-127"/>
                <a:cs typeface="Arial" pitchFamily="34" charset="0"/>
              </a:rPr>
              <a:t>Pentane</a:t>
            </a:r>
          </a:p>
        </p:txBody>
      </p: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2609850" y="2071688"/>
            <a:ext cx="258243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(a)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구조이성질체는 공유결합 짝이 다르다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2616201" y="3951288"/>
            <a:ext cx="3956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(b)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기하이성질체는 이중결합 주위의 배열이 다르다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그림에서 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x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는 이중결합을 가진 탄소에 연결된 원자나 원자단을 나타낸다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5010150" y="1728788"/>
            <a:ext cx="11798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200" b="1">
                <a:latin typeface="Arial" pitchFamily="34" charset="0"/>
                <a:ea typeface="맑은 고딕" pitchFamily="50" charset="-127"/>
                <a:cs typeface="Arial" pitchFamily="34" charset="0"/>
              </a:rPr>
              <a:t>2-methyl butane</a:t>
            </a: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616200" y="3513138"/>
            <a:ext cx="16494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i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cis</a:t>
            </a: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이성질체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두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X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가 같은</a:t>
            </a:r>
            <a:endParaRPr lang="en-US" altLang="ko-KR" sz="11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축에 있다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4673600" y="3513138"/>
            <a:ext cx="17921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trans</a:t>
            </a: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이성질체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두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X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가 반대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측에 있다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2597150" y="6215082"/>
            <a:ext cx="39036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(c) </a:t>
            </a:r>
            <a:r>
              <a:rPr lang="ko-KR" altLang="en-US" sz="11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거울상이성질체는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비대칭탄소주위의 공간적 배열이 달라 마치 왼손 오른손 </a:t>
            </a:r>
            <a:r>
              <a:rPr lang="ko-KR" altLang="en-US" sz="11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처럼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두 분자가 거울상을 이룬다</a:t>
            </a:r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3378200" y="6027738"/>
            <a:ext cx="68929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L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이성질체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/>
        </p:nvSpPr>
        <p:spPr bwMode="auto">
          <a:xfrm>
            <a:off x="5054600" y="6034088"/>
            <a:ext cx="70532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1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D </a:t>
            </a:r>
            <a:r>
              <a:rPr lang="ko-KR" altLang="en-US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이성질체</a:t>
            </a:r>
            <a:endParaRPr lang="en-US" altLang="ko-KR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928662" y="202148"/>
            <a:ext cx="7472386" cy="33855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이성질체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71370"/>
            <a:ext cx="7472386" cy="369332"/>
          </a:xfrm>
        </p:spPr>
        <p:txBody>
          <a:bodyPr/>
          <a:lstStyle/>
          <a:p>
            <a:r>
              <a:rPr lang="ko-KR" altLang="en-US" sz="1800" b="1" dirty="0" smtClean="0"/>
              <a:t>탄소 </a:t>
            </a:r>
            <a:r>
              <a:rPr lang="en-US" altLang="ko-KR" sz="1800" b="1" dirty="0" smtClean="0"/>
              <a:t>– </a:t>
            </a:r>
            <a:r>
              <a:rPr lang="ko-KR" altLang="en-US" sz="1800" b="1" dirty="0" smtClean="0"/>
              <a:t>생명의 골격</a:t>
            </a:r>
            <a:endParaRPr lang="ko-KR" altLang="en-US" sz="18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185761"/>
          </a:xfrm>
        </p:spPr>
        <p:txBody>
          <a:bodyPr/>
          <a:lstStyle/>
          <a:p>
            <a:pPr marL="361950" indent="-361950" algn="just">
              <a:spcBef>
                <a:spcPts val="1200"/>
              </a:spcBef>
            </a:pPr>
            <a:r>
              <a:rPr lang="en-US" altLang="ko-KR" dirty="0" smtClean="0"/>
              <a:t>Although cells are 70–95% water, the rest consists mostly of carbon-based compounds</a:t>
            </a:r>
          </a:p>
          <a:p>
            <a:pPr marL="361950" indent="-361950" algn="just">
              <a:spcBef>
                <a:spcPts val="1200"/>
              </a:spcBef>
            </a:pPr>
            <a:r>
              <a:rPr lang="en-US" altLang="ko-KR" dirty="0" smtClean="0"/>
              <a:t>Carbon is unparalleled in its ability to form large, complex, and diverse molecules</a:t>
            </a:r>
          </a:p>
          <a:p>
            <a:pPr marL="361950" indent="-361950" algn="just">
              <a:spcBef>
                <a:spcPts val="1200"/>
              </a:spcBef>
            </a:pPr>
            <a:r>
              <a:rPr lang="en-US" altLang="ko-KR" dirty="0" smtClean="0"/>
              <a:t>Proteins, DNA, carbohydrates, and other molecules that distinguish living matter are all composed of carbon compounds</a:t>
            </a:r>
          </a:p>
          <a:p>
            <a:pPr marL="361950" indent="-361950"/>
            <a:r>
              <a:rPr lang="ko-KR" altLang="en-US" dirty="0" smtClean="0"/>
              <a:t>세포는 </a:t>
            </a:r>
            <a:r>
              <a:rPr lang="en-US" altLang="ko-KR" dirty="0" smtClean="0"/>
              <a:t>70~95%</a:t>
            </a:r>
            <a:r>
              <a:rPr lang="ko-KR" altLang="en-US" dirty="0" smtClean="0"/>
              <a:t>가 물로 되어 있지만</a:t>
            </a:r>
            <a:r>
              <a:rPr lang="en-US" altLang="ko-KR" dirty="0" smtClean="0"/>
              <a:t>,</a:t>
            </a:r>
            <a:r>
              <a:rPr lang="ko-KR" altLang="en-US" dirty="0" smtClean="0"/>
              <a:t> 나머지는 대부분 탄소화합물로 구성되어 있다</a:t>
            </a:r>
            <a:endParaRPr lang="en-US" altLang="ko-KR" dirty="0" smtClean="0"/>
          </a:p>
          <a:p>
            <a:pPr marL="361950" indent="-361950"/>
            <a:r>
              <a:rPr lang="ko-KR" altLang="en-US" dirty="0" smtClean="0"/>
              <a:t>탄소의 크고 복잡하며 다양한 분자를 만들어 낼 수 있는 능력은 타의 추종을 불허한다</a:t>
            </a:r>
            <a:endParaRPr lang="en-US" altLang="ko-KR" dirty="0" smtClean="0"/>
          </a:p>
          <a:p>
            <a:pPr marL="361950" indent="-361950"/>
            <a:r>
              <a:rPr lang="ko-KR" altLang="en-US" dirty="0" smtClean="0"/>
              <a:t>단백질</a:t>
            </a:r>
            <a:r>
              <a:rPr lang="en-US" altLang="ko-KR" dirty="0" smtClean="0"/>
              <a:t>, DNA,  </a:t>
            </a:r>
            <a:r>
              <a:rPr lang="ko-KR" altLang="en-US" dirty="0" smtClean="0"/>
              <a:t>탄수화물 및 다른 생물체의 분자는 모두 탄소화합물로 구성된 것이다</a:t>
            </a: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65100"/>
            <a:ext cx="8139113" cy="652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472" y="1643050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구조이성질체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3661950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기하이성질체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876528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거울상이성질체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533753"/>
          </a:xfrm>
        </p:spPr>
        <p:txBody>
          <a:bodyPr/>
          <a:lstStyle/>
          <a:p>
            <a:pPr lvl="2" algn="just">
              <a:spcBef>
                <a:spcPts val="1200"/>
              </a:spcBef>
            </a:pPr>
            <a:r>
              <a:rPr lang="en-US" altLang="ko-KR" dirty="0" err="1" smtClean="0">
                <a:ea typeface="굴림" charset="-127"/>
              </a:rPr>
              <a:t>Enantiomers</a:t>
            </a:r>
            <a:r>
              <a:rPr lang="en-US" altLang="ko-KR" dirty="0" smtClean="0">
                <a:ea typeface="굴림" charset="-127"/>
              </a:rPr>
              <a:t> are important in the pharmaceutical industry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Two </a:t>
            </a:r>
            <a:r>
              <a:rPr lang="en-US" altLang="ko-KR" dirty="0" err="1" smtClean="0">
                <a:ea typeface="굴림" charset="-127"/>
              </a:rPr>
              <a:t>enantiomers</a:t>
            </a:r>
            <a:r>
              <a:rPr lang="en-US" altLang="ko-KR" dirty="0" smtClean="0">
                <a:ea typeface="굴림" charset="-127"/>
              </a:rPr>
              <a:t> of a drug may have different effects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Differing effects of </a:t>
            </a:r>
            <a:r>
              <a:rPr lang="en-US" altLang="ko-KR" dirty="0" err="1" smtClean="0">
                <a:ea typeface="굴림" charset="-127"/>
              </a:rPr>
              <a:t>enantiomers</a:t>
            </a:r>
            <a:r>
              <a:rPr lang="en-US" altLang="ko-KR" dirty="0" smtClean="0">
                <a:ea typeface="굴림" charset="-127"/>
              </a:rPr>
              <a:t> demonstrate that organisms are sensitive to even subtle variations in molecules 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02148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이성질체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5" y="997201"/>
            <a:ext cx="6786610" cy="38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85918" y="1356168"/>
            <a:ext cx="60007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약                       상태                     효과적 거울상              비효과적 거울상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428728" y="2427738"/>
            <a:ext cx="2357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이부프로펜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통증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: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염증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4429124" y="2928934"/>
            <a:ext cx="32573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이부프로펜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</a:t>
            </a:r>
            <a:r>
              <a:rPr lang="en-US" altLang="ko-KR" sz="14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이부프로펜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428728" y="3856498"/>
            <a:ext cx="20710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알부테롤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천식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4429124" y="4357694"/>
            <a:ext cx="30376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알부테롤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</a:t>
            </a:r>
            <a:r>
              <a:rPr lang="en-US" altLang="ko-KR" sz="14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–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알부테롤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내용 개체 틀 2"/>
          <p:cNvSpPr>
            <a:spLocks noGrp="1"/>
          </p:cNvSpPr>
          <p:nvPr>
            <p:ph idx="1"/>
          </p:nvPr>
        </p:nvSpPr>
        <p:spPr>
          <a:xfrm>
            <a:off x="540000" y="4907850"/>
            <a:ext cx="8103966" cy="1569660"/>
          </a:xfrm>
        </p:spPr>
        <p:txBody>
          <a:bodyPr/>
          <a:lstStyle/>
          <a:p>
            <a:pPr marL="0" indent="0" algn="just">
              <a:spcBef>
                <a:spcPts val="1200"/>
              </a:spcBef>
              <a:buNone/>
            </a:pPr>
            <a:r>
              <a:rPr lang="ko-KR" altLang="en-US" sz="1600" b="1" dirty="0" err="1" smtClean="0"/>
              <a:t>거울상이성질체의</a:t>
            </a:r>
            <a:r>
              <a:rPr lang="ko-KR" altLang="en-US" sz="1600" b="1" dirty="0" smtClean="0"/>
              <a:t> 약학적 중요성</a:t>
            </a:r>
            <a:r>
              <a:rPr lang="en-US" altLang="ko-KR" sz="1600" b="1" dirty="0" smtClean="0"/>
              <a:t>.  </a:t>
            </a:r>
            <a:r>
              <a:rPr lang="ko-KR" altLang="en-US" sz="1600" dirty="0" err="1" smtClean="0"/>
              <a:t>이부프로펜과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알부테롤은</a:t>
            </a:r>
            <a:r>
              <a:rPr lang="ko-KR" altLang="en-US" sz="1600" dirty="0" smtClean="0"/>
              <a:t> 서로 다른 효과를 가지는 </a:t>
            </a:r>
            <a:r>
              <a:rPr lang="ko-KR" altLang="en-US" sz="1600" dirty="0" err="1" smtClean="0"/>
              <a:t>거울상이성질체</a:t>
            </a:r>
            <a:r>
              <a:rPr lang="ko-KR" altLang="en-US" sz="1600" dirty="0" smtClean="0"/>
              <a:t> 약의 예이다</a:t>
            </a:r>
            <a:r>
              <a:rPr lang="en-US" altLang="ko-KR" sz="1600" dirty="0" smtClean="0"/>
              <a:t>. (</a:t>
            </a:r>
            <a:r>
              <a:rPr lang="en-US" altLang="ko-KR" sz="1600" i="1" dirty="0" smtClean="0"/>
              <a:t>S</a:t>
            </a:r>
            <a:r>
              <a:rPr lang="ko-KR" altLang="en-US" sz="1600" dirty="0" smtClean="0"/>
              <a:t>와 </a:t>
            </a:r>
            <a:r>
              <a:rPr lang="en-US" altLang="ko-KR" sz="1600" i="1" dirty="0" smtClean="0"/>
              <a:t>R</a:t>
            </a:r>
            <a:r>
              <a:rPr lang="ko-KR" altLang="en-US" sz="1600" dirty="0" smtClean="0"/>
              <a:t>은 두 거울상이성질체를 구분하기 위해 사용되는 글자이다</a:t>
            </a:r>
            <a:r>
              <a:rPr lang="en-US" altLang="ko-KR" sz="1600" dirty="0" smtClean="0"/>
              <a:t>), </a:t>
            </a:r>
            <a:r>
              <a:rPr lang="ko-KR" altLang="en-US" sz="1600" dirty="0" err="1" smtClean="0"/>
              <a:t>이부프로펜은</a:t>
            </a:r>
            <a:r>
              <a:rPr lang="ko-KR" altLang="en-US" sz="1600" dirty="0" smtClean="0"/>
              <a:t> 염증과 통증을 완화시키는 약이다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이 약은 두 이성질체의 혼합물 상태로 판매된다</a:t>
            </a:r>
            <a:r>
              <a:rPr lang="en-US" altLang="ko-KR" sz="1600" dirty="0" smtClean="0"/>
              <a:t>. </a:t>
            </a:r>
            <a:r>
              <a:rPr lang="en-US" altLang="ko-KR" sz="1600" i="1" dirty="0" smtClean="0"/>
              <a:t>S</a:t>
            </a:r>
            <a:r>
              <a:rPr lang="en-US" altLang="ko-KR" sz="1600" dirty="0" smtClean="0"/>
              <a:t> </a:t>
            </a:r>
            <a:r>
              <a:rPr lang="ko-KR" altLang="en-US" sz="1600" dirty="0" err="1" smtClean="0"/>
              <a:t>거울상이성질체는</a:t>
            </a:r>
            <a:r>
              <a:rPr lang="ko-KR" altLang="en-US" sz="1600" dirty="0" smtClean="0"/>
              <a:t> </a:t>
            </a:r>
            <a:r>
              <a:rPr lang="en-US" altLang="ko-KR" sz="1600" i="1" dirty="0" smtClean="0"/>
              <a:t>R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이성질체에 비해 </a:t>
            </a:r>
            <a:r>
              <a:rPr lang="en-US" altLang="ko-KR" sz="1600" dirty="0" smtClean="0"/>
              <a:t>100</a:t>
            </a:r>
            <a:r>
              <a:rPr lang="ko-KR" altLang="en-US" sz="1600" dirty="0" smtClean="0"/>
              <a:t>배나 더 효과적이다</a:t>
            </a:r>
            <a:r>
              <a:rPr lang="en-US" altLang="ko-KR" sz="1600" dirty="0" smtClean="0"/>
              <a:t>. </a:t>
            </a:r>
            <a:r>
              <a:rPr lang="ko-KR" altLang="en-US" sz="1600" dirty="0" err="1" smtClean="0"/>
              <a:t>알부테롤은</a:t>
            </a:r>
            <a:r>
              <a:rPr lang="ko-KR" altLang="en-US" sz="1600" dirty="0" smtClean="0"/>
              <a:t> 기관지 근육을 </a:t>
            </a:r>
            <a:r>
              <a:rPr lang="ko-KR" altLang="en-US" sz="1600" dirty="0" err="1" smtClean="0"/>
              <a:t>이완시키으로써</a:t>
            </a:r>
            <a:r>
              <a:rPr lang="ko-KR" altLang="en-US" sz="1600" dirty="0" smtClean="0"/>
              <a:t> 천식환자의 호흡을 도와주는 약이다</a:t>
            </a:r>
            <a:r>
              <a:rPr lang="en-US" altLang="ko-KR" sz="1600" dirty="0" smtClean="0"/>
              <a:t>. </a:t>
            </a:r>
            <a:r>
              <a:rPr lang="en-US" altLang="ko-KR" sz="1600" i="1" dirty="0" smtClean="0"/>
              <a:t>R</a:t>
            </a:r>
            <a:r>
              <a:rPr lang="en-US" altLang="ko-KR" sz="1600" dirty="0" smtClean="0"/>
              <a:t> – </a:t>
            </a:r>
            <a:r>
              <a:rPr lang="ko-KR" altLang="en-US" sz="1600" dirty="0" err="1" smtClean="0"/>
              <a:t>알부테롤만</a:t>
            </a:r>
            <a:r>
              <a:rPr lang="ko-KR" altLang="en-US" sz="1600" dirty="0" smtClean="0"/>
              <a:t> 합성해서 판매한다</a:t>
            </a:r>
            <a:r>
              <a:rPr lang="en-US" altLang="ko-KR" sz="1600" dirty="0" smtClean="0"/>
              <a:t>. </a:t>
            </a:r>
            <a:r>
              <a:rPr lang="en-US" altLang="ko-KR" sz="1600" i="1" dirty="0" smtClean="0"/>
              <a:t>S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형은 </a:t>
            </a:r>
            <a:r>
              <a:rPr lang="en-US" altLang="ko-KR" sz="1600" i="1" dirty="0" smtClean="0"/>
              <a:t>R</a:t>
            </a:r>
            <a:r>
              <a:rPr lang="ko-KR" altLang="en-US" sz="1600" dirty="0" smtClean="0"/>
              <a:t>형의 활성을 억제하기 때문이다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02148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이성질체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11188" y="1150938"/>
            <a:ext cx="822960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ko-KR" altLang="en-US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알케인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: </a:t>
            </a:r>
          </a:p>
          <a:p>
            <a:pPr marL="628650" lvl="1" indent="-273050">
              <a:buFont typeface="Arial" charset="0"/>
              <a:buChar char="–"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포화탄화 수소</a:t>
            </a:r>
          </a:p>
          <a:p>
            <a:pPr marL="628650" lvl="1" indent="-273050">
              <a:buFont typeface="Arial" charset="0"/>
              <a:buChar char="–"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탄화수소는 탄소와 수소만으로 되어 있다는 의미</a:t>
            </a:r>
          </a:p>
          <a:p>
            <a:pPr marL="628650" lvl="1" indent="-273050">
              <a:buFont typeface="Arial" charset="0"/>
              <a:buChar char="–"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포화는 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C─C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와 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C─H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의 단일결합만을 가지고 있다는 의미</a:t>
            </a:r>
          </a:p>
          <a:p>
            <a:pPr marL="628650" lvl="1" indent="-273050">
              <a:buFont typeface="Arial" charset="0"/>
              <a:buChar char="–"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일반화학식 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n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2n+2</a:t>
            </a:r>
          </a:p>
          <a:p>
            <a:pPr marL="342900" indent="-342900"/>
            <a:endParaRPr lang="en-US" altLang="ko-KR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ko-KR" altLang="en-US" b="1" dirty="0" err="1">
                <a:latin typeface="Arial" charset="0"/>
                <a:ea typeface="맑은 고딕" pitchFamily="50" charset="-127"/>
                <a:cs typeface="Arial" charset="0"/>
              </a:rPr>
              <a:t>탄소수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     이름		화학식		</a:t>
            </a:r>
            <a:r>
              <a:rPr lang="ko-KR" altLang="en-US" b="1" dirty="0" err="1">
                <a:latin typeface="Arial" charset="0"/>
                <a:ea typeface="맑은 고딕" pitchFamily="50" charset="-127"/>
                <a:cs typeface="Arial" charset="0"/>
              </a:rPr>
              <a:t>알킬기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		이름 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(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약자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)</a:t>
            </a:r>
          </a:p>
          <a:p>
            <a:pPr marL="342900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(n)  		          </a:t>
            </a:r>
            <a:r>
              <a:rPr lang="en-US" altLang="ko-KR" sz="1400" b="1" dirty="0" smtClean="0">
                <a:latin typeface="Arial" charset="0"/>
                <a:ea typeface="맑은 고딕" pitchFamily="50" charset="-127"/>
                <a:cs typeface="Arial" charset="0"/>
              </a:rPr>
              <a:t>  </a:t>
            </a:r>
            <a:r>
              <a:rPr lang="en-US" altLang="ko-KR" sz="1000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(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n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2n+2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)</a:t>
            </a:r>
          </a:p>
          <a:p>
            <a:pPr marL="342900" indent="-342900"/>
            <a:endParaRPr lang="en-US" altLang="ko-KR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1	Methane		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-CH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Methyl (Me)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2	Ethane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6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-CH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Ethyl (Et)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3	Propane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8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-CH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  <a:r>
              <a:rPr lang="en-US" altLang="ko-KR" dirty="0" err="1">
                <a:latin typeface="Arial" charset="0"/>
                <a:ea typeface="맑은 고딕" pitchFamily="50" charset="-127"/>
                <a:cs typeface="Arial" charset="0"/>
              </a:rPr>
              <a:t>Propyl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(Pr)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4	Butane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10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5	Pentane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5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12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6	Hexane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6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14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7	</a:t>
            </a:r>
            <a:r>
              <a:rPr lang="en-US" altLang="ko-KR" dirty="0" err="1">
                <a:latin typeface="Arial" charset="0"/>
                <a:ea typeface="맑은 고딕" pitchFamily="50" charset="-127"/>
                <a:cs typeface="Arial" charset="0"/>
              </a:rPr>
              <a:t>Heptane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7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16</a:t>
            </a:r>
          </a:p>
          <a:p>
            <a:pPr marL="342900" indent="-342900"/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    8	Octane		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8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18</a:t>
            </a:r>
          </a:p>
          <a:p>
            <a:pPr marL="342900" indent="-342900"/>
            <a:endParaRPr lang="en-US" altLang="ko-KR" baseline="-25000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188" y="2781300"/>
            <a:ext cx="813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11188" y="3573463"/>
            <a:ext cx="813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611188" y="5949950"/>
            <a:ext cx="8137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975926"/>
          </a:xfrm>
        </p:spPr>
        <p:txBody>
          <a:bodyPr/>
          <a:lstStyle/>
          <a:p>
            <a:pPr marL="355600" indent="-355600" algn="just">
              <a:spcBef>
                <a:spcPct val="60000"/>
              </a:spcBef>
            </a:pPr>
            <a:r>
              <a:rPr lang="ko-KR" altLang="en-US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알킬기</a:t>
            </a:r>
            <a:r>
              <a:rPr lang="ko-KR" alt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(alkyl group)</a:t>
            </a:r>
          </a:p>
          <a:p>
            <a:pPr marL="622300" lvl="1" indent="-265113" algn="just">
              <a:spcBef>
                <a:spcPct val="60000"/>
              </a:spcBef>
              <a:buFont typeface="Arial" charset="0"/>
              <a:buChar char="–"/>
            </a:pPr>
            <a:r>
              <a:rPr lang="ko-KR" altLang="en-US" b="1" dirty="0" err="1" smtClean="0">
                <a:latin typeface="Arial" charset="0"/>
                <a:cs typeface="Arial" charset="0"/>
              </a:rPr>
              <a:t>알케인에서</a:t>
            </a:r>
            <a:r>
              <a:rPr lang="ko-KR" altLang="en-US" b="1" dirty="0" smtClean="0">
                <a:latin typeface="Arial" charset="0"/>
                <a:cs typeface="Arial" charset="0"/>
              </a:rPr>
              <a:t> 수소원자 하나를 떼어낸 나머지 부분</a:t>
            </a:r>
          </a:p>
          <a:p>
            <a:pPr marL="622300" lvl="1" indent="-265113" algn="just">
              <a:spcBef>
                <a:spcPct val="60000"/>
              </a:spcBef>
              <a:buFont typeface="Arial" charset="0"/>
              <a:buChar char="–"/>
            </a:pPr>
            <a:r>
              <a:rPr lang="ko-KR" altLang="en-US" b="1" dirty="0" smtClean="0">
                <a:latin typeface="Arial" charset="0"/>
                <a:cs typeface="Arial" charset="0"/>
              </a:rPr>
              <a:t>모체인 </a:t>
            </a:r>
            <a:r>
              <a:rPr lang="en-US" altLang="ko-KR" b="1" dirty="0" smtClean="0">
                <a:latin typeface="Arial" charset="0"/>
                <a:cs typeface="Arial" charset="0"/>
              </a:rPr>
              <a:t>–</a:t>
            </a:r>
            <a:r>
              <a:rPr lang="en-US" altLang="ko-KR" b="1" dirty="0" err="1" smtClean="0">
                <a:latin typeface="Arial" charset="0"/>
                <a:cs typeface="Arial" charset="0"/>
              </a:rPr>
              <a:t>ane</a:t>
            </a:r>
            <a:r>
              <a:rPr lang="en-US" altLang="ko-KR" b="1" dirty="0" smtClean="0">
                <a:latin typeface="Arial" charset="0"/>
                <a:cs typeface="Arial" charset="0"/>
              </a:rPr>
              <a:t> </a:t>
            </a:r>
            <a:r>
              <a:rPr lang="ko-KR" altLang="en-US" b="1" dirty="0" smtClean="0">
                <a:latin typeface="Arial" charset="0"/>
                <a:cs typeface="Arial" charset="0"/>
              </a:rPr>
              <a:t>대신 </a:t>
            </a:r>
            <a:r>
              <a:rPr lang="en-US" altLang="ko-KR" b="1" dirty="0" smtClean="0">
                <a:latin typeface="Arial" charset="0"/>
                <a:cs typeface="Arial" charset="0"/>
              </a:rPr>
              <a:t>–</a:t>
            </a:r>
            <a:r>
              <a:rPr lang="en-US" altLang="ko-KR" b="1" dirty="0" err="1" smtClean="0">
                <a:latin typeface="Arial" charset="0"/>
                <a:cs typeface="Arial" charset="0"/>
              </a:rPr>
              <a:t>yl</a:t>
            </a:r>
            <a:r>
              <a:rPr lang="ko-KR" altLang="en-US" b="1" dirty="0" smtClean="0">
                <a:latin typeface="Arial" charset="0"/>
                <a:cs typeface="Arial" charset="0"/>
              </a:rPr>
              <a:t>을 붙여 부른다</a:t>
            </a:r>
          </a:p>
          <a:p>
            <a:pPr marL="622300" lvl="1" indent="-265113" algn="just">
              <a:spcBef>
                <a:spcPct val="60000"/>
              </a:spcBef>
              <a:buFont typeface="Arial" charset="0"/>
              <a:buChar char="–"/>
            </a:pPr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</a:t>
            </a:r>
            <a:r>
              <a:rPr lang="ko-KR" altLang="en-US" b="1" dirty="0" smtClean="0">
                <a:latin typeface="Arial" charset="0"/>
                <a:cs typeface="Arial" charset="0"/>
              </a:rPr>
              <a:t>이라는 약자는 알킬기를 통칭하는 것으로 많이 쓰이며</a:t>
            </a:r>
            <a:r>
              <a:rPr lang="en-US" altLang="ko-KR" b="1" dirty="0" smtClean="0">
                <a:latin typeface="Arial" charset="0"/>
                <a:cs typeface="Arial" charset="0"/>
              </a:rPr>
              <a:t>, </a:t>
            </a:r>
            <a:r>
              <a:rPr lang="ko-KR" altLang="en-US" b="1" dirty="0" smtClean="0">
                <a:latin typeface="Arial" charset="0"/>
                <a:cs typeface="Arial" charset="0"/>
              </a:rPr>
              <a:t>분자의 나머지 부분 </a:t>
            </a:r>
            <a:r>
              <a:rPr lang="en-US" altLang="ko-KR" b="1" dirty="0" smtClean="0">
                <a:latin typeface="Arial" charset="0"/>
                <a:cs typeface="Arial" charset="0"/>
              </a:rPr>
              <a:t>(Rest)</a:t>
            </a:r>
            <a:r>
              <a:rPr lang="ko-KR" altLang="en-US" b="1" dirty="0" smtClean="0">
                <a:latin typeface="Arial" charset="0"/>
                <a:cs typeface="Arial" charset="0"/>
              </a:rPr>
              <a:t>을 의미한다</a:t>
            </a: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71370"/>
            <a:ext cx="7472386" cy="400110"/>
          </a:xfrm>
        </p:spPr>
        <p:txBody>
          <a:bodyPr/>
          <a:lstStyle/>
          <a:p>
            <a:r>
              <a:rPr lang="ko-KR" altLang="en-US" b="1" dirty="0" smtClean="0">
                <a:latin typeface="Arial" charset="0"/>
                <a:cs typeface="Arial" charset="0"/>
              </a:rPr>
              <a:t>가지 달린 </a:t>
            </a:r>
            <a:r>
              <a:rPr lang="ko-KR" altLang="en-US" b="1" dirty="0" err="1" smtClean="0">
                <a:latin typeface="Arial" charset="0"/>
                <a:cs typeface="Arial" charset="0"/>
              </a:rPr>
              <a:t>알케인의</a:t>
            </a:r>
            <a:r>
              <a:rPr lang="ko-KR" altLang="en-US" b="1" dirty="0" smtClean="0">
                <a:latin typeface="Arial" charset="0"/>
                <a:cs typeface="Arial" charset="0"/>
              </a:rPr>
              <a:t> 명명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419124"/>
          </a:xfrm>
        </p:spPr>
        <p:txBody>
          <a:bodyPr/>
          <a:lstStyle/>
          <a:p>
            <a:pPr marL="355600" indent="-355600" algn="just">
              <a:spcBef>
                <a:spcPct val="600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IUPAC (International Union of Pure and Applied Chemistry) </a:t>
            </a:r>
            <a:r>
              <a:rPr lang="ko-KR" altLang="en-US" dirty="0" err="1" smtClean="0">
                <a:latin typeface="Arial" charset="0"/>
                <a:cs typeface="Arial" charset="0"/>
              </a:rPr>
              <a:t>명명법에서</a:t>
            </a:r>
            <a:r>
              <a:rPr lang="ko-KR" altLang="en-US" dirty="0" smtClean="0">
                <a:latin typeface="Arial" charset="0"/>
                <a:cs typeface="Arial" charset="0"/>
              </a:rPr>
              <a:t>  </a:t>
            </a:r>
            <a:r>
              <a:rPr lang="ko-KR" altLang="en-US" dirty="0" err="1" smtClean="0">
                <a:latin typeface="Arial" charset="0"/>
                <a:cs typeface="Arial" charset="0"/>
              </a:rPr>
              <a:t>화학명은</a:t>
            </a:r>
            <a:r>
              <a:rPr lang="ko-KR" altLang="en-US" dirty="0" smtClean="0">
                <a:latin typeface="Arial" charset="0"/>
                <a:cs typeface="Arial" charset="0"/>
              </a:rPr>
              <a:t> 세 부분으로 되어 있다</a:t>
            </a:r>
          </a:p>
          <a:p>
            <a:pPr marL="812800" lvl="1" indent="-277813" algn="just">
              <a:spcBef>
                <a:spcPct val="60000"/>
              </a:spcBef>
              <a:buFont typeface="Arial" charset="0"/>
              <a:buChar char="–"/>
            </a:pPr>
            <a:r>
              <a:rPr lang="ko-KR" altLang="en-US" dirty="0" smtClean="0">
                <a:latin typeface="Arial" charset="0"/>
                <a:cs typeface="Arial" charset="0"/>
              </a:rPr>
              <a:t>접두사</a:t>
            </a:r>
            <a:r>
              <a:rPr lang="en-US" altLang="ko-KR" dirty="0" smtClean="0">
                <a:latin typeface="Arial" charset="0"/>
                <a:cs typeface="Arial" charset="0"/>
              </a:rPr>
              <a:t>-</a:t>
            </a:r>
            <a:r>
              <a:rPr lang="ko-KR" altLang="en-US" dirty="0" smtClean="0">
                <a:latin typeface="Arial" charset="0"/>
                <a:cs typeface="Arial" charset="0"/>
              </a:rPr>
              <a:t>모체</a:t>
            </a:r>
            <a:r>
              <a:rPr lang="en-US" altLang="ko-KR" dirty="0" smtClean="0">
                <a:latin typeface="Arial" charset="0"/>
                <a:cs typeface="Arial" charset="0"/>
              </a:rPr>
              <a:t>-</a:t>
            </a:r>
            <a:r>
              <a:rPr lang="ko-KR" altLang="en-US" dirty="0" smtClean="0">
                <a:latin typeface="Arial" charset="0"/>
                <a:cs typeface="Arial" charset="0"/>
              </a:rPr>
              <a:t>접미사</a:t>
            </a:r>
          </a:p>
          <a:p>
            <a:pPr marL="1168400" lvl="2" indent="-176213" algn="just">
              <a:spcBef>
                <a:spcPct val="60000"/>
              </a:spcBef>
              <a:buFontTx/>
              <a:buChar char="•"/>
            </a:pPr>
            <a:r>
              <a:rPr lang="ko-KR" altLang="en-US" dirty="0" smtClean="0">
                <a:latin typeface="Arial" charset="0"/>
                <a:cs typeface="Arial" charset="0"/>
              </a:rPr>
              <a:t>접두사 </a:t>
            </a:r>
            <a:r>
              <a:rPr lang="en-US" altLang="ko-KR" dirty="0" smtClean="0">
                <a:latin typeface="Arial" charset="0"/>
                <a:cs typeface="Arial" charset="0"/>
              </a:rPr>
              <a:t>: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치환기가</a:t>
            </a:r>
            <a:r>
              <a:rPr lang="ko-KR" altLang="en-US" dirty="0" smtClean="0">
                <a:latin typeface="Arial" charset="0"/>
                <a:cs typeface="Arial" charset="0"/>
              </a:rPr>
              <a:t> 어디에 있는가</a:t>
            </a:r>
            <a:r>
              <a:rPr lang="en-US" altLang="ko-KR" dirty="0" smtClean="0">
                <a:latin typeface="Arial" charset="0"/>
                <a:cs typeface="Arial" charset="0"/>
              </a:rPr>
              <a:t>?</a:t>
            </a:r>
          </a:p>
          <a:p>
            <a:pPr marL="1168400" lvl="2" indent="-176213" algn="just">
              <a:spcBef>
                <a:spcPct val="60000"/>
              </a:spcBef>
              <a:buFontTx/>
              <a:buChar char="•"/>
            </a:pPr>
            <a:r>
              <a:rPr lang="ko-KR" altLang="en-US" dirty="0" smtClean="0">
                <a:latin typeface="Arial" charset="0"/>
                <a:cs typeface="Arial" charset="0"/>
              </a:rPr>
              <a:t>모   체 </a:t>
            </a:r>
            <a:r>
              <a:rPr lang="en-US" altLang="ko-KR" dirty="0" smtClean="0">
                <a:latin typeface="Arial" charset="0"/>
                <a:cs typeface="Arial" charset="0"/>
              </a:rPr>
              <a:t>: </a:t>
            </a:r>
            <a:r>
              <a:rPr lang="ko-KR" altLang="en-US" dirty="0" smtClean="0">
                <a:latin typeface="Arial" charset="0"/>
                <a:cs typeface="Arial" charset="0"/>
              </a:rPr>
              <a:t>몇 개의 탄소원자를 가지고 있는가</a:t>
            </a:r>
            <a:r>
              <a:rPr lang="en-US" altLang="ko-KR" dirty="0" smtClean="0">
                <a:latin typeface="Arial" charset="0"/>
                <a:cs typeface="Arial" charset="0"/>
              </a:rPr>
              <a:t>?</a:t>
            </a:r>
          </a:p>
          <a:p>
            <a:pPr marL="1168400" lvl="2" indent="-176213" algn="just">
              <a:spcBef>
                <a:spcPct val="60000"/>
              </a:spcBef>
              <a:buFontTx/>
              <a:buChar char="•"/>
            </a:pPr>
            <a:r>
              <a:rPr lang="ko-KR" altLang="en-US" dirty="0" smtClean="0">
                <a:latin typeface="Arial" charset="0"/>
                <a:cs typeface="Arial" charset="0"/>
              </a:rPr>
              <a:t>접미사 </a:t>
            </a:r>
            <a:r>
              <a:rPr lang="en-US" altLang="ko-KR" dirty="0" smtClean="0">
                <a:latin typeface="Arial" charset="0"/>
                <a:cs typeface="Arial" charset="0"/>
              </a:rPr>
              <a:t>: </a:t>
            </a:r>
            <a:r>
              <a:rPr lang="ko-KR" altLang="en-US" dirty="0" smtClean="0">
                <a:latin typeface="Arial" charset="0"/>
                <a:cs typeface="Arial" charset="0"/>
              </a:rPr>
              <a:t>어떤 계열인가</a:t>
            </a:r>
            <a:r>
              <a:rPr lang="en-US" altLang="ko-KR" dirty="0" smtClean="0">
                <a:latin typeface="Arial" charset="0"/>
                <a:cs typeface="Arial" charset="0"/>
              </a:rPr>
              <a:t>?</a:t>
            </a:r>
            <a:endParaRPr lang="en-US" altLang="ko-KR" baseline="-25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188" y="1150938"/>
            <a:ext cx="8156575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Wingdings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1</a:t>
            </a:r>
            <a:r>
              <a:rPr lang="ko-KR" altLang="en-US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단계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모체가 되는 탄화수소를 찾는다</a:t>
            </a:r>
          </a:p>
          <a:p>
            <a:pPr marL="266700" indent="-266700">
              <a:buFont typeface="Wingdings" pitchFamily="2" charset="2"/>
              <a:buChar char="q"/>
            </a:pPr>
            <a:endParaRPr lang="ko-KR" altLang="en-US" dirty="0" smtClean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277813">
              <a:buFont typeface="Arial" charset="0"/>
              <a:buChar char="–"/>
            </a:pPr>
            <a:r>
              <a:rPr lang="ko-KR" altLang="en-US" dirty="0" smtClean="0">
                <a:latin typeface="Arial" charset="0"/>
                <a:ea typeface="맑은 고딕" pitchFamily="50" charset="-127"/>
                <a:cs typeface="Arial" charset="0"/>
              </a:rPr>
              <a:t>분자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내에서 가장 길게 연결된 탄소사슬을 찾아 모체로 하여 명명 한다</a:t>
            </a:r>
          </a:p>
          <a:p>
            <a:pPr marL="266700" indent="-266700"/>
            <a:r>
              <a:rPr lang="ko-KR" altLang="en-US" b="1" dirty="0">
                <a:latin typeface="한컴바탕" pitchFamily="18" charset="2"/>
                <a:ea typeface="맑은 고딕" pitchFamily="50" charset="-127"/>
                <a:cs typeface="Arial" charset="0"/>
              </a:rPr>
              <a:t>	      </a:t>
            </a:r>
            <a:r>
              <a:rPr lang="en-US" altLang="ko-KR" b="1" dirty="0">
                <a:latin typeface="한컴바탕" pitchFamily="18" charset="2"/>
                <a:ea typeface="맑은 고딕" pitchFamily="50" charset="-127"/>
                <a:cs typeface="Arial" charset="0"/>
              </a:rPr>
              <a:t>	</a:t>
            </a:r>
            <a:r>
              <a:rPr lang="ko-KR" altLang="en-US" b="1" dirty="0">
                <a:latin typeface="한컴바탕" pitchFamily="18" charset="2"/>
                <a:ea typeface="맑은 고딕" pitchFamily="50" charset="-127"/>
                <a:cs typeface="Arial" charset="0"/>
              </a:rPr>
              <a:t> 	  </a:t>
            </a:r>
            <a:r>
              <a:rPr lang="ko-KR" altLang="en-US" sz="1100" b="1" dirty="0">
                <a:latin typeface="한컴바탕" pitchFamily="18" charset="2"/>
                <a:ea typeface="맑은 고딕" pitchFamily="50" charset="-127"/>
                <a:cs typeface="Arial" charset="0"/>
              </a:rPr>
              <a:t>   </a:t>
            </a:r>
            <a:r>
              <a:rPr lang="ko-KR" altLang="en-US" sz="1100" b="1" dirty="0" smtClean="0">
                <a:latin typeface="한컴바탕" pitchFamily="18" charset="2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endParaRPr lang="en-US" altLang="ko-KR" b="1" baseline="-25000" dirty="0">
              <a:solidFill>
                <a:srgbClr val="FF0000"/>
              </a:solidFill>
              <a:latin typeface="Arial" charset="0"/>
              <a:ea typeface="맑은 고딕" pitchFamily="50" charset="-127"/>
              <a:cs typeface="Arial" charset="0"/>
            </a:endParaRPr>
          </a:p>
          <a:p>
            <a:pPr marL="266700" indent="-266700"/>
            <a:endParaRPr lang="en-US" altLang="ko-KR" b="1" dirty="0">
              <a:latin typeface="한컴바탕" pitchFamily="18" charset="2"/>
              <a:ea typeface="맑은 고딕" pitchFamily="50" charset="-127"/>
              <a:cs typeface="Arial" charset="0"/>
            </a:endParaRPr>
          </a:p>
          <a:p>
            <a:pPr marL="266700" indent="-266700"/>
            <a:r>
              <a:rPr lang="en-US" altLang="ko-KR" b="1" dirty="0">
                <a:latin typeface="한컴바탕" pitchFamily="18" charset="2"/>
                <a:ea typeface="맑은 고딕" pitchFamily="50" charset="-127"/>
                <a:cs typeface="Arial" charset="0"/>
              </a:rPr>
              <a:t>		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baseline="-25000" dirty="0">
                <a:latin typeface="한컴바탕" pitchFamily="18" charset="2"/>
                <a:ea typeface="맑은 고딕" pitchFamily="50" charset="-127"/>
                <a:cs typeface="Arial" charset="0"/>
              </a:rPr>
              <a:t>	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치환된 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hexane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으로 명명한다</a:t>
            </a:r>
            <a:endParaRPr lang="ko-KR" altLang="en-US" baseline="-25000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277813">
              <a:buFont typeface="굴림" charset="-127"/>
              <a:buChar char="―"/>
            </a:pPr>
            <a:endParaRPr lang="ko-KR" altLang="en-US" b="1" dirty="0">
              <a:latin typeface="한컴바탕" pitchFamily="18" charset="2"/>
            </a:endParaRPr>
          </a:p>
          <a:p>
            <a:pPr marL="723900" lvl="1" indent="-277813" algn="just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</a:rPr>
              <a:t>길이가 동일한 두 개의 사슬이 존재하면</a:t>
            </a:r>
            <a:r>
              <a:rPr lang="en-US" altLang="ko-KR" dirty="0">
                <a:latin typeface="Arial" charset="0"/>
                <a:ea typeface="맑은 고딕" pitchFamily="50" charset="-127"/>
              </a:rPr>
              <a:t>, </a:t>
            </a:r>
            <a:r>
              <a:rPr lang="ko-KR" altLang="en-US" dirty="0">
                <a:latin typeface="Arial" charset="0"/>
                <a:ea typeface="맑은 고딕" pitchFamily="50" charset="-127"/>
              </a:rPr>
              <a:t>곁가지 수가 많은 것을 모체로 한다</a:t>
            </a:r>
          </a:p>
          <a:p>
            <a:pPr marL="266700" indent="-266700"/>
            <a:r>
              <a:rPr lang="ko-KR" altLang="en-US" b="1" dirty="0">
                <a:latin typeface="한컴바탕" pitchFamily="18" charset="2"/>
              </a:rPr>
              <a:t>	     </a:t>
            </a:r>
            <a:r>
              <a:rPr lang="en-US" altLang="ko-KR" b="1" dirty="0">
                <a:latin typeface="한컴바탕" pitchFamily="18" charset="2"/>
              </a:rPr>
              <a:t>	</a:t>
            </a:r>
            <a:r>
              <a:rPr lang="ko-KR" altLang="en-US" b="1" dirty="0">
                <a:latin typeface="한컴바탕" pitchFamily="18" charset="2"/>
              </a:rPr>
              <a:t> </a:t>
            </a:r>
            <a:r>
              <a:rPr lang="ko-KR" altLang="en-US" sz="1000" b="1" dirty="0">
                <a:latin typeface="한컴바탕" pitchFamily="18" charset="2"/>
              </a:rPr>
              <a:t>   </a:t>
            </a:r>
            <a:r>
              <a:rPr lang="en-US" altLang="ko-KR" b="1" dirty="0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9900"/>
                </a:solidFill>
                <a:latin typeface="Arial" charset="0"/>
              </a:rPr>
              <a:t>3</a:t>
            </a:r>
            <a:r>
              <a:rPr lang="en-US" altLang="ko-KR" b="1" dirty="0">
                <a:latin typeface="Arial" charset="0"/>
              </a:rPr>
              <a:t>                                                   </a:t>
            </a:r>
            <a:r>
              <a:rPr lang="en-US" altLang="ko-KR" sz="900" b="1" dirty="0">
                <a:latin typeface="Arial" charset="0"/>
              </a:rPr>
              <a:t>      </a:t>
            </a:r>
            <a:r>
              <a:rPr lang="en-US" altLang="ko-KR" b="1" dirty="0" err="1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baseline="-25000" dirty="0" err="1">
                <a:solidFill>
                  <a:srgbClr val="009900"/>
                </a:solidFill>
                <a:latin typeface="Arial" charset="0"/>
              </a:rPr>
              <a:t>3</a:t>
            </a:r>
            <a:r>
              <a:rPr lang="en-US" altLang="ko-KR" b="1" dirty="0">
                <a:latin typeface="한컴바탕" pitchFamily="18" charset="2"/>
              </a:rPr>
              <a:t>    </a:t>
            </a:r>
          </a:p>
          <a:p>
            <a:pPr marL="266700" indent="-266700"/>
            <a:endParaRPr lang="en-US" altLang="ko-KR" b="1" dirty="0">
              <a:latin typeface="한컴바탕" pitchFamily="18" charset="2"/>
            </a:endParaRPr>
          </a:p>
          <a:p>
            <a:pPr marL="723900" lvl="1" indent="-277813"/>
            <a:r>
              <a:rPr lang="en-US" altLang="ko-KR" b="1" dirty="0">
                <a:solidFill>
                  <a:srgbClr val="009900"/>
                </a:solidFill>
                <a:latin typeface="한컴바탕" pitchFamily="18" charset="2"/>
              </a:rPr>
              <a:t>	</a:t>
            </a:r>
            <a:r>
              <a:rPr lang="en-US" altLang="ko-KR" b="1" dirty="0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9900"/>
                </a:solidFill>
                <a:latin typeface="Arial" charset="0"/>
              </a:rPr>
              <a:t>3</a:t>
            </a:r>
            <a:r>
              <a:rPr lang="en-US" altLang="ko-KR" b="1" dirty="0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dirty="0">
                <a:latin typeface="Arial" charset="0"/>
              </a:rPr>
              <a:t>-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CHCH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altLang="ko-KR" b="1" dirty="0">
                <a:latin typeface="Arial" charset="0"/>
              </a:rPr>
              <a:t>		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</a:rPr>
              <a:t>CHCHCH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</a:rPr>
              <a:t>3</a:t>
            </a:r>
          </a:p>
          <a:p>
            <a:pPr marL="266700" indent="-266700"/>
            <a:endParaRPr lang="en-US" altLang="ko-KR" b="1" dirty="0">
              <a:solidFill>
                <a:srgbClr val="FF0000"/>
              </a:solidFill>
              <a:latin typeface="한컴바탕" pitchFamily="18" charset="2"/>
            </a:endParaRPr>
          </a:p>
          <a:p>
            <a:pPr marL="266700" indent="-266700"/>
            <a:r>
              <a:rPr lang="en-US" altLang="ko-KR" b="1" dirty="0">
                <a:solidFill>
                  <a:srgbClr val="FF0000"/>
                </a:solidFill>
                <a:latin typeface="한컴바탕" pitchFamily="18" charset="2"/>
              </a:rPr>
              <a:t>	         </a:t>
            </a:r>
            <a:r>
              <a:rPr lang="en-US" altLang="ko-KR" sz="1000" b="1" dirty="0">
                <a:solidFill>
                  <a:srgbClr val="FF0000"/>
                </a:solidFill>
                <a:latin typeface="한컴바탕" pitchFamily="18" charset="2"/>
              </a:rPr>
              <a:t>               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</a:rPr>
              <a:t>			          </a:t>
            </a:r>
            <a:r>
              <a:rPr lang="en-US" altLang="ko-KR" sz="1400" b="1" dirty="0">
                <a:solidFill>
                  <a:srgbClr val="0000FF"/>
                </a:solidFill>
                <a:latin typeface="Arial" charset="0"/>
              </a:rPr>
              <a:t>  </a:t>
            </a:r>
            <a:r>
              <a:rPr lang="en-US" altLang="ko-KR" sz="1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ko-KR" b="1" dirty="0" err="1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baseline="-25000" dirty="0" err="1">
                <a:solidFill>
                  <a:srgbClr val="009900"/>
                </a:solidFill>
                <a:latin typeface="Arial" charset="0"/>
              </a:rPr>
              <a:t>2</a:t>
            </a:r>
            <a:r>
              <a:rPr lang="en-US" altLang="ko-KR" b="1" dirty="0" err="1">
                <a:solidFill>
                  <a:srgbClr val="009900"/>
                </a:solidFill>
                <a:latin typeface="Arial" charset="0"/>
              </a:rPr>
              <a:t>CH</a:t>
            </a:r>
            <a:r>
              <a:rPr lang="en-US" altLang="ko-KR" b="1" baseline="-25000" dirty="0" err="1">
                <a:solidFill>
                  <a:srgbClr val="009900"/>
                </a:solidFill>
                <a:latin typeface="Arial" charset="0"/>
              </a:rPr>
              <a:t>3</a:t>
            </a:r>
            <a:endParaRPr lang="en-US" altLang="ko-KR" b="1" baseline="-25000" dirty="0">
              <a:solidFill>
                <a:srgbClr val="009900"/>
              </a:solidFill>
              <a:latin typeface="Arial" charset="0"/>
            </a:endParaRPr>
          </a:p>
          <a:p>
            <a:pPr marL="723900" lvl="1" indent="-277813" algn="dist">
              <a:buFont typeface="굴림" charset="-127"/>
              <a:buChar char="―"/>
            </a:pPr>
            <a:endParaRPr lang="en-US" altLang="ko-KR" b="1" dirty="0">
              <a:solidFill>
                <a:srgbClr val="000000"/>
              </a:solidFill>
              <a:latin typeface="한컴바탕" pitchFamily="18" charset="2"/>
            </a:endParaRPr>
          </a:p>
          <a:p>
            <a:pPr marL="723900" lvl="1" indent="-277813" algn="dist">
              <a:buFont typeface="Arial" charset="0"/>
              <a:buChar char="–"/>
            </a:pP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한 개의 </a:t>
            </a:r>
            <a:r>
              <a:rPr lang="ko-KR" altLang="en-US" dirty="0" err="1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치환기를</a:t>
            </a: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가진 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hexane</a:t>
            </a: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으로 명명하지 않고 두 개의 </a:t>
            </a:r>
            <a:r>
              <a:rPr lang="ko-KR" altLang="en-US" dirty="0" err="1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치환기를</a:t>
            </a:r>
            <a:endParaRPr lang="ko-KR" altLang="en-US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  <a:p>
            <a:pPr marL="723900" lvl="1" indent="-277813">
              <a:buFont typeface="굴림" charset="-127"/>
              <a:buNone/>
            </a:pP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	가진 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hexane</a:t>
            </a: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으로 명명한다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.</a:t>
            </a:r>
            <a:endParaRPr lang="en-US" altLang="ko-KR" baseline="-25000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928926" y="2303463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908175" y="3959225"/>
            <a:ext cx="0" cy="2159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357422" y="4508500"/>
            <a:ext cx="0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759450" y="3959225"/>
            <a:ext cx="0" cy="2159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143625" y="4508500"/>
            <a:ext cx="0" cy="2159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188" y="1150938"/>
            <a:ext cx="79406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 </a:t>
            </a:r>
            <a:r>
              <a:rPr lang="ko-KR" altLang="en-US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단계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 모체에 번호를 매긴다</a:t>
            </a:r>
          </a:p>
          <a:p>
            <a:pPr marL="342900" indent="-342900">
              <a:buFont typeface="Wingdings" pitchFamily="2" charset="2"/>
              <a:buChar char="q"/>
            </a:pPr>
            <a:endParaRPr lang="ko-KR" altLang="en-US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800100" lvl="1" indent="-342900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첫 번째 가지가 가까운 끝에서부터 모체 탄소원자에 번호를 매긴다</a:t>
            </a:r>
          </a:p>
          <a:p>
            <a:pPr marL="342900" indent="-342900"/>
            <a:endParaRPr lang="ko-KR" altLang="en-US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	             </a:t>
            </a:r>
            <a:r>
              <a:rPr lang="ko-KR" altLang="en-US" sz="1000" b="1" dirty="0">
                <a:latin typeface="Arial" charset="0"/>
                <a:ea typeface="맑은 고딕" pitchFamily="50" charset="-127"/>
                <a:cs typeface="Arial" charset="0"/>
              </a:rPr>
              <a:t>    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			       </a:t>
            </a:r>
            <a:r>
              <a:rPr lang="en-US" altLang="ko-KR" sz="1200" b="1" dirty="0">
                <a:latin typeface="Arial" charset="0"/>
                <a:ea typeface="맑은 고딕" pitchFamily="50" charset="-127"/>
                <a:cs typeface="Arial" charset="0"/>
              </a:rPr>
              <a:t>                  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endParaRPr lang="en-US" altLang="ko-KR" b="1" baseline="-25000" dirty="0">
              <a:solidFill>
                <a:srgbClr val="FF0000"/>
              </a:solidFill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           ⑦			                ①</a:t>
            </a:r>
          </a:p>
          <a:p>
            <a:pPr marL="342900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             </a:t>
            </a:r>
            <a:r>
              <a:rPr lang="en-US" altLang="ko-KR" sz="1000" b="1" dirty="0">
                <a:latin typeface="Arial" charset="0"/>
                <a:ea typeface="맑은 고딕" pitchFamily="50" charset="-127"/>
                <a:cs typeface="Arial" charset="0"/>
              </a:rPr>
              <a:t>    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			 </a:t>
            </a:r>
            <a:r>
              <a:rPr lang="en-US" altLang="ko-KR" sz="1400" b="1" dirty="0">
                <a:latin typeface="Arial" charset="0"/>
                <a:ea typeface="맑은 고딕" pitchFamily="50" charset="-127"/>
                <a:cs typeface="Arial" charset="0"/>
              </a:rPr>
              <a:t>     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endParaRPr lang="en-US" altLang="ko-KR" b="1" baseline="-25000" dirty="0">
              <a:solidFill>
                <a:srgbClr val="FF0000"/>
              </a:solidFill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           ⑥				  ②</a:t>
            </a:r>
          </a:p>
          <a:p>
            <a:pPr marL="800100" lvl="1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CHCH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 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이 아니고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     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CHCH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이다</a:t>
            </a:r>
          </a:p>
          <a:p>
            <a:pPr marL="342900" indent="-342900"/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                  ⑤</a:t>
            </a:r>
            <a:r>
              <a:rPr lang="ko-KR" altLang="en-US" sz="8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④			                   </a:t>
            </a:r>
            <a:r>
              <a:rPr lang="ko-KR" altLang="en-US" b="1" dirty="0" smtClean="0">
                <a:latin typeface="Arial" charset="0"/>
                <a:ea typeface="맑은 고딕" pitchFamily="50" charset="-127"/>
                <a:cs typeface="Arial" charset="0"/>
              </a:rPr>
              <a:t>③   ④ </a:t>
            </a:r>
            <a:endParaRPr lang="ko-KR" altLang="en-US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/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		     </a:t>
            </a:r>
            <a:r>
              <a:rPr lang="ko-KR" altLang="en-US" sz="1000" b="1" dirty="0">
                <a:latin typeface="Arial" charset="0"/>
                <a:ea typeface="맑은 고딕" pitchFamily="50" charset="-127"/>
                <a:cs typeface="Arial" charset="0"/>
              </a:rPr>
              <a:t>        </a:t>
            </a:r>
            <a:r>
              <a:rPr lang="ko-KR" altLang="en-US" sz="800" b="1" dirty="0">
                <a:latin typeface="Arial" charset="0"/>
                <a:ea typeface="맑은 고딕" pitchFamily="50" charset="-127"/>
                <a:cs typeface="Arial" charset="0"/>
              </a:rPr>
              <a:t>    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		          </a:t>
            </a:r>
            <a:r>
              <a:rPr lang="en-US" altLang="ko-KR" sz="10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</a:t>
            </a:r>
          </a:p>
          <a:p>
            <a:pPr marL="342900" indent="-342900"/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                   ③   ②    ①		          ⑤    ⑥   ⑦ </a:t>
            </a:r>
          </a:p>
          <a:p>
            <a:pPr marL="342900" indent="-342900"/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800100" lvl="1" indent="-342900">
              <a:buFont typeface="Arial" charset="0"/>
              <a:buChar char="–"/>
            </a:pP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에 첫 번째 가지가 오게 해야지 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aseline="-25000" dirty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에 첫 번째 가지가 오게 하면 틀린다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071688" y="2565400"/>
            <a:ext cx="0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071688" y="3141663"/>
            <a:ext cx="0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393950" y="3683000"/>
            <a:ext cx="0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643563" y="2603500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643563" y="3178175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000750" y="3717925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188" y="1150938"/>
            <a:ext cx="81565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 </a:t>
            </a:r>
            <a:r>
              <a:rPr lang="ko-KR" altLang="en-US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단계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치환기를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확인하고 번호를 매긴다</a:t>
            </a:r>
          </a:p>
          <a:p>
            <a:pPr marL="342900" indent="-342900">
              <a:buFont typeface="Wingdings" pitchFamily="2" charset="2"/>
              <a:buNone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모체의 각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치환기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위치에 따라 번호를 부여한다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같은 탄소에 두 </a:t>
            </a: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치환기가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존재하면 동일한 번호를 준다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 err="1">
                <a:latin typeface="Arial" charset="0"/>
                <a:ea typeface="맑은 고딕" pitchFamily="50" charset="-127"/>
                <a:cs typeface="Arial" charset="0"/>
              </a:rPr>
              <a:t>치환기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수와 번호 수는 같아야 한다</a:t>
            </a:r>
          </a:p>
          <a:p>
            <a:pPr marL="342900" indent="-342900">
              <a:buFont typeface="Wingdings" pitchFamily="2" charset="2"/>
              <a:buAutoNum type="circleNumDbPlain"/>
            </a:pPr>
            <a:endParaRPr lang="ko-KR" altLang="en-US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	        ⑨   ⑧</a:t>
            </a:r>
          </a:p>
          <a:p>
            <a:pPr marL="723900" lvl="1" indent="-182563">
              <a:buFont typeface="Wingdings" pitchFamily="2" charset="2"/>
              <a:buNone/>
            </a:pPr>
            <a:r>
              <a:rPr lang="ko-KR" altLang="en-US" b="1" baseline="-25000" dirty="0">
                <a:latin typeface="Arial" charset="0"/>
                <a:ea typeface="맑은 고딕" pitchFamily="50" charset="-127"/>
                <a:cs typeface="Arial" charset="0"/>
              </a:rPr>
              <a:t>	   </a:t>
            </a:r>
            <a:r>
              <a:rPr lang="ko-KR" altLang="en-US" sz="1000" b="1" baseline="-25000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   </a:t>
            </a:r>
            <a:r>
              <a:rPr lang="en-US" altLang="ko-KR" sz="800" b="1" dirty="0">
                <a:latin typeface="Arial" charset="0"/>
                <a:ea typeface="맑은 고딕" pitchFamily="50" charset="-127"/>
                <a:cs typeface="Arial" charset="0"/>
              </a:rPr>
              <a:t>     </a:t>
            </a:r>
            <a:r>
              <a:rPr lang="en-US" altLang="ko-KR" sz="9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sz="1000" b="1" dirty="0">
                <a:latin typeface="Arial" charset="0"/>
                <a:ea typeface="맑은 고딕" pitchFamily="50" charset="-127"/>
                <a:cs typeface="Arial" charset="0"/>
              </a:rPr>
              <a:t> 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182563">
              <a:buFont typeface="Wingdings" pitchFamily="2" charset="2"/>
              <a:buNone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 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 - CHCH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               ⑦  ⑥   ⑤    ④    ③  ②   ① </a:t>
            </a:r>
          </a:p>
          <a:p>
            <a:pPr marL="342900" indent="-342900">
              <a:buFont typeface="Wingdings" pitchFamily="2" charset="2"/>
              <a:buNone/>
            </a:pPr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182563">
              <a:buFont typeface="Arial" charset="0"/>
              <a:buChar char="–"/>
            </a:pPr>
            <a:r>
              <a:rPr lang="ko-KR" altLang="en-US" b="1" dirty="0" err="1">
                <a:latin typeface="Arial" charset="0"/>
                <a:ea typeface="맑은 고딕" pitchFamily="50" charset="-127"/>
                <a:cs typeface="Arial" charset="0"/>
              </a:rPr>
              <a:t>치환기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: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3-ethyl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4-methyl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7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7-methyl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071688" y="3429000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286125" y="3429000"/>
            <a:ext cx="0" cy="2159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786188" y="3429000"/>
            <a:ext cx="0" cy="2159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188" y="1150938"/>
            <a:ext cx="8156575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ko-KR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4 </a:t>
            </a:r>
            <a:r>
              <a:rPr lang="ko-KR" altLang="en-US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단계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  한 단어로 이름을 쓴다</a:t>
            </a:r>
          </a:p>
          <a:p>
            <a:pPr marL="342900" indent="-342900">
              <a:buFont typeface="Wingdings" pitchFamily="2" charset="2"/>
              <a:buNone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접두사 사이는 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(-)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을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,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또 숫자는 콤마를 이용하여 분리한다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가지의 종류가 두 개 이상이면 알파벳 순으로 기술한다</a:t>
            </a:r>
          </a:p>
          <a:p>
            <a:pPr marL="723900" lvl="1" indent="-182563">
              <a:buFont typeface="Arial" charset="0"/>
              <a:buChar char="–"/>
            </a:pP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동일한 가지가 두 개 이상이면 </a:t>
            </a:r>
            <a:r>
              <a:rPr lang="en-US" altLang="ko-KR" i="1" dirty="0" err="1">
                <a:latin typeface="Arial" charset="0"/>
                <a:ea typeface="맑은 고딕" pitchFamily="50" charset="-127"/>
                <a:cs typeface="Arial" charset="0"/>
              </a:rPr>
              <a:t>di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-, </a:t>
            </a:r>
            <a:r>
              <a:rPr lang="en-US" altLang="ko-KR" i="1" dirty="0">
                <a:latin typeface="Arial" charset="0"/>
                <a:ea typeface="맑은 고딕" pitchFamily="50" charset="-127"/>
                <a:cs typeface="Arial" charset="0"/>
              </a:rPr>
              <a:t>tri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, </a:t>
            </a:r>
            <a:r>
              <a:rPr lang="en-US" altLang="ko-KR" i="1" dirty="0">
                <a:latin typeface="Arial" charset="0"/>
                <a:ea typeface="맑은 고딕" pitchFamily="50" charset="-127"/>
                <a:cs typeface="Arial" charset="0"/>
              </a:rPr>
              <a:t>tetra</a:t>
            </a:r>
            <a:r>
              <a:rPr lang="en-US" altLang="ko-KR" dirty="0">
                <a:latin typeface="Arial" charset="0"/>
                <a:ea typeface="맑은 고딕" pitchFamily="50" charset="-127"/>
                <a:cs typeface="Arial" charset="0"/>
              </a:rPr>
              <a:t>- </a:t>
            </a:r>
            <a:r>
              <a:rPr lang="ko-KR" altLang="en-US" dirty="0">
                <a:latin typeface="Arial" charset="0"/>
                <a:ea typeface="맑은 고딕" pitchFamily="50" charset="-127"/>
                <a:cs typeface="Arial" charset="0"/>
              </a:rPr>
              <a:t>등 접두사를 사용하는데 이들은 알파벳 순서에 포함되지 않는다</a:t>
            </a:r>
          </a:p>
          <a:p>
            <a:pPr marL="342900" indent="-342900">
              <a:buFont typeface="Wingdings" pitchFamily="2" charset="2"/>
              <a:buAutoNum type="circleNumDbPlain"/>
            </a:pPr>
            <a:endParaRPr lang="ko-KR" altLang="en-US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	        ⑨   ⑧</a:t>
            </a:r>
          </a:p>
          <a:p>
            <a:pPr marL="723900" lvl="1" indent="-182563">
              <a:buFont typeface="Wingdings" pitchFamily="2" charset="2"/>
              <a:buNone/>
            </a:pPr>
            <a:r>
              <a:rPr lang="ko-KR" altLang="en-US" b="1" baseline="-25000" dirty="0">
                <a:latin typeface="Arial" charset="0"/>
                <a:ea typeface="맑은 고딕" pitchFamily="50" charset="-127"/>
                <a:cs typeface="Arial" charset="0"/>
              </a:rPr>
              <a:t>	   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         </a:t>
            </a:r>
            <a:r>
              <a:rPr lang="en-US" altLang="ko-KR" sz="900" b="1" dirty="0">
                <a:latin typeface="Arial" charset="0"/>
                <a:ea typeface="맑은 고딕" pitchFamily="50" charset="-127"/>
                <a:cs typeface="Arial" charset="0"/>
              </a:rPr>
              <a:t>     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 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182563">
              <a:buFont typeface="Wingdings" pitchFamily="2" charset="2"/>
              <a:buNone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3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 - CHCH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               ⑦  ⑥   ⑤    ④    ③  ②   ① </a:t>
            </a:r>
          </a:p>
          <a:p>
            <a:pPr marL="342900" indent="-342900">
              <a:buFont typeface="Wingdings" pitchFamily="2" charset="2"/>
              <a:buNone/>
            </a:pPr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182563">
              <a:buFont typeface="Arial" charset="0"/>
              <a:buChar char="–"/>
            </a:pPr>
            <a:r>
              <a:rPr lang="ko-KR" altLang="en-US" b="1" dirty="0" err="1">
                <a:latin typeface="Arial" charset="0"/>
                <a:ea typeface="맑은 고딕" pitchFamily="50" charset="-127"/>
                <a:cs typeface="Arial" charset="0"/>
              </a:rPr>
              <a:t>치환기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: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2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3-ethyl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4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4-methyl</a:t>
            </a:r>
          </a:p>
          <a:p>
            <a:pPr marL="1257300" lvl="2" indent="-193675">
              <a:buFontTx/>
              <a:buChar char="•"/>
            </a:pP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C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7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위치에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, CH</a:t>
            </a:r>
            <a:r>
              <a:rPr lang="en-US" altLang="ko-KR" b="1" baseline="-25000" dirty="0">
                <a:latin typeface="Arial" charset="0"/>
                <a:ea typeface="맑은 고딕" pitchFamily="50" charset="-127"/>
                <a:cs typeface="Arial" charset="0"/>
              </a:rPr>
              <a:t>3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		7-methyl</a:t>
            </a:r>
          </a:p>
          <a:p>
            <a:pPr marL="1257300" lvl="2" indent="-193675">
              <a:buFontTx/>
              <a:buChar char="•"/>
            </a:pPr>
            <a:endParaRPr lang="en-US" altLang="ko-KR" b="1" dirty="0">
              <a:latin typeface="Arial" charset="0"/>
              <a:ea typeface="맑은 고딕" pitchFamily="50" charset="-127"/>
              <a:cs typeface="Arial" charset="0"/>
            </a:endParaRPr>
          </a:p>
          <a:p>
            <a:pPr marL="723900" lvl="1" indent="-182563">
              <a:buFont typeface="굴림" charset="-127"/>
              <a:buNone/>
            </a:pPr>
            <a:r>
              <a:rPr lang="en-US" altLang="ko-KR" b="1" dirty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3 - Ethyl </a:t>
            </a:r>
            <a:r>
              <a:rPr lang="en-US" altLang="ko-KR" b="1" dirty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4,7- </a:t>
            </a:r>
            <a:r>
              <a:rPr lang="en-US" altLang="ko-KR" b="1" dirty="0" err="1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dimethyl</a:t>
            </a:r>
            <a:r>
              <a:rPr lang="en-US" altLang="ko-KR" b="1" dirty="0" err="1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nonane</a:t>
            </a:r>
            <a:r>
              <a:rPr lang="en-US" altLang="ko-KR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071688" y="3717925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286125" y="3717925"/>
            <a:ext cx="0" cy="2159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786188" y="3717925"/>
            <a:ext cx="0" cy="215900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 </a:t>
            </a:r>
            <a:r>
              <a:rPr lang="en-US" altLang="ko-KR" sz="1600" b="1" dirty="0" smtClean="0"/>
              <a:t>– </a:t>
            </a:r>
            <a:r>
              <a:rPr lang="ko-KR" altLang="en-US" sz="1600" b="1" dirty="0" smtClean="0"/>
              <a:t>생물 분자의 골격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092881"/>
          </a:xfrm>
        </p:spPr>
        <p:txBody>
          <a:bodyPr/>
          <a:lstStyle/>
          <a:p>
            <a:pPr marL="355600" indent="-355600" algn="just">
              <a:spcBef>
                <a:spcPts val="1200"/>
              </a:spcBef>
              <a:buNone/>
            </a:pPr>
            <a:r>
              <a:rPr lang="en-US" altLang="ko-KR" b="1" dirty="0" smtClean="0">
                <a:solidFill>
                  <a:srgbClr val="3333FF"/>
                </a:solidFill>
              </a:rPr>
              <a:t>4.1  </a:t>
            </a:r>
            <a:r>
              <a:rPr lang="ko-KR" altLang="en-US" b="1" dirty="0" smtClean="0">
                <a:solidFill>
                  <a:srgbClr val="3333FF"/>
                </a:solidFill>
              </a:rPr>
              <a:t>유기화학은 탄소화합물에 대한 연구이다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marL="542925" lvl="1" indent="-277813" algn="just">
              <a:spcBef>
                <a:spcPts val="1200"/>
              </a:spcBef>
            </a:pPr>
            <a:r>
              <a:rPr lang="ko-KR" altLang="en-US" b="1" dirty="0" smtClean="0"/>
              <a:t>유기물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탄소를 포함한 화합물</a:t>
            </a:r>
            <a:endParaRPr lang="en-US" altLang="ko-KR" b="1" dirty="0" smtClean="0"/>
          </a:p>
          <a:p>
            <a:pPr marL="542925" lvl="1" indent="-277813" algn="just">
              <a:spcBef>
                <a:spcPts val="1200"/>
              </a:spcBef>
            </a:pPr>
            <a:r>
              <a:rPr lang="ko-KR" altLang="en-US" b="1" dirty="0" smtClean="0"/>
              <a:t>유기화학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탄소화합물에 대한 연구</a:t>
            </a:r>
            <a:endParaRPr lang="en-US" altLang="ko-KR" b="1" dirty="0" smtClean="0"/>
          </a:p>
          <a:p>
            <a:pPr marL="542925" lvl="1" indent="-277813" algn="just">
              <a:spcBef>
                <a:spcPts val="1200"/>
              </a:spcBef>
            </a:pPr>
            <a:r>
              <a:rPr lang="ko-KR" altLang="en-US" b="1" dirty="0" smtClean="0"/>
              <a:t>대부분의 유기화합물은 탄소 원자와 더불어 수소 원자를 가지고 있다</a:t>
            </a:r>
            <a:r>
              <a:rPr lang="en-US" altLang="ko-KR" b="1" dirty="0" smtClean="0"/>
              <a:t>.</a:t>
            </a:r>
          </a:p>
          <a:p>
            <a:pPr marL="542925" lvl="1" indent="-277813" algn="just">
              <a:spcBef>
                <a:spcPts val="1200"/>
              </a:spcBef>
            </a:pPr>
            <a:r>
              <a:rPr lang="ko-KR" altLang="en-US" b="1" dirty="0" smtClean="0"/>
              <a:t>대부분의 자연에 존재하는 유기화합물은 생물체에 의해 생산된다</a:t>
            </a:r>
            <a:r>
              <a:rPr lang="en-US" altLang="ko-KR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8794" y="614364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ko-KR" b="1" dirty="0" smtClean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3 - Ethyl </a:t>
            </a:r>
            <a:r>
              <a:rPr lang="en-US" altLang="ko-KR" b="1" dirty="0" smtClean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 smtClean="0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4,7- </a:t>
            </a:r>
            <a:r>
              <a:rPr lang="en-US" altLang="ko-KR" b="1" dirty="0" err="1" smtClean="0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dimethyl</a:t>
            </a:r>
            <a:r>
              <a:rPr lang="en-US" altLang="ko-KR" b="1" dirty="0" err="1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nonane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363" y="1304943"/>
            <a:ext cx="5119687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614364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ko-KR" b="1" dirty="0" smtClean="0">
                <a:solidFill>
                  <a:srgbClr val="0000FF"/>
                </a:solidFill>
                <a:latin typeface="Arial" charset="0"/>
                <a:ea typeface="맑은 고딕" pitchFamily="50" charset="-127"/>
                <a:cs typeface="Arial" charset="0"/>
              </a:rPr>
              <a:t>3 - Ethyl </a:t>
            </a:r>
            <a:r>
              <a:rPr lang="en-US" altLang="ko-KR" b="1" dirty="0" smtClean="0">
                <a:solidFill>
                  <a:srgbClr val="00B050"/>
                </a:solidFill>
                <a:latin typeface="Arial" charset="0"/>
                <a:ea typeface="맑은 고딕" pitchFamily="50" charset="-127"/>
                <a:cs typeface="Arial" charset="0"/>
              </a:rPr>
              <a:t>-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b="1" dirty="0" smtClean="0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4,7- </a:t>
            </a:r>
            <a:r>
              <a:rPr lang="en-US" altLang="ko-KR" b="1" dirty="0" err="1" smtClean="0">
                <a:solidFill>
                  <a:srgbClr val="009900"/>
                </a:solidFill>
                <a:latin typeface="Arial" charset="0"/>
                <a:ea typeface="맑은 고딕" pitchFamily="50" charset="-127"/>
                <a:cs typeface="Arial" charset="0"/>
              </a:rPr>
              <a:t>dimethyl</a:t>
            </a:r>
            <a:r>
              <a:rPr lang="en-US" altLang="ko-KR" b="1" dirty="0" err="1" smtClean="0">
                <a:solidFill>
                  <a:srgbClr val="FF0000"/>
                </a:solidFill>
                <a:latin typeface="Arial" charset="0"/>
                <a:ea typeface="맑은 고딕" pitchFamily="50" charset="-127"/>
                <a:cs typeface="Arial" charset="0"/>
              </a:rPr>
              <a:t>nonane</a:t>
            </a:r>
            <a:r>
              <a:rPr lang="en-US" altLang="ko-KR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4348" y="212725"/>
            <a:ext cx="779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가지 달린 </a:t>
            </a:r>
            <a:r>
              <a:rPr lang="ko-KR" altLang="en-US" sz="1600" b="1" dirty="0" err="1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알케인의</a:t>
            </a:r>
            <a:r>
              <a:rPr lang="ko-KR" altLang="en-US" sz="1600" b="1" dirty="0">
                <a:solidFill>
                  <a:schemeClr val="accent2"/>
                </a:solidFill>
                <a:latin typeface="Arial" charset="0"/>
                <a:ea typeface="맑은 고딕" pitchFamily="50" charset="-127"/>
                <a:cs typeface="Arial" charset="0"/>
              </a:rPr>
              <a:t> 명명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363" y="1306800"/>
            <a:ext cx="5119687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996240"/>
          </a:xfrm>
        </p:spPr>
        <p:txBody>
          <a:bodyPr/>
          <a:lstStyle/>
          <a:p>
            <a:pPr marL="355600" indent="-355600" algn="just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4.3  </a:t>
            </a:r>
            <a:r>
              <a:rPr lang="ko-KR" altLang="en-US" dirty="0" smtClean="0">
                <a:solidFill>
                  <a:srgbClr val="3333FF"/>
                </a:solidFill>
              </a:rPr>
              <a:t>몇 가지 화학 그룹들은 생물분자의 기능에 매우 중요하다</a:t>
            </a:r>
            <a:r>
              <a:rPr lang="en-US" altLang="ko-KR" dirty="0" smtClean="0">
                <a:solidFill>
                  <a:srgbClr val="3333FF"/>
                </a:solidFill>
              </a:rPr>
              <a:t>.</a:t>
            </a:r>
          </a:p>
          <a:p>
            <a:pPr marL="355600" indent="-355600" algn="just">
              <a:buFont typeface="+mj-lt"/>
              <a:buAutoNum type="arabicParenR"/>
            </a:pPr>
            <a:r>
              <a:rPr lang="ko-KR" altLang="en-US" dirty="0" smtClean="0">
                <a:solidFill>
                  <a:srgbClr val="3333FF"/>
                </a:solidFill>
              </a:rPr>
              <a:t>생명 과정에서 가장 중요한 화학 그룹들</a:t>
            </a:r>
            <a:r>
              <a:rPr lang="en-US" altLang="ko-KR" dirty="0" smtClean="0">
                <a:solidFill>
                  <a:srgbClr val="3333FF"/>
                </a:solidFill>
              </a:rPr>
              <a:t>(</a:t>
            </a:r>
            <a:r>
              <a:rPr lang="ko-KR" altLang="en-US" dirty="0" err="1" smtClean="0">
                <a:solidFill>
                  <a:srgbClr val="3333FF"/>
                </a:solidFill>
              </a:rPr>
              <a:t>작용기</a:t>
            </a:r>
            <a:r>
              <a:rPr lang="en-US" altLang="ko-KR" dirty="0" smtClean="0">
                <a:solidFill>
                  <a:srgbClr val="3333FF"/>
                </a:solidFill>
              </a:rPr>
              <a:t>)</a:t>
            </a:r>
          </a:p>
          <a:p>
            <a:pPr marL="630237" lvl="1" indent="-355600" algn="just"/>
            <a:r>
              <a:rPr lang="ko-KR" altLang="en-US" dirty="0" smtClean="0"/>
              <a:t>화학반응에서 가장 빈번하게 참여하는 유기 분자의 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구성성분을 </a:t>
            </a:r>
            <a:r>
              <a:rPr lang="ko-KR" altLang="en-US" dirty="0" err="1" smtClean="0"/>
              <a:t>작용기라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</a:p>
          <a:p>
            <a:pPr marL="630237" lvl="1" indent="-355600" algn="just"/>
            <a:r>
              <a:rPr lang="ko-KR" altLang="en-US" dirty="0" smtClean="0"/>
              <a:t>각각의 </a:t>
            </a:r>
            <a:r>
              <a:rPr lang="ko-KR" altLang="en-US" dirty="0" err="1" smtClean="0"/>
              <a:t>작용기는</a:t>
            </a:r>
            <a:r>
              <a:rPr lang="ko-KR" altLang="en-US" dirty="0" smtClean="0"/>
              <a:t> 하나의 다른 유기분자에 위치하더라도 일관성 있게 행동하며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</a:t>
            </a:r>
            <a:r>
              <a:rPr lang="ko-KR" altLang="en-US" dirty="0" err="1" smtClean="0"/>
              <a:t>작용기의</a:t>
            </a:r>
            <a:r>
              <a:rPr lang="ko-KR" altLang="en-US" dirty="0" smtClean="0"/>
              <a:t> 수와 배열은 각 분자에 독특한 특성을 부여한다</a:t>
            </a:r>
            <a:r>
              <a:rPr lang="en-US" altLang="ko-KR" dirty="0" smtClean="0"/>
              <a:t>.</a:t>
            </a:r>
          </a:p>
          <a:p>
            <a:pPr marL="630237" lvl="1" indent="-355600" algn="just"/>
            <a:r>
              <a:rPr lang="ko-KR" altLang="en-US" dirty="0" smtClean="0"/>
              <a:t>주요 </a:t>
            </a:r>
            <a:r>
              <a:rPr lang="ko-KR" altLang="en-US" dirty="0" err="1" smtClean="0"/>
              <a:t>작용기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err="1" smtClean="0"/>
              <a:t>하이드록시기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수산기</a:t>
            </a:r>
            <a:r>
              <a:rPr lang="en-US" altLang="ko-KR" dirty="0" smtClean="0"/>
              <a:t>)</a:t>
            </a:r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err="1" smtClean="0"/>
              <a:t>카르보닐기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err="1" smtClean="0"/>
              <a:t>카르복실기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smtClean="0"/>
              <a:t>아미노기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err="1" smtClean="0"/>
              <a:t>설프히드릴기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err="1" smtClean="0"/>
              <a:t>인산기</a:t>
            </a:r>
            <a:endParaRPr lang="en-US" altLang="ko-KR" dirty="0" smtClean="0"/>
          </a:p>
          <a:p>
            <a:pPr marL="895350" lvl="2" indent="-355600" algn="just">
              <a:spcBef>
                <a:spcPts val="400"/>
              </a:spcBef>
            </a:pPr>
            <a:r>
              <a:rPr lang="ko-KR" altLang="en-US" dirty="0" smtClean="0"/>
              <a:t>메틸기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416594"/>
          </a:xfrm>
        </p:spPr>
        <p:txBody>
          <a:bodyPr/>
          <a:lstStyle/>
          <a:p>
            <a:pPr marL="540000" indent="-540000" algn="just">
              <a:spcBef>
                <a:spcPts val="1200"/>
              </a:spcBef>
              <a:buNone/>
            </a:pPr>
            <a:r>
              <a:rPr lang="en-US" altLang="ko-KR" b="1" dirty="0" smtClean="0">
                <a:solidFill>
                  <a:srgbClr val="3333FF"/>
                </a:solidFill>
              </a:rPr>
              <a:t>4.3  A small number of chemical groups are key to the functioning of biological molecules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Distinctive properties of organic molecules depend not only on the carbon skeleton but also on the molecular components attached to it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A number of characteristic groups are often attached to skeletons of organic molecules</a:t>
            </a:r>
          </a:p>
          <a:p>
            <a:pPr lvl="1" algn="just">
              <a:spcBef>
                <a:spcPts val="1200"/>
              </a:spcBef>
            </a:pPr>
            <a:endParaRPr lang="en-US" altLang="ko-KR" dirty="0" smtClean="0">
              <a:solidFill>
                <a:srgbClr val="3333FF"/>
              </a:solidFill>
            </a:endParaRPr>
          </a:p>
          <a:p>
            <a:pPr marL="342900" indent="-342900" algn="just">
              <a:spcBef>
                <a:spcPts val="1200"/>
              </a:spcBef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</a:rPr>
              <a:t>The Chemical Groups Most Important in the Processes of Life</a:t>
            </a:r>
          </a:p>
          <a:p>
            <a:pPr lvl="1" algn="just">
              <a:spcBef>
                <a:spcPts val="1200"/>
              </a:spcBef>
            </a:pPr>
            <a:r>
              <a:rPr kumimoji="1" lang="en-US" altLang="ko-KR" b="1" dirty="0" smtClean="0"/>
              <a:t>Functional groups</a:t>
            </a:r>
            <a:r>
              <a:rPr lang="en-US" altLang="ko-KR" dirty="0" smtClean="0"/>
              <a:t> a</a:t>
            </a:r>
            <a:r>
              <a:rPr kumimoji="1" lang="en-US" altLang="ko-KR" dirty="0" smtClean="0"/>
              <a:t>re the components of organic molecules that are most commonly involved in chemical reactions</a:t>
            </a:r>
          </a:p>
          <a:p>
            <a:pPr lvl="1" algn="just">
              <a:spcBef>
                <a:spcPts val="1200"/>
              </a:spcBef>
            </a:pPr>
            <a:r>
              <a:rPr kumimoji="1" lang="en-US" altLang="ko-KR" dirty="0" smtClean="0"/>
              <a:t>The number and arrangement of functional groups give each molecule its unique properties 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57" y="1533600"/>
            <a:ext cx="7415205" cy="329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071670" y="1714488"/>
            <a:ext cx="987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Estradiol</a:t>
            </a:r>
            <a:endParaRPr lang="en-US" altLang="ko-KR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286380" y="2143116"/>
            <a:ext cx="14319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Testosterone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57224" y="5009389"/>
            <a:ext cx="742955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여성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에스트로겐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과 남성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테스토스테론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호르몬의 화학 그룹 비교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두 분자는 네 개의 융합된 고리형태의 탄소 골격에 서로 다른 화학 그룹이 붙어 있는 차이만 있다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이러한 분자구조상의 미세한 차이가 암컷과 수컷의 해부학적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생리학적 차이를 일으키는 발달 과정에 영향을 미친다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852610"/>
          </a:xfrm>
        </p:spPr>
        <p:txBody>
          <a:bodyPr/>
          <a:lstStyle/>
          <a:p>
            <a:pPr marL="342900" indent="-342900" algn="just">
              <a:buFont typeface="+mj-lt"/>
              <a:buAutoNum type="alphaLcPeriod"/>
            </a:pPr>
            <a:r>
              <a:rPr lang="ko-KR" altLang="en-US" i="1" dirty="0" err="1" smtClean="0">
                <a:solidFill>
                  <a:srgbClr val="3333FF"/>
                </a:solidFill>
              </a:rPr>
              <a:t>하이드록시기</a:t>
            </a:r>
            <a:r>
              <a:rPr lang="en-US" altLang="ko-KR" i="1" dirty="0" smtClean="0">
                <a:solidFill>
                  <a:srgbClr val="3333FF"/>
                </a:solidFill>
              </a:rPr>
              <a:t>(</a:t>
            </a:r>
            <a:r>
              <a:rPr lang="ko-KR" altLang="en-US" i="1" dirty="0" err="1" smtClean="0">
                <a:solidFill>
                  <a:srgbClr val="3333FF"/>
                </a:solidFill>
              </a:rPr>
              <a:t>수산기</a:t>
            </a:r>
            <a:r>
              <a:rPr lang="en-US" altLang="ko-KR" i="1" dirty="0" smtClean="0">
                <a:solidFill>
                  <a:srgbClr val="3333FF"/>
                </a:solidFill>
              </a:rPr>
              <a:t>) </a:t>
            </a:r>
            <a:r>
              <a:rPr lang="en-US" altLang="ko-KR" dirty="0" smtClean="0"/>
              <a:t>: ─ OH </a:t>
            </a:r>
            <a:r>
              <a:rPr lang="ko-KR" altLang="en-US" dirty="0" smtClean="0"/>
              <a:t>또는 </a:t>
            </a:r>
            <a:r>
              <a:rPr lang="en-US" altLang="ko-KR" dirty="0" smtClean="0"/>
              <a:t>HO ─</a:t>
            </a:r>
          </a:p>
          <a:p>
            <a:pPr lvl="1" algn="just"/>
            <a:r>
              <a:rPr lang="ko-KR" altLang="en-US" dirty="0" smtClean="0"/>
              <a:t>구조</a:t>
            </a:r>
            <a:r>
              <a:rPr lang="en-US" altLang="ko-KR" dirty="0" smtClean="0"/>
              <a:t> : </a:t>
            </a:r>
            <a:r>
              <a:rPr lang="ko-KR" altLang="en-US" dirty="0" smtClean="0"/>
              <a:t>수소 원자는 산소</a:t>
            </a:r>
            <a:r>
              <a:rPr lang="en-US" altLang="ko-KR" dirty="0" smtClean="0"/>
              <a:t> </a:t>
            </a:r>
            <a:r>
              <a:rPr lang="ko-KR" altLang="en-US" dirty="0" smtClean="0"/>
              <a:t>원자에 결합되어 있고 이는 다시 유기 분자의 탄소골격에 결합되어 있다</a:t>
            </a:r>
            <a:r>
              <a:rPr lang="en-US" altLang="ko-KR" dirty="0" smtClean="0"/>
              <a:t>. (</a:t>
            </a:r>
            <a:r>
              <a:rPr lang="ko-KR" altLang="en-US" dirty="0" smtClean="0"/>
              <a:t>수산화 이온 </a:t>
            </a:r>
            <a:r>
              <a:rPr lang="en-US" altLang="ko-KR" dirty="0" smtClean="0"/>
              <a:t>OH</a:t>
            </a:r>
            <a:r>
              <a:rPr lang="en-US" altLang="ko-KR" baseline="40000" dirty="0" smtClean="0"/>
              <a:t>─</a:t>
            </a:r>
            <a:r>
              <a:rPr lang="ko-KR" altLang="en-US" dirty="0" smtClean="0"/>
              <a:t>와는 다르다</a:t>
            </a:r>
            <a:r>
              <a:rPr lang="en-US" altLang="ko-KR" dirty="0" smtClean="0"/>
              <a:t>)</a:t>
            </a:r>
          </a:p>
          <a:p>
            <a:pPr lvl="1" algn="just"/>
            <a:r>
              <a:rPr lang="ko-KR" altLang="en-US" dirty="0" smtClean="0"/>
              <a:t>화합물 이름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알코올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이들의 이름은 대개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올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ol</a:t>
            </a:r>
            <a:r>
              <a:rPr lang="en-US" altLang="ko-KR" dirty="0" smtClean="0"/>
              <a:t>)</a:t>
            </a:r>
            <a:r>
              <a:rPr lang="ko-KR" altLang="en-US" dirty="0" smtClean="0"/>
              <a:t>로 끝난다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보기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에탄올</a:t>
            </a:r>
            <a:r>
              <a:rPr lang="en-US" altLang="ko-KR" dirty="0" smtClean="0"/>
              <a:t>(</a:t>
            </a:r>
            <a:r>
              <a:rPr lang="ko-KR" altLang="en-US" dirty="0" smtClean="0"/>
              <a:t>알코올 음료에 들어 있는 알코올</a:t>
            </a:r>
            <a:r>
              <a:rPr lang="en-US" altLang="ko-KR" dirty="0" smtClean="0"/>
              <a:t>)</a:t>
            </a:r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r>
              <a:rPr lang="ko-KR" altLang="en-US" dirty="0" smtClean="0"/>
              <a:t>기능적 특성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전기 음성도가 커 전자를 잡아 당기는 산소 때문에 극성이 있다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물 분자를 끌어 당겨 같은 유기화합물이 쉽게 녹게 한다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화합물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당 수용성 비타민</a:t>
            </a:r>
            <a:endParaRPr lang="ko-KR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50" y="3321056"/>
            <a:ext cx="1600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98454" y="4000504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에탄올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(C</a:t>
            </a:r>
            <a:r>
              <a:rPr lang="en-US" altLang="ko-KR" sz="1600" b="1" baseline="-25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lang="en-US" altLang="ko-KR" sz="1600" b="1" baseline="-25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OH)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974" y="3571877"/>
            <a:ext cx="744282" cy="5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647426"/>
          </a:xfrm>
        </p:spPr>
        <p:txBody>
          <a:bodyPr/>
          <a:lstStyle/>
          <a:p>
            <a:pPr marL="342900" indent="-342900">
              <a:buFont typeface="+mj-lt"/>
              <a:buAutoNum type="alphaLcPeriod" startAt="2"/>
            </a:pPr>
            <a:r>
              <a:rPr lang="ko-KR" altLang="en-US" i="1" dirty="0" err="1" smtClean="0">
                <a:solidFill>
                  <a:srgbClr val="3333FF"/>
                </a:solidFill>
              </a:rPr>
              <a:t>카르보닐기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(      CO)</a:t>
            </a:r>
          </a:p>
          <a:p>
            <a:pPr lvl="1"/>
            <a:r>
              <a:rPr lang="ko-KR" altLang="en-US" dirty="0" smtClean="0"/>
              <a:t>구조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이중결합에 의해 산소와 연결된 탄소로 구성된다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화합물의 이름 </a:t>
            </a:r>
            <a:endParaRPr lang="en-US" altLang="ko-KR" dirty="0" smtClean="0"/>
          </a:p>
          <a:p>
            <a:pPr lvl="2">
              <a:spcBef>
                <a:spcPts val="400"/>
              </a:spcBef>
            </a:pPr>
            <a:r>
              <a:rPr lang="ko-KR" altLang="en-US" dirty="0" err="1" smtClean="0"/>
              <a:t>케톤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카르보닐기가</a:t>
            </a:r>
            <a:r>
              <a:rPr lang="ko-KR" altLang="en-US" dirty="0" smtClean="0"/>
              <a:t> 탄소 골격 내에 있을 때</a:t>
            </a:r>
            <a:endParaRPr lang="en-US" altLang="ko-KR" dirty="0" smtClean="0"/>
          </a:p>
          <a:p>
            <a:pPr lvl="2">
              <a:spcBef>
                <a:spcPts val="400"/>
              </a:spcBef>
            </a:pPr>
            <a:r>
              <a:rPr lang="ko-KR" altLang="en-US" dirty="0" err="1" smtClean="0"/>
              <a:t>알데히드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카르보닐기가</a:t>
            </a:r>
            <a:r>
              <a:rPr lang="ko-KR" altLang="en-US" dirty="0" smtClean="0"/>
              <a:t> 탄소 골격의 끝에 있을 때를 말한다</a:t>
            </a:r>
            <a:r>
              <a:rPr lang="en-US" altLang="ko-KR" dirty="0" smtClean="0"/>
              <a:t>.</a:t>
            </a:r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>
              <a:buNone/>
            </a:pPr>
            <a:r>
              <a:rPr lang="ko-KR" altLang="en-US" dirty="0" smtClean="0"/>
              <a:t>      아세톤</a:t>
            </a:r>
            <a:r>
              <a:rPr lang="en-US" altLang="ko-KR" dirty="0" smtClean="0"/>
              <a:t>                            </a:t>
            </a:r>
            <a:r>
              <a:rPr lang="ko-KR" altLang="en-US" dirty="0" err="1" smtClean="0"/>
              <a:t>프로파놀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기능적 특성</a:t>
            </a:r>
            <a:endParaRPr lang="en-US" altLang="ko-KR" dirty="0" smtClean="0"/>
          </a:p>
          <a:p>
            <a:pPr lvl="2">
              <a:spcBef>
                <a:spcPts val="400"/>
              </a:spcBef>
            </a:pPr>
            <a:r>
              <a:rPr lang="ko-KR" altLang="en-US" dirty="0" err="1" smtClean="0"/>
              <a:t>케톤과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알데히드는</a:t>
            </a:r>
            <a:r>
              <a:rPr lang="ko-KR" altLang="en-US" dirty="0" smtClean="0"/>
              <a:t> 서로 다른 성질을 가진 구조 이성질체이다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아세톤과 </a:t>
            </a:r>
            <a:r>
              <a:rPr lang="ko-KR" altLang="en-US" dirty="0" err="1" smtClean="0"/>
              <a:t>프로파놀이</a:t>
            </a:r>
            <a:r>
              <a:rPr lang="ko-KR" altLang="en-US" dirty="0" smtClean="0"/>
              <a:t> 그 예이다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2357422" y="1142984"/>
            <a:ext cx="214314" cy="142876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V="1">
            <a:off x="2357422" y="1438260"/>
            <a:ext cx="216000" cy="14400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7288" y="3357562"/>
            <a:ext cx="1749425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214686"/>
            <a:ext cx="16637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714" y="3357562"/>
            <a:ext cx="786126" cy="104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175776"/>
          </a:xfrm>
        </p:spPr>
        <p:txBody>
          <a:bodyPr/>
          <a:lstStyle/>
          <a:p>
            <a:pPr marL="342900" indent="-342900" algn="just">
              <a:buFont typeface="+mj-lt"/>
              <a:buAutoNum type="alphaLcPeriod" startAt="3"/>
            </a:pPr>
            <a:r>
              <a:rPr lang="ko-KR" altLang="en-US" i="1" dirty="0" err="1" smtClean="0">
                <a:solidFill>
                  <a:srgbClr val="3333FF"/>
                </a:solidFill>
              </a:rPr>
              <a:t>카르복실기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: ─ COOH</a:t>
            </a:r>
          </a:p>
          <a:p>
            <a:pPr lvl="1" algn="just"/>
            <a:r>
              <a:rPr lang="ko-KR" altLang="en-US" dirty="0" smtClean="0"/>
              <a:t>탄소</a:t>
            </a:r>
            <a:r>
              <a:rPr lang="en-US" altLang="ko-KR" dirty="0" smtClean="0"/>
              <a:t> </a:t>
            </a:r>
            <a:r>
              <a:rPr lang="ko-KR" altLang="en-US" dirty="0" smtClean="0"/>
              <a:t>원자에 산소 원자가 이중결합으로 연결되어 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동시에 </a:t>
            </a:r>
            <a:r>
              <a:rPr lang="ko-KR" altLang="en-US" dirty="0" err="1" smtClean="0"/>
              <a:t>하이드록시기가</a:t>
            </a:r>
            <a:r>
              <a:rPr lang="ko-KR" altLang="en-US" dirty="0" smtClean="0"/>
              <a:t> 결합되어 있을 때 원자들의 전체 배열을 </a:t>
            </a:r>
            <a:r>
              <a:rPr lang="ko-KR" altLang="en-US" dirty="0" err="1" smtClean="0"/>
              <a:t>카르복실기라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화합물의 이름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카르복실산</a:t>
            </a:r>
            <a:r>
              <a:rPr lang="ko-KR" altLang="en-US" dirty="0" smtClean="0"/>
              <a:t> 혹은 유기산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예</a:t>
            </a:r>
            <a:r>
              <a:rPr lang="en-US" altLang="ko-KR" dirty="0" smtClean="0"/>
              <a:t>; </a:t>
            </a:r>
            <a:r>
              <a:rPr lang="ko-KR" altLang="en-US" dirty="0" smtClean="0"/>
              <a:t>아세트산</a:t>
            </a:r>
            <a:r>
              <a:rPr lang="en-US" altLang="ko-KR" dirty="0" smtClean="0"/>
              <a:t>(</a:t>
            </a:r>
            <a:r>
              <a:rPr lang="ko-KR" altLang="en-US" dirty="0" smtClean="0"/>
              <a:t>식초의 신맛을 낸다</a:t>
            </a:r>
            <a:r>
              <a:rPr lang="en-US" altLang="ko-KR" dirty="0" smtClean="0"/>
              <a:t>)</a:t>
            </a:r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r>
              <a:rPr lang="ko-KR" altLang="en-US" dirty="0" smtClean="0"/>
              <a:t>기능적 특성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수소 이온을 내기 때문에 산성이다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산소와 수소 간의 공유결합이 극성을 띠기 때문에 수소이온</a:t>
            </a:r>
            <a:r>
              <a:rPr lang="en-US" altLang="ko-KR" dirty="0" smtClean="0"/>
              <a:t>(H</a:t>
            </a:r>
            <a:r>
              <a:rPr lang="en-US" altLang="ko-KR" baseline="40000" dirty="0" smtClean="0"/>
              <a:t>+</a:t>
            </a:r>
            <a:r>
              <a:rPr lang="en-US" altLang="ko-KR" dirty="0" smtClean="0"/>
              <a:t>)</a:t>
            </a:r>
            <a:r>
              <a:rPr lang="ko-KR" altLang="en-US" dirty="0" smtClean="0"/>
              <a:t>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가역적으로 분리되는 경향이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예로서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아세트산과 아세테이트이온 간의 변화를 들 수 있다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세포 내에서는 </a:t>
            </a:r>
            <a:r>
              <a:rPr lang="ko-KR" altLang="en-US" dirty="0" err="1" smtClean="0"/>
              <a:t>카르복실레이트</a:t>
            </a:r>
            <a:r>
              <a:rPr lang="ko-KR" altLang="en-US" dirty="0" smtClean="0"/>
              <a:t> 그룹이라는 이온 형태로 발견된다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284544"/>
            <a:ext cx="15478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941" y="3254381"/>
            <a:ext cx="4065587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98454" y="400050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아세트산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16" y="4304892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아세테이트 이온</a:t>
            </a: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575" y="790598"/>
            <a:ext cx="629126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214414" y="1714488"/>
            <a:ext cx="3334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구조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333454" y="3443259"/>
            <a:ext cx="16671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예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643834" y="1743006"/>
            <a:ext cx="666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화합물의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이름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643834" y="3290909"/>
            <a:ext cx="500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기능적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특성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486603" y="908071"/>
            <a:ext cx="20406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err="1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카르복실기</a:t>
            </a:r>
            <a:r>
              <a:rPr lang="en-US" altLang="ko-KR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(Carboxyl)</a:t>
            </a:r>
            <a:endParaRPr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1782763" y="4392634"/>
            <a:ext cx="25034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아세트산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(Acetic acid)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식초의 신맛을 낸다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883150" y="1731985"/>
            <a:ext cx="233205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카르복실산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혹은 유기산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857752" y="3286124"/>
            <a:ext cx="2343169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산소와 수소 간의 공유결합이 극성을 띠기 때문에 산성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수소이온을 냄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예로서 아세트산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아세테이트 이온 간의 변화를 들 수 있다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4857752" y="5643578"/>
            <a:ext cx="227173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모든 세포에서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1-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로 대전된 이온 형태로 발견되며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카르복실레이트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이온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여기서는 특히 아세테이트 이온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이라고 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895547" y="5297509"/>
            <a:ext cx="88325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Acetic acid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198792" y="5297509"/>
            <a:ext cx="9024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Acetate ion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296322"/>
          </a:xfrm>
        </p:spPr>
        <p:txBody>
          <a:bodyPr/>
          <a:lstStyle/>
          <a:p>
            <a:pPr marL="342900" indent="-342900">
              <a:buFont typeface="+mj-lt"/>
              <a:buAutoNum type="alphaLcPeriod" startAt="4"/>
            </a:pPr>
            <a:r>
              <a:rPr lang="ko-KR" altLang="en-US" i="1" dirty="0" smtClean="0">
                <a:solidFill>
                  <a:srgbClr val="3333FF"/>
                </a:solidFill>
              </a:rPr>
              <a:t>아미노기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: (─ NH</a:t>
            </a:r>
            <a:r>
              <a:rPr lang="en-US" altLang="ko-KR" baseline="-25000" dirty="0" smtClean="0">
                <a:solidFill>
                  <a:srgbClr val="3333FF"/>
                </a:solidFill>
              </a:rPr>
              <a:t>2</a:t>
            </a:r>
            <a:r>
              <a:rPr lang="en-US" altLang="ko-KR" dirty="0" smtClean="0">
                <a:solidFill>
                  <a:srgbClr val="3333FF"/>
                </a:solidFill>
              </a:rPr>
              <a:t>)</a:t>
            </a:r>
          </a:p>
          <a:p>
            <a:pPr lvl="1"/>
            <a:r>
              <a:rPr lang="ko-KR" altLang="en-US" dirty="0" smtClean="0"/>
              <a:t>두</a:t>
            </a:r>
            <a:r>
              <a:rPr lang="en-US" altLang="ko-KR" dirty="0" smtClean="0"/>
              <a:t> </a:t>
            </a:r>
            <a:r>
              <a:rPr lang="ko-KR" altLang="en-US" dirty="0" smtClean="0"/>
              <a:t>개의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수소 원자와 질소 원자가 탄소 골격에 연결되어 있다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화합물의 이름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아민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글리신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2"/>
            <a:r>
              <a:rPr lang="ko-KR" altLang="en-US" dirty="0" err="1" smtClean="0"/>
              <a:t>카르복실기도</a:t>
            </a:r>
            <a:r>
              <a:rPr lang="ko-KR" altLang="en-US" dirty="0" smtClean="0"/>
              <a:t> 가지고 있기 때문에 </a:t>
            </a:r>
            <a:r>
              <a:rPr lang="ko-KR" altLang="en-US" dirty="0" err="1" smtClean="0"/>
              <a:t>글리신은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아민이며</a:t>
            </a:r>
            <a:r>
              <a:rPr lang="ko-KR" altLang="en-US" dirty="0" smtClean="0"/>
              <a:t> 동시에 </a:t>
            </a:r>
            <a:r>
              <a:rPr lang="ko-KR" altLang="en-US" dirty="0" err="1" smtClean="0"/>
              <a:t>카르복실산이다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양 그룹을 다 가지고 있는 화합물을 아미노산이라 한다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기능적 특성</a:t>
            </a:r>
            <a:endParaRPr lang="en-US" altLang="ko-KR" dirty="0" smtClean="0"/>
          </a:p>
          <a:p>
            <a:pPr lvl="2">
              <a:spcBef>
                <a:spcPts val="400"/>
              </a:spcBef>
            </a:pPr>
            <a:r>
              <a:rPr lang="ko-KR" altLang="en-US" dirty="0" smtClean="0"/>
              <a:t>염기로 작용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주변 용액에서 양성자를 흡수 한다</a:t>
            </a:r>
            <a:r>
              <a:rPr lang="en-US" altLang="ko-KR" dirty="0" smtClean="0"/>
              <a:t>.</a:t>
            </a:r>
          </a:p>
          <a:p>
            <a:pPr lvl="2">
              <a:spcBef>
                <a:spcPts val="400"/>
              </a:spcBef>
            </a:pPr>
            <a:r>
              <a:rPr lang="ko-KR" altLang="en-US" dirty="0" smtClean="0"/>
              <a:t>이온화 되면 세포 내에서 </a:t>
            </a:r>
            <a:r>
              <a:rPr lang="en-US" altLang="ko-KR" dirty="0" smtClean="0"/>
              <a:t>1</a:t>
            </a:r>
            <a:r>
              <a:rPr lang="en-US" altLang="ko-KR" baseline="30000" dirty="0" smtClean="0"/>
              <a:t>+</a:t>
            </a:r>
            <a:r>
              <a:rPr lang="en-US" altLang="ko-KR" dirty="0" smtClean="0"/>
              <a:t> </a:t>
            </a:r>
            <a:r>
              <a:rPr lang="ko-KR" altLang="en-US" dirty="0" smtClean="0"/>
              <a:t>전하를 띤다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9058" y="4214818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이온화 되지 않음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           (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이온화 됨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444" y="3000372"/>
            <a:ext cx="2870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765" y="3071810"/>
            <a:ext cx="176847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55446" y="423345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글리신</a:t>
            </a: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354765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4.1  Organic chemistry is the study of carbon compounds</a:t>
            </a:r>
          </a:p>
          <a:p>
            <a:pPr marL="542925" lvl="1" indent="-277813"/>
            <a:r>
              <a:rPr lang="en-US" altLang="ko-KR" b="1" dirty="0" smtClean="0"/>
              <a:t>Organic chemistry</a:t>
            </a:r>
            <a:r>
              <a:rPr lang="en-US" altLang="ko-KR" dirty="0" smtClean="0"/>
              <a:t> is the study of compounds that contain carbon</a:t>
            </a:r>
          </a:p>
          <a:p>
            <a:pPr marL="542925" lvl="1" indent="-277813"/>
            <a:r>
              <a:rPr lang="en-US" altLang="ko-KR" dirty="0" smtClean="0"/>
              <a:t>Organic compounds range from simple molecules to colossal ones</a:t>
            </a:r>
          </a:p>
          <a:p>
            <a:pPr marL="542925" lvl="1" indent="-277813"/>
            <a:r>
              <a:rPr lang="en-US" altLang="ko-KR" dirty="0" smtClean="0"/>
              <a:t>Most organic compounds contain hydrogen atoms in addition to carbon atoms</a:t>
            </a:r>
          </a:p>
          <a:p>
            <a:pPr marL="542925" lvl="1" indent="-277813"/>
            <a:r>
              <a:rPr lang="en-US" altLang="ko-KR" i="1" dirty="0" err="1" smtClean="0"/>
              <a:t>Vitalism</a:t>
            </a:r>
            <a:r>
              <a:rPr lang="en-US" altLang="ko-KR" i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생기론</a:t>
            </a:r>
            <a:r>
              <a:rPr lang="en-US" altLang="ko-KR" b="1" dirty="0" smtClean="0"/>
              <a:t>), </a:t>
            </a:r>
            <a:r>
              <a:rPr lang="en-US" altLang="ko-KR" dirty="0" smtClean="0"/>
              <a:t>the idea that organic compounds arise only in organisms, was disproved when chemists synthesized these compounds</a:t>
            </a:r>
          </a:p>
          <a:p>
            <a:pPr marL="542925" lvl="1" indent="-277813"/>
            <a:r>
              <a:rPr lang="en-US" altLang="ko-KR" i="1" dirty="0" smtClean="0"/>
              <a:t>Mechanism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기계론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is the view that all natural phenomena are governed by physical and chemical laws.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 </a:t>
            </a:r>
            <a:r>
              <a:rPr lang="en-US" altLang="ko-KR" sz="1600" b="1" dirty="0" smtClean="0"/>
              <a:t>– </a:t>
            </a:r>
            <a:r>
              <a:rPr lang="ko-KR" altLang="en-US" sz="1600" b="1" dirty="0" smtClean="0"/>
              <a:t>생물 분자의 골격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941409"/>
            <a:ext cx="494347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3778468" y="1077932"/>
            <a:ext cx="15965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아미노기</a:t>
            </a:r>
            <a:r>
              <a:rPr lang="en-US" altLang="ko-KR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(Amino)</a:t>
            </a:r>
            <a:endParaRPr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2482850" y="4743261"/>
            <a:ext cx="180339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lvl="2" algn="just" ea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글리신은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300" b="1" dirty="0" err="1" smtClean="0"/>
              <a:t>카르복실기도</a:t>
            </a:r>
            <a:r>
              <a:rPr lang="ko-KR" altLang="en-US" sz="1300" b="1" dirty="0" smtClean="0"/>
              <a:t> 가지고 있기 때문에 </a:t>
            </a:r>
            <a:r>
              <a:rPr lang="ko-KR" altLang="en-US" sz="1300" b="1" dirty="0" err="1" smtClean="0"/>
              <a:t>글리신은</a:t>
            </a:r>
            <a:r>
              <a:rPr lang="ko-KR" altLang="en-US" sz="1300" b="1" dirty="0" smtClean="0"/>
              <a:t> </a:t>
            </a:r>
            <a:r>
              <a:rPr lang="ko-KR" altLang="en-US" sz="1300" b="1" dirty="0" err="1" smtClean="0"/>
              <a:t>아민이며</a:t>
            </a:r>
            <a:r>
              <a:rPr lang="ko-KR" altLang="en-US" sz="1300" b="1" dirty="0" smtClean="0"/>
              <a:t> 동시에 </a:t>
            </a:r>
            <a:r>
              <a:rPr lang="ko-KR" altLang="en-US" sz="1300" b="1" dirty="0" err="1" smtClean="0"/>
              <a:t>카르복실산이다</a:t>
            </a:r>
            <a:r>
              <a:rPr lang="en-US" altLang="ko-KR" sz="1300" b="1" dirty="0" smtClean="0"/>
              <a:t>. </a:t>
            </a:r>
            <a:r>
              <a:rPr lang="ko-KR" altLang="en-US" sz="1300" b="1" dirty="0" smtClean="0"/>
              <a:t>즉</a:t>
            </a:r>
            <a:r>
              <a:rPr lang="en-US" altLang="ko-KR" sz="1300" b="1" dirty="0" smtClean="0"/>
              <a:t>, </a:t>
            </a:r>
            <a:r>
              <a:rPr lang="ko-KR" altLang="en-US" sz="1300" b="1" dirty="0" smtClean="0"/>
              <a:t>양 그룹을 다 가지고 있는 화합물을 아미노산이라 한다</a:t>
            </a:r>
            <a:r>
              <a:rPr lang="en-US" altLang="ko-KR" sz="1300" b="1" dirty="0" smtClean="0"/>
              <a:t>.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4821238" y="1844695"/>
            <a:ext cx="104836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아민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(Amines)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4857753" y="3319483"/>
            <a:ext cx="171451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염기로 작용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;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주변 용액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생물에서는 물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에서 양성자를 흡수한다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857752" y="5691207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이온화되면 세포 내에서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1+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전하를 갖는다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958523" y="5372120"/>
            <a:ext cx="6892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(ionized)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784725" y="5372120"/>
            <a:ext cx="10366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(nonionized)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3135565" y="4283095"/>
            <a:ext cx="60433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Glycine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929454" y="1857364"/>
            <a:ext cx="666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화합물의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이름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929454" y="3357562"/>
            <a:ext cx="500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기능적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특성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952559" y="1928802"/>
            <a:ext cx="3334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구조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071599" y="3286124"/>
            <a:ext cx="16671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예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713837"/>
          </a:xfrm>
        </p:spPr>
        <p:txBody>
          <a:bodyPr/>
          <a:lstStyle/>
          <a:p>
            <a:pPr marL="342900" indent="-342900">
              <a:buFont typeface="+mj-lt"/>
              <a:buAutoNum type="alphaLcPeriod" startAt="5"/>
            </a:pPr>
            <a:r>
              <a:rPr lang="ko-KR" altLang="en-US" i="1" dirty="0" err="1" smtClean="0">
                <a:solidFill>
                  <a:srgbClr val="3333FF"/>
                </a:solidFill>
              </a:rPr>
              <a:t>설프히드릴기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: ─ SH</a:t>
            </a:r>
          </a:p>
          <a:p>
            <a:pPr lvl="1"/>
            <a:r>
              <a:rPr lang="ko-KR" altLang="en-US" dirty="0" smtClean="0"/>
              <a:t>황</a:t>
            </a:r>
            <a:r>
              <a:rPr lang="en-US" altLang="ko-KR" dirty="0" smtClean="0"/>
              <a:t> </a:t>
            </a:r>
            <a:r>
              <a:rPr lang="ko-KR" altLang="en-US" dirty="0" smtClean="0"/>
              <a:t>원자가 수소 원자에 결합된 형태로 모양은 </a:t>
            </a:r>
            <a:r>
              <a:rPr lang="ko-KR" altLang="en-US" dirty="0" err="1" smtClean="0"/>
              <a:t>하이드록시기와</a:t>
            </a:r>
            <a:r>
              <a:rPr lang="ko-KR" altLang="en-US" dirty="0" smtClean="0"/>
              <a:t> 유사하다</a:t>
            </a:r>
            <a:r>
              <a:rPr lang="en-US" altLang="ko-KR" dirty="0" smtClean="0"/>
              <a:t>.</a:t>
            </a:r>
          </a:p>
          <a:p>
            <a:pPr lvl="1"/>
            <a:r>
              <a:rPr lang="ko-KR" altLang="en-US" dirty="0" smtClean="0"/>
              <a:t>화합물의 이름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티올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>
              <a:buNone/>
            </a:pPr>
            <a:r>
              <a:rPr lang="en-US" altLang="ko-KR" dirty="0" smtClean="0"/>
              <a:t>	                         </a:t>
            </a:r>
          </a:p>
          <a:p>
            <a:pPr lvl="1">
              <a:buNone/>
            </a:pPr>
            <a:r>
              <a:rPr lang="en-US" altLang="ko-KR" dirty="0" smtClean="0"/>
              <a:t>	</a:t>
            </a:r>
            <a:r>
              <a:rPr lang="ko-KR" altLang="en-US" dirty="0" err="1" smtClean="0"/>
              <a:t>에탄티올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기능적 특성</a:t>
            </a:r>
            <a:endParaRPr lang="en-US" altLang="ko-KR" dirty="0" smtClean="0"/>
          </a:p>
          <a:p>
            <a:pPr lvl="2">
              <a:spcBef>
                <a:spcPts val="400"/>
              </a:spcBef>
            </a:pPr>
            <a:r>
              <a:rPr lang="en-US" altLang="ko-KR" dirty="0" smtClean="0"/>
              <a:t>2</a:t>
            </a:r>
            <a:r>
              <a:rPr lang="ko-KR" altLang="en-US" dirty="0" smtClean="0"/>
              <a:t>개의 </a:t>
            </a:r>
            <a:r>
              <a:rPr lang="ko-KR" altLang="en-US" dirty="0" err="1" smtClean="0"/>
              <a:t>설파이드릴기가</a:t>
            </a:r>
            <a:r>
              <a:rPr lang="ko-KR" altLang="en-US" dirty="0" smtClean="0"/>
              <a:t> 상호 작용하면 단백질 구조를 안정화 시킨다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74" y="2581277"/>
            <a:ext cx="1524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2103437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67059" y="380482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시스테인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313" y="768374"/>
            <a:ext cx="5413375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972707" y="1785926"/>
            <a:ext cx="10275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STRUCTURE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195525" y="3286124"/>
            <a:ext cx="80470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EXAMPLE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7143768" y="1743006"/>
            <a:ext cx="990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NAME OF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COMPOUND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143768" y="3357562"/>
            <a:ext cx="10852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FUNCTIONAL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PROPERTIES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3489343" y="896763"/>
            <a:ext cx="222176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500" b="1" dirty="0" err="1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설프히드릴기</a:t>
            </a:r>
            <a:r>
              <a:rPr lang="en-US" altLang="ko-KR" sz="15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500" b="1" dirty="0" err="1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Sulfhydryl</a:t>
            </a:r>
            <a:r>
              <a:rPr lang="en-US" altLang="ko-KR" sz="15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5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633617" y="2143116"/>
            <a:ext cx="50975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(HS</a:t>
            </a: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—)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559849" y="4872019"/>
            <a:ext cx="147636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시스테인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Cysteine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235201" y="5180035"/>
            <a:ext cx="2051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시스테인은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황을 가진 중요한 아미노산이다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818063" y="1744685"/>
            <a:ext cx="93936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티올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Thiols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857753" y="3352823"/>
            <a:ext cx="2071702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개의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설프히드릴기가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반응하면 공유결합을 형성한다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 상호 연결은 단백질 구조를 안정화 시킨다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ea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머리털 단백질에서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시스테인의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상호연결은 머리털의 곱슬 혹은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직모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상태를 유지한다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직모는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고데기의 모양을 따라 상호 연결 결합을 끊고 새로운 결합을 형성함으로써 지속적인 곱슬 형태를 유지할 수 있다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3108" y="2450751"/>
            <a:ext cx="22145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ko-KR" altLang="en-US" sz="1300" b="1" dirty="0" smtClean="0"/>
              <a:t>황</a:t>
            </a:r>
            <a:r>
              <a:rPr lang="en-US" altLang="ko-KR" sz="1300" b="1" dirty="0" smtClean="0"/>
              <a:t> </a:t>
            </a:r>
            <a:r>
              <a:rPr lang="ko-KR" altLang="en-US" sz="1300" b="1" dirty="0" smtClean="0"/>
              <a:t>원자가 수소 원자에 결합된 형태로 모양은 수산기와 유사하다</a:t>
            </a:r>
            <a:r>
              <a:rPr lang="en-US" altLang="ko-KR" sz="1300" b="1" dirty="0" smtClean="0"/>
              <a:t>.</a:t>
            </a:r>
            <a:endParaRPr lang="ko-KR" altLang="en-US" sz="13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852610"/>
          </a:xfrm>
        </p:spPr>
        <p:txBody>
          <a:bodyPr/>
          <a:lstStyle/>
          <a:p>
            <a:pPr marL="342900" indent="-342900" algn="just">
              <a:buFont typeface="+mj-lt"/>
              <a:buAutoNum type="alphaLcPeriod" startAt="6"/>
            </a:pPr>
            <a:r>
              <a:rPr lang="ko-KR" altLang="en-US" i="1" dirty="0" err="1" smtClean="0">
                <a:solidFill>
                  <a:srgbClr val="3333FF"/>
                </a:solidFill>
              </a:rPr>
              <a:t>인산기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: ─ OPO</a:t>
            </a:r>
            <a:r>
              <a:rPr lang="en-US" altLang="ko-KR" baseline="-35000" dirty="0" smtClean="0">
                <a:solidFill>
                  <a:srgbClr val="3333FF"/>
                </a:solidFill>
              </a:rPr>
              <a:t>3</a:t>
            </a:r>
            <a:r>
              <a:rPr lang="en-US" altLang="ko-KR" baseline="40000" dirty="0" smtClean="0">
                <a:solidFill>
                  <a:srgbClr val="3333FF"/>
                </a:solidFill>
              </a:rPr>
              <a:t>2</a:t>
            </a:r>
            <a:r>
              <a:rPr lang="en-US" altLang="ko-KR" baseline="40000" dirty="0" smtClean="0">
                <a:solidFill>
                  <a:srgbClr val="3333FF"/>
                </a:solidFill>
                <a:latin typeface="Arial"/>
                <a:cs typeface="Arial"/>
              </a:rPr>
              <a:t>–</a:t>
            </a:r>
          </a:p>
          <a:p>
            <a:pPr lvl="1" algn="just"/>
            <a:r>
              <a:rPr lang="ko-KR" altLang="en-US" dirty="0" smtClean="0">
                <a:latin typeface="Arial"/>
                <a:cs typeface="Arial"/>
              </a:rPr>
              <a:t>인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ko-KR" altLang="en-US" dirty="0" smtClean="0">
                <a:latin typeface="Arial"/>
                <a:cs typeface="Arial"/>
              </a:rPr>
              <a:t>원자가 </a:t>
            </a:r>
            <a:r>
              <a:rPr lang="en-US" altLang="ko-KR" dirty="0" smtClean="0">
                <a:latin typeface="Arial"/>
                <a:cs typeface="Arial"/>
              </a:rPr>
              <a:t>4</a:t>
            </a:r>
            <a:r>
              <a:rPr lang="ko-KR" altLang="en-US" dirty="0" smtClean="0">
                <a:latin typeface="Arial"/>
                <a:cs typeface="Arial"/>
              </a:rPr>
              <a:t>개의 산소 원자에 결합되어 있다</a:t>
            </a:r>
            <a:r>
              <a:rPr lang="en-US" altLang="ko-KR" dirty="0" smtClean="0">
                <a:latin typeface="Arial"/>
                <a:cs typeface="Arial"/>
              </a:rPr>
              <a:t>. </a:t>
            </a:r>
            <a:r>
              <a:rPr lang="ko-KR" altLang="en-US" dirty="0" smtClean="0">
                <a:latin typeface="Arial"/>
                <a:cs typeface="Arial"/>
              </a:rPr>
              <a:t>즉</a:t>
            </a:r>
            <a:r>
              <a:rPr lang="en-US" altLang="ko-KR" dirty="0" smtClean="0">
                <a:latin typeface="Arial"/>
                <a:cs typeface="Arial"/>
              </a:rPr>
              <a:t>, 1</a:t>
            </a:r>
            <a:r>
              <a:rPr lang="ko-KR" altLang="en-US" dirty="0" smtClean="0">
                <a:latin typeface="Arial"/>
                <a:cs typeface="Arial"/>
              </a:rPr>
              <a:t>개의 산소는 탄소골격에 결합되어 있고 </a:t>
            </a:r>
            <a:r>
              <a:rPr lang="en-US" altLang="ko-KR" dirty="0" smtClean="0">
                <a:latin typeface="Arial"/>
                <a:cs typeface="Arial"/>
              </a:rPr>
              <a:t>2</a:t>
            </a:r>
            <a:r>
              <a:rPr lang="ko-KR" altLang="en-US" dirty="0" smtClean="0">
                <a:latin typeface="Arial"/>
                <a:cs typeface="Arial"/>
              </a:rPr>
              <a:t>개의 산소는 음전하를 띤다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</a:p>
          <a:p>
            <a:pPr lvl="1" algn="just"/>
            <a:r>
              <a:rPr lang="ko-KR" altLang="en-US" dirty="0" smtClean="0">
                <a:latin typeface="Arial"/>
                <a:cs typeface="Arial"/>
              </a:rPr>
              <a:t>화합물의 이름 </a:t>
            </a:r>
            <a:r>
              <a:rPr lang="en-US" altLang="ko-KR" dirty="0" smtClean="0">
                <a:latin typeface="Arial"/>
                <a:cs typeface="Arial"/>
              </a:rPr>
              <a:t>: </a:t>
            </a:r>
            <a:r>
              <a:rPr lang="ko-KR" altLang="en-US" dirty="0" smtClean="0">
                <a:latin typeface="Arial"/>
                <a:cs typeface="Arial"/>
              </a:rPr>
              <a:t>유기인산</a:t>
            </a:r>
            <a:endParaRPr lang="en-US" altLang="ko-KR" dirty="0" smtClean="0">
              <a:latin typeface="Arial"/>
              <a:cs typeface="Arial"/>
            </a:endParaRPr>
          </a:p>
          <a:p>
            <a:pPr lvl="1" algn="just"/>
            <a:endParaRPr lang="en-US" altLang="ko-KR" dirty="0" smtClean="0">
              <a:latin typeface="Arial"/>
              <a:cs typeface="Arial"/>
            </a:endParaRPr>
          </a:p>
          <a:p>
            <a:pPr lvl="1" algn="just"/>
            <a:endParaRPr lang="en-US" altLang="ko-KR" dirty="0" smtClean="0">
              <a:latin typeface="Arial"/>
              <a:cs typeface="Arial"/>
            </a:endParaRPr>
          </a:p>
          <a:p>
            <a:pPr lvl="1" algn="just"/>
            <a:endParaRPr lang="en-US" altLang="ko-KR" dirty="0" smtClean="0">
              <a:latin typeface="Arial"/>
              <a:cs typeface="Arial"/>
            </a:endParaRPr>
          </a:p>
          <a:p>
            <a:pPr lvl="1" algn="just"/>
            <a:endParaRPr lang="en-US" altLang="ko-KR" dirty="0" smtClean="0">
              <a:latin typeface="Arial"/>
              <a:cs typeface="Arial"/>
            </a:endParaRPr>
          </a:p>
          <a:p>
            <a:pPr lvl="1" algn="just"/>
            <a:endParaRPr lang="en-US" altLang="ko-KR" dirty="0" smtClean="0">
              <a:latin typeface="Arial"/>
              <a:cs typeface="Arial"/>
            </a:endParaRPr>
          </a:p>
          <a:p>
            <a:pPr lvl="1" algn="just"/>
            <a:r>
              <a:rPr lang="ko-KR" altLang="en-US" dirty="0" smtClean="0">
                <a:latin typeface="Arial"/>
                <a:cs typeface="Arial"/>
              </a:rPr>
              <a:t>기능적 특성</a:t>
            </a:r>
            <a:endParaRPr lang="en-US" altLang="ko-KR" dirty="0" smtClean="0">
              <a:latin typeface="Arial"/>
              <a:cs typeface="Arial"/>
            </a:endParaRPr>
          </a:p>
          <a:p>
            <a:pPr lvl="2" algn="just">
              <a:spcBef>
                <a:spcPts val="400"/>
              </a:spcBef>
            </a:pPr>
            <a:r>
              <a:rPr lang="ko-KR" altLang="en-US" dirty="0" smtClean="0">
                <a:latin typeface="Arial"/>
                <a:cs typeface="Arial"/>
              </a:rPr>
              <a:t>음 이온의 한 부분을 형성한다</a:t>
            </a:r>
            <a:endParaRPr lang="en-US" altLang="ko-KR" dirty="0" smtClean="0">
              <a:latin typeface="Arial"/>
              <a:cs typeface="Arial"/>
            </a:endParaRPr>
          </a:p>
          <a:p>
            <a:pPr lvl="2" algn="just">
              <a:spcBef>
                <a:spcPts val="400"/>
              </a:spcBef>
            </a:pPr>
            <a:r>
              <a:rPr lang="ko-KR" altLang="en-US" dirty="0" smtClean="0">
                <a:latin typeface="Arial"/>
                <a:cs typeface="Arial"/>
              </a:rPr>
              <a:t>유기 분자 간에 에너지를 전달한다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  <a:endParaRPr lang="ko-KR" alt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019431"/>
            <a:ext cx="287655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4233454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글리세롤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인산</a:t>
            </a: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838" y="863623"/>
            <a:ext cx="5900737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44079" y="1800185"/>
            <a:ext cx="10275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STRUCTURE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66897" y="3657573"/>
            <a:ext cx="80470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EXAMPLE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7572396" y="1857364"/>
            <a:ext cx="990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NAME OF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COMPOUND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572396" y="3714752"/>
            <a:ext cx="10852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FUNCTIONAL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PROPERTIES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3641752" y="1000147"/>
            <a:ext cx="18001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err="1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인산기</a:t>
            </a:r>
            <a:r>
              <a:rPr lang="en-US" altLang="ko-KR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(Phosphate)</a:t>
            </a:r>
            <a:endParaRPr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793875" y="5111773"/>
            <a:ext cx="249237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세포 내 중요한 화학반응에 가담할 뿐만 아니라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글리세롤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인산은 세포막의 주요 구성성분인 인지질의 뼈대를 구성한다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2305430" y="4724422"/>
            <a:ext cx="156292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Glycerol phosphate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830763" y="1800247"/>
            <a:ext cx="7133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유기 인산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4786314" y="3694134"/>
            <a:ext cx="2643206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분자의 한 부분을 구성하며 음성 전기를 제공한다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(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위 그림처럼 분자의 끝에 있으면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2-,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인산 고리의 내부에 있으면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1-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로 대전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물과 반응하여 에너지를 방출 할 수 있다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083443"/>
          </a:xfrm>
        </p:spPr>
        <p:txBody>
          <a:bodyPr/>
          <a:lstStyle/>
          <a:p>
            <a:pPr marL="342900" indent="-342900" algn="just">
              <a:buFont typeface="+mj-lt"/>
              <a:buAutoNum type="alphaLcPeriod" startAt="7"/>
            </a:pPr>
            <a:r>
              <a:rPr lang="ko-KR" altLang="en-US" i="1" dirty="0" smtClean="0">
                <a:solidFill>
                  <a:srgbClr val="3333FF"/>
                </a:solidFill>
              </a:rPr>
              <a:t>메틸기</a:t>
            </a:r>
            <a:r>
              <a:rPr lang="ko-KR" altLang="en-US" dirty="0" smtClean="0">
                <a:solidFill>
                  <a:srgbClr val="3333FF"/>
                </a:solidFill>
              </a:rPr>
              <a:t> </a:t>
            </a:r>
            <a:r>
              <a:rPr lang="en-US" altLang="ko-KR" dirty="0" smtClean="0">
                <a:solidFill>
                  <a:srgbClr val="3333FF"/>
                </a:solidFill>
              </a:rPr>
              <a:t>: ─ CH</a:t>
            </a:r>
            <a:r>
              <a:rPr lang="en-US" altLang="ko-KR" baseline="-25000" dirty="0" smtClean="0">
                <a:solidFill>
                  <a:srgbClr val="3333FF"/>
                </a:solidFill>
              </a:rPr>
              <a:t>3</a:t>
            </a:r>
          </a:p>
          <a:p>
            <a:pPr lvl="1" algn="just"/>
            <a:r>
              <a:rPr lang="ko-KR" altLang="en-US" dirty="0" smtClean="0"/>
              <a:t>메틸기는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탄소 하나에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개의 수소원자가 결합된 형태다</a:t>
            </a:r>
            <a:endParaRPr lang="en-US" altLang="ko-KR" dirty="0" smtClean="0"/>
          </a:p>
          <a:p>
            <a:pPr lvl="1" algn="just"/>
            <a:r>
              <a:rPr lang="ko-KR" altLang="en-US" dirty="0" smtClean="0"/>
              <a:t>화합물의 이름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메틸화합물</a:t>
            </a:r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endParaRPr lang="en-US" altLang="ko-KR" dirty="0" smtClean="0"/>
          </a:p>
          <a:p>
            <a:pPr lvl="1" algn="just"/>
            <a:r>
              <a:rPr lang="en-US" altLang="ko-KR" dirty="0" smtClean="0"/>
              <a:t>DNA</a:t>
            </a:r>
            <a:r>
              <a:rPr lang="ko-KR" altLang="en-US" dirty="0" smtClean="0"/>
              <a:t>나 </a:t>
            </a:r>
            <a:r>
              <a:rPr lang="en-US" altLang="ko-KR" dirty="0" smtClean="0"/>
              <a:t>DNA</a:t>
            </a:r>
            <a:r>
              <a:rPr lang="ko-KR" altLang="en-US" dirty="0" smtClean="0"/>
              <a:t>에 결합된 분자에 메틸기가 첨가되면 유전자 발현에 영향을 미친다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남성 혹은 여성호르몬의 메틸기 배열은 그 형태와 기능에 영향을 미친다</a:t>
            </a:r>
            <a:r>
              <a:rPr lang="en-US" altLang="ko-KR" dirty="0" smtClean="0"/>
              <a:t>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71744"/>
            <a:ext cx="2455863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13835" y="4662082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5–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메틸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시스티딘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044597"/>
            <a:ext cx="585787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58393" y="1928802"/>
            <a:ext cx="102752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STRUCTURE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81211" y="3443259"/>
            <a:ext cx="80470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>
                <a:latin typeface="Arial" pitchFamily="34" charset="0"/>
                <a:ea typeface="맑은 고딕" pitchFamily="50" charset="-127"/>
                <a:cs typeface="Arial" pitchFamily="34" charset="0"/>
              </a:rPr>
              <a:t>EXAMPLE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367558" y="2028758"/>
            <a:ext cx="990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NAME OF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COMPOUND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358082" y="3500438"/>
            <a:ext cx="10852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FUNCTIONAL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PROPERTIES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34961" y="1176358"/>
            <a:ext cx="1404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메틸기</a:t>
            </a:r>
            <a:r>
              <a:rPr lang="en-US" altLang="ko-KR" sz="1600" b="1" dirty="0" smtClean="0">
                <a:solidFill>
                  <a:srgbClr val="EF1A2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(Methyl)</a:t>
            </a:r>
            <a:endParaRPr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016125" y="5614918"/>
            <a:ext cx="234156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5-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메틸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시스티딘은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메틸기의 첨가에 의해 변형된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DNA 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구성성분이다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438429" y="5084783"/>
            <a:ext cx="14715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5-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메틸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시스티딘</a:t>
            </a: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(5-Methyl </a:t>
            </a:r>
            <a:r>
              <a:rPr lang="en-US" altLang="ko-KR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cytidine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813300" y="1984395"/>
            <a:ext cx="83356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메틸화합물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4841564" y="3495695"/>
            <a:ext cx="230220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DNA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나 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DNA</a:t>
            </a: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 결합된 분자에 메틸기가 첨가된 유전자 발현에 영양을 미친다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ko-KR" sz="13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남성 혹은 여성 호르몬의 메틸기 배열은 그 형태와 기능에 영향을 미친다</a:t>
            </a:r>
            <a:r>
              <a:rPr lang="en-US" altLang="ko-KR" sz="13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3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810752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 startAt="2"/>
            </a:pPr>
            <a:r>
              <a:rPr lang="en-US" altLang="ko-KR" b="1" dirty="0" smtClean="0">
                <a:solidFill>
                  <a:srgbClr val="3333FF"/>
                </a:solidFill>
                <a:ea typeface="굴림" charset="-127"/>
              </a:rPr>
              <a:t>ATP: An Important Source of Energy for Cellular Processes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One phosphate molecule, </a:t>
            </a:r>
            <a:r>
              <a:rPr lang="en-US" altLang="ko-KR" b="1" dirty="0" smtClean="0">
                <a:ea typeface="굴림" charset="-127"/>
              </a:rPr>
              <a:t>adenosine </a:t>
            </a:r>
            <a:r>
              <a:rPr lang="en-US" altLang="ko-KR" b="1" dirty="0" err="1" smtClean="0">
                <a:ea typeface="굴림" charset="-127"/>
              </a:rPr>
              <a:t>triphosphate</a:t>
            </a:r>
            <a:r>
              <a:rPr lang="en-US" altLang="ko-KR" dirty="0" smtClean="0">
                <a:ea typeface="굴림" charset="-127"/>
              </a:rPr>
              <a:t> (</a:t>
            </a:r>
            <a:r>
              <a:rPr lang="en-US" altLang="ko-KR" b="1" dirty="0" smtClean="0">
                <a:ea typeface="굴림" charset="-127"/>
              </a:rPr>
              <a:t>ATP</a:t>
            </a:r>
            <a:r>
              <a:rPr lang="en-US" altLang="ko-KR" dirty="0" smtClean="0">
                <a:ea typeface="굴림" charset="-127"/>
              </a:rPr>
              <a:t>), is the primary energy-transferring molecule in the cell 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ATP consists of an organic molecule called adenosine attached to a string of three phosphate groups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작용기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2257801"/>
            <a:ext cx="8103966" cy="2457083"/>
          </a:xfrm>
        </p:spPr>
        <p:txBody>
          <a:bodyPr/>
          <a:lstStyle/>
          <a:p>
            <a:pPr algn="ctr">
              <a:buNone/>
            </a:pPr>
            <a:r>
              <a:rPr lang="ko-KR" altLang="en-US" sz="4400" dirty="0" smtClean="0"/>
              <a:t>제 </a:t>
            </a:r>
            <a:r>
              <a:rPr lang="en-US" altLang="ko-KR" sz="4400" dirty="0" smtClean="0"/>
              <a:t>5</a:t>
            </a:r>
            <a:r>
              <a:rPr lang="ko-KR" altLang="en-US" sz="4400" dirty="0" smtClean="0"/>
              <a:t>장</a:t>
            </a:r>
            <a:endParaRPr lang="en-US" altLang="ko-KR" sz="4400" dirty="0" smtClean="0"/>
          </a:p>
          <a:p>
            <a:pPr algn="ctr">
              <a:buNone/>
            </a:pPr>
            <a:endParaRPr lang="en-US" altLang="ko-KR" sz="4400" dirty="0" smtClean="0"/>
          </a:p>
          <a:p>
            <a:pPr algn="ctr">
              <a:buNone/>
            </a:pPr>
            <a:r>
              <a:rPr lang="ko-KR" altLang="en-US" sz="4400" dirty="0" smtClean="0"/>
              <a:t>거대 생체분자의 구조와 기능</a:t>
            </a:r>
            <a:endParaRPr lang="ko-KR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6759"/>
            <a:ext cx="7472386" cy="369332"/>
          </a:xfrm>
        </p:spPr>
        <p:txBody>
          <a:bodyPr/>
          <a:lstStyle/>
          <a:p>
            <a:r>
              <a:rPr lang="ko-KR" altLang="en-US" sz="1800" b="1" smtClean="0"/>
              <a:t>생명의 분자</a:t>
            </a:r>
            <a:endParaRPr lang="ko-KR" altLang="en-US" sz="1800" b="1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702278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ko-KR" dirty="0" smtClean="0">
                <a:ea typeface="굴림" charset="-127"/>
              </a:rPr>
              <a:t>The Molecules of Life</a:t>
            </a:r>
          </a:p>
          <a:p>
            <a:pPr marL="355600" indent="-355600" algn="just">
              <a:lnSpc>
                <a:spcPct val="90000"/>
              </a:lnSpc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All living things are made up of four classes of large biological molecules: carbohydrates, lipids, proteins, and nucleic acids</a:t>
            </a:r>
          </a:p>
          <a:p>
            <a:pPr marL="355600" indent="-355600" algn="just">
              <a:lnSpc>
                <a:spcPct val="90000"/>
              </a:lnSpc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Within cells, small organic molecules are joined together to form larger molecules</a:t>
            </a:r>
          </a:p>
          <a:p>
            <a:pPr marL="355600" indent="-355600" algn="just">
              <a:lnSpc>
                <a:spcPct val="90000"/>
              </a:lnSpc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Macromolecules </a:t>
            </a:r>
            <a:r>
              <a:rPr lang="en-US" altLang="ko-KR" dirty="0" smtClean="0">
                <a:ea typeface="굴림" charset="-127"/>
              </a:rPr>
              <a:t>are large molecules composed of thousands of covalently connected atoms</a:t>
            </a:r>
          </a:p>
          <a:p>
            <a:pPr marL="355600" indent="-355600" algn="just">
              <a:lnSpc>
                <a:spcPct val="90000"/>
              </a:lnSpc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Molecular structure and function are inseparable.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3200" y="136800"/>
            <a:ext cx="4930775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3676201" y="914400"/>
            <a:ext cx="5386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수증기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 rot="20046680">
            <a:off x="5444965" y="1599634"/>
            <a:ext cx="1971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lang="en-US" altLang="ko-KR" sz="1400" b="1" baseline="-2500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endParaRPr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 rot="1561968">
            <a:off x="4948244" y="1655197"/>
            <a:ext cx="3270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</a:rPr>
              <a:t>NH</a:t>
            </a:r>
            <a:r>
              <a:rPr lang="en-US" altLang="ko-KR" sz="1400" b="1" baseline="-25000"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endParaRPr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5614988" y="444500"/>
            <a:ext cx="5386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대기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”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141753" y="1104900"/>
            <a:ext cx="3590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전극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5792788" y="2235200"/>
            <a:ext cx="5386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응축기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6440488" y="3200400"/>
            <a:ext cx="3590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찬물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3621088" y="3498179"/>
            <a:ext cx="13795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유기분자가 들어있는 냉각수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3578972" y="6083300"/>
            <a:ext cx="15645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화학분석용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sample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3455988" y="5118100"/>
            <a:ext cx="5386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lang="en-US" altLang="ko-KR" sz="14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바다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”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2236788" y="215900"/>
            <a:ext cx="1350347" cy="324498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0000" tIns="54000" rIns="90000" bIns="54000" anchor="ctr" anchorCtr="0">
            <a:spAutoFit/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>
                <a:solidFill>
                  <a:schemeClr val="accent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EXPERIMENT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19688" y="698500"/>
            <a:ext cx="3270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</a:rPr>
              <a:t>CH</a:t>
            </a:r>
            <a:r>
              <a:rPr lang="en-US" altLang="ko-KR" sz="1400" b="1" baseline="-25000">
                <a:latin typeface="Arial" pitchFamily="34" charset="0"/>
                <a:ea typeface="맑은 고딕" pitchFamily="50" charset="-127"/>
                <a:cs typeface="Arial" pitchFamily="34" charset="0"/>
              </a:rPr>
              <a:t>4</a:t>
            </a:r>
            <a:endParaRPr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V="1">
            <a:off x="5600700" y="677863"/>
            <a:ext cx="249238" cy="261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Line 42"/>
          <p:cNvSpPr>
            <a:spLocks noChangeShapeType="1"/>
          </p:cNvSpPr>
          <p:nvPr/>
        </p:nvSpPr>
        <p:spPr bwMode="auto">
          <a:xfrm flipV="1">
            <a:off x="5964238" y="1346200"/>
            <a:ext cx="26670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 flipV="1">
            <a:off x="5481638" y="2392363"/>
            <a:ext cx="271462" cy="142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Line 44"/>
          <p:cNvSpPr>
            <a:spLocks noChangeShapeType="1"/>
          </p:cNvSpPr>
          <p:nvPr/>
        </p:nvSpPr>
        <p:spPr bwMode="auto">
          <a:xfrm>
            <a:off x="4376738" y="3937000"/>
            <a:ext cx="863600" cy="592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3302000" y="4864100"/>
            <a:ext cx="311150" cy="209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642910" y="2143116"/>
            <a:ext cx="16430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바다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”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플라스크 속의 물 혼합체에 열을 가했다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증기는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대기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”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플라스크 속으로 들어갔다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6929454" y="285728"/>
            <a:ext cx="16430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“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대기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”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에는 수소 기체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(H2),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메탄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(CH4),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암모니아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(NH3),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수증기의 혼합물이 들어있다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7000892" y="2354041"/>
            <a:ext cx="1643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번개를 모방하여 전극을 연결하여 방전시켰다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6000760" y="4643446"/>
            <a:ext cx="16430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응축기에서 공기를 식혔고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강수와 용해된 분자는 바다 플라스크 속에 가라앉았다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642910" y="5643578"/>
            <a:ext cx="164307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물질이 기구를 통해 순환되므로 주기적으로 샘플을 수집하여 분석하였다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642910" y="3284536"/>
            <a:ext cx="1643074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rot="5400000">
            <a:off x="1893075" y="6107925"/>
            <a:ext cx="928694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6000760" y="4572008"/>
            <a:ext cx="1643074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7000892" y="2284404"/>
            <a:ext cx="1643074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rot="5400000">
            <a:off x="6322231" y="821513"/>
            <a:ext cx="1071570" cy="1588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 rot="10800000" flipV="1">
            <a:off x="5715008" y="714356"/>
            <a:ext cx="1143008" cy="285752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rot="10800000">
            <a:off x="5429256" y="1500174"/>
            <a:ext cx="1857388" cy="785818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rot="16200000" flipV="1">
            <a:off x="5464975" y="3464719"/>
            <a:ext cx="1143008" cy="1071570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 flipV="1">
            <a:off x="2357422" y="5857892"/>
            <a:ext cx="1643074" cy="285752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 rot="16200000" flipH="1">
            <a:off x="1428728" y="3571876"/>
            <a:ext cx="1285884" cy="714380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6759"/>
            <a:ext cx="7472386" cy="369332"/>
          </a:xfrm>
        </p:spPr>
        <p:txBody>
          <a:bodyPr/>
          <a:lstStyle/>
          <a:p>
            <a:r>
              <a:rPr lang="ko-KR" altLang="en-US" sz="1800" b="1" smtClean="0"/>
              <a:t>핵심 개념</a:t>
            </a:r>
            <a:endParaRPr lang="ko-KR" altLang="en-US" sz="18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144177"/>
          </a:xfrm>
        </p:spPr>
        <p:txBody>
          <a:bodyPr/>
          <a:lstStyle/>
          <a:p>
            <a:pPr marL="355600" indent="-355600"/>
            <a:r>
              <a:rPr lang="ko-KR" altLang="en-US" dirty="0" smtClean="0"/>
              <a:t>고분자는 단위체로 이루어진 </a:t>
            </a:r>
            <a:r>
              <a:rPr lang="ko-KR" altLang="en-US" dirty="0" err="1" smtClean="0"/>
              <a:t>중합체이다</a:t>
            </a:r>
            <a:endParaRPr lang="en-US" altLang="ko-KR" dirty="0" smtClean="0"/>
          </a:p>
          <a:p>
            <a:pPr marL="355600" indent="-355600"/>
            <a:r>
              <a:rPr lang="ko-KR" altLang="en-US" dirty="0" smtClean="0"/>
              <a:t>탄수화물은 연료와 구성물질의 역할을 한다</a:t>
            </a:r>
            <a:endParaRPr lang="en-US" altLang="ko-KR" dirty="0" smtClean="0"/>
          </a:p>
          <a:p>
            <a:pPr marL="355600" indent="-355600"/>
            <a:r>
              <a:rPr lang="ko-KR" altLang="en-US" dirty="0" smtClean="0"/>
              <a:t>지질은 다양한 </a:t>
            </a:r>
            <a:r>
              <a:rPr lang="ko-KR" altLang="en-US" dirty="0" err="1" smtClean="0"/>
              <a:t>소수성</a:t>
            </a:r>
            <a:r>
              <a:rPr lang="ko-KR" altLang="en-US" dirty="0" smtClean="0"/>
              <a:t> 분자 그룹이다</a:t>
            </a:r>
            <a:endParaRPr lang="en-US" altLang="ko-KR" dirty="0" smtClean="0"/>
          </a:p>
          <a:p>
            <a:pPr marL="355600" indent="-355600"/>
            <a:r>
              <a:rPr lang="ko-KR" altLang="en-US" dirty="0" smtClean="0"/>
              <a:t>단백질은 광범위한 기능을 수행하는 다양한 구조를 갖고 있다</a:t>
            </a:r>
            <a:endParaRPr lang="en-US" altLang="ko-KR" dirty="0" smtClean="0"/>
          </a:p>
          <a:p>
            <a:pPr marL="355600" indent="-355600"/>
            <a:r>
              <a:rPr lang="ko-KR" altLang="en-US" dirty="0" smtClean="0"/>
              <a:t>핵산은 유전정보를 저장하고 전달한다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중합체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314754"/>
          </a:xfrm>
        </p:spPr>
        <p:txBody>
          <a:bodyPr/>
          <a:lstStyle/>
          <a:p>
            <a:pPr marL="403200" indent="-403200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5.1 Macromolecules are polymers, built from monomers (</a:t>
            </a:r>
            <a:r>
              <a:rPr lang="ko-KR" altLang="en-US" b="1" dirty="0" smtClean="0">
                <a:solidFill>
                  <a:srgbClr val="3333FF"/>
                </a:solidFill>
              </a:rPr>
              <a:t>고분자는 단위체로 이루어진 </a:t>
            </a:r>
            <a:r>
              <a:rPr lang="ko-KR" altLang="en-US" b="1" dirty="0" err="1" smtClean="0">
                <a:solidFill>
                  <a:srgbClr val="3333FF"/>
                </a:solidFill>
              </a:rPr>
              <a:t>중합체이다</a:t>
            </a:r>
            <a:r>
              <a:rPr lang="en-US" altLang="ko-KR" b="1" dirty="0" smtClean="0">
                <a:solidFill>
                  <a:srgbClr val="3333FF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/>
              <a:t>A </a:t>
            </a:r>
            <a:r>
              <a:rPr lang="en-US" altLang="ko-KR" b="1" dirty="0" smtClean="0"/>
              <a:t>polymer (</a:t>
            </a:r>
            <a:r>
              <a:rPr lang="ko-KR" altLang="en-US" b="1" dirty="0" err="1" smtClean="0"/>
              <a:t>중합체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is a long molecule consisting of many similar building blocks 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/>
              <a:t>These small building-block molecules are called </a:t>
            </a:r>
            <a:r>
              <a:rPr lang="en-US" altLang="ko-KR" b="1" dirty="0" smtClean="0"/>
              <a:t>monomers (</a:t>
            </a:r>
            <a:r>
              <a:rPr lang="ko-KR" altLang="en-US" b="1" dirty="0" smtClean="0"/>
              <a:t>단위체</a:t>
            </a:r>
            <a:r>
              <a:rPr lang="en-US" altLang="ko-KR" b="1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ko-KR" dirty="0" smtClean="0"/>
              <a:t>Three of the four classes of life’s organic molecules are polymers:</a:t>
            </a:r>
          </a:p>
          <a:p>
            <a:pPr lvl="2">
              <a:lnSpc>
                <a:spcPct val="90000"/>
              </a:lnSpc>
            </a:pPr>
            <a:r>
              <a:rPr lang="en-US" altLang="ko-KR" dirty="0" smtClean="0"/>
              <a:t>Carbohydrates</a:t>
            </a:r>
          </a:p>
          <a:p>
            <a:pPr lvl="2">
              <a:lnSpc>
                <a:spcPct val="90000"/>
              </a:lnSpc>
            </a:pPr>
            <a:r>
              <a:rPr lang="en-US" altLang="ko-KR" dirty="0" smtClean="0"/>
              <a:t>Proteins</a:t>
            </a:r>
          </a:p>
          <a:p>
            <a:pPr lvl="2">
              <a:lnSpc>
                <a:spcPct val="90000"/>
              </a:lnSpc>
            </a:pPr>
            <a:r>
              <a:rPr lang="en-US" altLang="ko-KR" dirty="0" smtClean="0"/>
              <a:t>Nucleic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중합체</a:t>
            </a:r>
            <a:endParaRPr lang="ko-KR" altLang="en-US" sz="1600" b="1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39348"/>
          </a:xfrm>
        </p:spPr>
        <p:txBody>
          <a:bodyPr/>
          <a:lstStyle/>
          <a:p>
            <a:pPr marL="342900" indent="-342900" algn="just">
              <a:buFont typeface="+mj-lt"/>
              <a:buAutoNum type="arabicParenR"/>
            </a:pPr>
            <a:r>
              <a:rPr lang="ko-KR" altLang="en-US" dirty="0" err="1" smtClean="0">
                <a:solidFill>
                  <a:srgbClr val="3333FF"/>
                </a:solidFill>
              </a:rPr>
              <a:t>중합체의</a:t>
            </a:r>
            <a:r>
              <a:rPr lang="ko-KR" altLang="en-US" dirty="0" smtClean="0">
                <a:solidFill>
                  <a:srgbClr val="3333FF"/>
                </a:solidFill>
              </a:rPr>
              <a:t> 합성과 분해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 algn="just"/>
            <a:r>
              <a:rPr lang="ko-KR" altLang="en-US" dirty="0" err="1" smtClean="0"/>
              <a:t>중합체</a:t>
            </a:r>
            <a:r>
              <a:rPr lang="ko-KR" altLang="en-US" dirty="0" smtClean="0"/>
              <a:t> 상태의 고분자 종류들은 각 고분자 단위체의 성질에는 차이가 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세포가 </a:t>
            </a:r>
            <a:r>
              <a:rPr lang="ko-KR" altLang="en-US" dirty="0" err="1" smtClean="0"/>
              <a:t>중합체를</a:t>
            </a:r>
            <a:r>
              <a:rPr lang="ko-KR" altLang="en-US" dirty="0" smtClean="0"/>
              <a:t> 만들고 분해하는 화학 </a:t>
            </a:r>
            <a:r>
              <a:rPr lang="ko-KR" altLang="en-US" dirty="0" err="1" smtClean="0"/>
              <a:t>기작은</a:t>
            </a:r>
            <a:r>
              <a:rPr lang="ko-KR" altLang="en-US" dirty="0" smtClean="0"/>
              <a:t> 기본적으로 모든 종류에서 동일하다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err="1" smtClean="0"/>
              <a:t>축합반응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단위체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 분자가 물 분자를 잃으면서 </a:t>
            </a:r>
            <a:r>
              <a:rPr lang="ko-KR" altLang="en-US" dirty="0" err="1" smtClean="0"/>
              <a:t>공유결합되어</a:t>
            </a:r>
            <a:r>
              <a:rPr lang="ko-KR" altLang="en-US" dirty="0" smtClean="0"/>
              <a:t> 서로 연결되는 것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물 분자를 잃기 때문에 탈수 반응이라 한다</a:t>
            </a:r>
            <a:endParaRPr lang="en-US" altLang="ko-KR" dirty="0" smtClean="0"/>
          </a:p>
          <a:p>
            <a:pPr lvl="1" algn="just"/>
            <a:r>
              <a:rPr lang="ko-KR" altLang="en-US" dirty="0" smtClean="0"/>
              <a:t>가수분해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탈수반응의 </a:t>
            </a:r>
            <a:r>
              <a:rPr lang="ko-KR" altLang="en-US" dirty="0" err="1" smtClean="0"/>
              <a:t>역반응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769989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</a:rPr>
              <a:t>The Synthesis and Breakdown of Polymers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A </a:t>
            </a:r>
            <a:r>
              <a:rPr lang="en-US" altLang="ko-KR" b="1" dirty="0" smtClean="0"/>
              <a:t>condensation reaction (</a:t>
            </a:r>
            <a:r>
              <a:rPr lang="ko-KR" altLang="en-US" b="1" dirty="0" err="1" smtClean="0"/>
              <a:t>축합반응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or more specifically a </a:t>
            </a:r>
            <a:r>
              <a:rPr lang="en-US" altLang="ko-KR" b="1" dirty="0" smtClean="0"/>
              <a:t>dehydration reaction (</a:t>
            </a:r>
            <a:r>
              <a:rPr lang="ko-KR" altLang="en-US" b="1" dirty="0" smtClean="0"/>
              <a:t>탈수반응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occurs when two monomers bond together through the loss of a water molecule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/>
              <a:t>Enzymes (</a:t>
            </a:r>
            <a:r>
              <a:rPr lang="ko-KR" altLang="en-US" b="1" dirty="0" smtClean="0"/>
              <a:t>효소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are macromolecules that speed up the dehydration process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Polymers are disassembled to monomers by </a:t>
            </a:r>
            <a:r>
              <a:rPr lang="en-US" altLang="ko-KR" b="1" dirty="0" smtClean="0"/>
              <a:t>hydrolysis (</a:t>
            </a:r>
            <a:r>
              <a:rPr lang="ko-KR" altLang="en-US" b="1" dirty="0" smtClean="0"/>
              <a:t>가수분해</a:t>
            </a:r>
            <a:r>
              <a:rPr lang="en-US" altLang="ko-KR" b="1" dirty="0" smtClean="0"/>
              <a:t>)</a:t>
            </a:r>
            <a:r>
              <a:rPr lang="en-US" altLang="ko-KR" dirty="0" smtClean="0"/>
              <a:t>, a reaction that is essentially the reverse of the dehydration reaction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중합체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72225" y="3416858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 err="1" smtClean="0">
                <a:latin typeface="Arial" charset="0"/>
                <a:ea typeface="맑은 고딕" pitchFamily="50" charset="-127"/>
                <a:cs typeface="Arial" charset="0"/>
              </a:rPr>
              <a:t>중합체의</a:t>
            </a:r>
            <a:r>
              <a:rPr lang="ko-KR" altLang="en-US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탈수반응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713" y="6202940"/>
            <a:ext cx="2324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 err="1" smtClean="0">
                <a:latin typeface="Arial" charset="0"/>
                <a:ea typeface="맑은 고딕" pitchFamily="50" charset="-127"/>
                <a:cs typeface="Arial" charset="0"/>
              </a:rPr>
              <a:t>중합체의</a:t>
            </a:r>
            <a:r>
              <a:rPr lang="ko-KR" altLang="en-US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ko-KR" altLang="en-US" b="1" dirty="0">
                <a:latin typeface="Arial" charset="0"/>
                <a:ea typeface="맑은 고딕" pitchFamily="50" charset="-127"/>
                <a:cs typeface="Arial" charset="0"/>
              </a:rPr>
              <a:t>가수분해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47750"/>
            <a:ext cx="5611812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3857625"/>
            <a:ext cx="55006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중합체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421176"/>
          </a:xfrm>
        </p:spPr>
        <p:txBody>
          <a:bodyPr/>
          <a:lstStyle/>
          <a:p>
            <a:pPr marL="342900" indent="-342900" algn="just">
              <a:buFont typeface="+mj-lt"/>
              <a:buAutoNum type="arabicParenR" startAt="2"/>
            </a:pPr>
            <a:r>
              <a:rPr lang="ko-KR" altLang="en-US" dirty="0" err="1" smtClean="0">
                <a:solidFill>
                  <a:srgbClr val="3333FF"/>
                </a:solidFill>
              </a:rPr>
              <a:t>중합체의</a:t>
            </a:r>
            <a:r>
              <a:rPr lang="ko-KR" altLang="en-US" dirty="0" smtClean="0">
                <a:solidFill>
                  <a:srgbClr val="3333FF"/>
                </a:solidFill>
              </a:rPr>
              <a:t> 다양성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 algn="just"/>
            <a:r>
              <a:rPr lang="ko-KR" altLang="en-US" dirty="0" smtClean="0"/>
              <a:t>각 세포에는 수천 개의 서로 다른 종류의 고분자가 존재한다</a:t>
            </a:r>
            <a:endParaRPr lang="en-US" altLang="ko-KR" dirty="0" smtClean="0"/>
          </a:p>
          <a:p>
            <a:pPr lvl="1" algn="just"/>
            <a:r>
              <a:rPr lang="ko-KR" altLang="en-US" dirty="0" smtClean="0"/>
              <a:t>형제자매 간의 선천적인 차이는 특히</a:t>
            </a:r>
            <a:r>
              <a:rPr lang="en-US" altLang="ko-KR" dirty="0" smtClean="0"/>
              <a:t>, DNA</a:t>
            </a:r>
            <a:r>
              <a:rPr lang="ko-KR" altLang="en-US" dirty="0" smtClean="0"/>
              <a:t>나 단백질과 같은 중합체의 다양함에 의해서 나타나는 것이다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생물계에서 고분자의 다양함은 사실상 무한하다</a:t>
            </a:r>
            <a:endParaRPr lang="en-US" altLang="ko-KR" dirty="0" smtClean="0"/>
          </a:p>
          <a:p>
            <a:pPr lvl="1" algn="just"/>
            <a:r>
              <a:rPr lang="ko-KR" altLang="en-US" dirty="0" smtClean="0"/>
              <a:t>어떻게 생명 </a:t>
            </a:r>
            <a:r>
              <a:rPr lang="ko-KR" altLang="en-US" dirty="0" err="1" smtClean="0"/>
              <a:t>중합체가</a:t>
            </a:r>
            <a:r>
              <a:rPr lang="ko-KR" altLang="en-US" dirty="0" smtClean="0"/>
              <a:t> 다양할 수 있을까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err="1" smtClean="0"/>
              <a:t>중합체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15991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The Diversity of Polymers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Each cell has thousands of different kinds of macromolecules 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Macromolecules vary among cells of an organism, vary more within a species, and vary even more between species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An immense variety of polymers can be built from a small set of monomers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중합체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267835"/>
          </a:xfrm>
        </p:spPr>
        <p:txBody>
          <a:bodyPr/>
          <a:lstStyle/>
          <a:p>
            <a:pPr marL="504000" indent="-504000" algn="just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5.2 </a:t>
            </a:r>
            <a:r>
              <a:rPr lang="en-US" altLang="ko-KR" sz="1300" dirty="0" smtClean="0">
                <a:solidFill>
                  <a:srgbClr val="3333FF"/>
                </a:solidFill>
              </a:rPr>
              <a:t>  </a:t>
            </a:r>
            <a:r>
              <a:rPr lang="ko-KR" altLang="en-US" dirty="0" smtClean="0">
                <a:solidFill>
                  <a:srgbClr val="3333FF"/>
                </a:solidFill>
              </a:rPr>
              <a:t>탄수화물은 연료와 구성물질의 역할을 한다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marL="342900" indent="-342900" algn="just">
              <a:buNone/>
            </a:pPr>
            <a:r>
              <a:rPr lang="en-US" altLang="ko-KR" dirty="0" smtClean="0"/>
              <a:t>	  </a:t>
            </a:r>
            <a:r>
              <a:rPr lang="ko-KR" altLang="en-US" dirty="0" smtClean="0"/>
              <a:t>탄수화물은 당과 당 </a:t>
            </a:r>
            <a:r>
              <a:rPr lang="ko-KR" altLang="en-US" dirty="0" err="1" smtClean="0"/>
              <a:t>중합체다</a:t>
            </a:r>
            <a:r>
              <a:rPr lang="en-US" altLang="ko-KR" dirty="0" smtClean="0"/>
              <a:t>.</a:t>
            </a:r>
          </a:p>
          <a:p>
            <a:pPr marL="342900" indent="-342900" algn="just">
              <a:buNone/>
            </a:pPr>
            <a:r>
              <a:rPr lang="en-US" altLang="ko-KR" dirty="0" smtClean="0"/>
              <a:t>	  </a:t>
            </a:r>
            <a:r>
              <a:rPr lang="ko-KR" altLang="en-US" dirty="0" smtClean="0"/>
              <a:t>가장 단순한 형태의 탄수화물은 단당류인 단일 당이다</a:t>
            </a:r>
            <a:r>
              <a:rPr lang="en-US" altLang="ko-KR" dirty="0" smtClean="0"/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altLang="ko-KR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ko-KR" altLang="en-US" dirty="0" smtClean="0">
                <a:solidFill>
                  <a:srgbClr val="3333FF"/>
                </a:solidFill>
              </a:rPr>
              <a:t>당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 algn="just"/>
            <a:r>
              <a:rPr lang="ko-KR" altLang="en-US" dirty="0" smtClean="0"/>
              <a:t>단당류는 </a:t>
            </a:r>
            <a:r>
              <a:rPr lang="ko-KR" altLang="en-US" dirty="0" smtClean="0">
                <a:latin typeface="Arial" charset="0"/>
                <a:cs typeface="Arial" charset="0"/>
              </a:rPr>
              <a:t>탄수화물의 </a:t>
            </a:r>
            <a:r>
              <a:rPr lang="ko-KR" altLang="en-US" dirty="0" err="1" smtClean="0">
                <a:latin typeface="Arial" charset="0"/>
                <a:cs typeface="Arial" charset="0"/>
              </a:rPr>
              <a:t>단량체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ko-KR" altLang="en-US" dirty="0" smtClean="0">
                <a:latin typeface="Arial" charset="0"/>
                <a:cs typeface="Arial" charset="0"/>
              </a:rPr>
              <a:t>하나의 당 단위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로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/>
              <a:t>일반적으로 </a:t>
            </a:r>
            <a:r>
              <a:rPr lang="en-US" altLang="ko-KR" dirty="0" smtClean="0"/>
              <a:t>CH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O </a:t>
            </a:r>
            <a:r>
              <a:rPr lang="ko-KR" altLang="en-US" dirty="0" smtClean="0"/>
              <a:t>단위의 배수인 분자식을 갖고 있다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포도당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대표적인 단당류 </a:t>
            </a:r>
            <a:r>
              <a:rPr lang="en-US" altLang="ko-KR" dirty="0" smtClean="0"/>
              <a:t> 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한 개의 </a:t>
            </a:r>
            <a:r>
              <a:rPr lang="ko-KR" altLang="en-US" dirty="0" err="1" smtClean="0"/>
              <a:t>카르보닐기와</a:t>
            </a:r>
            <a:r>
              <a:rPr lang="ko-KR" altLang="en-US" dirty="0" smtClean="0"/>
              <a:t> 많은 </a:t>
            </a:r>
            <a:r>
              <a:rPr lang="ko-KR" altLang="en-US" dirty="0" err="1" smtClean="0"/>
              <a:t>하이드록시기가</a:t>
            </a:r>
            <a:r>
              <a:rPr lang="ko-KR" altLang="en-US" dirty="0" smtClean="0"/>
              <a:t> 있다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당은 </a:t>
            </a:r>
            <a:r>
              <a:rPr lang="ko-KR" altLang="en-US" dirty="0" err="1" smtClean="0"/>
              <a:t>카르보닐기의</a:t>
            </a:r>
            <a:r>
              <a:rPr lang="ko-KR" altLang="en-US" dirty="0" smtClean="0"/>
              <a:t> 위치에 따라 </a:t>
            </a:r>
            <a:r>
              <a:rPr lang="ko-KR" altLang="en-US" dirty="0" err="1" smtClean="0"/>
              <a:t>알도오스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알데히드당</a:t>
            </a:r>
            <a:r>
              <a:rPr lang="en-US" altLang="ko-KR" dirty="0" smtClean="0"/>
              <a:t>) </a:t>
            </a:r>
            <a:r>
              <a:rPr lang="ko-KR" altLang="en-US" dirty="0" smtClean="0"/>
              <a:t>또는 </a:t>
            </a:r>
            <a:r>
              <a:rPr lang="ko-KR" altLang="en-US" dirty="0" err="1" smtClean="0"/>
              <a:t>케토오스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케톤당</a:t>
            </a:r>
            <a:r>
              <a:rPr lang="en-US" altLang="ko-KR" dirty="0" smtClean="0"/>
              <a:t>)</a:t>
            </a:r>
            <a:r>
              <a:rPr lang="ko-KR" altLang="en-US" dirty="0" smtClean="0"/>
              <a:t>가 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977464"/>
          </a:xfrm>
        </p:spPr>
        <p:txBody>
          <a:bodyPr/>
          <a:lstStyle/>
          <a:p>
            <a:pPr algn="just">
              <a:spcBef>
                <a:spcPts val="1200"/>
              </a:spcBef>
              <a:buNone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5.2  Carbohydrates serve as fuel and building material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Carbohydrates </a:t>
            </a:r>
            <a:r>
              <a:rPr lang="en-US" altLang="ko-KR" dirty="0" smtClean="0">
                <a:ea typeface="굴림" charset="-127"/>
              </a:rPr>
              <a:t>include sugars and the polymers of sugars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simplest carbohydrates are </a:t>
            </a:r>
            <a:r>
              <a:rPr lang="en-US" altLang="ko-KR" dirty="0" err="1" smtClean="0">
                <a:ea typeface="굴림" charset="-127"/>
              </a:rPr>
              <a:t>monosaccharides</a:t>
            </a:r>
            <a:r>
              <a:rPr lang="en-US" altLang="ko-KR" dirty="0" smtClean="0">
                <a:ea typeface="굴림" charset="-127"/>
              </a:rPr>
              <a:t>, or single sugars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Carbohydrate macromolecules are polysaccharides, polymers composed of many sugar building blocks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216539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</a:rPr>
              <a:t>Sugars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err="1" smtClean="0"/>
              <a:t>Monosaccharides</a:t>
            </a:r>
            <a:r>
              <a:rPr lang="en-US" altLang="ko-KR" b="1" dirty="0" smtClean="0"/>
              <a:t> (</a:t>
            </a:r>
            <a:r>
              <a:rPr lang="ko-KR" altLang="en-US" b="1" dirty="0" smtClean="0"/>
              <a:t>단당류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have molecular formulas that are usually multiples of CH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O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Glucose (C</a:t>
            </a:r>
            <a:r>
              <a:rPr lang="en-US" altLang="ko-KR" baseline="-25000" dirty="0" smtClean="0"/>
              <a:t>6</a:t>
            </a:r>
            <a:r>
              <a:rPr lang="en-US" altLang="ko-KR" dirty="0" smtClean="0"/>
              <a:t>H</a:t>
            </a:r>
            <a:r>
              <a:rPr lang="en-US" altLang="ko-KR" baseline="-25000" dirty="0" smtClean="0"/>
              <a:t>12</a:t>
            </a:r>
            <a:r>
              <a:rPr lang="en-US" altLang="ko-KR" dirty="0" smtClean="0"/>
              <a:t>O</a:t>
            </a:r>
            <a:r>
              <a:rPr lang="en-US" altLang="ko-KR" baseline="-25000" dirty="0" smtClean="0"/>
              <a:t>6</a:t>
            </a:r>
            <a:r>
              <a:rPr lang="en-US" altLang="ko-KR" dirty="0" smtClean="0"/>
              <a:t>) is the most common monosaccharide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err="1" smtClean="0"/>
              <a:t>Monosaccharides</a:t>
            </a:r>
            <a:r>
              <a:rPr lang="en-US" altLang="ko-KR" dirty="0" smtClean="0"/>
              <a:t> are classified by 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The location of the carbonyl group (as </a:t>
            </a:r>
            <a:r>
              <a:rPr lang="en-US" altLang="ko-KR" dirty="0" err="1" smtClean="0"/>
              <a:t>aldose</a:t>
            </a:r>
            <a:r>
              <a:rPr lang="en-US" altLang="ko-KR" dirty="0" smtClean="0"/>
              <a:t> or </a:t>
            </a:r>
            <a:r>
              <a:rPr lang="en-US" altLang="ko-KR" dirty="0" err="1" smtClean="0"/>
              <a:t>ketose</a:t>
            </a:r>
            <a:r>
              <a:rPr lang="en-US" altLang="ko-KR" dirty="0" smtClean="0"/>
              <a:t>)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The number of carbons in the carbon skeleton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Though often drawn as linear skeletons, in aqueous solutions many sugars form rings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err="1" smtClean="0">
                <a:ea typeface="굴림" charset="-127"/>
              </a:rPr>
              <a:t>Monosaccharides</a:t>
            </a:r>
            <a:r>
              <a:rPr lang="en-US" altLang="ko-KR" dirty="0" smtClean="0">
                <a:ea typeface="굴림" charset="-127"/>
              </a:rPr>
              <a:t> serve as a major fuel for cells and as raw material for building molecules 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862596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4.2  </a:t>
            </a:r>
            <a:r>
              <a:rPr lang="ko-KR" altLang="en-US" dirty="0" smtClean="0">
                <a:solidFill>
                  <a:srgbClr val="3333FF"/>
                </a:solidFill>
              </a:rPr>
              <a:t>탄소 원자는 </a:t>
            </a:r>
            <a:r>
              <a:rPr lang="en-US" altLang="ko-KR" dirty="0" smtClean="0">
                <a:solidFill>
                  <a:srgbClr val="3333FF"/>
                </a:solidFill>
              </a:rPr>
              <a:t>4</a:t>
            </a:r>
            <a:r>
              <a:rPr lang="ko-KR" altLang="en-US" dirty="0" smtClean="0">
                <a:solidFill>
                  <a:srgbClr val="3333FF"/>
                </a:solidFill>
              </a:rPr>
              <a:t>개의 다른 원자와 결합하여 다양한 분자를 형성한다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algn="just">
              <a:spcBef>
                <a:spcPts val="1200"/>
              </a:spcBef>
            </a:pPr>
            <a:endParaRPr lang="en-US" altLang="ko-KR" dirty="0" smtClean="0"/>
          </a:p>
          <a:p>
            <a:pPr marL="342900" indent="-342900" algn="just">
              <a:spcBef>
                <a:spcPts val="1200"/>
              </a:spcBef>
              <a:buFont typeface="+mj-lt"/>
              <a:buAutoNum type="arabicParenR"/>
            </a:pPr>
            <a:r>
              <a:rPr lang="ko-KR" altLang="en-US" dirty="0" smtClean="0">
                <a:solidFill>
                  <a:srgbClr val="3333FF"/>
                </a:solidFill>
              </a:rPr>
              <a:t>탄소와의 결합 형성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marL="534988" lvl="1" indent="-261938" algn="just">
              <a:spcBef>
                <a:spcPts val="12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탄소는 </a:t>
            </a:r>
            <a:r>
              <a:rPr lang="en-US" altLang="ko-KR" dirty="0" smtClean="0">
                <a:latin typeface="Arial" charset="0"/>
                <a:cs typeface="Arial" charset="0"/>
              </a:rPr>
              <a:t>6</a:t>
            </a:r>
            <a:r>
              <a:rPr lang="ko-KR" altLang="en-US" dirty="0" smtClean="0">
                <a:latin typeface="Arial" charset="0"/>
                <a:cs typeface="Arial" charset="0"/>
              </a:rPr>
              <a:t>개의 전자를 가지는데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둘은 첫 번째 전자껍질에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나머지 </a:t>
            </a:r>
            <a:r>
              <a:rPr lang="en-US" altLang="ko-KR" dirty="0" smtClean="0">
                <a:latin typeface="Arial" charset="0"/>
                <a:cs typeface="Arial" charset="0"/>
              </a:rPr>
              <a:t>4</a:t>
            </a:r>
            <a:r>
              <a:rPr lang="ko-KR" altLang="en-US" dirty="0" smtClean="0">
                <a:latin typeface="Arial" charset="0"/>
                <a:cs typeface="Arial" charset="0"/>
              </a:rPr>
              <a:t>개는 두 번째 전자껍질에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34988" lvl="1" indent="-261938" algn="just">
              <a:spcBef>
                <a:spcPts val="12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4</a:t>
            </a:r>
            <a:r>
              <a:rPr lang="ko-KR" altLang="en-US" dirty="0" smtClean="0">
                <a:latin typeface="Arial" charset="0"/>
                <a:cs typeface="Arial" charset="0"/>
              </a:rPr>
              <a:t>개의 전자를 다른 원자와 공유함으로써 </a:t>
            </a:r>
            <a:r>
              <a:rPr lang="ko-KR" altLang="en-US" dirty="0" err="1" smtClean="0">
                <a:latin typeface="Arial" charset="0"/>
                <a:cs typeface="Arial" charset="0"/>
              </a:rPr>
              <a:t>최외각의</a:t>
            </a:r>
            <a:r>
              <a:rPr lang="ko-KR" altLang="en-US" dirty="0" smtClean="0">
                <a:latin typeface="Arial" charset="0"/>
                <a:cs typeface="Arial" charset="0"/>
              </a:rPr>
              <a:t> 전자를 </a:t>
            </a:r>
            <a:r>
              <a:rPr lang="en-US" altLang="ko-KR" dirty="0" smtClean="0">
                <a:latin typeface="Arial" charset="0"/>
                <a:cs typeface="Arial" charset="0"/>
              </a:rPr>
              <a:t>8</a:t>
            </a:r>
            <a:r>
              <a:rPr lang="ko-KR" altLang="en-US" dirty="0" smtClean="0">
                <a:latin typeface="Arial" charset="0"/>
                <a:cs typeface="Arial" charset="0"/>
              </a:rPr>
              <a:t>개로 채운다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34988" lvl="1" indent="-261938" algn="just">
              <a:spcBef>
                <a:spcPts val="12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세포에서 만드는 대부분의 분자는 탄소를 중심으로 다른 원소들이 결합되어있는 탄소화합물이다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34988" lvl="1" indent="-261938" algn="just">
              <a:spcBef>
                <a:spcPts val="12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탄소는 다른 원소와 결합하여 다양한 분자를 만들며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탄소화합물은 생물체를 구성하고 있는 물질 중에서 물 다음으로 가장 많다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9075"/>
            <a:ext cx="6869113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829683" y="5475309"/>
            <a:ext cx="1384995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2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디하이드록시아세톤</a:t>
            </a:r>
            <a:endParaRPr kumimoji="0"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643306" y="6126184"/>
            <a:ext cx="102592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리불로오스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 rot="16222098">
            <a:off x="1066008" y="5096222"/>
            <a:ext cx="820738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케토오스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 rot="16222098">
            <a:off x="1077119" y="2229197"/>
            <a:ext cx="820738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알도오스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143636" y="6357959"/>
            <a:ext cx="41036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과당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829683" y="2549547"/>
            <a:ext cx="1384995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2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글리세르알데하이드</a:t>
            </a:r>
            <a:endParaRPr kumimoji="0"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3679824" y="3184547"/>
            <a:ext cx="820738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리보오스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5242331" y="3457597"/>
            <a:ext cx="61555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포도당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643702" y="3460772"/>
            <a:ext cx="102592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갈락토오스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5691188" y="463572"/>
            <a:ext cx="156773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육탄당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6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12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6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357554" y="461984"/>
            <a:ext cx="156773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오탄당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5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10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5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785918" y="458809"/>
            <a:ext cx="149239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삼탄당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6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r>
              <a:rPr kumimoji="0" lang="en-US" altLang="ko-KR" sz="1600" b="1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r>
              <a:rPr kumimoji="0"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3764842"/>
            <a:ext cx="8103966" cy="1921039"/>
          </a:xfrm>
        </p:spPr>
        <p:txBody>
          <a:bodyPr/>
          <a:lstStyle/>
          <a:p>
            <a:pPr algn="just"/>
            <a:r>
              <a:rPr lang="ko-KR" altLang="en-US" dirty="0" smtClean="0"/>
              <a:t>선형구조와 고리구조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선형구조와 고리구조의 화학적 평형은 주로 고리 구조로 치우친다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포도당의 고리구조를 형성하기 위해 </a:t>
            </a:r>
            <a:r>
              <a:rPr lang="en-US" altLang="ko-KR" dirty="0" smtClean="0"/>
              <a:t>1</a:t>
            </a:r>
            <a:r>
              <a:rPr lang="ko-KR" altLang="en-US" dirty="0" smtClean="0"/>
              <a:t>번 탄소가 </a:t>
            </a:r>
            <a:r>
              <a:rPr lang="en-US" altLang="ko-KR" dirty="0" smtClean="0"/>
              <a:t>5</a:t>
            </a:r>
            <a:r>
              <a:rPr lang="ko-KR" altLang="en-US" dirty="0" smtClean="0"/>
              <a:t>번 탄소에 붙어 있는 산소에 결합한다</a:t>
            </a:r>
            <a:r>
              <a:rPr lang="en-US" altLang="ko-KR" dirty="0" smtClean="0"/>
              <a:t>.</a:t>
            </a:r>
          </a:p>
          <a:p>
            <a:pPr algn="just"/>
            <a:r>
              <a:rPr lang="en-US" altLang="ko-KR" dirty="0" smtClean="0"/>
              <a:t>‘C’</a:t>
            </a:r>
            <a:r>
              <a:rPr lang="ko-KR" altLang="en-US" dirty="0" smtClean="0"/>
              <a:t>가 생략된 고리구조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각 모서리는 탄소를 나타낸다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고리의 두꺼운 가장자리 부분은 고리의 가장자리 위쪽을 보고 있음을 나타내며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고리에 결합되어 있는 성분들은 고리의 위나 아래에 위치한다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215370" cy="211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15991"/>
          </a:xfrm>
        </p:spPr>
        <p:txBody>
          <a:bodyPr/>
          <a:lstStyle/>
          <a:p>
            <a:pPr lvl="1"/>
            <a:r>
              <a:rPr lang="en-US" altLang="ko-KR" dirty="0" smtClean="0"/>
              <a:t>A </a:t>
            </a:r>
            <a:r>
              <a:rPr lang="en-US" altLang="ko-KR" b="1" dirty="0" smtClean="0"/>
              <a:t>disaccharide (</a:t>
            </a:r>
            <a:r>
              <a:rPr lang="ko-KR" altLang="en-US" b="1" dirty="0" smtClean="0"/>
              <a:t>이당류</a:t>
            </a:r>
            <a:r>
              <a:rPr lang="en-US" altLang="ko-KR" b="1" dirty="0" smtClean="0"/>
              <a:t>)</a:t>
            </a:r>
            <a:r>
              <a:rPr lang="en-US" altLang="ko-KR" dirty="0" smtClean="0"/>
              <a:t> is formed when a dehydration reaction joins two </a:t>
            </a:r>
            <a:r>
              <a:rPr lang="en-US" altLang="ko-KR" dirty="0" err="1" smtClean="0"/>
              <a:t>monosaccharides</a:t>
            </a:r>
            <a:r>
              <a:rPr lang="en-US" altLang="ko-KR" dirty="0" smtClean="0"/>
              <a:t> </a:t>
            </a:r>
          </a:p>
          <a:p>
            <a:pPr lvl="1"/>
            <a:r>
              <a:rPr lang="en-US" altLang="ko-KR" dirty="0" smtClean="0"/>
              <a:t>This covalent bond is called a </a:t>
            </a:r>
            <a:r>
              <a:rPr lang="en-US" altLang="ko-KR" b="1" dirty="0" err="1" smtClean="0"/>
              <a:t>glycosidic</a:t>
            </a:r>
            <a:r>
              <a:rPr lang="en-US" altLang="ko-KR" b="1" dirty="0" smtClean="0"/>
              <a:t> linkage</a:t>
            </a:r>
          </a:p>
          <a:p>
            <a:pPr lvl="1"/>
            <a:r>
              <a:rPr lang="ko-KR" altLang="en-US" dirty="0" smtClean="0">
                <a:solidFill>
                  <a:srgbClr val="0000D0"/>
                </a:solidFill>
              </a:rPr>
              <a:t>두 개의 단당류가 </a:t>
            </a:r>
            <a:r>
              <a:rPr lang="ko-KR" altLang="en-US" dirty="0" err="1" smtClean="0">
                <a:solidFill>
                  <a:srgbClr val="0000D0"/>
                </a:solidFill>
              </a:rPr>
              <a:t>글리코시드</a:t>
            </a:r>
            <a:r>
              <a:rPr lang="ko-KR" altLang="en-US" dirty="0" smtClean="0">
                <a:solidFill>
                  <a:srgbClr val="0000D0"/>
                </a:solidFill>
              </a:rPr>
              <a:t> 결합</a:t>
            </a:r>
            <a:r>
              <a:rPr lang="en-US" altLang="ko-KR" dirty="0" smtClean="0">
                <a:solidFill>
                  <a:srgbClr val="0000D0"/>
                </a:solidFill>
              </a:rPr>
              <a:t>(glycoside linkage)</a:t>
            </a:r>
            <a:r>
              <a:rPr lang="ko-KR" altLang="en-US" dirty="0" smtClean="0">
                <a:solidFill>
                  <a:srgbClr val="0000D0"/>
                </a:solidFill>
              </a:rPr>
              <a:t>으로 구성된 것</a:t>
            </a:r>
            <a:r>
              <a:rPr lang="en-US" altLang="ko-KR" dirty="0" smtClean="0">
                <a:solidFill>
                  <a:srgbClr val="0000D0"/>
                </a:solidFill>
              </a:rPr>
              <a:t>.</a:t>
            </a:r>
          </a:p>
          <a:p>
            <a:pPr lvl="1"/>
            <a:r>
              <a:rPr lang="ko-KR" altLang="en-US" dirty="0" err="1" smtClean="0">
                <a:solidFill>
                  <a:srgbClr val="0000D0"/>
                </a:solidFill>
              </a:rPr>
              <a:t>글리코시드</a:t>
            </a:r>
            <a:r>
              <a:rPr lang="ko-KR" altLang="en-US" dirty="0" smtClean="0">
                <a:solidFill>
                  <a:srgbClr val="0000D0"/>
                </a:solidFill>
              </a:rPr>
              <a:t> 결합은 탈수반응에 의해 두 단당류 사이에 형성된 공유결합이다</a:t>
            </a:r>
            <a:r>
              <a:rPr lang="en-US" altLang="ko-KR" dirty="0" smtClean="0">
                <a:solidFill>
                  <a:srgbClr val="0000D0"/>
                </a:solidFill>
              </a:rPr>
              <a:t>.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02" name="Object 5"/>
          <p:cNvGraphicFramePr>
            <a:graphicFrameLocks noChangeAspect="1"/>
          </p:cNvGraphicFramePr>
          <p:nvPr/>
        </p:nvGraphicFramePr>
        <p:xfrm>
          <a:off x="2547949" y="1500174"/>
          <a:ext cx="3667125" cy="3844925"/>
        </p:xfrm>
        <a:graphic>
          <a:graphicData uri="http://schemas.openxmlformats.org/presentationml/2006/ole">
            <p:oleObj spid="_x0000_s153602" name="Image" r:id="rId3" imgW="5184658" imgH="5436119" progId="">
              <p:embed/>
            </p:oleObj>
          </a:graphicData>
        </a:graphic>
      </p:graphicFrame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646331"/>
          </a:xfrm>
        </p:spPr>
        <p:txBody>
          <a:bodyPr/>
          <a:lstStyle/>
          <a:p>
            <a:pPr algn="just"/>
            <a:r>
              <a:rPr lang="ko-KR" altLang="en-US" dirty="0" smtClean="0">
                <a:solidFill>
                  <a:srgbClr val="0000D0"/>
                </a:solidFill>
              </a:rPr>
              <a:t>설탕 합성에서의 탈수반응</a:t>
            </a:r>
            <a:r>
              <a:rPr lang="en-US" altLang="ko-KR" dirty="0" smtClean="0">
                <a:solidFill>
                  <a:srgbClr val="0000D0"/>
                </a:solidFill>
              </a:rPr>
              <a:t>. </a:t>
            </a:r>
            <a:r>
              <a:rPr lang="ko-KR" altLang="en-US" dirty="0" smtClean="0"/>
              <a:t>설탕은 포도당과 과당이 결합된 이당류이다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과당은 포도당과 같은 </a:t>
            </a:r>
            <a:r>
              <a:rPr lang="en-US" altLang="ko-KR" dirty="0" smtClean="0"/>
              <a:t>6</a:t>
            </a:r>
            <a:r>
              <a:rPr lang="ko-KR" altLang="en-US" dirty="0" err="1" smtClean="0"/>
              <a:t>탄당이지만</a:t>
            </a:r>
            <a:r>
              <a:rPr lang="ko-KR" altLang="en-US" dirty="0" smtClean="0"/>
              <a:t> 오각형 고리를 형성한다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928802"/>
            <a:ext cx="4331269" cy="407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4525" y="3571876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포도당                               과당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83" y="592933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설탕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8" y="928670"/>
            <a:ext cx="5638814" cy="561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1928819" y="6260142"/>
            <a:ext cx="7857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hlinkClick r:id="rId3"/>
              </a:rPr>
              <a:t>이당류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646878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 startAt="2"/>
            </a:pPr>
            <a:r>
              <a:rPr lang="ko-KR" altLang="en-US" dirty="0" smtClean="0">
                <a:solidFill>
                  <a:srgbClr val="3333FF"/>
                </a:solidFill>
              </a:rPr>
              <a:t>다당류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 algn="just">
              <a:spcBef>
                <a:spcPts val="1200"/>
              </a:spcBef>
            </a:pPr>
            <a:r>
              <a:rPr lang="ko-KR" altLang="en-US" dirty="0" smtClean="0"/>
              <a:t>수백 내지 수천 개의 단당류가 </a:t>
            </a:r>
            <a:r>
              <a:rPr lang="ko-KR" altLang="en-US" dirty="0" err="1" smtClean="0"/>
              <a:t>글리코시드</a:t>
            </a:r>
            <a:r>
              <a:rPr lang="ko-KR" altLang="en-US" dirty="0" smtClean="0"/>
              <a:t> 결합으로 연결된 중합체인 고분자이다</a:t>
            </a:r>
            <a:r>
              <a:rPr lang="en-US" altLang="ko-KR" dirty="0" smtClean="0"/>
              <a:t>.</a:t>
            </a:r>
          </a:p>
          <a:p>
            <a:pPr lvl="1" algn="just">
              <a:spcBef>
                <a:spcPts val="1200"/>
              </a:spcBef>
            </a:pPr>
            <a:r>
              <a:rPr lang="ko-KR" altLang="en-US" dirty="0" smtClean="0"/>
              <a:t>필요에 따라 가수분해 되어 세포에 당을 공급하는 저장물질의 역할</a:t>
            </a:r>
            <a:endParaRPr lang="en-US" altLang="ko-KR" dirty="0" smtClean="0"/>
          </a:p>
          <a:p>
            <a:pPr lvl="1" algn="just">
              <a:spcBef>
                <a:spcPts val="1200"/>
              </a:spcBef>
            </a:pPr>
            <a:r>
              <a:rPr lang="ko-KR" altLang="en-US" dirty="0" smtClean="0"/>
              <a:t>세포 또는 생명체 전체를 보호하는 구조물의 세포 구성 물질</a:t>
            </a:r>
            <a:endParaRPr lang="en-US" altLang="ko-KR" dirty="0" smtClean="0"/>
          </a:p>
          <a:p>
            <a:pPr lvl="1" algn="just">
              <a:spcBef>
                <a:spcPts val="1200"/>
              </a:spcBef>
            </a:pPr>
            <a:r>
              <a:rPr lang="ko-KR" altLang="en-US" dirty="0" smtClean="0"/>
              <a:t>다당류의 구조와 기능은 다당류를 구성하는 당 단위체와 </a:t>
            </a:r>
            <a:r>
              <a:rPr lang="ko-KR" altLang="en-US" dirty="0" err="1" smtClean="0"/>
              <a:t>글리코시드</a:t>
            </a:r>
            <a:r>
              <a:rPr lang="ko-KR" altLang="en-US" dirty="0" smtClean="0"/>
              <a:t> 결합 위치에 의해 결정된다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785104"/>
          </a:xfrm>
        </p:spPr>
        <p:txBody>
          <a:bodyPr/>
          <a:lstStyle/>
          <a:p>
            <a:pPr marL="342900" indent="-342900"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Polysaccharides</a:t>
            </a:r>
          </a:p>
          <a:p>
            <a:pPr lvl="1"/>
            <a:r>
              <a:rPr lang="en-US" altLang="ko-KR" b="1" dirty="0" smtClean="0">
                <a:ea typeface="굴림" charset="-127"/>
              </a:rPr>
              <a:t>Polysaccharides</a:t>
            </a:r>
            <a:r>
              <a:rPr lang="en-US" altLang="ko-KR" dirty="0" smtClean="0">
                <a:ea typeface="굴림" charset="-127"/>
              </a:rPr>
              <a:t>, the polymers of sugars, have storage and structural roles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The structure and function of a polysaccharide are determined by its sugar monomers and the positions of </a:t>
            </a:r>
            <a:r>
              <a:rPr lang="en-US" altLang="ko-KR" dirty="0" err="1" smtClean="0">
                <a:ea typeface="굴림" charset="-127"/>
              </a:rPr>
              <a:t>glycosidic</a:t>
            </a:r>
            <a:r>
              <a:rPr lang="en-US" altLang="ko-KR" dirty="0" smtClean="0">
                <a:ea typeface="굴림" charset="-127"/>
              </a:rPr>
              <a:t> linkages</a:t>
            </a:r>
            <a:endParaRPr lang="ko-KR" altLang="en-US" b="1" dirty="0" smtClean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4856714"/>
          </a:xfrm>
        </p:spPr>
        <p:txBody>
          <a:bodyPr/>
          <a:lstStyle/>
          <a:p>
            <a:pPr marL="342900" indent="-342900" algn="just">
              <a:spcBef>
                <a:spcPct val="60000"/>
              </a:spcBef>
              <a:buFont typeface="+mj-lt"/>
              <a:buAutoNum type="alphaLcPeriod"/>
              <a:tabLst>
                <a:tab pos="622300" algn="l"/>
              </a:tabLst>
            </a:pPr>
            <a:r>
              <a:rPr lang="ko-KR" altLang="en-US" i="1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저장성 다당류</a:t>
            </a:r>
            <a:endParaRPr lang="en-US" altLang="ko-KR" i="1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617537" lvl="1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식물성 전분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882650" lvl="2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아밀로오스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amylose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)</a:t>
            </a:r>
            <a:r>
              <a:rPr lang="en-US" altLang="ko-KR" dirty="0" smtClean="0">
                <a:latin typeface="Arial" charset="0"/>
                <a:cs typeface="Arial" charset="0"/>
              </a:rPr>
              <a:t> : </a:t>
            </a:r>
            <a:r>
              <a:rPr lang="ko-KR" altLang="en-US" dirty="0" smtClean="0">
                <a:latin typeface="Arial" charset="0"/>
                <a:cs typeface="Arial" charset="0"/>
              </a:rPr>
              <a:t>수백 개의 포도당이 </a:t>
            </a:r>
            <a:r>
              <a:rPr lang="en-US" altLang="ko-KR" dirty="0" smtClean="0">
                <a:latin typeface="Arial" charset="0"/>
                <a:cs typeface="Arial" charset="0"/>
              </a:rPr>
              <a:t>1-4 </a:t>
            </a:r>
            <a:r>
              <a:rPr lang="ko-KR" altLang="en-US" dirty="0" smtClean="0">
                <a:latin typeface="Arial" charset="0"/>
                <a:cs typeface="Arial" charset="0"/>
              </a:rPr>
              <a:t>결합에 의해 연결된 다당류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882650" lvl="2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smtClean="0">
                <a:latin typeface="Arial" charset="0"/>
                <a:cs typeface="Arial" charset="0"/>
              </a:rPr>
              <a:t>전분 분해과정 </a:t>
            </a:r>
            <a:r>
              <a:rPr lang="en-US" altLang="ko-KR" dirty="0" smtClean="0">
                <a:latin typeface="Arial" charset="0"/>
                <a:cs typeface="Arial" charset="0"/>
              </a:rPr>
              <a:t>: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아밀로스</a:t>
            </a:r>
            <a:r>
              <a:rPr lang="ko-KR" altLang="en-US" dirty="0" smtClean="0">
                <a:latin typeface="Arial" charset="0"/>
                <a:cs typeface="Arial" charset="0"/>
              </a:rPr>
              <a:t> →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아밀로스분자</a:t>
            </a:r>
            <a:r>
              <a:rPr lang="ko-KR" altLang="en-US" dirty="0" smtClean="0">
                <a:latin typeface="Arial" charset="0"/>
                <a:cs typeface="Arial" charset="0"/>
              </a:rPr>
              <a:t> → 엿당</a:t>
            </a:r>
            <a:r>
              <a:rPr lang="en-US" altLang="ko-KR" dirty="0" smtClean="0">
                <a:latin typeface="Arial" charset="0"/>
                <a:cs typeface="Arial" charset="0"/>
              </a:rPr>
              <a:t>(maltose) → </a:t>
            </a:r>
            <a:r>
              <a:rPr lang="ko-KR" altLang="en-US" dirty="0" smtClean="0">
                <a:latin typeface="Arial" charset="0"/>
                <a:cs typeface="Arial" charset="0"/>
              </a:rPr>
              <a:t>포도당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882650" lvl="2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err="1" smtClean="0">
                <a:latin typeface="Arial" charset="0"/>
                <a:cs typeface="Arial" charset="0"/>
              </a:rPr>
              <a:t>아밀로펙틴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en-US" altLang="ko-KR" dirty="0" err="1" smtClean="0">
                <a:latin typeface="Arial" charset="0"/>
                <a:cs typeface="Arial" charset="0"/>
              </a:rPr>
              <a:t>amylopectin</a:t>
            </a:r>
            <a:r>
              <a:rPr lang="en-US" altLang="ko-KR" dirty="0" smtClean="0">
                <a:latin typeface="Arial" charset="0"/>
                <a:cs typeface="Arial" charset="0"/>
              </a:rPr>
              <a:t>) : </a:t>
            </a:r>
            <a:r>
              <a:rPr lang="ko-KR" altLang="en-US" dirty="0" smtClean="0">
                <a:latin typeface="Arial" charset="0"/>
                <a:cs typeface="Arial" charset="0"/>
              </a:rPr>
              <a:t>분지</a:t>
            </a:r>
            <a:r>
              <a:rPr lang="en-US" altLang="ko-KR" dirty="0" smtClean="0">
                <a:latin typeface="Arial" charset="0"/>
                <a:cs typeface="Arial" charset="0"/>
              </a:rPr>
              <a:t>(</a:t>
            </a:r>
            <a:r>
              <a:rPr lang="ko-KR" altLang="en-US" dirty="0" smtClean="0">
                <a:latin typeface="Arial" charset="0"/>
                <a:cs typeface="Arial" charset="0"/>
              </a:rPr>
              <a:t>곁가지</a:t>
            </a:r>
            <a:r>
              <a:rPr lang="en-US" altLang="ko-KR" dirty="0" smtClean="0">
                <a:latin typeface="Arial" charset="0"/>
                <a:cs typeface="Arial" charset="0"/>
              </a:rPr>
              <a:t>)</a:t>
            </a:r>
            <a:r>
              <a:rPr lang="ko-KR" altLang="en-US" dirty="0" smtClean="0">
                <a:latin typeface="Arial" charset="0"/>
                <a:cs typeface="Arial" charset="0"/>
              </a:rPr>
              <a:t>를 가진 커다란 분자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아밀로스의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1-4</a:t>
            </a:r>
            <a:r>
              <a:rPr lang="ko-KR" altLang="en-US" dirty="0" smtClean="0">
                <a:latin typeface="Arial" charset="0"/>
                <a:cs typeface="Arial" charset="0"/>
              </a:rPr>
              <a:t>결합을 분해하는 효소가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아밀로펙틴도</a:t>
            </a:r>
            <a:r>
              <a:rPr lang="ko-KR" altLang="en-US" dirty="0" smtClean="0">
                <a:latin typeface="Arial" charset="0"/>
                <a:cs typeface="Arial" charset="0"/>
              </a:rPr>
              <a:t> 분해하나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아밀로펙틴의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1-6</a:t>
            </a:r>
            <a:r>
              <a:rPr lang="ko-KR" altLang="en-US" dirty="0" smtClean="0">
                <a:latin typeface="Arial" charset="0"/>
                <a:cs typeface="Arial" charset="0"/>
              </a:rPr>
              <a:t>결합은 분해 못해 다른 효소에 의존해서 분해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617537" lvl="1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동물성 전분</a:t>
            </a:r>
            <a:endParaRPr lang="en-US" altLang="ko-KR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882650" lvl="2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글리코겐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(glycogen)</a:t>
            </a:r>
            <a:r>
              <a:rPr lang="en-US" altLang="ko-KR" dirty="0" smtClean="0">
                <a:latin typeface="Arial" charset="0"/>
                <a:cs typeface="Arial" charset="0"/>
              </a:rPr>
              <a:t> :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아밀로스나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err="1" smtClean="0">
                <a:latin typeface="Arial" charset="0"/>
                <a:cs typeface="Arial" charset="0"/>
              </a:rPr>
              <a:t>아밀로펙틴에</a:t>
            </a:r>
            <a:r>
              <a:rPr lang="ko-KR" altLang="en-US" dirty="0" smtClean="0">
                <a:latin typeface="Arial" charset="0"/>
                <a:cs typeface="Arial" charset="0"/>
              </a:rPr>
              <a:t> 비해 큰 분자로 심하게 분지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marL="882650" lvl="2" indent="-342900" algn="just">
              <a:spcBef>
                <a:spcPct val="60000"/>
              </a:spcBef>
              <a:tabLst>
                <a:tab pos="622300" algn="l"/>
              </a:tabLst>
            </a:pPr>
            <a:r>
              <a:rPr lang="ko-KR" altLang="en-US" dirty="0" smtClean="0">
                <a:latin typeface="Arial" charset="0"/>
                <a:cs typeface="Arial" charset="0"/>
              </a:rPr>
              <a:t>척추동물의 간이나 근육에 다량 존재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975173"/>
          </a:xfrm>
        </p:spPr>
        <p:txBody>
          <a:bodyPr/>
          <a:lstStyle/>
          <a:p>
            <a:pPr marL="617537" lvl="1" indent="-342900" algn="just">
              <a:spcBef>
                <a:spcPts val="1200"/>
              </a:spcBef>
              <a:buFont typeface="+mj-lt"/>
              <a:buAutoNum type="alphaLcPeriod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Storage Polysaccharides</a:t>
            </a:r>
          </a:p>
          <a:p>
            <a:pPr lvl="2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Starch</a:t>
            </a:r>
            <a:r>
              <a:rPr lang="en-US" altLang="ko-KR" dirty="0" smtClean="0">
                <a:ea typeface="굴림" charset="-127"/>
              </a:rPr>
              <a:t>, a  storage polysaccharide of plants, consists entirely of glucose monomers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Plants store surplus starch as granules within chloroplasts and other plastids </a:t>
            </a:r>
          </a:p>
          <a:p>
            <a:pPr lvl="2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Glycogen </a:t>
            </a:r>
            <a:r>
              <a:rPr lang="en-US" altLang="ko-KR" dirty="0" smtClean="0">
                <a:ea typeface="굴림" charset="-127"/>
              </a:rPr>
              <a:t>is a storage polysaccharide in animals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Humans and other vertebrates store glycogen mainly in liver and muscle cells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508653"/>
          </a:xfrm>
        </p:spPr>
        <p:txBody>
          <a:bodyPr/>
          <a:lstStyle/>
          <a:p>
            <a:pPr marL="468000" indent="-468000" algn="just">
              <a:buNone/>
            </a:pPr>
            <a:r>
              <a:rPr lang="en-US" altLang="ko-KR" b="1" dirty="0" smtClean="0">
                <a:solidFill>
                  <a:srgbClr val="3333FF"/>
                </a:solidFill>
              </a:rPr>
              <a:t>4.2  Carbon atoms can form diverse molecules by bonding to four other atoms</a:t>
            </a:r>
          </a:p>
          <a:p>
            <a:pPr lvl="1" algn="just"/>
            <a:r>
              <a:rPr lang="en-US" altLang="ko-KR" dirty="0" smtClean="0"/>
              <a:t>Electron configuration (</a:t>
            </a:r>
            <a:r>
              <a:rPr lang="ko-KR" altLang="en-US" dirty="0" smtClean="0"/>
              <a:t>전자배열</a:t>
            </a:r>
            <a:r>
              <a:rPr lang="en-US" altLang="ko-KR" dirty="0" smtClean="0"/>
              <a:t>) is the key to an atom’s characteristics</a:t>
            </a:r>
          </a:p>
          <a:p>
            <a:pPr lvl="1" algn="just"/>
            <a:r>
              <a:rPr lang="en-US" altLang="ko-KR" dirty="0" smtClean="0"/>
              <a:t>Electron configuration determines the kinds and number of bonds an atom will form with other atoms</a:t>
            </a:r>
          </a:p>
          <a:p>
            <a:pPr lvl="1" algn="just"/>
            <a:endParaRPr lang="en-US" altLang="ko-KR" dirty="0" smtClean="0"/>
          </a:p>
          <a:p>
            <a:pPr>
              <a:buNone/>
            </a:pPr>
            <a:r>
              <a:rPr lang="en-US" altLang="ko-KR" b="1" dirty="0" smtClean="0">
                <a:solidFill>
                  <a:srgbClr val="3333FF"/>
                </a:solidFill>
              </a:rPr>
              <a:t>4.2  </a:t>
            </a:r>
            <a:r>
              <a:rPr lang="ko-KR" altLang="en-US" b="1" dirty="0" smtClean="0">
                <a:solidFill>
                  <a:srgbClr val="3333FF"/>
                </a:solidFill>
              </a:rPr>
              <a:t>탄소 원자는 </a:t>
            </a:r>
            <a:r>
              <a:rPr lang="en-US" altLang="ko-KR" b="1" dirty="0" smtClean="0">
                <a:solidFill>
                  <a:srgbClr val="3333FF"/>
                </a:solidFill>
              </a:rPr>
              <a:t>4</a:t>
            </a:r>
            <a:r>
              <a:rPr lang="ko-KR" altLang="en-US" b="1" dirty="0" smtClean="0">
                <a:solidFill>
                  <a:srgbClr val="3333FF"/>
                </a:solidFill>
              </a:rPr>
              <a:t>개의 다른 원자와 결합하여 다양한 분자를 만들 수 있다</a:t>
            </a:r>
            <a:endParaRPr lang="en-US" altLang="ko-KR" b="1" dirty="0" smtClean="0">
              <a:solidFill>
                <a:srgbClr val="3333FF"/>
              </a:solidFill>
            </a:endParaRPr>
          </a:p>
          <a:p>
            <a:pPr lvl="1"/>
            <a:r>
              <a:rPr lang="ko-KR" altLang="en-US" dirty="0" smtClean="0"/>
              <a:t>전자배열에 의해 원자의 화학적 특성이 결정된다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원자의 전자배열은 다른 원자와 결합 할 수나 종류를 결정한다</a:t>
            </a:r>
            <a:endParaRPr lang="en-US" altLang="ko-KR" dirty="0" smtClean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256754"/>
          </a:xfrm>
        </p:spPr>
        <p:txBody>
          <a:bodyPr/>
          <a:lstStyle/>
          <a:p>
            <a:pPr marL="617537" lvl="1" indent="-342900">
              <a:buFont typeface="+mj-lt"/>
              <a:buAutoNum type="alphaLcPeriod" startAt="2"/>
            </a:pPr>
            <a:r>
              <a:rPr lang="ko-KR" altLang="en-US" i="1" dirty="0" smtClean="0">
                <a:solidFill>
                  <a:srgbClr val="3333FF"/>
                </a:solidFill>
              </a:rPr>
              <a:t>구조 다당류</a:t>
            </a:r>
            <a:endParaRPr lang="en-US" altLang="ko-KR" i="1" dirty="0" smtClean="0">
              <a:solidFill>
                <a:srgbClr val="3333FF"/>
              </a:solidFill>
            </a:endParaRPr>
          </a:p>
          <a:p>
            <a:pPr lvl="2"/>
            <a:r>
              <a:rPr lang="ko-KR" altLang="en-US" dirty="0" smtClean="0"/>
              <a:t>셀룰로오스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키틴</a:t>
            </a:r>
            <a:endParaRPr lang="ko-KR" altLang="en-US" dirty="0"/>
          </a:p>
        </p:txBody>
      </p:sp>
      <p:pic>
        <p:nvPicPr>
          <p:cNvPr id="4" name="Picture 2" descr="그림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14413" y="2625746"/>
            <a:ext cx="7405631" cy="36607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531462"/>
          </a:xfrm>
        </p:spPr>
        <p:txBody>
          <a:bodyPr/>
          <a:lstStyle/>
          <a:p>
            <a:pPr marL="617537" lvl="1" indent="-342900">
              <a:spcBef>
                <a:spcPts val="1200"/>
              </a:spcBef>
              <a:buFont typeface="+mj-lt"/>
              <a:buAutoNum type="alphaLcPeriod" startAt="2"/>
            </a:pPr>
            <a:r>
              <a:rPr lang="en-US" altLang="ko-KR" i="1" dirty="0" smtClean="0">
                <a:solidFill>
                  <a:srgbClr val="3333FF"/>
                </a:solidFill>
                <a:ea typeface="굴림" charset="-127"/>
              </a:rPr>
              <a:t>Structural Polysaccharides</a:t>
            </a:r>
          </a:p>
          <a:p>
            <a:pPr lvl="2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polysaccharide </a:t>
            </a:r>
            <a:r>
              <a:rPr lang="en-US" altLang="ko-KR" b="1" dirty="0" smtClean="0">
                <a:ea typeface="굴림" charset="-127"/>
              </a:rPr>
              <a:t>cellulose </a:t>
            </a:r>
            <a:r>
              <a:rPr lang="en-US" altLang="ko-KR" dirty="0" smtClean="0">
                <a:ea typeface="굴림" charset="-127"/>
              </a:rPr>
              <a:t>is a major component of the tough wall of plant cells</a:t>
            </a:r>
          </a:p>
          <a:p>
            <a:pPr lvl="2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Like starch, cellulose is a polymer of glucose, but the </a:t>
            </a:r>
            <a:r>
              <a:rPr lang="en-US" altLang="ko-KR" dirty="0" err="1" smtClean="0">
                <a:ea typeface="굴림" charset="-127"/>
              </a:rPr>
              <a:t>glycosidic</a:t>
            </a:r>
            <a:r>
              <a:rPr lang="en-US" altLang="ko-KR" dirty="0" smtClean="0">
                <a:ea typeface="굴림" charset="-127"/>
              </a:rPr>
              <a:t> linkages differ</a:t>
            </a:r>
          </a:p>
          <a:p>
            <a:pPr lvl="2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difference is based on two ring forms for glucose: alpha (</a:t>
            </a:r>
            <a:r>
              <a:rPr lang="en-US" altLang="ko-KR" dirty="0" smtClean="0">
                <a:ea typeface="굴림" charset="-127"/>
                <a:sym typeface="Symbol" pitchFamily="18" charset="2"/>
              </a:rPr>
              <a:t>) </a:t>
            </a:r>
            <a:r>
              <a:rPr lang="en-US" altLang="ko-KR" dirty="0" smtClean="0">
                <a:ea typeface="굴림" charset="-127"/>
              </a:rPr>
              <a:t>and beta (</a:t>
            </a:r>
            <a:r>
              <a:rPr lang="en-US" altLang="ko-KR" dirty="0" smtClean="0">
                <a:ea typeface="굴림" charset="-127"/>
                <a:sym typeface="Symbol" pitchFamily="18" charset="2"/>
              </a:rPr>
              <a:t>)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4550660"/>
            <a:ext cx="8103966" cy="2087751"/>
          </a:xfrm>
        </p:spPr>
        <p:txBody>
          <a:bodyPr/>
          <a:lstStyle/>
          <a:p>
            <a:pPr algn="just"/>
            <a:r>
              <a:rPr lang="el-GR" altLang="ko-KR" dirty="0" smtClean="0">
                <a:solidFill>
                  <a:srgbClr val="0000D0"/>
                </a:solidFill>
                <a:latin typeface="Arial"/>
                <a:cs typeface="Arial"/>
              </a:rPr>
              <a:t>α</a:t>
            </a:r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와 </a:t>
            </a:r>
            <a:r>
              <a:rPr lang="el-GR" altLang="ko-KR" dirty="0" smtClean="0">
                <a:solidFill>
                  <a:srgbClr val="0000D0"/>
                </a:solidFill>
                <a:latin typeface="Arial"/>
                <a:cs typeface="Arial"/>
              </a:rPr>
              <a:t>β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 </a:t>
            </a:r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포도당 고리구조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. </a:t>
            </a:r>
            <a:r>
              <a:rPr lang="ko-KR" altLang="en-US" dirty="0" smtClean="0">
                <a:latin typeface="Arial"/>
                <a:cs typeface="Arial"/>
              </a:rPr>
              <a:t>상호 전환이 가능한 두 포도당의 형태는 </a:t>
            </a:r>
            <a:r>
              <a:rPr lang="en-US" altLang="ko-KR" dirty="0" smtClean="0">
                <a:latin typeface="Arial"/>
                <a:cs typeface="Arial"/>
              </a:rPr>
              <a:t>1</a:t>
            </a:r>
            <a:r>
              <a:rPr lang="ko-KR" altLang="en-US" dirty="0" smtClean="0">
                <a:latin typeface="Arial"/>
                <a:cs typeface="Arial"/>
              </a:rPr>
              <a:t>번 탄소에 붙어있는 </a:t>
            </a:r>
            <a:r>
              <a:rPr lang="ko-KR" altLang="en-US" dirty="0" err="1" smtClean="0">
                <a:latin typeface="Arial"/>
                <a:cs typeface="Arial"/>
              </a:rPr>
              <a:t>하이드록시기의</a:t>
            </a:r>
            <a:r>
              <a:rPr lang="ko-KR" altLang="en-US" dirty="0" smtClean="0">
                <a:latin typeface="Arial"/>
                <a:cs typeface="Arial"/>
              </a:rPr>
              <a:t> 위치가 다르다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</a:p>
          <a:p>
            <a:pPr algn="just"/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녹말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.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el-GR" altLang="ko-KR" dirty="0" smtClean="0">
                <a:latin typeface="Arial"/>
                <a:cs typeface="Arial"/>
              </a:rPr>
              <a:t>α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ko-KR" altLang="en-US" dirty="0" smtClean="0">
                <a:latin typeface="Arial"/>
                <a:cs typeface="Arial"/>
              </a:rPr>
              <a:t>포도당 단위체의 </a:t>
            </a:r>
            <a:r>
              <a:rPr lang="en-US" altLang="ko-KR" dirty="0" smtClean="0">
                <a:latin typeface="Arial"/>
                <a:cs typeface="Arial"/>
              </a:rPr>
              <a:t>1-4 </a:t>
            </a:r>
            <a:r>
              <a:rPr lang="ko-KR" altLang="en-US" dirty="0" smtClean="0">
                <a:latin typeface="Arial"/>
                <a:cs typeface="Arial"/>
              </a:rPr>
              <a:t>결합</a:t>
            </a:r>
            <a:endParaRPr lang="en-US" altLang="ko-KR" dirty="0" smtClean="0">
              <a:latin typeface="Arial"/>
              <a:cs typeface="Arial"/>
            </a:endParaRPr>
          </a:p>
          <a:p>
            <a:pPr algn="just"/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셀룰로오스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.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el-GR" altLang="ko-KR" dirty="0" smtClean="0">
                <a:latin typeface="Arial"/>
                <a:cs typeface="Arial"/>
              </a:rPr>
              <a:t>β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ko-KR" altLang="en-US" dirty="0" smtClean="0">
                <a:latin typeface="Arial"/>
                <a:cs typeface="Arial"/>
              </a:rPr>
              <a:t>포도당 단위체의 </a:t>
            </a:r>
            <a:r>
              <a:rPr lang="en-US" altLang="ko-KR" dirty="0" smtClean="0">
                <a:latin typeface="Arial"/>
                <a:cs typeface="Arial"/>
              </a:rPr>
              <a:t>1-4 </a:t>
            </a:r>
            <a:r>
              <a:rPr lang="ko-KR" altLang="en-US" dirty="0" smtClean="0">
                <a:latin typeface="Arial"/>
                <a:cs typeface="Arial"/>
              </a:rPr>
              <a:t>결합</a:t>
            </a:r>
            <a:r>
              <a:rPr lang="en-US" altLang="ko-KR" dirty="0" smtClean="0">
                <a:latin typeface="Arial"/>
                <a:cs typeface="Arial"/>
              </a:rPr>
              <a:t>. </a:t>
            </a:r>
            <a:r>
              <a:rPr lang="ko-KR" altLang="en-US" dirty="0" smtClean="0">
                <a:latin typeface="Arial"/>
                <a:cs typeface="Arial"/>
              </a:rPr>
              <a:t>고리를 형성하는 결합 각도로 인해 포도당 단위체의 위치가 매번 이웃한 포도당 단위체의 위치에 대해 뒤집히게 된다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  <a:endParaRPr lang="ko-KR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928670"/>
            <a:ext cx="870426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254463"/>
          </a:xfrm>
        </p:spPr>
        <p:txBody>
          <a:bodyPr/>
          <a:lstStyle/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Polymers with </a:t>
            </a:r>
            <a:r>
              <a:rPr lang="en-US" altLang="ko-KR" dirty="0" smtClean="0">
                <a:sym typeface="Symbol" pitchFamily="18" charset="2"/>
              </a:rPr>
              <a:t></a:t>
            </a:r>
            <a:r>
              <a:rPr lang="en-US" altLang="ko-KR" dirty="0" smtClean="0"/>
              <a:t> glucose are helical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Polymers with </a:t>
            </a:r>
            <a:r>
              <a:rPr lang="en-US" altLang="ko-KR" dirty="0" smtClean="0">
                <a:sym typeface="Symbol" pitchFamily="18" charset="2"/>
              </a:rPr>
              <a:t></a:t>
            </a:r>
            <a:r>
              <a:rPr lang="en-US" altLang="ko-KR" dirty="0" smtClean="0"/>
              <a:t> glucose are straight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In straight structures, H atoms on one strand can bond with OH groups on other strands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/>
              <a:t>Parallel cellulose molecules held together this way are grouped into </a:t>
            </a:r>
            <a:r>
              <a:rPr lang="en-US" altLang="ko-KR" dirty="0" err="1" smtClean="0"/>
              <a:t>microfibrils</a:t>
            </a:r>
            <a:r>
              <a:rPr lang="en-US" altLang="ko-KR" dirty="0" smtClean="0"/>
              <a:t>, which form strong building materials for plants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4990917"/>
            <a:ext cx="8103966" cy="1367041"/>
          </a:xfrm>
        </p:spPr>
        <p:txBody>
          <a:bodyPr/>
          <a:lstStyle/>
          <a:p>
            <a:pPr algn="just"/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녹말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.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el-GR" altLang="ko-KR" dirty="0" smtClean="0">
                <a:latin typeface="Arial"/>
                <a:cs typeface="Arial"/>
              </a:rPr>
              <a:t>α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ko-KR" altLang="en-US" dirty="0" smtClean="0">
                <a:latin typeface="Arial"/>
                <a:cs typeface="Arial"/>
              </a:rPr>
              <a:t>포도당 단위체의 </a:t>
            </a:r>
            <a:r>
              <a:rPr lang="en-US" altLang="ko-KR" dirty="0" smtClean="0">
                <a:latin typeface="Arial"/>
                <a:cs typeface="Arial"/>
              </a:rPr>
              <a:t>1-4 </a:t>
            </a:r>
            <a:r>
              <a:rPr lang="ko-KR" altLang="en-US" dirty="0" smtClean="0">
                <a:latin typeface="Arial"/>
                <a:cs typeface="Arial"/>
              </a:rPr>
              <a:t>결합</a:t>
            </a:r>
            <a:r>
              <a:rPr lang="en-US" altLang="ko-KR" dirty="0" smtClean="0">
                <a:latin typeface="Arial"/>
                <a:cs typeface="Arial"/>
              </a:rPr>
              <a:t>. </a:t>
            </a:r>
            <a:r>
              <a:rPr lang="ko-KR" altLang="en-US" dirty="0" smtClean="0">
                <a:latin typeface="Arial"/>
                <a:cs typeface="Arial"/>
              </a:rPr>
              <a:t>모든 단위체가 동일한 위치에 놓여 있다</a:t>
            </a:r>
            <a:r>
              <a:rPr lang="en-US" altLang="ko-KR" dirty="0" smtClean="0">
                <a:latin typeface="Arial"/>
                <a:cs typeface="Arial"/>
              </a:rPr>
              <a:t>. </a:t>
            </a:r>
          </a:p>
          <a:p>
            <a:pPr algn="just"/>
            <a:r>
              <a:rPr lang="ko-KR" altLang="en-US" dirty="0" smtClean="0">
                <a:solidFill>
                  <a:srgbClr val="0000D0"/>
                </a:solidFill>
                <a:latin typeface="Arial"/>
                <a:cs typeface="Arial"/>
              </a:rPr>
              <a:t>셀룰로오스</a:t>
            </a:r>
            <a:r>
              <a:rPr lang="en-US" altLang="ko-KR" dirty="0" smtClean="0">
                <a:solidFill>
                  <a:srgbClr val="0000D0"/>
                </a:solidFill>
                <a:latin typeface="Arial"/>
                <a:cs typeface="Arial"/>
              </a:rPr>
              <a:t>.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el-GR" altLang="ko-KR" dirty="0" smtClean="0">
                <a:latin typeface="Arial"/>
                <a:cs typeface="Arial"/>
              </a:rPr>
              <a:t>β</a:t>
            </a:r>
            <a:r>
              <a:rPr lang="en-US" altLang="ko-KR" dirty="0" smtClean="0">
                <a:latin typeface="Arial"/>
                <a:cs typeface="Arial"/>
              </a:rPr>
              <a:t> </a:t>
            </a:r>
            <a:r>
              <a:rPr lang="ko-KR" altLang="en-US" dirty="0" smtClean="0">
                <a:latin typeface="Arial"/>
                <a:cs typeface="Arial"/>
              </a:rPr>
              <a:t>포도당 단위체의 </a:t>
            </a:r>
            <a:r>
              <a:rPr lang="en-US" altLang="ko-KR" dirty="0" smtClean="0">
                <a:latin typeface="Arial"/>
                <a:cs typeface="Arial"/>
              </a:rPr>
              <a:t>1-4 </a:t>
            </a:r>
            <a:r>
              <a:rPr lang="ko-KR" altLang="en-US" dirty="0" smtClean="0">
                <a:latin typeface="Arial"/>
                <a:cs typeface="Arial"/>
              </a:rPr>
              <a:t>결합</a:t>
            </a:r>
            <a:r>
              <a:rPr lang="en-US" altLang="ko-KR" dirty="0" smtClean="0">
                <a:latin typeface="Arial"/>
                <a:cs typeface="Arial"/>
              </a:rPr>
              <a:t>. </a:t>
            </a:r>
            <a:r>
              <a:rPr lang="ko-KR" altLang="en-US" dirty="0" smtClean="0">
                <a:latin typeface="Arial"/>
                <a:cs typeface="Arial"/>
              </a:rPr>
              <a:t>고리를 형성하는 결합 각도로 인해 포도당 단위체의 위치가 매번 이웃한 포도당 단위체의 위치에 대해 뒤집히게 된다</a:t>
            </a:r>
            <a:r>
              <a:rPr lang="en-US" altLang="ko-KR" dirty="0" smtClean="0">
                <a:latin typeface="Arial"/>
                <a:cs typeface="Arial"/>
              </a:rPr>
              <a:t>.</a:t>
            </a:r>
            <a:endParaRPr lang="ko-KR" altLang="en-US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75" y="1001722"/>
            <a:ext cx="7205663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038225" y="2681103"/>
            <a:ext cx="1319197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녹말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en-US" altLang="ko-KR" sz="1400" b="1" dirty="0" smtClean="0">
                <a:latin typeface="맑은 고딕" pitchFamily="50" charset="-127"/>
                <a:ea typeface="맑은 고딕" pitchFamily="50" charset="-127"/>
              </a:rPr>
              <a:t>Starch)</a:t>
            </a:r>
            <a:endParaRPr kumimoji="0"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071538" y="4663861"/>
            <a:ext cx="178595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</a:pPr>
            <a:r>
              <a:rPr kumimoji="0" lang="ko-KR" altLang="en-US" sz="1400" b="1" dirty="0" smtClean="0">
                <a:latin typeface="맑은 고딕" pitchFamily="50" charset="-127"/>
                <a:ea typeface="맑은 고딕" pitchFamily="50" charset="-127"/>
              </a:rPr>
              <a:t>셀룰로오스</a:t>
            </a:r>
            <a:r>
              <a:rPr kumimoji="0" lang="en-US" altLang="ko-KR" sz="1400" b="1" dirty="0" smtClean="0">
                <a:latin typeface="맑은 고딕" pitchFamily="50" charset="-127"/>
                <a:ea typeface="맑은 고딕" pitchFamily="50" charset="-127"/>
              </a:rPr>
              <a:t>(Cellulose)</a:t>
            </a:r>
            <a:endParaRPr kumimoji="0"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6" y="1142984"/>
            <a:ext cx="7397770" cy="51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857224" y="6222831"/>
            <a:ext cx="785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hlinkClick r:id="rId3"/>
              </a:rPr>
              <a:t>다당류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365125"/>
            <a:ext cx="82835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777155" y="14285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세포벽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48659" y="204965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10um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0562" y="2549719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0.5um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20361" y="100010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미세섬유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71037" y="50004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식물 세포벽에 있는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셀룰로오스 미세섬유들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6578" y="687813"/>
            <a:ext cx="224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약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80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개의 셀룰로오스 분자들이 식물세포벽의 주요 구성성분인 하나의 미세섬유를 형성한다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01024" y="4000504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셀룰로오스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분자들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86578" y="5547856"/>
            <a:ext cx="2071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하나의 셀룰로오스 분자는 분지되지 않은 </a:t>
            </a:r>
            <a:r>
              <a:rPr lang="el-GR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β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포도당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중합체이다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7620" y="607220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Β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포도당 단위체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4282" y="5000636"/>
            <a:ext cx="2071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평행의 셀룰로오스 분자들이 근접한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번과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6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번 탄소의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수산기들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사이에서 형성된 수소결합에 의해 묶여 있다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2188" y="728663"/>
            <a:ext cx="46196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143372" y="20002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3333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</a:t>
            </a:r>
            <a:endParaRPr lang="ko-KR" altLang="en-US" dirty="0" smtClean="0">
              <a:solidFill>
                <a:srgbClr val="3333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802" y="15716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3333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endParaRPr lang="ko-KR" altLang="en-US" dirty="0" smtClean="0">
              <a:solidFill>
                <a:srgbClr val="3333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3143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3333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6</a:t>
            </a:r>
            <a:endParaRPr lang="ko-KR" altLang="en-US" dirty="0" smtClean="0">
              <a:solidFill>
                <a:srgbClr val="3333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41433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3333FF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endParaRPr lang="ko-KR" altLang="en-US" dirty="0" smtClean="0">
              <a:solidFill>
                <a:srgbClr val="3333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90" y="71414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531462"/>
          </a:xfrm>
        </p:spPr>
        <p:txBody>
          <a:bodyPr/>
          <a:lstStyle/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Enzymes that digest starch by hydrolyzing </a:t>
            </a:r>
            <a:r>
              <a:rPr lang="en-US" altLang="ko-KR" dirty="0" smtClean="0">
                <a:ea typeface="굴림" charset="-127"/>
                <a:sym typeface="Symbol" pitchFamily="18" charset="2"/>
              </a:rPr>
              <a:t></a:t>
            </a:r>
            <a:r>
              <a:rPr lang="en-US" altLang="ko-KR" dirty="0" smtClean="0">
                <a:ea typeface="굴림" charset="-127"/>
              </a:rPr>
              <a:t> linkages can’t hydrolyze </a:t>
            </a:r>
            <a:r>
              <a:rPr lang="en-US" altLang="ko-KR" dirty="0" smtClean="0">
                <a:ea typeface="굴림" charset="-127"/>
                <a:sym typeface="Symbol" pitchFamily="18" charset="2"/>
              </a:rPr>
              <a:t></a:t>
            </a:r>
            <a:r>
              <a:rPr lang="en-US" altLang="ko-KR" dirty="0" smtClean="0">
                <a:ea typeface="굴림" charset="-127"/>
              </a:rPr>
              <a:t> linkages in cellulose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Cellulose in human food passes through the digestive tract as insoluble fiber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Some microbes use enzymes to digest cellulose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Many herbivores, from cows to termites, have symbiotic relationships with these microbes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탄수화물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" y="2761358"/>
            <a:ext cx="854551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71472" y="5431548"/>
            <a:ext cx="1535677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키틴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단위체의 구조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1788" y="5407735"/>
            <a:ext cx="21800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(a)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32100" y="5410910"/>
            <a:ext cx="227626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(b)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927725" y="5409323"/>
            <a:ext cx="21800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(c)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071802" y="5429960"/>
            <a:ext cx="2643206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키틴은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절지동물의 외골격을 형성한다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. 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매미가 탈피를 하고 있으며 낡은 외골격 허물을 벗고 성체 형태로 나타나고 있다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.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143636" y="5439485"/>
            <a:ext cx="2643206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키틴은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상처 혹은 수술 자리가 치유된 후에 저절로 분해되는 강하고 유연한 수술용 실을 만드는 데 사용된다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.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탄수화물</a:t>
            </a:r>
            <a:endParaRPr lang="ko-KR" altLang="en-US" sz="1600" b="1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090042"/>
          </a:xfrm>
        </p:spPr>
        <p:txBody>
          <a:bodyPr/>
          <a:lstStyle/>
          <a:p>
            <a:pPr lvl="2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Chitin</a:t>
            </a:r>
            <a:r>
              <a:rPr lang="en-US" altLang="ko-KR" dirty="0" smtClean="0">
                <a:ea typeface="굴림" charset="-127"/>
              </a:rPr>
              <a:t>, another structural polysaccharide, is found in the exoskeleton of arthropods</a:t>
            </a:r>
          </a:p>
          <a:p>
            <a:pPr lvl="2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Chitin also provides structural support for the cell walls of many fungi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007525"/>
          </a:xfrm>
        </p:spPr>
        <p:txBody>
          <a:bodyPr/>
          <a:lstStyle/>
          <a:p>
            <a:pPr marL="342900" indent="-342900" algn="just"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</a:rPr>
              <a:t>The Formation of Bonds with Carbon</a:t>
            </a:r>
          </a:p>
          <a:p>
            <a:pPr lvl="1" algn="just">
              <a:lnSpc>
                <a:spcPct val="90000"/>
              </a:lnSpc>
            </a:pPr>
            <a:r>
              <a:rPr lang="en-US" altLang="ko-KR" dirty="0" smtClean="0"/>
              <a:t>With four valence electrons, carbon can form four covalent bonds with a variety of atoms</a:t>
            </a:r>
          </a:p>
          <a:p>
            <a:pPr lvl="1" algn="just">
              <a:lnSpc>
                <a:spcPct val="90000"/>
              </a:lnSpc>
            </a:pPr>
            <a:r>
              <a:rPr lang="en-US" altLang="ko-KR" dirty="0" smtClean="0"/>
              <a:t>This </a:t>
            </a:r>
            <a:r>
              <a:rPr lang="en-US" altLang="ko-KR" i="1" dirty="0" err="1" smtClean="0"/>
              <a:t>tetravalence</a:t>
            </a:r>
            <a:r>
              <a:rPr lang="en-US" altLang="ko-KR" dirty="0" smtClean="0"/>
              <a:t> </a:t>
            </a:r>
            <a:r>
              <a:rPr lang="en-US" altLang="ko-KR" b="1" dirty="0" smtClean="0"/>
              <a:t>(4</a:t>
            </a:r>
            <a:r>
              <a:rPr lang="ko-KR" altLang="en-US" b="1" dirty="0" smtClean="0"/>
              <a:t>가성</a:t>
            </a:r>
            <a:r>
              <a:rPr lang="en-US" altLang="ko-KR" b="1" dirty="0" smtClean="0"/>
              <a:t>) </a:t>
            </a:r>
            <a:r>
              <a:rPr lang="en-US" altLang="ko-KR" dirty="0" smtClean="0"/>
              <a:t>makes large, complex molecules possible</a:t>
            </a:r>
          </a:p>
          <a:p>
            <a:pPr lvl="1" algn="just">
              <a:lnSpc>
                <a:spcPct val="90000"/>
              </a:lnSpc>
            </a:pPr>
            <a:r>
              <a:rPr lang="en-US" altLang="ko-KR" dirty="0" smtClean="0"/>
              <a:t>In molecules with multiple carbons, each carbon bonded to four other atoms has a tetrahedral shape</a:t>
            </a:r>
          </a:p>
          <a:p>
            <a:pPr lvl="1" algn="just">
              <a:lnSpc>
                <a:spcPct val="90000"/>
              </a:lnSpc>
            </a:pPr>
            <a:r>
              <a:rPr lang="en-US" altLang="ko-KR" dirty="0" smtClean="0"/>
              <a:t>However, when two carbon atoms are joined by a double bond, the molecule has a flat shape</a:t>
            </a:r>
          </a:p>
          <a:p>
            <a:pPr marL="342900" indent="-342900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1)  </a:t>
            </a:r>
            <a:r>
              <a:rPr lang="ko-KR" altLang="en-US" dirty="0" smtClean="0">
                <a:solidFill>
                  <a:srgbClr val="3333FF"/>
                </a:solidFill>
              </a:rPr>
              <a:t>탄소와의 결합 형성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/>
            <a:r>
              <a:rPr lang="en-US" altLang="ko-KR" dirty="0" smtClean="0"/>
              <a:t>4</a:t>
            </a:r>
            <a:r>
              <a:rPr lang="ko-KR" altLang="en-US" dirty="0" smtClean="0"/>
              <a:t>개의 전자껍질 전자를 갖고 있는 탄소는 여러 종류의 다른 원자와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개의 공유결합을 할 수 있다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이러한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가성은 크고 복잡한 분자를 만들 수 있게 한다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여러 개의 탄소 원자를 갖고 있는 분자에서 각 탄소는 정 사면체 형태로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개의 다른 원자와 결합한다</a:t>
            </a:r>
            <a:endParaRPr lang="en-US" altLang="ko-KR" dirty="0" smtClean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지질</a:t>
            </a:r>
            <a:endParaRPr lang="ko-KR" altLang="en-US" sz="1600" b="1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975926"/>
          </a:xfrm>
        </p:spPr>
        <p:txBody>
          <a:bodyPr/>
          <a:lstStyle/>
          <a:p>
            <a:pPr marL="342900" indent="-342900" algn="just">
              <a:buNone/>
            </a:pPr>
            <a:r>
              <a:rPr lang="en-US" altLang="ko-KR" dirty="0" smtClean="0">
                <a:solidFill>
                  <a:srgbClr val="3333FF"/>
                </a:solidFill>
              </a:rPr>
              <a:t>5.3  </a:t>
            </a:r>
            <a:r>
              <a:rPr lang="ko-KR" altLang="en-US" dirty="0" smtClean="0">
                <a:solidFill>
                  <a:srgbClr val="3333FF"/>
                </a:solidFill>
              </a:rPr>
              <a:t>지질은 다양한 </a:t>
            </a:r>
            <a:r>
              <a:rPr lang="ko-KR" altLang="en-US" dirty="0" err="1" smtClean="0">
                <a:solidFill>
                  <a:srgbClr val="3333FF"/>
                </a:solidFill>
              </a:rPr>
              <a:t>소수성</a:t>
            </a:r>
            <a:r>
              <a:rPr lang="ko-KR" altLang="en-US" dirty="0" smtClean="0">
                <a:solidFill>
                  <a:srgbClr val="3333FF"/>
                </a:solidFill>
              </a:rPr>
              <a:t> 분자 그룹이다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marL="617537" lvl="1" indent="-342900" algn="just">
              <a:spcBef>
                <a:spcPct val="60000"/>
              </a:spcBef>
            </a:pPr>
            <a:r>
              <a:rPr lang="ko-KR" alt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지질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(lipid)</a:t>
            </a:r>
            <a:r>
              <a:rPr lang="ko-KR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은 주로 탄소와  수소 원자가 비극성 공유결합으로 연결된 다양한 화합물로 대부분의 에너지를 저장한다</a:t>
            </a: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ko-KR" alt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617537" lvl="1" indent="-342900" algn="just">
              <a:spcBef>
                <a:spcPct val="60000"/>
              </a:spcBef>
            </a:pPr>
            <a:r>
              <a:rPr lang="ko-KR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지질 분자는 비극성이므로 극성 물 분자와 결합하지 않는다</a:t>
            </a:r>
          </a:p>
          <a:p>
            <a:pPr marL="617537" lvl="1" indent="-342900" algn="just">
              <a:spcBef>
                <a:spcPct val="60000"/>
              </a:spcBef>
            </a:pPr>
            <a:r>
              <a:rPr lang="ko-KR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지질은 물과 섞이지 않으므로 </a:t>
            </a:r>
            <a:r>
              <a:rPr lang="ko-KR" alt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소수성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(hydrophobic)</a:t>
            </a:r>
            <a:r>
              <a:rPr lang="ko-KR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이라 한다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285852" y="3276683"/>
          <a:ext cx="2143140" cy="3236834"/>
        </p:xfrm>
        <a:graphic>
          <a:graphicData uri="http://schemas.openxmlformats.org/presentationml/2006/ole">
            <p:oleObj spid="_x0000_s47106" name="Image" r:id="rId3" imgW="5530520" imgH="8354773" progId="">
              <p:embed/>
            </p:oleObj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43306" y="5214950"/>
            <a:ext cx="4929222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60000"/>
              </a:spcBef>
            </a:pPr>
            <a:r>
              <a:rPr lang="ko-KR" altLang="en-US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새의 </a:t>
            </a: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깃털은 지질로 덮여 있어 표면에 물방울이 맺힌다</a:t>
            </a:r>
            <a:r>
              <a:rPr lang="en-US" altLang="ko-KR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</a:t>
            </a:r>
          </a:p>
          <a:p>
            <a:pPr algn="just">
              <a:spcBef>
                <a:spcPct val="60000"/>
              </a:spcBef>
            </a:pPr>
            <a:r>
              <a:rPr lang="ko-KR" altLang="en-US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물의 흡수를 막아 새가 물에 떠 있도록 도와 </a:t>
            </a:r>
            <a:r>
              <a:rPr lang="ko-KR" altLang="en-US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준다</a:t>
            </a:r>
            <a:r>
              <a:rPr lang="en-US" altLang="ko-KR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</a:t>
            </a:r>
            <a:endParaRPr lang="ko-KR" altLang="en-US" dirty="0">
              <a:latin typeface="Arial" charset="0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923877"/>
          </a:xfrm>
        </p:spPr>
        <p:txBody>
          <a:bodyPr/>
          <a:lstStyle/>
          <a:p>
            <a:pPr algn="just">
              <a:spcBef>
                <a:spcPts val="1200"/>
              </a:spcBef>
              <a:buNone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5.3  Lipids are a diverse group of hydrophobic molecules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Lipids </a:t>
            </a:r>
            <a:r>
              <a:rPr lang="en-US" altLang="ko-KR" dirty="0" smtClean="0">
                <a:ea typeface="굴림" charset="-127"/>
              </a:rPr>
              <a:t>are the one class of large biological molecules that do not form polymers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unifying feature of lipids is having little or no affinity for water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Lipids are hydrophobic because</a:t>
            </a:r>
            <a:r>
              <a:rPr lang="ko-KR" altLang="en-US" dirty="0" smtClean="0">
                <a:latin typeface="Symbol" pitchFamily="18" charset="2"/>
                <a:sym typeface="Symbol" pitchFamily="18" charset="2"/>
              </a:rPr>
              <a:t></a:t>
            </a:r>
            <a:r>
              <a:rPr lang="en-US" altLang="ko-KR" dirty="0" smtClean="0">
                <a:ea typeface="굴림" charset="-127"/>
              </a:rPr>
              <a:t>they consist mostly of hydrocarbons, which form </a:t>
            </a:r>
            <a:r>
              <a:rPr lang="en-US" altLang="ko-KR" dirty="0" err="1" smtClean="0">
                <a:ea typeface="굴림" charset="-127"/>
              </a:rPr>
              <a:t>nonpolar</a:t>
            </a:r>
            <a:r>
              <a:rPr lang="en-US" altLang="ko-KR" dirty="0" smtClean="0">
                <a:ea typeface="굴림" charset="-127"/>
              </a:rPr>
              <a:t> covalent bonds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most biologically important lipids are fats, phospholipids, and steroids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170646"/>
          </a:xfrm>
        </p:spPr>
        <p:txBody>
          <a:bodyPr/>
          <a:lstStyle/>
          <a:p>
            <a:pPr marL="342900" indent="-342900" algn="just">
              <a:buFont typeface="+mj-lt"/>
              <a:buAutoNum type="arabicParenR"/>
            </a:pPr>
            <a:r>
              <a:rPr lang="ko-KR" altLang="en-US" dirty="0" smtClean="0">
                <a:solidFill>
                  <a:srgbClr val="3333FF"/>
                </a:solidFill>
              </a:rPr>
              <a:t>지방</a:t>
            </a:r>
            <a:endParaRPr lang="en-US" altLang="ko-KR" dirty="0" smtClean="0">
              <a:solidFill>
                <a:srgbClr val="3333FF"/>
              </a:solidFill>
            </a:endParaRPr>
          </a:p>
          <a:p>
            <a:pPr lvl="1" algn="just"/>
            <a:r>
              <a:rPr lang="ko-KR" altLang="en-US" dirty="0" smtClean="0"/>
              <a:t>지방은 </a:t>
            </a:r>
            <a:r>
              <a:rPr lang="ko-KR" altLang="en-US" dirty="0" err="1" smtClean="0"/>
              <a:t>중합체는</a:t>
            </a:r>
            <a:r>
              <a:rPr lang="ko-KR" altLang="en-US" dirty="0" smtClean="0"/>
              <a:t> 아니지만 거대분자이고 작은 분자로부터 탈수반응에 의해 만들어진다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지방은 지방산과 </a:t>
            </a:r>
            <a:r>
              <a:rPr lang="ko-KR" altLang="en-US" dirty="0" err="1" smtClean="0">
                <a:latin typeface="Arial" charset="0"/>
                <a:cs typeface="Arial" charset="0"/>
              </a:rPr>
              <a:t>글리세롤으로</a:t>
            </a:r>
            <a:r>
              <a:rPr lang="ko-KR" altLang="en-US" dirty="0" smtClean="0">
                <a:latin typeface="Arial" charset="0"/>
                <a:cs typeface="Arial" charset="0"/>
              </a:rPr>
              <a:t> 구성된 큰 분자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lvl="2" algn="just">
              <a:spcBef>
                <a:spcPts val="4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글리세롤</a:t>
            </a:r>
            <a:r>
              <a:rPr lang="ko-KR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ko-KR" dirty="0" smtClean="0">
                <a:latin typeface="Arial" charset="0"/>
                <a:cs typeface="Arial" charset="0"/>
              </a:rPr>
              <a:t>: </a:t>
            </a:r>
            <a:r>
              <a:rPr lang="ko-KR" altLang="en-US" dirty="0" smtClean="0">
                <a:latin typeface="Arial" charset="0"/>
                <a:cs typeface="Arial" charset="0"/>
              </a:rPr>
              <a:t>탄소 </a:t>
            </a:r>
            <a:r>
              <a:rPr lang="en-US" altLang="ko-KR" dirty="0" smtClean="0">
                <a:latin typeface="Arial" charset="0"/>
                <a:cs typeface="Arial" charset="0"/>
              </a:rPr>
              <a:t>3</a:t>
            </a:r>
            <a:r>
              <a:rPr lang="ko-KR" altLang="en-US" dirty="0" smtClean="0">
                <a:latin typeface="Arial" charset="0"/>
                <a:cs typeface="Arial" charset="0"/>
              </a:rPr>
              <a:t>개를 갖는 알코올이며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각 탄소는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수산기를</a:t>
            </a:r>
            <a:r>
              <a:rPr lang="ko-KR" altLang="en-US" dirty="0" smtClean="0">
                <a:latin typeface="Arial" charset="0"/>
                <a:cs typeface="Arial" charset="0"/>
              </a:rPr>
              <a:t> 갖고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지방산</a:t>
            </a:r>
            <a:r>
              <a:rPr lang="en-US" altLang="ko-KR" dirty="0" smtClean="0">
                <a:latin typeface="Arial" charset="0"/>
                <a:cs typeface="Arial" charset="0"/>
              </a:rPr>
              <a:t>(fatty acid) : </a:t>
            </a:r>
          </a:p>
          <a:p>
            <a:pPr lvl="3" algn="just">
              <a:spcBef>
                <a:spcPts val="400"/>
              </a:spcBef>
              <a:buFont typeface="Verdana" pitchFamily="34" charset="0"/>
              <a:buChar char="»"/>
            </a:pPr>
            <a:r>
              <a:rPr lang="ko-KR" altLang="en-US" dirty="0" smtClean="0">
                <a:latin typeface="Arial" charset="0"/>
                <a:cs typeface="Arial" charset="0"/>
              </a:rPr>
              <a:t>긴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>
                <a:latin typeface="Arial" charset="0"/>
                <a:cs typeface="Arial" charset="0"/>
              </a:rPr>
              <a:t>탄소골격을 갖고 있는데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길이는 보통 탄소원자 </a:t>
            </a:r>
            <a:r>
              <a:rPr lang="en-US" altLang="ko-KR" dirty="0" smtClean="0">
                <a:latin typeface="Arial" charset="0"/>
                <a:cs typeface="Arial" charset="0"/>
              </a:rPr>
              <a:t>16</a:t>
            </a:r>
            <a:r>
              <a:rPr lang="ko-KR" altLang="en-US" dirty="0" smtClean="0">
                <a:latin typeface="Arial" charset="0"/>
                <a:cs typeface="Arial" charset="0"/>
              </a:rPr>
              <a:t>개 혹은 </a:t>
            </a:r>
            <a:r>
              <a:rPr lang="en-US" altLang="ko-KR" dirty="0" smtClean="0">
                <a:latin typeface="Arial" charset="0"/>
                <a:cs typeface="Arial" charset="0"/>
              </a:rPr>
              <a:t>18</a:t>
            </a:r>
            <a:r>
              <a:rPr lang="ko-KR" altLang="en-US" dirty="0" smtClean="0">
                <a:latin typeface="Arial" charset="0"/>
                <a:cs typeface="Arial" charset="0"/>
              </a:rPr>
              <a:t>개이다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3" algn="just">
              <a:spcBef>
                <a:spcPts val="400"/>
              </a:spcBef>
              <a:buFont typeface="Verdana" pitchFamily="34" charset="0"/>
              <a:buChar char="»"/>
            </a:pPr>
            <a:r>
              <a:rPr lang="ko-KR" altLang="en-US" dirty="0" smtClean="0">
                <a:latin typeface="Arial" charset="0"/>
                <a:cs typeface="Arial" charset="0"/>
              </a:rPr>
              <a:t>지방산 한 쪽 끝의 탄소는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카르복실기이며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카르복실기에</a:t>
            </a:r>
            <a:r>
              <a:rPr lang="ko-KR" altLang="en-US" dirty="0" smtClean="0">
                <a:latin typeface="Arial" charset="0"/>
                <a:cs typeface="Arial" charset="0"/>
              </a:rPr>
              <a:t> 긴 탄화수소 사슬이 붙어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3" algn="just">
              <a:spcBef>
                <a:spcPts val="400"/>
              </a:spcBef>
              <a:buFont typeface="Verdana" pitchFamily="34" charset="0"/>
              <a:buChar char="»"/>
            </a:pPr>
            <a:r>
              <a:rPr lang="ko-KR" altLang="en-US" dirty="0" smtClean="0">
                <a:latin typeface="Arial" charset="0"/>
                <a:cs typeface="Arial" charset="0"/>
              </a:rPr>
              <a:t>지방이 소수성인 이유는 지방산의 탄화수소 사슬에 있는 비극성을 띠는  </a:t>
            </a:r>
            <a:r>
              <a:rPr lang="en-US" altLang="ko-KR" dirty="0" smtClean="0">
                <a:latin typeface="Arial" charset="0"/>
                <a:cs typeface="Arial" charset="0"/>
              </a:rPr>
              <a:t>C ─ H </a:t>
            </a:r>
            <a:r>
              <a:rPr lang="ko-KR" altLang="en-US" dirty="0" smtClean="0">
                <a:latin typeface="Arial" charset="0"/>
                <a:cs typeface="Arial" charset="0"/>
              </a:rPr>
              <a:t>결합 때문이다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/>
            <a:r>
              <a:rPr lang="ko-KR" altLang="en-US" dirty="0" smtClean="0"/>
              <a:t>지방을 만들 때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개의 지방산 분자가 각각 수산기와 </a:t>
            </a:r>
            <a:r>
              <a:rPr lang="ko-KR" altLang="en-US" dirty="0" err="1" smtClean="0"/>
              <a:t>카르복실기의</a:t>
            </a:r>
            <a:r>
              <a:rPr lang="ko-KR" altLang="en-US" dirty="0" smtClean="0"/>
              <a:t> 결합인 </a:t>
            </a:r>
            <a:r>
              <a:rPr lang="ko-KR" altLang="en-US" dirty="0" err="1" smtClean="0"/>
              <a:t>에스터</a:t>
            </a:r>
            <a:r>
              <a:rPr lang="ko-KR" altLang="en-US" dirty="0" smtClean="0"/>
              <a:t> 결합에 의해 </a:t>
            </a:r>
            <a:r>
              <a:rPr lang="ko-KR" altLang="en-US" dirty="0" err="1" smtClean="0"/>
              <a:t>글리세롤에</a:t>
            </a:r>
            <a:r>
              <a:rPr lang="ko-KR" altLang="en-US" dirty="0" smtClean="0"/>
              <a:t> 연결된다</a:t>
            </a:r>
            <a:r>
              <a:rPr lang="en-US" altLang="ko-KR" dirty="0" smtClean="0"/>
              <a:t>.</a:t>
            </a:r>
          </a:p>
          <a:p>
            <a:pPr lvl="1" algn="just"/>
            <a:r>
              <a:rPr lang="ko-KR" altLang="en-US" dirty="0" smtClean="0"/>
              <a:t>이렇게 만들어진 지방이 </a:t>
            </a:r>
            <a:r>
              <a:rPr lang="ko-KR" altLang="en-US" dirty="0" err="1" smtClean="0"/>
              <a:t>트리아실글리세롤이다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57224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531462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Fats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>
                <a:ea typeface="굴림" charset="-127"/>
              </a:rPr>
              <a:t>Fats </a:t>
            </a:r>
            <a:r>
              <a:rPr lang="en-US" altLang="ko-KR" dirty="0" smtClean="0">
                <a:ea typeface="굴림" charset="-127"/>
              </a:rPr>
              <a:t>are constructed from two types of smaller molecules: glycerol and fatty acids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Glycerol is a three-carbon alcohol with a hydroxyl group attached to each carbon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 </a:t>
            </a:r>
            <a:r>
              <a:rPr lang="en-US" altLang="ko-KR" b="1" dirty="0" smtClean="0">
                <a:ea typeface="굴림" charset="-127"/>
              </a:rPr>
              <a:t>fatty acid </a:t>
            </a:r>
            <a:r>
              <a:rPr lang="en-US" altLang="ko-KR" dirty="0" smtClean="0">
                <a:ea typeface="굴림" charset="-127"/>
              </a:rPr>
              <a:t>consists of a carboxyl group attached to a long carbon skeleton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6563" y="738211"/>
            <a:ext cx="572928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446588" y="1771676"/>
            <a:ext cx="83676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지방산</a:t>
            </a:r>
            <a:endParaRPr kumimoji="0"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 algn="ctr">
              <a:lnSpc>
                <a:spcPct val="90000"/>
              </a:lnSpc>
              <a:buFont typeface="TimesNewRomanPS Bold" pitchFamily="1" charset="0"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팔미트산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)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04988" y="2686076"/>
            <a:ext cx="71814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글리세롤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66888" y="3022626"/>
            <a:ext cx="240129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(a) 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지방 합성에서의 탈수반응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071670" y="3520853"/>
            <a:ext cx="94737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에스터</a:t>
            </a:r>
            <a:r>
              <a:rPr kumimoji="0" lang="ko-KR" altLang="en-US" sz="1400" b="1" dirty="0" smtClean="0">
                <a:solidFill>
                  <a:srgbClr val="0000D0"/>
                </a:solidFill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결합</a:t>
            </a:r>
            <a:endParaRPr kumimoji="0" lang="en-US" altLang="ko-KR" sz="1400" b="1" dirty="0">
              <a:solidFill>
                <a:srgbClr val="0000D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500430" y="3571876"/>
            <a:ext cx="2600071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(b) 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지방분자 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</a:t>
            </a: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트리아실글리세롤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)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AutoShape 14"/>
          <p:cNvSpPr>
            <a:spLocks/>
          </p:cNvSpPr>
          <p:nvPr/>
        </p:nvSpPr>
        <p:spPr bwMode="auto">
          <a:xfrm rot="5400000">
            <a:off x="2471516" y="3584154"/>
            <a:ext cx="159382" cy="530445"/>
          </a:xfrm>
          <a:prstGeom prst="leftBrace">
            <a:avLst>
              <a:gd name="adj1" fmla="val 26823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8" y="1428736"/>
            <a:ext cx="6096018" cy="439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2"/>
          <p:cNvSpPr>
            <a:spLocks noChangeArrowheads="1"/>
          </p:cNvSpPr>
          <p:nvPr/>
        </p:nvSpPr>
        <p:spPr bwMode="auto">
          <a:xfrm>
            <a:off x="1714503" y="5999934"/>
            <a:ext cx="7857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  <a:hlinkClick r:id="rId3"/>
              </a:rPr>
              <a:t>지방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139869"/>
          </a:xfrm>
        </p:spPr>
        <p:txBody>
          <a:bodyPr/>
          <a:lstStyle/>
          <a:p>
            <a:pPr lvl="1" algn="just"/>
            <a:r>
              <a:rPr lang="ko-KR" altLang="en-US" dirty="0" smtClean="0"/>
              <a:t>포화 지방산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사슬을 이루는 탄소원자 간에 이중결합이 없는 것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포화지방산으로 만들어진 지방을 포화지방이라 한다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대부분의 동물성 지방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포화지방이 풍부한 음식은 동맥경화로 알려져 있는 심혈관계 질환을 일으킬 수 있는 여러 요인 중 하나다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포화지방을 많이 섭취하면 혈관벽 내에 </a:t>
            </a:r>
            <a:r>
              <a:rPr lang="ko-KR" altLang="en-US" dirty="0" err="1" smtClean="0"/>
              <a:t>플라크라는</a:t>
            </a:r>
            <a:r>
              <a:rPr lang="ko-KR" altLang="en-US" dirty="0" smtClean="0"/>
              <a:t> 침전물이 생겨 혈관 안쪽으로 돌출되게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이는 혈류를 방해하고 혈관의 탄력을 감소시킨다</a:t>
            </a:r>
            <a:r>
              <a:rPr lang="en-US" altLang="ko-KR" dirty="0" smtClean="0"/>
              <a:t>.</a:t>
            </a:r>
          </a:p>
          <a:p>
            <a:pPr lvl="1" algn="just">
              <a:spcBef>
                <a:spcPts val="1200"/>
              </a:spcBef>
            </a:pPr>
            <a:r>
              <a:rPr lang="ko-KR" altLang="en-US" dirty="0" smtClean="0"/>
              <a:t>불포화 지방산</a:t>
            </a:r>
            <a:endParaRPr lang="en-US" altLang="ko-KR" dirty="0" smtClean="0"/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탄소골격에서 수소원자가 제거되어 형성된 한 개 또는 여러 개의 이중결합을 갖고 있다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이 지방산의 탄소사슬은 </a:t>
            </a:r>
            <a:r>
              <a:rPr lang="ko-KR" altLang="en-US" dirty="0" err="1" smtClean="0"/>
              <a:t>시스</a:t>
            </a:r>
            <a:r>
              <a:rPr lang="en-US" altLang="ko-KR" dirty="0" smtClean="0"/>
              <a:t>(</a:t>
            </a:r>
            <a:r>
              <a:rPr lang="en-US" altLang="ko-KR" i="1" dirty="0" err="1" smtClean="0"/>
              <a:t>cis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이중결합이 생긴 곳에서 뒤틀린다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일반적으로 불포화지방은 실온에서 액체이며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기름</a:t>
            </a:r>
            <a:r>
              <a:rPr lang="en-US" altLang="ko-KR" dirty="0" smtClean="0"/>
              <a:t>(oil)</a:t>
            </a:r>
            <a:r>
              <a:rPr lang="ko-KR" altLang="en-US" dirty="0" smtClean="0"/>
              <a:t>이라고 한다</a:t>
            </a:r>
            <a:r>
              <a:rPr lang="en-US" altLang="ko-KR" dirty="0" smtClean="0"/>
              <a:t>.</a:t>
            </a:r>
          </a:p>
          <a:p>
            <a:pPr lvl="2" algn="just">
              <a:spcBef>
                <a:spcPts val="400"/>
              </a:spcBef>
            </a:pPr>
            <a:r>
              <a:rPr lang="ko-KR" altLang="en-US" dirty="0" smtClean="0"/>
              <a:t>수소화된 식물성 기름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식물성불포화 지방에 수소를 첨가하여 포화지방으로 변형시킨 것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3200876"/>
          </a:xfrm>
        </p:spPr>
        <p:txBody>
          <a:bodyPr/>
          <a:lstStyle/>
          <a:p>
            <a:pPr marL="542925" lvl="1" indent="-277813" algn="just">
              <a:spcBef>
                <a:spcPts val="1200"/>
              </a:spcBef>
            </a:pPr>
            <a:r>
              <a:rPr lang="en-US" altLang="ko-KR" dirty="0" smtClean="0"/>
              <a:t>Fats separate from water because water molecules form hydrogen bonds with each other and exclude the fats</a:t>
            </a:r>
          </a:p>
          <a:p>
            <a:pPr marL="542925" lvl="1" indent="-277813" algn="just">
              <a:spcBef>
                <a:spcPts val="1200"/>
              </a:spcBef>
            </a:pPr>
            <a:r>
              <a:rPr lang="en-US" altLang="ko-KR" dirty="0" smtClean="0"/>
              <a:t>In a fat, three fatty acids are joined to glycerol by an ester linkage, creating a </a:t>
            </a:r>
            <a:r>
              <a:rPr lang="en-US" altLang="ko-KR" b="1" dirty="0" err="1" smtClean="0"/>
              <a:t>triacylglycerol</a:t>
            </a:r>
            <a:r>
              <a:rPr lang="en-US" altLang="ko-KR" dirty="0" smtClean="0"/>
              <a:t>, or triglyceride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/>
              <a:t>Fatty acids vary in length (number of carbons) and in the number and locations of double bonds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/>
              <a:t>Saturated fatty acids </a:t>
            </a:r>
            <a:r>
              <a:rPr lang="en-US" altLang="ko-KR" dirty="0" smtClean="0"/>
              <a:t>have the maximum number of hydrogen atoms possible and no double bonds</a:t>
            </a:r>
          </a:p>
          <a:p>
            <a:pPr lvl="1" algn="just">
              <a:spcBef>
                <a:spcPts val="1200"/>
              </a:spcBef>
            </a:pPr>
            <a:r>
              <a:rPr lang="en-US" altLang="ko-KR" b="1" dirty="0" smtClean="0"/>
              <a:t>Unsaturated fatty acids </a:t>
            </a:r>
            <a:r>
              <a:rPr lang="en-US" altLang="ko-KR" dirty="0" smtClean="0"/>
              <a:t>have one or more double bonds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388" y="1087438"/>
            <a:ext cx="64976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85852" y="2857496"/>
            <a:ext cx="6929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포화지방 분자의 구조식</a:t>
            </a: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포화지방산인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스테아린산</a:t>
            </a: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273050" indent="-273050"/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(a)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포화지방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실온에서 버터와 같은 포화지방의 분자는 조밀하게 정돈되어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고체를 형성한다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738211"/>
            <a:ext cx="58515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85852" y="3032842"/>
            <a:ext cx="45005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불포화지방 분자의 구조식</a:t>
            </a: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불포화지방인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올레인산</a:t>
            </a:r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/>
            <a:endParaRPr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24000" lvl="0" indent="-324000" algn="just"/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(b)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불포화지방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실온에서 올리브와 같은 불포화지방의 분자는 지방산 꼬리의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꺽임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때문에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고체가 될 만큼 조밀하게 정돈되지 않는다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  <p:sp>
        <p:nvSpPr>
          <p:cNvPr id="7" name="TextBox 6"/>
          <p:cNvSpPr txBox="1"/>
          <p:nvPr/>
        </p:nvSpPr>
        <p:spPr>
          <a:xfrm>
            <a:off x="6551517" y="4857760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시스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이중 결합 때문에</a:t>
            </a:r>
            <a:endParaRPr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구부러짐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1214422"/>
            <a:ext cx="8558213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801658" y="1427606"/>
            <a:ext cx="78547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름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                분자식                     구조식                     공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-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막대기 모양                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공간채우기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모형</a:t>
            </a:r>
            <a:endParaRPr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85762" y="1893225"/>
            <a:ext cx="1471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265113" indent="-265113"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lphaLcParenBoth"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Methane(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메탄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탄소가 다른 원자와 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4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개의 단일 결합을 가지면 이 분자는 정사면체가 된다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385763" y="3264825"/>
            <a:ext cx="147159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indent="-180975"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(b) 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Ethane(</a:t>
            </a:r>
            <a:r>
              <a:rPr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에탄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 </a:t>
            </a:r>
          </a:p>
          <a:p>
            <a:pPr marL="262800"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어떤 분자는 단일결합으로 연결된 하나 이상의 정사면체 그룹으로 구성된다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2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에탄은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두 개의 그룹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385762" y="4784063"/>
            <a:ext cx="147159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265113" indent="-265113" algn="just" eaLnBrk="0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(c) </a:t>
            </a:r>
            <a:r>
              <a:rPr lang="en-US" altLang="ko-KR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Ethene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에틸렌</a:t>
            </a: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ethylene) 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개의 탄소원자가 이중결합으로 연결되면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이 탄소들에 결합된 모든 원자들은 같은 평면상에 놓이게 된다</a:t>
            </a:r>
            <a:r>
              <a:rPr lang="en-US" altLang="ko-KR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r>
              <a:rPr lang="ko-KR" altLang="en-US" sz="12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endParaRPr lang="en-US" altLang="ko-KR" sz="12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탄소화합물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047536"/>
          </a:xfrm>
        </p:spPr>
        <p:txBody>
          <a:bodyPr/>
          <a:lstStyle/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Fats made from saturated fatty acids are called saturated fats, and are solid at room temperature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Most animal fats are saturated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Fats made from unsaturated fatty acids are called unsaturated fats or oils, and are liquid at room temperature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Plant fats and fish fats are usually unsaturated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 diet rich in saturated fats may contribute to cardiovascular disease through plaque deposits 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Hydrogenation is the process of converting unsaturated fats to saturated fats by adding hydrogen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Hydrogenating vegetable oils also creates unsaturated fats with </a:t>
            </a:r>
            <a:r>
              <a:rPr lang="en-US" altLang="ko-KR" i="1" dirty="0" smtClean="0">
                <a:ea typeface="굴림" charset="-127"/>
              </a:rPr>
              <a:t>trans</a:t>
            </a:r>
            <a:r>
              <a:rPr lang="en-US" altLang="ko-KR" dirty="0" smtClean="0">
                <a:ea typeface="굴림" charset="-127"/>
              </a:rPr>
              <a:t> double bonds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These </a:t>
            </a:r>
            <a:r>
              <a:rPr lang="en-US" altLang="ko-KR" i="1" dirty="0" smtClean="0">
                <a:ea typeface="굴림" charset="-127"/>
              </a:rPr>
              <a:t>trans </a:t>
            </a:r>
            <a:r>
              <a:rPr lang="en-US" altLang="ko-KR" dirty="0" smtClean="0">
                <a:ea typeface="굴림" charset="-127"/>
              </a:rPr>
              <a:t>fats may contribute more than saturated fats to cardiovascular disease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256754"/>
          </a:xfrm>
        </p:spPr>
        <p:txBody>
          <a:bodyPr/>
          <a:lstStyle/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major function of fats is energy storage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Humans and other mammals store their fat in adipose cells</a:t>
            </a:r>
          </a:p>
          <a:p>
            <a:pPr lvl="1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Adipose tissue also cushions vital organs and insulates the body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smtClean="0"/>
              <a:t>지질</a:t>
            </a:r>
            <a:endParaRPr lang="ko-KR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306581"/>
          </a:xfrm>
        </p:spPr>
        <p:txBody>
          <a:bodyPr/>
          <a:lstStyle/>
          <a:p>
            <a:pPr marL="342900" indent="-342900" algn="just">
              <a:buFont typeface="+mj-lt"/>
              <a:buAutoNum type="arabicParenR" startAt="2"/>
            </a:pPr>
            <a:r>
              <a:rPr lang="ko-KR" altLang="en-US" dirty="0" smtClean="0">
                <a:solidFill>
                  <a:srgbClr val="3333FF"/>
                </a:solidFill>
              </a:rPr>
              <a:t>인지질</a:t>
            </a:r>
            <a:r>
              <a:rPr lang="en-US" altLang="ko-KR" dirty="0" smtClean="0">
                <a:solidFill>
                  <a:srgbClr val="3333FF"/>
                </a:solidFill>
              </a:rPr>
              <a:t>(</a:t>
            </a:r>
            <a:r>
              <a:rPr lang="en-US" altLang="ko-KR" dirty="0" err="1" smtClean="0">
                <a:solidFill>
                  <a:srgbClr val="3333FF"/>
                </a:solidFill>
              </a:rPr>
              <a:t>phospholipid</a:t>
            </a:r>
            <a:r>
              <a:rPr lang="en-US" altLang="ko-KR" dirty="0" smtClean="0">
                <a:solidFill>
                  <a:srgbClr val="3333FF"/>
                </a:solidFill>
              </a:rPr>
              <a:t>)</a:t>
            </a:r>
          </a:p>
          <a:p>
            <a:pPr lvl="1" algn="just"/>
            <a:r>
              <a:rPr lang="ko-KR" altLang="en-US" dirty="0" smtClean="0">
                <a:latin typeface="Arial" charset="0"/>
                <a:cs typeface="Arial" charset="0"/>
              </a:rPr>
              <a:t>세포막의 주요 성분으로 지방과 비슷한 구조를 하고 있으며 두 개의 지방산과 인</a:t>
            </a:r>
            <a:r>
              <a:rPr lang="en-US" altLang="ko-KR" dirty="0" smtClean="0">
                <a:latin typeface="Arial" charset="0"/>
                <a:cs typeface="Arial" charset="0"/>
              </a:rPr>
              <a:t>(phosphorus)</a:t>
            </a:r>
            <a:r>
              <a:rPr lang="ko-KR" altLang="en-US" dirty="0" smtClean="0">
                <a:latin typeface="Arial" charset="0"/>
                <a:cs typeface="Arial" charset="0"/>
              </a:rPr>
              <a:t>을 가지고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en-US" altLang="ko-KR" dirty="0" smtClean="0">
                <a:latin typeface="Arial" charset="0"/>
                <a:cs typeface="Arial" charset="0"/>
              </a:rPr>
              <a:t>2</a:t>
            </a:r>
            <a:r>
              <a:rPr lang="ko-KR" altLang="en-US" dirty="0" smtClean="0">
                <a:latin typeface="Arial" charset="0"/>
                <a:cs typeface="Arial" charset="0"/>
              </a:rPr>
              <a:t>개의</a:t>
            </a:r>
            <a:r>
              <a:rPr lang="en-US" altLang="ko-KR" dirty="0" smtClean="0">
                <a:latin typeface="Arial" charset="0"/>
                <a:cs typeface="Arial" charset="0"/>
              </a:rPr>
              <a:t> </a:t>
            </a:r>
            <a:r>
              <a:rPr lang="ko-KR" altLang="en-US" dirty="0" smtClean="0">
                <a:latin typeface="Arial" charset="0"/>
                <a:cs typeface="Arial" charset="0"/>
              </a:rPr>
              <a:t>지방산이 </a:t>
            </a:r>
            <a:r>
              <a:rPr lang="ko-KR" altLang="en-US" dirty="0" err="1" smtClean="0">
                <a:latin typeface="Arial" charset="0"/>
                <a:cs typeface="Arial" charset="0"/>
              </a:rPr>
              <a:t>글리세롤에</a:t>
            </a:r>
            <a:r>
              <a:rPr lang="ko-KR" altLang="en-US" dirty="0" smtClean="0">
                <a:latin typeface="Arial" charset="0"/>
                <a:cs typeface="Arial" charset="0"/>
              </a:rPr>
              <a:t> 붙어 있다</a:t>
            </a:r>
            <a:endParaRPr lang="en-US" altLang="ko-KR" dirty="0" smtClean="0">
              <a:latin typeface="Arial" charset="0"/>
              <a:cs typeface="Arial" charset="0"/>
            </a:endParaRPr>
          </a:p>
          <a:p>
            <a:pPr lvl="1" algn="just">
              <a:spcBef>
                <a:spcPts val="600"/>
              </a:spcBef>
            </a:pPr>
            <a:r>
              <a:rPr lang="ko-KR" altLang="en-US" dirty="0" err="1" smtClean="0">
                <a:latin typeface="Arial" charset="0"/>
                <a:cs typeface="Arial" charset="0"/>
              </a:rPr>
              <a:t>글리세롤의</a:t>
            </a:r>
            <a:r>
              <a:rPr lang="ko-KR" altLang="en-US" dirty="0" smtClean="0">
                <a:latin typeface="Arial" charset="0"/>
                <a:cs typeface="Arial" charset="0"/>
              </a:rPr>
              <a:t> 세 번째 </a:t>
            </a:r>
            <a:r>
              <a:rPr lang="ko-KR" altLang="en-US" dirty="0" err="1" smtClean="0">
                <a:latin typeface="Arial" charset="0"/>
                <a:cs typeface="Arial" charset="0"/>
              </a:rPr>
              <a:t>수산기는</a:t>
            </a:r>
            <a:r>
              <a:rPr lang="ko-KR" altLang="en-US" dirty="0" smtClean="0">
                <a:latin typeface="Arial" charset="0"/>
                <a:cs typeface="Arial" charset="0"/>
              </a:rPr>
              <a:t> 음전하를 띠고 있는 인산기와 연결되어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전하를 띠거나 극성인 작은 분자가 </a:t>
            </a:r>
            <a:r>
              <a:rPr lang="ko-KR" altLang="en-US" dirty="0" err="1" smtClean="0">
                <a:latin typeface="Arial" charset="0"/>
                <a:cs typeface="Arial" charset="0"/>
              </a:rPr>
              <a:t>인산기에</a:t>
            </a:r>
            <a:r>
              <a:rPr lang="ko-KR" altLang="en-US" dirty="0" smtClean="0">
                <a:latin typeface="Arial" charset="0"/>
                <a:cs typeface="Arial" charset="0"/>
              </a:rPr>
              <a:t> 부가적으로 연결되어 다양한 인지질을 형성한다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인지질의 양 끝은 물에 대해 서로 달리 작용한다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탄화수소 꼬리는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소수성이며</a:t>
            </a:r>
            <a:r>
              <a:rPr lang="ko-KR" altLang="en-US" dirty="0" smtClean="0">
                <a:latin typeface="Arial" charset="0"/>
                <a:cs typeface="Arial" charset="0"/>
              </a:rPr>
              <a:t> 물로부터 배제된다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인산기와 이것에 결합되어 있는 분자는 물에 대해 친화력을 갖는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친수성</a:t>
            </a:r>
            <a:r>
              <a:rPr lang="ko-KR" altLang="en-US" dirty="0" smtClean="0">
                <a:latin typeface="Arial" charset="0"/>
                <a:cs typeface="Arial" charset="0"/>
              </a:rPr>
              <a:t> 머리를 만든다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인지질이 물에 첨가되면 물로부터 </a:t>
            </a:r>
            <a:r>
              <a:rPr lang="ko-KR" altLang="en-US" dirty="0" err="1" smtClean="0">
                <a:latin typeface="Arial" charset="0"/>
                <a:cs typeface="Arial" charset="0"/>
              </a:rPr>
              <a:t>소수성</a:t>
            </a:r>
            <a:r>
              <a:rPr lang="ko-KR" altLang="en-US" dirty="0" smtClean="0">
                <a:latin typeface="Arial" charset="0"/>
                <a:cs typeface="Arial" charset="0"/>
              </a:rPr>
              <a:t> 부분을 감싸면서 스스로 조합되어 두 층으로 된 집합체 즉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err="1" smtClean="0">
                <a:latin typeface="Arial" charset="0"/>
                <a:cs typeface="Arial" charset="0"/>
              </a:rPr>
              <a:t>이중층이</a:t>
            </a:r>
            <a:r>
              <a:rPr lang="ko-KR" altLang="en-US" dirty="0" smtClean="0">
                <a:latin typeface="Arial" charset="0"/>
                <a:cs typeface="Arial" charset="0"/>
              </a:rPr>
              <a:t> 된다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lvl="1" algn="just">
              <a:spcBef>
                <a:spcPts val="6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인지질 </a:t>
            </a:r>
            <a:r>
              <a:rPr lang="ko-KR" altLang="en-US" dirty="0" err="1" smtClean="0">
                <a:latin typeface="Arial" charset="0"/>
                <a:cs typeface="Arial" charset="0"/>
              </a:rPr>
              <a:t>이중층은</a:t>
            </a:r>
            <a:r>
              <a:rPr lang="ko-KR" altLang="en-US" dirty="0" smtClean="0">
                <a:latin typeface="Arial" charset="0"/>
                <a:cs typeface="Arial" charset="0"/>
              </a:rPr>
              <a:t> 세포와 외부 환경 사이에 경계를 형성하기 때문에 인지질 없이 세포는 존재할 수 없다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785104"/>
          </a:xfrm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+mj-lt"/>
              <a:buAutoNum type="arabicParenR" startAt="2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Phospholipids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In a </a:t>
            </a:r>
            <a:r>
              <a:rPr lang="en-US" altLang="ko-KR" b="1" dirty="0" err="1" smtClean="0">
                <a:ea typeface="굴림" charset="-127"/>
              </a:rPr>
              <a:t>phospholipid</a:t>
            </a:r>
            <a:r>
              <a:rPr lang="en-US" altLang="ko-KR" dirty="0" smtClean="0">
                <a:ea typeface="굴림" charset="-127"/>
              </a:rPr>
              <a:t>, two fatty acids and a phosphate group are attached to glycerol 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two fatty acid tails are hydrophobic, but the phosphate group and its attachments form a hydrophilic head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032528" cy="2560701"/>
          </a:xfrm>
        </p:spPr>
        <p:txBody>
          <a:bodyPr>
            <a:normAutofit/>
          </a:bodyPr>
          <a:lstStyle/>
          <a:p>
            <a:pPr marL="266700" indent="-266700" algn="just">
              <a:spcBef>
                <a:spcPts val="1200"/>
              </a:spcBef>
              <a:buBlip>
                <a:blip r:embed="rId2"/>
              </a:buBlip>
            </a:pPr>
            <a:r>
              <a:rPr kumimoji="1"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인지질막은</a:t>
            </a: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이중 층으로 구성되어 있다</a:t>
            </a:r>
          </a:p>
          <a:p>
            <a:pPr marL="723900" lvl="1" indent="-277813" algn="just">
              <a:spcBef>
                <a:spcPts val="1200"/>
              </a:spcBef>
              <a:buFont typeface="Arial" charset="0"/>
              <a:buChar char="–"/>
            </a:pP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막의 주요 구성 성분은 지질이며</a:t>
            </a:r>
            <a:r>
              <a:rPr kumimoji="1"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, </a:t>
            </a: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그 중에서도 인지질</a:t>
            </a:r>
            <a:r>
              <a:rPr kumimoji="1"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(phospholipids)</a:t>
            </a: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이다</a:t>
            </a:r>
            <a:r>
              <a:rPr kumimoji="1"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.</a:t>
            </a:r>
          </a:p>
          <a:p>
            <a:pPr marL="723900" lvl="1" indent="-277813" algn="just">
              <a:spcBef>
                <a:spcPts val="1200"/>
              </a:spcBef>
              <a:buFont typeface="Arial" charset="0"/>
              <a:buChar char="–"/>
            </a:pP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머리 부분은 극성을 띠고 있어 </a:t>
            </a:r>
            <a:r>
              <a:rPr kumimoji="1"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친수성</a:t>
            </a:r>
            <a:r>
              <a:rPr kumimoji="1"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(hydrophilic)</a:t>
            </a: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두 개의 꼬리는 극성을 띠지 않으므로 </a:t>
            </a:r>
            <a:r>
              <a:rPr kumimoji="1"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소수성</a:t>
            </a:r>
            <a:r>
              <a:rPr kumimoji="1" lang="en-US" altLang="ko-KR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(hydrophobic)</a:t>
            </a:r>
          </a:p>
          <a:p>
            <a:pPr marL="723900" lvl="1" indent="-277813" algn="just">
              <a:spcBef>
                <a:spcPts val="1200"/>
              </a:spcBef>
              <a:buFont typeface="Arial" charset="0"/>
              <a:buChar char="–"/>
            </a:pP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세포막이 선택적 투과성을 갖게 되는 하나의 이유는 이중 층의 내부가 </a:t>
            </a:r>
            <a:r>
              <a:rPr kumimoji="1" lang="ko-KR" altLang="en-US" dirty="0" err="1" smtClean="0">
                <a:solidFill>
                  <a:srgbClr val="333333"/>
                </a:solidFill>
                <a:latin typeface="Arial" charset="0"/>
                <a:cs typeface="Arial" charset="0"/>
              </a:rPr>
              <a:t>소수성이기</a:t>
            </a:r>
            <a:r>
              <a:rPr kumimoji="1" lang="ko-KR" altLang="en-US" dirty="0" smtClean="0">
                <a:solidFill>
                  <a:srgbClr val="333333"/>
                </a:solidFill>
                <a:latin typeface="Arial" charset="0"/>
                <a:cs typeface="Arial" charset="0"/>
              </a:rPr>
              <a:t> 때문이다</a:t>
            </a: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838" y="1087438"/>
            <a:ext cx="66627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86325" y="5699142"/>
            <a:ext cx="227626" cy="44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(b)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ts val="18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905412" y="5695967"/>
            <a:ext cx="1306448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공간채우기</a:t>
            </a: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모형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90675" y="5699142"/>
            <a:ext cx="218008" cy="44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(a)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ts val="18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418425" y="5699142"/>
            <a:ext cx="218008" cy="44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(c)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lnSpc>
                <a:spcPts val="1800"/>
              </a:lnSpc>
            </a:pP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97062" y="5702317"/>
            <a:ext cx="538609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구조식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724812" y="5695967"/>
            <a:ext cx="947375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인지질 기호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14762" y="3879867"/>
            <a:ext cx="105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지방산</a:t>
            </a:r>
            <a:endParaRPr kumimoji="0"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</a:t>
            </a:r>
            <a:r>
              <a:rPr kumimoji="0" lang="en-US" altLang="ko-KR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Fatty acids)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8156612" y="4368817"/>
            <a:ext cx="538609" cy="44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친수성</a:t>
            </a:r>
            <a:endParaRPr kumimoji="0"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머리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150262" y="5029217"/>
            <a:ext cx="538609" cy="44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소수성</a:t>
            </a:r>
            <a:endParaRPr kumimoji="0" lang="en-US" altLang="ko-KR" sz="14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lang="ko-KR" altLang="en-US" sz="14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꼬리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7629562" y="4441842"/>
            <a:ext cx="501650" cy="6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ts val="1800"/>
              </a:lnSpc>
            </a:pPr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7515262" y="5102242"/>
            <a:ext cx="603250" cy="209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ts val="1800"/>
              </a:lnSpc>
            </a:pPr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7642262" y="5102242"/>
            <a:ext cx="482600" cy="6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ts val="1800"/>
              </a:lnSpc>
            </a:pPr>
            <a:endParaRPr lang="ko-KR" altLang="en-US" sz="14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3756062" y="1314467"/>
            <a:ext cx="359073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콜린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747639" y="1930417"/>
            <a:ext cx="538609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인산염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724312" y="2432067"/>
            <a:ext cx="718145" cy="2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ko-KR" altLang="en-US" sz="14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글리세롤</a:t>
            </a:r>
            <a:endParaRPr kumimoji="0" lang="en-US" altLang="ko-KR" sz="14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 rot="16200000">
            <a:off x="653929" y="4043851"/>
            <a:ext cx="151002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Hydrophobic tails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 rot="16200000">
            <a:off x="756609" y="1984864"/>
            <a:ext cx="14507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buFont typeface="TimesNewRomanPS Bold" pitchFamily="1" charset="0"/>
              <a:buNone/>
            </a:pPr>
            <a:r>
              <a:rPr kumimoji="0" lang="en-US" altLang="ko-KR" sz="1400" b="1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Hydrophilic head</a:t>
            </a:r>
            <a:endParaRPr kumimoji="0" lang="en-US" altLang="ko-KR" sz="1400" b="1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2269" y="6072206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인지질의 구조</a:t>
            </a:r>
            <a:endParaRPr lang="ko-KR" altLang="en-US" sz="1600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1810752"/>
          </a:xfrm>
        </p:spPr>
        <p:txBody>
          <a:bodyPr/>
          <a:lstStyle/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When phospholipids are added to water, they self-assemble into a </a:t>
            </a:r>
            <a:r>
              <a:rPr lang="en-US" altLang="ko-KR" dirty="0" err="1" smtClean="0">
                <a:ea typeface="굴림" charset="-127"/>
              </a:rPr>
              <a:t>bilayer</a:t>
            </a:r>
            <a:r>
              <a:rPr lang="en-US" altLang="ko-KR" dirty="0" smtClean="0">
                <a:ea typeface="굴림" charset="-127"/>
              </a:rPr>
              <a:t>, with the hydrophobic tails pointing toward the interior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The structure of phospholipids results in a </a:t>
            </a:r>
            <a:r>
              <a:rPr lang="en-US" altLang="ko-KR" dirty="0" err="1" smtClean="0">
                <a:ea typeface="굴림" charset="-127"/>
              </a:rPr>
              <a:t>bilayer</a:t>
            </a:r>
            <a:r>
              <a:rPr lang="en-US" altLang="ko-KR" dirty="0" smtClean="0">
                <a:ea typeface="굴림" charset="-127"/>
              </a:rPr>
              <a:t> arrangement found in cell membranes</a:t>
            </a:r>
          </a:p>
          <a:p>
            <a:pPr lvl="1" algn="just">
              <a:spcBef>
                <a:spcPts val="1200"/>
              </a:spcBef>
            </a:pPr>
            <a:r>
              <a:rPr lang="en-US" altLang="ko-KR" dirty="0" smtClean="0">
                <a:ea typeface="굴림" charset="-127"/>
              </a:rPr>
              <a:t>Phospholipids are the major component of all cell membranes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1142984"/>
            <a:ext cx="855821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52488" y="1431894"/>
            <a:ext cx="1933562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친수성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머리</a:t>
            </a:r>
            <a:endParaRPr kumimoji="0"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Hydrophilic head)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65188" y="5346414"/>
            <a:ext cx="184942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소수성</a:t>
            </a: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 꼬리</a:t>
            </a:r>
            <a:endParaRPr kumimoji="0" lang="en-US" altLang="ko-KR" sz="1600" b="1" dirty="0" smtClean="0">
              <a:latin typeface="Arial" pitchFamily="34" charset="0"/>
              <a:ea typeface="맑은 고딕" pitchFamily="50" charset="-127"/>
              <a:cs typeface="Arial" pitchFamily="34" charset="0"/>
              <a:sym typeface="TimesNewRomanPS Bold" pitchFamily="1" charset="0"/>
            </a:endParaRPr>
          </a:p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(</a:t>
            </a:r>
            <a:r>
              <a:rPr kumimoji="0"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Hydrophobic tail)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14788" y="5437172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kumimoji="0"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물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014788" y="1309672"/>
            <a:ext cx="20518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buFont typeface="TimesNewRomanPS Bold" pitchFamily="1" charset="0"/>
              <a:buNone/>
            </a:pP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TimesNewRomanPS Bold" pitchFamily="1" charset="0"/>
              </a:rPr>
              <a:t>물</a:t>
            </a:r>
            <a:endParaRPr kumimoji="0" lang="en-US" altLang="ko-KR" sz="16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 flipV="1">
            <a:off x="1168400" y="1898634"/>
            <a:ext cx="812800" cy="850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1638300" y="3359134"/>
            <a:ext cx="444500" cy="191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 sz="160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6090842"/>
            <a:ext cx="5923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인지질이</a:t>
            </a:r>
            <a:r>
              <a:rPr lang="en-US" altLang="ko-KR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수용액 환경에서 스스로 조합되어 만드는 </a:t>
            </a:r>
            <a:r>
              <a:rPr lang="ko-KR" altLang="en-US" sz="1600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이중층</a:t>
            </a:r>
            <a:r>
              <a:rPr lang="ko-KR" altLang="en-US" sz="1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구조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인지질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5133713"/>
          </a:xfrm>
        </p:spPr>
        <p:txBody>
          <a:bodyPr/>
          <a:lstStyle/>
          <a:p>
            <a:pPr marL="342900" indent="-342900" algn="just">
              <a:spcBef>
                <a:spcPct val="60000"/>
              </a:spcBef>
              <a:buFont typeface="+mj-lt"/>
              <a:buAutoNum type="arabicParenR" startAt="3"/>
            </a:pPr>
            <a:r>
              <a:rPr lang="ko-KR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왁스</a:t>
            </a:r>
            <a:r>
              <a:rPr lang="en-US" altLang="ko-KR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(wax)</a:t>
            </a:r>
            <a:r>
              <a:rPr lang="ko-KR" altLang="en-US" dirty="0" smtClean="0">
                <a:latin typeface="Arial" charset="0"/>
                <a:cs typeface="Arial" charset="0"/>
              </a:rPr>
              <a:t>는 지방산과 알코올이 결합되어 있는 지질의 하나로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지방보다 </a:t>
            </a:r>
            <a:r>
              <a:rPr lang="ko-KR" altLang="en-US" dirty="0" err="1" smtClean="0">
                <a:latin typeface="Arial" charset="0"/>
                <a:cs typeface="Arial" charset="0"/>
              </a:rPr>
              <a:t>소수성이</a:t>
            </a:r>
            <a:r>
              <a:rPr lang="ko-KR" altLang="en-US" dirty="0" smtClean="0">
                <a:latin typeface="Arial" charset="0"/>
                <a:cs typeface="Arial" charset="0"/>
              </a:rPr>
              <a:t> 더 강하다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342900" indent="-342900" algn="just">
              <a:spcBef>
                <a:spcPct val="60000"/>
              </a:spcBef>
              <a:buFont typeface="+mj-lt"/>
              <a:buAutoNum type="arabicParenR" startAt="3"/>
            </a:pPr>
            <a:r>
              <a:rPr lang="ko-KR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스테로이드</a:t>
            </a:r>
            <a:r>
              <a:rPr lang="en-US" altLang="ko-KR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(steroid)</a:t>
            </a:r>
            <a:r>
              <a:rPr lang="ko-KR" altLang="en-US" dirty="0" smtClean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endParaRPr lang="en-US" altLang="ko-KR" dirty="0" smtClean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탄소골격이 고리 형태인 지질이다</a:t>
            </a:r>
            <a:r>
              <a:rPr lang="en-US" altLang="ko-KR" dirty="0" smtClean="0">
                <a:latin typeface="Arial" charset="0"/>
                <a:cs typeface="Arial" charset="0"/>
              </a:rPr>
              <a:t>. 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모든 스테로이드는 </a:t>
            </a:r>
            <a:r>
              <a:rPr lang="en-US" altLang="ko-KR" dirty="0" smtClean="0">
                <a:latin typeface="Arial" charset="0"/>
                <a:cs typeface="Arial" charset="0"/>
              </a:rPr>
              <a:t>3</a:t>
            </a:r>
            <a:r>
              <a:rPr lang="ko-KR" altLang="en-US" dirty="0" smtClean="0">
                <a:latin typeface="Arial" charset="0"/>
                <a:cs typeface="Arial" charset="0"/>
              </a:rPr>
              <a:t>개의 육면체 고리와 하나의 </a:t>
            </a:r>
            <a:r>
              <a:rPr lang="en-US" altLang="ko-KR" dirty="0" smtClean="0">
                <a:latin typeface="Arial" charset="0"/>
                <a:cs typeface="Arial" charset="0"/>
              </a:rPr>
              <a:t>5</a:t>
            </a:r>
            <a:r>
              <a:rPr lang="ko-KR" altLang="en-US" dirty="0" err="1" smtClean="0">
                <a:latin typeface="Arial" charset="0"/>
                <a:cs typeface="Arial" charset="0"/>
              </a:rPr>
              <a:t>면체</a:t>
            </a:r>
            <a:r>
              <a:rPr lang="ko-KR" altLang="en-US" dirty="0" smtClean="0">
                <a:latin typeface="Arial" charset="0"/>
                <a:cs typeface="Arial" charset="0"/>
              </a:rPr>
              <a:t> 고리로 구성된 공통점을 가지고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스테로이드의 일종인 콜레스테롤은 동물세포막의 공통된 구성성분이며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다른 스테로이드가 합성되는 </a:t>
            </a:r>
            <a:r>
              <a:rPr lang="ko-KR" altLang="en-US" dirty="0" err="1" smtClean="0">
                <a:latin typeface="Arial" charset="0"/>
                <a:cs typeface="Arial" charset="0"/>
              </a:rPr>
              <a:t>전구체이다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척추동물의 성호르몬을 비롯해 많은 호르몬이 콜레스테롤로부터 만들어진다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혈중 콜레스테롤 농도가 높아지면 동맥경화가 일어날 수 있지만</a:t>
            </a:r>
            <a:r>
              <a:rPr lang="en-US" altLang="ko-KR" dirty="0" smtClean="0">
                <a:latin typeface="Arial" charset="0"/>
                <a:cs typeface="Arial" charset="0"/>
              </a:rPr>
              <a:t>, </a:t>
            </a:r>
            <a:r>
              <a:rPr lang="ko-KR" altLang="en-US" dirty="0" smtClean="0">
                <a:latin typeface="Arial" charset="0"/>
                <a:cs typeface="Arial" charset="0"/>
              </a:rPr>
              <a:t>콜레스테롤은 동물에게 매우 중요한 분자다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</a:p>
          <a:p>
            <a:pPr marL="544512" lvl="1" indent="-269875" algn="just">
              <a:spcBef>
                <a:spcPct val="60000"/>
              </a:spcBef>
            </a:pPr>
            <a:r>
              <a:rPr lang="ko-KR" altLang="en-US" dirty="0" smtClean="0">
                <a:latin typeface="Arial" charset="0"/>
                <a:cs typeface="Arial" charset="0"/>
              </a:rPr>
              <a:t>포화지방과 트랜스 지방 모두 콜레스테롤 수준에 영향을 미침으로써 건강에 악영향을 미칠 수 있다</a:t>
            </a:r>
            <a:r>
              <a:rPr lang="en-US" altLang="ko-KR" dirty="0" smtClean="0">
                <a:latin typeface="Arial" charset="0"/>
                <a:cs typeface="Arial" charset="0"/>
              </a:rPr>
              <a:t>.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0000" y="1152000"/>
            <a:ext cx="8103966" cy="2492990"/>
          </a:xfrm>
        </p:spPr>
        <p:txBody>
          <a:bodyPr/>
          <a:lstStyle/>
          <a:p>
            <a:pPr marL="342900" indent="-342900">
              <a:buFont typeface="+mj-lt"/>
              <a:buAutoNum type="arabicParenR" startAt="4"/>
            </a:pPr>
            <a:r>
              <a:rPr lang="en-US" altLang="ko-KR" dirty="0" smtClean="0">
                <a:solidFill>
                  <a:srgbClr val="3333FF"/>
                </a:solidFill>
                <a:ea typeface="굴림" charset="-127"/>
              </a:rPr>
              <a:t>Steroids</a:t>
            </a:r>
          </a:p>
          <a:p>
            <a:pPr lvl="1"/>
            <a:r>
              <a:rPr lang="en-US" altLang="ko-KR" b="1" dirty="0" smtClean="0">
                <a:ea typeface="굴림" charset="-127"/>
              </a:rPr>
              <a:t>Steroids </a:t>
            </a:r>
            <a:r>
              <a:rPr lang="en-US" altLang="ko-KR" dirty="0" smtClean="0">
                <a:ea typeface="굴림" charset="-127"/>
              </a:rPr>
              <a:t>are lipids characterized by a carbon skeleton consisting of four fused rings</a:t>
            </a:r>
          </a:p>
          <a:p>
            <a:pPr lvl="1"/>
            <a:r>
              <a:rPr lang="en-US" altLang="ko-KR" b="1" dirty="0" smtClean="0">
                <a:ea typeface="굴림" charset="-127"/>
              </a:rPr>
              <a:t>Cholesterol</a:t>
            </a:r>
            <a:r>
              <a:rPr lang="en-US" altLang="ko-KR" dirty="0" smtClean="0">
                <a:ea typeface="굴림" charset="-127"/>
              </a:rPr>
              <a:t>, an important steroid, is a component in animal cell membranes</a:t>
            </a:r>
          </a:p>
          <a:p>
            <a:pPr lvl="1"/>
            <a:r>
              <a:rPr lang="en-US" altLang="ko-KR" dirty="0" smtClean="0">
                <a:ea typeface="굴림" charset="-127"/>
              </a:rPr>
              <a:t>Although cholesterol is essential in animals, high levels in the blood may contribute to cardiovascular disease</a:t>
            </a: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928662" y="232926"/>
            <a:ext cx="7472386" cy="338554"/>
          </a:xfrm>
        </p:spPr>
        <p:txBody>
          <a:bodyPr/>
          <a:lstStyle/>
          <a:p>
            <a:pPr algn="r"/>
            <a:r>
              <a:rPr lang="ko-KR" altLang="en-US" sz="1600" b="1" dirty="0" smtClean="0"/>
              <a:t>지질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3333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ea typeface="맑은 고딕" pitchFamily="50" charset="-127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</TotalTime>
  <Words>8261</Words>
  <Application>Microsoft Office PowerPoint</Application>
  <PresentationFormat>화면 슬라이드 쇼(4:3)</PresentationFormat>
  <Paragraphs>1485</Paragraphs>
  <Slides>174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174</vt:i4>
      </vt:variant>
    </vt:vector>
  </HeadingPairs>
  <TitlesOfParts>
    <vt:vector size="176" baseType="lpstr">
      <vt:lpstr>Office 테마</vt:lpstr>
      <vt:lpstr>Image</vt:lpstr>
      <vt:lpstr>슬라이드 1</vt:lpstr>
      <vt:lpstr>탄소 – 생명의 골격</vt:lpstr>
      <vt:lpstr>탄소 – 생물 분자의 골격</vt:lpstr>
      <vt:lpstr>탄소 – 생물 분자의 골격</vt:lpstr>
      <vt:lpstr>슬라이드 5</vt:lpstr>
      <vt:lpstr>탄소화합물</vt:lpstr>
      <vt:lpstr>탄소화합물</vt:lpstr>
      <vt:lpstr>탄소화합물</vt:lpstr>
      <vt:lpstr>탄소화합물</vt:lpstr>
      <vt:lpstr>슬라이드 10</vt:lpstr>
      <vt:lpstr>탄소화합물</vt:lpstr>
      <vt:lpstr>탄소화합물</vt:lpstr>
      <vt:lpstr>탄소화합물</vt:lpstr>
      <vt:lpstr>탄소화합물</vt:lpstr>
      <vt:lpstr>탄소화합물</vt:lpstr>
      <vt:lpstr>탄소화합물</vt:lpstr>
      <vt:lpstr>이성질체</vt:lpstr>
      <vt:lpstr>이성질체</vt:lpstr>
      <vt:lpstr>슬라이드 19</vt:lpstr>
      <vt:lpstr>슬라이드 20</vt:lpstr>
      <vt:lpstr>이성질체</vt:lpstr>
      <vt:lpstr>이성질체</vt:lpstr>
      <vt:lpstr>탄소화합물</vt:lpstr>
      <vt:lpstr>탄소화합물</vt:lpstr>
      <vt:lpstr>가지 달린 알케인의 명명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작용기</vt:lpstr>
      <vt:lpstr>슬라이드 48</vt:lpstr>
      <vt:lpstr>생명의 분자</vt:lpstr>
      <vt:lpstr>핵심 개념</vt:lpstr>
      <vt:lpstr>중합체</vt:lpstr>
      <vt:lpstr>중합체</vt:lpstr>
      <vt:lpstr>중합체</vt:lpstr>
      <vt:lpstr>중합체</vt:lpstr>
      <vt:lpstr>중합체</vt:lpstr>
      <vt:lpstr>중합체</vt:lpstr>
      <vt:lpstr>탄수화물</vt:lpstr>
      <vt:lpstr>탄수화물</vt:lpstr>
      <vt:lpstr>탄수화물</vt:lpstr>
      <vt:lpstr>슬라이드 60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탄수화물</vt:lpstr>
      <vt:lpstr>슬라이드 76</vt:lpstr>
      <vt:lpstr>슬라이드 77</vt:lpstr>
      <vt:lpstr>탄수화물</vt:lpstr>
      <vt:lpstr>탄수화물</vt:lpstr>
      <vt:lpstr>지질</vt:lpstr>
      <vt:lpstr>지질</vt:lpstr>
      <vt:lpstr>지질</vt:lpstr>
      <vt:lpstr>지질</vt:lpstr>
      <vt:lpstr>지질</vt:lpstr>
      <vt:lpstr>지질</vt:lpstr>
      <vt:lpstr>지질</vt:lpstr>
      <vt:lpstr>지질</vt:lpstr>
      <vt:lpstr>지질</vt:lpstr>
      <vt:lpstr>지질</vt:lpstr>
      <vt:lpstr>지질</vt:lpstr>
      <vt:lpstr>지질</vt:lpstr>
      <vt:lpstr>인지질</vt:lpstr>
      <vt:lpstr>인지질</vt:lpstr>
      <vt:lpstr>인지질</vt:lpstr>
      <vt:lpstr>인지질</vt:lpstr>
      <vt:lpstr>인지질</vt:lpstr>
      <vt:lpstr>인지질</vt:lpstr>
      <vt:lpstr>지질</vt:lpstr>
      <vt:lpstr>지질</vt:lpstr>
      <vt:lpstr>지질</vt:lpstr>
      <vt:lpstr>지질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슬라이드 138</vt:lpstr>
      <vt:lpstr>단백질</vt:lpstr>
      <vt:lpstr>슬라이드 140</vt:lpstr>
      <vt:lpstr>슬라이드 141</vt:lpstr>
      <vt:lpstr>단백질</vt:lpstr>
      <vt:lpstr>단백질</vt:lpstr>
      <vt:lpstr>단백질</vt:lpstr>
      <vt:lpstr>단백질</vt:lpstr>
      <vt:lpstr>단백질</vt:lpstr>
      <vt:lpstr>단백질</vt:lpstr>
      <vt:lpstr>단백질</vt:lpstr>
      <vt:lpstr>핵산</vt:lpstr>
      <vt:lpstr>핵산</vt:lpstr>
      <vt:lpstr>슬라이드 151</vt:lpstr>
      <vt:lpstr>슬라이드 152</vt:lpstr>
      <vt:lpstr>슬라이드 153</vt:lpstr>
      <vt:lpstr>핵산</vt:lpstr>
      <vt:lpstr>핵산</vt:lpstr>
      <vt:lpstr>핵산</vt:lpstr>
      <vt:lpstr>슬라이드 157</vt:lpstr>
      <vt:lpstr>핵산</vt:lpstr>
      <vt:lpstr>핵산</vt:lpstr>
      <vt:lpstr>핵산</vt:lpstr>
      <vt:lpstr>핵산</vt:lpstr>
      <vt:lpstr>핵산</vt:lpstr>
      <vt:lpstr>핵산</vt:lpstr>
      <vt:lpstr>핵산</vt:lpstr>
      <vt:lpstr>슬라이드 165</vt:lpstr>
      <vt:lpstr>핵산</vt:lpstr>
      <vt:lpstr>핵산</vt:lpstr>
      <vt:lpstr>슬라이드 168</vt:lpstr>
      <vt:lpstr>슬라이드 169</vt:lpstr>
      <vt:lpstr>핵산</vt:lpstr>
      <vt:lpstr>슬라이드 171</vt:lpstr>
      <vt:lpstr>슬라이드 172</vt:lpstr>
      <vt:lpstr>핵산</vt:lpstr>
      <vt:lpstr>슬라이드 174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Staff</dc:creator>
  <cp:lastModifiedBy>Staff</cp:lastModifiedBy>
  <cp:revision>526</cp:revision>
  <dcterms:created xsi:type="dcterms:W3CDTF">2010-01-08T04:28:35Z</dcterms:created>
  <dcterms:modified xsi:type="dcterms:W3CDTF">2011-04-14T02:31:54Z</dcterms:modified>
</cp:coreProperties>
</file>