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78" r:id="rId4"/>
    <p:sldId id="267" r:id="rId5"/>
    <p:sldId id="268" r:id="rId6"/>
    <p:sldId id="261" r:id="rId7"/>
    <p:sldId id="273" r:id="rId8"/>
    <p:sldId id="262" r:id="rId9"/>
    <p:sldId id="274" r:id="rId10"/>
    <p:sldId id="276" r:id="rId11"/>
    <p:sldId id="277" r:id="rId12"/>
    <p:sldId id="275" r:id="rId13"/>
    <p:sldId id="292" r:id="rId14"/>
    <p:sldId id="263" r:id="rId15"/>
    <p:sldId id="270" r:id="rId16"/>
    <p:sldId id="271" r:id="rId17"/>
    <p:sldId id="272" r:id="rId18"/>
    <p:sldId id="290" r:id="rId19"/>
    <p:sldId id="284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1" r:id="rId3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DC7EE7-6693-41EC-90C9-16089AF12A2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61D928-8FCB-4F1B-9CEE-DB4F01A5127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4BECA-E07C-4E08-8837-BDEC24C9F62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895474-E8D6-4E44-9982-37BA14961EF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903D9C-0C11-41E5-9C29-6658887BC22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5F6C77-75A3-4148-A605-A61825315F5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제목 및 텍스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7EDDEA-84C1-42D7-8821-ABBD7094A67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A5A20E-A554-4630-8531-4E231AE126A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DF8EEB-D0D8-45AD-86B1-DF10452D450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3294AF-7D8D-4355-81F7-E60D52880A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7EEDA-A813-41CA-97C8-BA930EE821F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AB548D-C5B3-4376-B19A-274C59310A9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068FA-4CCD-45A4-A745-33594948DB3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6CA220-B785-406B-96D3-5F1ACB8C1A5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FE0D3-D9BA-4A3C-AEC5-35A7B45CDFE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C1CA895-6CD8-4364-BAC3-75E2795811D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hyperlink" Target="http://rd.ss.yahoo.com/SIG=19qh384uk/M=510026257.0.0.0/D=shp/P=/S=14489115:GRID/G=.07/I=1/A=1/R=0/J=1132763183743294.17e2505f7/cid=95940429/lnt=1;_ylt=AscwePmkZqXUPgPrEA4Urb0bFt0A;_ylu=X3oDMTBuYjFmYmVoBF9zAzIzNTAxMzc5BGx0AzIEc2VjA3Ny/**http:/www.amazon.com/exec/obidos/redirect?tag=yahoo-olp-music-20&amp;path=http://www.amazon.com/gp/product/offer-listing/B00005S6WP/ref=dp_bb_a/?condition=all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hyperlink" Target="http://rd.ss.yahoo.com/SIG=19q01f6bc/M=500027062.0.0.0/D=shp/P=/S=14489115:GRID/G=.07/I=2/A=1/R=0/J=1132763183748556.17e2505f7/cid=95940429/lnt=1;_ylt=Agh3bwVLrPKmOGeQN0bqKfwbFt0A;_ylu=X3oDMTBuYjFmYmVoBF9zAzIzNTAxMzc5BGx0AzIEc2VjA3Ny/**http:/www.amazon.com/exec/obidos/redirect?tag=yahoo-olp-music-20&amp;path=http://www.amazon.com/gp/product/offer-listing/B00005S6WP/ref=dp_bb_a/?condition=all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trex.com/products/whatistrex.asp" TargetMode="External"/><Relationship Id="rId7" Type="http://schemas.openxmlformats.org/officeDocument/2006/relationships/hyperlink" Target="http://www.trex.com/products/landscap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trex.com/products/installation/default.asp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hyperlink" Target="http://www.trex.com/universal/product_info/default.as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2089150"/>
          </a:xfrm>
        </p:spPr>
        <p:txBody>
          <a:bodyPr anchor="ctr" anchorCtr="0"/>
          <a:lstStyle/>
          <a:p>
            <a:pPr>
              <a:lnSpc>
                <a:spcPct val="80000"/>
              </a:lnSpc>
            </a:pPr>
            <a:r>
              <a:rPr lang="ko-KR" altLang="en-US" sz="4400" b="1"/>
              <a:t>목재 </a:t>
            </a:r>
            <a:r>
              <a:rPr lang="en-US" altLang="ko-KR" sz="4400" b="1">
                <a:latin typeface="Arial"/>
              </a:rPr>
              <a:t>–</a:t>
            </a:r>
            <a:r>
              <a:rPr lang="en-US" altLang="ko-KR" sz="4400" b="1"/>
              <a:t> </a:t>
            </a:r>
            <a:r>
              <a:rPr lang="ko-KR" altLang="en-US" sz="4400" b="1"/>
              <a:t>플라스틱 복합체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7772400" cy="5762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돋움" pitchFamily="50" charset="-127"/>
                <a:ea typeface="돋움" pitchFamily="50" charset="-127"/>
              </a:rPr>
              <a:t>   </a:t>
            </a:r>
            <a:r>
              <a:rPr lang="en-US" altLang="ko-KR" sz="2400" b="1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2400" b="1">
                <a:latin typeface="돋움" pitchFamily="50" charset="-127"/>
                <a:ea typeface="돋움" pitchFamily="50" charset="-127"/>
              </a:rPr>
              <a:t>마모에 강하다</a:t>
            </a:r>
            <a:r>
              <a:rPr lang="en-US" altLang="ko-KR" sz="2400" b="1">
                <a:latin typeface="돋움" pitchFamily="50" charset="-127"/>
                <a:ea typeface="돋움" pitchFamily="50" charset="-127"/>
              </a:rPr>
              <a:t>.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pic>
        <p:nvPicPr>
          <p:cNvPr id="77827" name="Picture 3" descr="EMB000005083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6840538" cy="2305050"/>
          </a:xfrm>
          <a:prstGeom prst="rect">
            <a:avLst/>
          </a:prstGeom>
          <a:noFill/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00113" y="3644900"/>
            <a:ext cx="274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균일한 강도 유지</a:t>
            </a:r>
          </a:p>
        </p:txBody>
      </p:sp>
      <p:pic>
        <p:nvPicPr>
          <p:cNvPr id="77829" name="Picture 5" descr="EMB0000050837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219575"/>
            <a:ext cx="6840538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b="1"/>
          </a:p>
          <a:p>
            <a:pPr>
              <a:buFont typeface="Wingdings" pitchFamily="2" charset="2"/>
              <a:buNone/>
            </a:pPr>
            <a:r>
              <a:rPr lang="en-US" altLang="ko-KR" sz="2400" b="1"/>
              <a:t> </a:t>
            </a:r>
          </a:p>
          <a:p>
            <a:pPr>
              <a:buFont typeface="Wingdings" pitchFamily="2" charset="2"/>
              <a:buNone/>
            </a:pPr>
            <a:endParaRPr lang="en-US" altLang="ko-KR" sz="2400" b="1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08038" y="436563"/>
            <a:ext cx="714216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항상 청결함을 유지하고 쉽게 더러워지지  않는다</a:t>
            </a:r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78852" name="Picture 4" descr="EMB000005083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345363" cy="2224087"/>
          </a:xfrm>
          <a:prstGeom prst="rect">
            <a:avLst/>
          </a:prstGeom>
          <a:noFill/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35013" y="3429000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깊이 있는 아름다움</a:t>
            </a:r>
          </a:p>
        </p:txBody>
      </p:sp>
      <p:pic>
        <p:nvPicPr>
          <p:cNvPr id="78854" name="Picture 6" descr="EMB0000050837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149725"/>
            <a:ext cx="67675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en-US" altLang="ko-KR" sz="3600" b="1"/>
              <a:t>WPC - 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5113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단점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지속적인 휨하중</a:t>
            </a:r>
            <a:r>
              <a:rPr lang="en-US" altLang="ko-KR" sz="1800"/>
              <a:t>, </a:t>
            </a:r>
            <a:r>
              <a:rPr lang="ko-KR" altLang="en-US" sz="1800"/>
              <a:t>특히 외부 환경조건이 혹한 경우 </a:t>
            </a:r>
            <a:r>
              <a:rPr lang="en-US" altLang="ko-KR" sz="1800"/>
              <a:t>CREEP</a:t>
            </a:r>
            <a:r>
              <a:rPr lang="ko-KR" altLang="en-US" sz="1800"/>
              <a:t>가 발생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장기간에 걸친 외부 환경에 대한 내구성 검증 필요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극성을 지닌 목질원료와 비극성을 지닌 열가소성 고분자간의 비상용화성</a:t>
            </a:r>
            <a:r>
              <a:rPr lang="en-US" altLang="ko-KR" sz="1800"/>
              <a:t>(incompatibility), </a:t>
            </a:r>
            <a:r>
              <a:rPr lang="ko-KR" altLang="en-US" sz="1800"/>
              <a:t>수분에 대한 비저항성 및 내부후성의 열등성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강화충전제의 형상이 섬유상인지 또는 분말상인지에 따라 그 물성의 차이를 보이기 때문에 단순히 가격 저하를 위한 첨가제 역할 뿐만 아니라 복합재의 물성을 향상시킬 수 있는 새로운 형태의 강화충전제를 개발할 필요성이 있음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en-US" altLang="ko-KR" sz="3600" b="1"/>
              <a:t>WPC - II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56165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소개 </a:t>
            </a:r>
            <a:r>
              <a:rPr lang="ko-KR" altLang="en-US" sz="1800"/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다공질의 목재 내의 공극이나 일부 세포벽에 수지액을 주입하는 것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비닐계의 </a:t>
            </a:r>
            <a:r>
              <a:rPr lang="en-US" altLang="ko-KR" sz="1800"/>
              <a:t>monomer, oligomer, prepolymer </a:t>
            </a:r>
            <a:r>
              <a:rPr lang="ko-KR" altLang="en-US" sz="1800"/>
              <a:t>수지액을 목재에 함침 또는 주입한 후 중합 경화시킨 것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페놀수지</a:t>
            </a:r>
            <a:r>
              <a:rPr lang="en-US" altLang="ko-KR" sz="1800"/>
              <a:t>, </a:t>
            </a:r>
            <a:r>
              <a:rPr lang="ko-KR" altLang="en-US" sz="1800"/>
              <a:t>에폭시수지 등을 주입한 수지처리목재도 포함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수지의 양은 </a:t>
            </a:r>
            <a:r>
              <a:rPr lang="en-US" altLang="ko-KR" sz="1800"/>
              <a:t>30~80%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고급화 등의 경향에 따라 수요 증가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공정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목재를 진공상태로 감압하여 목재 중에 공기를 제거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가압에 의해 수지액을 도입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방사선 조사법 또는 촉매가열법에 의해 중합 또는 경화시키며 촉매가열법이 일반적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en-US" altLang="ko-KR" sz="3600" b="1"/>
              <a:t>WPC - II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5113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물성 향상 </a:t>
            </a:r>
            <a:r>
              <a:rPr lang="en-US" altLang="ko-KR" sz="1800"/>
              <a:t>(</a:t>
            </a:r>
            <a:r>
              <a:rPr lang="ko-KR" altLang="en-US" sz="1800"/>
              <a:t>경도</a:t>
            </a:r>
            <a:r>
              <a:rPr lang="en-US" altLang="ko-KR" sz="1800"/>
              <a:t>, </a:t>
            </a:r>
            <a:r>
              <a:rPr lang="ko-KR" altLang="en-US" sz="1800"/>
              <a:t>압축강도</a:t>
            </a:r>
            <a:r>
              <a:rPr lang="en-US" altLang="ko-KR" sz="1800"/>
              <a:t>, </a:t>
            </a:r>
            <a:r>
              <a:rPr lang="ko-KR" altLang="en-US" sz="1800"/>
              <a:t>할렬</a:t>
            </a:r>
            <a:r>
              <a:rPr lang="en-US" altLang="ko-KR" sz="1800"/>
              <a:t>, </a:t>
            </a:r>
            <a:r>
              <a:rPr lang="ko-KR" altLang="en-US" sz="1800"/>
              <a:t>틀어짐</a:t>
            </a:r>
            <a:r>
              <a:rPr lang="en-US" altLang="ko-KR" sz="1800"/>
              <a:t>, </a:t>
            </a:r>
            <a:r>
              <a:rPr lang="ko-KR" altLang="en-US" sz="1800"/>
              <a:t>치수안정성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미생물 및 벌레에 대한 저항성 보유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미관 향상 </a:t>
            </a:r>
            <a:r>
              <a:rPr lang="en-US" altLang="ko-KR" sz="1800"/>
              <a:t>(</a:t>
            </a:r>
            <a:r>
              <a:rPr lang="ko-KR" altLang="en-US" sz="1800"/>
              <a:t>색조 및 광택</a:t>
            </a:r>
            <a:r>
              <a:rPr lang="en-US" altLang="ko-KR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60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3600">
                <a:latin typeface="돋움" pitchFamily="50" charset="-127"/>
                <a:ea typeface="돋움" pitchFamily="50" charset="-127"/>
              </a:rPr>
              <a:t>무처리재</a:t>
            </a:r>
          </a:p>
        </p:txBody>
      </p:sp>
      <p:pic>
        <p:nvPicPr>
          <p:cNvPr id="71683" name="Picture 3" descr="UNI0000050837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3960812" cy="4032250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056188" y="2060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2400"/>
          </a:p>
        </p:txBody>
      </p:sp>
      <p:pic>
        <p:nvPicPr>
          <p:cNvPr id="71685" name="Picture 5" descr="UNI000005083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9138"/>
            <a:ext cx="4103688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600" b="1">
                <a:latin typeface="돋움" pitchFamily="50" charset="-127"/>
                <a:ea typeface="돋움" pitchFamily="50" charset="-127"/>
              </a:rPr>
              <a:t> WPC </a:t>
            </a:r>
            <a:r>
              <a:rPr lang="ko-KR" altLang="en-US" sz="3600" b="1">
                <a:latin typeface="돋움" pitchFamily="50" charset="-127"/>
                <a:ea typeface="돋움" pitchFamily="50" charset="-127"/>
              </a:rPr>
              <a:t>처리재</a:t>
            </a:r>
            <a:r>
              <a:rPr lang="ko-KR" altLang="en-US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pic>
        <p:nvPicPr>
          <p:cNvPr id="72707" name="Picture 3" descr="UNI0000050837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4032250" cy="4032250"/>
          </a:xfrm>
          <a:prstGeom prst="rect">
            <a:avLst/>
          </a:prstGeom>
          <a:noFill/>
        </p:spPr>
      </p:pic>
      <p:pic>
        <p:nvPicPr>
          <p:cNvPr id="72708" name="Picture 4" descr="UNI0000050837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16113"/>
            <a:ext cx="3959225" cy="4105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/>
              <a:t>공정과정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endParaRPr lang="en-US" altLang="ko-KR" sz="2000"/>
          </a:p>
          <a:p>
            <a:endParaRPr lang="en-US" altLang="ko-KR" sz="2000"/>
          </a:p>
        </p:txBody>
      </p:sp>
      <p:pic>
        <p:nvPicPr>
          <p:cNvPr id="73732" name="Picture 4" descr="img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8497887" cy="4249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5413"/>
            <a:ext cx="8229600" cy="782637"/>
          </a:xfrm>
        </p:spPr>
        <p:txBody>
          <a:bodyPr/>
          <a:lstStyle/>
          <a:p>
            <a:r>
              <a:rPr lang="en-US" altLang="ko-KR" sz="3600" b="1">
                <a:latin typeface="돋움" pitchFamily="50" charset="-127"/>
                <a:ea typeface="돋움" pitchFamily="50" charset="-127"/>
              </a:rPr>
              <a:t>WPC</a:t>
            </a:r>
            <a:r>
              <a:rPr lang="ko-KR" altLang="en-US" sz="3600" b="1">
                <a:latin typeface="돋움" pitchFamily="50" charset="-127"/>
                <a:ea typeface="돋움" pitchFamily="50" charset="-127"/>
              </a:rPr>
              <a:t>의 공법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147050" cy="5399087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lang="en-US" altLang="ko-KR" sz="240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400" b="1">
                <a:latin typeface="돋움" pitchFamily="50" charset="-127"/>
                <a:ea typeface="돋움" pitchFamily="50" charset="-127"/>
              </a:rPr>
              <a:t>주입 물질에 따른 분류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-  Phenol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계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-  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비닐계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-  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아크릴계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-  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에스텔계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-  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우레탄계 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2400">
              <a:latin typeface="돋움" pitchFamily="50" charset="-127"/>
              <a:ea typeface="돋움" pitchFamily="50" charset="-127"/>
            </a:endParaRP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lang="ko-KR" altLang="en-US" sz="2400" b="1">
                <a:latin typeface="돋움" pitchFamily="50" charset="-127"/>
                <a:ea typeface="돋움" pitchFamily="50" charset="-127"/>
              </a:rPr>
              <a:t> 경화 방법에 따른 분류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방사선법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240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2400">
                <a:latin typeface="돋움" pitchFamily="50" charset="-127"/>
                <a:ea typeface="돋움" pitchFamily="50" charset="-127"/>
              </a:rPr>
              <a:t>촉매 가열법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en-US" altLang="ko-KR" sz="3600" b="1"/>
              <a:t>WPC </a:t>
            </a:r>
            <a:r>
              <a:rPr lang="ko-KR" altLang="en-US" sz="3600" b="1"/>
              <a:t>처리를 통한 목재의 물성 비교</a:t>
            </a:r>
            <a:endParaRPr lang="ko-KR" altLang="en-US" sz="32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b="1" i="1">
                <a:latin typeface="Arial"/>
              </a:rPr>
              <a:t> </a:t>
            </a:r>
            <a:r>
              <a:rPr lang="en-US" altLang="ko-KR"/>
              <a:t> </a:t>
            </a:r>
          </a:p>
          <a:p>
            <a:pPr>
              <a:lnSpc>
                <a:spcPct val="130000"/>
              </a:lnSpc>
            </a:pPr>
            <a:r>
              <a:rPr lang="ko-KR" altLang="en-US" sz="2000" b="1"/>
              <a:t>기존 무처리 제품과 일본 </a:t>
            </a:r>
            <a:r>
              <a:rPr lang="en-US" altLang="ko-KR" sz="2000" b="1"/>
              <a:t>WPC</a:t>
            </a:r>
            <a:r>
              <a:rPr lang="ko-KR" altLang="en-US" sz="2000" b="1"/>
              <a:t>제품</a:t>
            </a:r>
            <a:r>
              <a:rPr lang="en-US" altLang="ko-KR" sz="2000" b="1"/>
              <a:t>, </a:t>
            </a:r>
            <a:r>
              <a:rPr lang="ko-KR" altLang="en-US" sz="2000" b="1"/>
              <a:t>이건 </a:t>
            </a:r>
            <a:r>
              <a:rPr lang="en-US" altLang="ko-KR" sz="2000" b="1"/>
              <a:t>WPC </a:t>
            </a:r>
            <a:r>
              <a:rPr lang="ko-KR" altLang="en-US" sz="2000" b="1"/>
              <a:t>마루처리 제품의 물성 비교를 통해 목재 함수율</a:t>
            </a:r>
            <a:r>
              <a:rPr lang="en-US" altLang="ko-KR" sz="2000" b="1"/>
              <a:t>, </a:t>
            </a:r>
            <a:r>
              <a:rPr lang="ko-KR" altLang="en-US" sz="2000" b="1"/>
              <a:t>밀도</a:t>
            </a:r>
            <a:r>
              <a:rPr lang="en-US" altLang="ko-KR" sz="2000" b="1"/>
              <a:t>, </a:t>
            </a:r>
            <a:r>
              <a:rPr lang="ko-KR" altLang="en-US" sz="2000" b="1"/>
              <a:t>치수 안정성 등을 비교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- 1. Untreated: </a:t>
            </a:r>
            <a:r>
              <a:rPr lang="ko-KR" altLang="en-US" sz="1800"/>
              <a:t>기존 무처리 제품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   </a:t>
            </a:r>
            <a:r>
              <a:rPr lang="en-US" altLang="ko-KR" sz="1800"/>
              <a:t>- 2. Colored: </a:t>
            </a:r>
            <a:r>
              <a:rPr lang="ko-KR" altLang="en-US" sz="1800"/>
              <a:t>기존 무처리 제품에 표면 착색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   </a:t>
            </a:r>
            <a:r>
              <a:rPr lang="en-US" altLang="ko-KR" sz="1800"/>
              <a:t>- 3. Japanese: </a:t>
            </a:r>
            <a:r>
              <a:rPr lang="ko-KR" altLang="en-US" sz="1800"/>
              <a:t>일본 </a:t>
            </a:r>
            <a:r>
              <a:rPr lang="en-US" altLang="ko-KR" sz="1800"/>
              <a:t>WPC </a:t>
            </a:r>
            <a:r>
              <a:rPr lang="ko-KR" altLang="en-US" sz="1800"/>
              <a:t>처리 제품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   </a:t>
            </a:r>
            <a:r>
              <a:rPr lang="en-US" altLang="ko-KR" sz="1800"/>
              <a:t>- 4. WPC:  </a:t>
            </a:r>
            <a:r>
              <a:rPr lang="ko-KR" altLang="en-US" sz="1800"/>
              <a:t>이건 </a:t>
            </a:r>
            <a:r>
              <a:rPr lang="en-US" altLang="ko-KR" sz="1800"/>
              <a:t>WPC </a:t>
            </a:r>
            <a:r>
              <a:rPr lang="ko-KR" altLang="en-US" sz="1800"/>
              <a:t>마루 제품 </a:t>
            </a:r>
            <a:r>
              <a:rPr lang="ko-KR" alt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600" b="1"/>
              <a:t>서론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3950"/>
            <a:ext cx="8362950" cy="5473700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수퍼 우드 </a:t>
            </a:r>
            <a:r>
              <a:rPr lang="en-US" altLang="ko-KR" sz="2000" b="1"/>
              <a:t>(super wood)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목재와는 다른 성능이나 형태를 지님으로써 목재의 단점을 개선한 새로운 목질계 재료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 모습은 그대로 유지한 상태에서 물리적</a:t>
            </a:r>
            <a:r>
              <a:rPr lang="en-US" altLang="ko-KR" sz="1800"/>
              <a:t>, </a:t>
            </a:r>
            <a:r>
              <a:rPr lang="ko-KR" altLang="en-US" sz="1800"/>
              <a:t>화학적 성질은 변환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목재를 완전히 연소해 플라스틱</a:t>
            </a:r>
            <a:r>
              <a:rPr lang="en-US" altLang="ko-KR" sz="1800"/>
              <a:t>, </a:t>
            </a:r>
            <a:r>
              <a:rPr lang="ko-KR" altLang="en-US" sz="1800"/>
              <a:t>탄소섬유</a:t>
            </a:r>
            <a:r>
              <a:rPr lang="en-US" altLang="ko-KR" sz="1800"/>
              <a:t>, </a:t>
            </a:r>
            <a:r>
              <a:rPr lang="ko-KR" altLang="en-US" sz="1800"/>
              <a:t>접착제등으로 형체를 완전히 변환 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2000"/>
          </a:p>
          <a:p>
            <a:pPr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목재</a:t>
            </a:r>
            <a:r>
              <a:rPr lang="en-US" altLang="ko-KR" sz="2000" b="1"/>
              <a:t>-</a:t>
            </a:r>
            <a:r>
              <a:rPr lang="ko-KR" altLang="en-US" sz="2000" b="1"/>
              <a:t>플라스틱복합체 </a:t>
            </a:r>
            <a:r>
              <a:rPr lang="en-US" altLang="ko-KR" sz="2000" b="1"/>
              <a:t>(WPC: wood plastic composite)</a:t>
            </a:r>
          </a:p>
          <a:p>
            <a:pPr>
              <a:spcBef>
                <a:spcPct val="30000"/>
              </a:spcBef>
              <a:buClrTx/>
              <a:buFontTx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천연 고분자 구조체인 목재와 합성고분자를 복합시킨 재료</a:t>
            </a:r>
          </a:p>
          <a:p>
            <a:pPr>
              <a:spcBef>
                <a:spcPct val="30000"/>
              </a:spcBef>
              <a:buClrTx/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 외에 다른 재생가능자원 이용  </a:t>
            </a:r>
          </a:p>
          <a:p>
            <a:pPr>
              <a:spcBef>
                <a:spcPct val="30000"/>
              </a:spcBef>
              <a:buClrTx/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목재에 플라스틱의 성질을 부여하여 목재의 단점을 개량하는 동시에 장점을 살리면서 기능을 높인 재료</a:t>
            </a:r>
          </a:p>
          <a:p>
            <a:pPr>
              <a:spcBef>
                <a:spcPct val="30000"/>
              </a:spcBef>
              <a:buClrTx/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좁은 의미에서</a:t>
            </a:r>
            <a:r>
              <a:rPr lang="en-US" altLang="ko-KR" sz="1800"/>
              <a:t>, </a:t>
            </a:r>
            <a:r>
              <a:rPr lang="ko-KR" altLang="en-US" sz="1800"/>
              <a:t>비닐계의 </a:t>
            </a:r>
            <a:r>
              <a:rPr lang="en-US" altLang="ko-KR" sz="1800"/>
              <a:t>monomer, oligomer, prepolymer</a:t>
            </a:r>
            <a:r>
              <a:rPr lang="ko-KR" altLang="en-US" sz="1800"/>
              <a:t>를 주체로 한 수지액을 목재에 함침</a:t>
            </a:r>
            <a:r>
              <a:rPr lang="en-US" altLang="ko-KR" sz="1800"/>
              <a:t>, </a:t>
            </a:r>
            <a:r>
              <a:rPr lang="ko-KR" altLang="en-US" sz="1800"/>
              <a:t>주입한 후 목재 내에서 중합</a:t>
            </a:r>
            <a:r>
              <a:rPr lang="en-US" altLang="ko-KR" sz="1800"/>
              <a:t>, </a:t>
            </a:r>
            <a:r>
              <a:rPr lang="ko-KR" altLang="en-US" sz="1800"/>
              <a:t>경화시켜 일체화 한 것</a:t>
            </a:r>
            <a:r>
              <a:rPr lang="en-US" altLang="ko-KR" sz="1800"/>
              <a:t>. </a:t>
            </a:r>
          </a:p>
          <a:p>
            <a:pPr>
              <a:spcBef>
                <a:spcPct val="30000"/>
              </a:spcBef>
              <a:buClrTx/>
              <a:buFontTx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넓은 의미에서</a:t>
            </a:r>
            <a:r>
              <a:rPr lang="en-US" altLang="ko-KR" sz="1800"/>
              <a:t>, </a:t>
            </a:r>
            <a:r>
              <a:rPr lang="ko-KR" altLang="en-US" sz="1800"/>
              <a:t>비닐수지 외에  페놀수지</a:t>
            </a:r>
            <a:r>
              <a:rPr lang="en-US" altLang="ko-KR" sz="1800"/>
              <a:t>, </a:t>
            </a:r>
            <a:r>
              <a:rPr lang="ko-KR" altLang="en-US" sz="1800"/>
              <a:t>에폭시수지 등을 주입한 수지처리목재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b="1"/>
              <a:t>함수율 </a:t>
            </a:r>
            <a:r>
              <a:rPr lang="en-US" altLang="ko-KR" sz="3600" b="1"/>
              <a:t>(Moisture Content :%)</a:t>
            </a:r>
            <a:r>
              <a:rPr lang="en-US" altLang="ko-KR" sz="3200"/>
              <a:t> </a:t>
            </a:r>
          </a:p>
        </p:txBody>
      </p:sp>
      <p:pic>
        <p:nvPicPr>
          <p:cNvPr id="81923" name="Picture 3" descr="UNI7c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981200"/>
            <a:ext cx="6665913" cy="433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b="1"/>
              <a:t>밀도 </a:t>
            </a:r>
            <a:r>
              <a:rPr lang="en-US" altLang="ko-KR" sz="3600" b="1"/>
              <a:t>(Density : g/㎤ )</a:t>
            </a:r>
            <a:r>
              <a:rPr lang="en-US" altLang="ko-KR" sz="3200"/>
              <a:t> </a:t>
            </a:r>
          </a:p>
        </p:txBody>
      </p:sp>
      <p:pic>
        <p:nvPicPr>
          <p:cNvPr id="82947" name="Picture 3" descr="UNI7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75" y="1981200"/>
            <a:ext cx="6673850" cy="425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b="1"/>
              <a:t>흡수율 </a:t>
            </a:r>
            <a:r>
              <a:rPr lang="en-US" altLang="ko-KR" sz="3600" b="1"/>
              <a:t>(Water Absorption : %)</a:t>
            </a:r>
            <a:r>
              <a:rPr lang="en-US" altLang="ko-KR" sz="3200"/>
              <a:t> </a:t>
            </a:r>
          </a:p>
        </p:txBody>
      </p:sp>
      <p:pic>
        <p:nvPicPr>
          <p:cNvPr id="83971" name="Picture 3" descr="UNI7d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1295400"/>
            <a:ext cx="7129463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b="1"/>
              <a:t>흡수 팽창율 </a:t>
            </a:r>
            <a:r>
              <a:rPr lang="en-US" altLang="ko-KR" sz="3600" b="1"/>
              <a:t>(Swelling : %)</a:t>
            </a:r>
            <a:r>
              <a:rPr lang="en-US" altLang="ko-KR" sz="3200"/>
              <a:t> </a:t>
            </a:r>
          </a:p>
        </p:txBody>
      </p:sp>
      <p:pic>
        <p:nvPicPr>
          <p:cNvPr id="84995" name="Picture 3" descr="UNI7d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840537" cy="478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15888"/>
            <a:ext cx="7627937" cy="912812"/>
          </a:xfrm>
        </p:spPr>
        <p:txBody>
          <a:bodyPr/>
          <a:lstStyle/>
          <a:p>
            <a:r>
              <a:rPr lang="en-US" altLang="ko-KR" sz="3600" b="1"/>
              <a:t>WPC</a:t>
            </a:r>
            <a:r>
              <a:rPr lang="ko-KR" altLang="en-US" sz="3600" b="1"/>
              <a:t>의 이용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00125"/>
            <a:ext cx="8208963" cy="5597525"/>
          </a:xfrm>
        </p:spPr>
        <p:txBody>
          <a:bodyPr/>
          <a:lstStyle/>
          <a:p>
            <a:pPr marL="357188" indent="-357188" algn="just">
              <a:lnSpc>
                <a:spcPct val="105000"/>
              </a:lnSpc>
              <a:spcBef>
                <a:spcPct val="25000"/>
              </a:spcBef>
            </a:pPr>
            <a:r>
              <a:rPr lang="ko-KR" altLang="en-US" sz="2000" b="1"/>
              <a:t>건축 재료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마루판 </a:t>
            </a:r>
            <a:r>
              <a:rPr lang="en-US" altLang="ko-KR" sz="1800"/>
              <a:t>: </a:t>
            </a:r>
            <a:r>
              <a:rPr lang="ko-KR" altLang="en-US" sz="1800"/>
              <a:t>일반 주택용 마루</a:t>
            </a:r>
            <a:r>
              <a:rPr lang="en-US" altLang="ko-KR" sz="1800"/>
              <a:t>, </a:t>
            </a:r>
            <a:r>
              <a:rPr lang="ko-KR" altLang="en-US" sz="1800"/>
              <a:t>창틀</a:t>
            </a:r>
            <a:r>
              <a:rPr lang="en-US" altLang="ko-KR" sz="1800"/>
              <a:t>, </a:t>
            </a:r>
            <a:r>
              <a:rPr lang="ko-KR" altLang="en-US" sz="1800"/>
              <a:t>문</a:t>
            </a:r>
            <a:r>
              <a:rPr lang="en-US" altLang="ko-KR" sz="1800"/>
              <a:t>, </a:t>
            </a:r>
            <a:r>
              <a:rPr lang="ko-KR" altLang="en-US" sz="1800"/>
              <a:t>계단</a:t>
            </a:r>
            <a:r>
              <a:rPr lang="en-US" altLang="ko-KR" sz="1800"/>
              <a:t>, </a:t>
            </a:r>
            <a:r>
              <a:rPr lang="ko-KR" altLang="en-US" sz="1800"/>
              <a:t>난간 등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</a:pPr>
            <a:r>
              <a:rPr lang="ko-KR" altLang="en-US" sz="2000" b="1"/>
              <a:t>공업 재료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금속을 사용하기 곤란한 부재 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내후</a:t>
            </a:r>
            <a:r>
              <a:rPr lang="en-US" altLang="ko-KR" sz="1800"/>
              <a:t>, </a:t>
            </a:r>
            <a:r>
              <a:rPr lang="ko-KR" altLang="en-US" sz="1800"/>
              <a:t>내약품이 요구되는 부재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내마모성이 요구되는 부재 </a:t>
            </a:r>
            <a:r>
              <a:rPr lang="en-US" altLang="ko-KR" sz="1800"/>
              <a:t>( </a:t>
            </a:r>
            <a:r>
              <a:rPr lang="ko-KR" altLang="en-US" sz="1800"/>
              <a:t>방적용 </a:t>
            </a:r>
            <a:r>
              <a:rPr lang="en-US" altLang="ko-KR" sz="1800"/>
              <a:t>Shuttle, </a:t>
            </a:r>
            <a:r>
              <a:rPr lang="ko-KR" altLang="en-US" sz="1800"/>
              <a:t>형틀재 등 </a:t>
            </a:r>
            <a:r>
              <a:rPr lang="en-US" altLang="ko-KR" sz="1800"/>
              <a:t>)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</a:pPr>
            <a:r>
              <a:rPr lang="ko-KR" altLang="en-US" sz="2000" b="1"/>
              <a:t>가구 공예 재료</a:t>
            </a:r>
            <a:r>
              <a:rPr lang="ko-KR" altLang="en-US" sz="1800" b="1"/>
              <a:t>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가구</a:t>
            </a:r>
            <a:r>
              <a:rPr lang="en-US" altLang="ko-KR" sz="1800"/>
              <a:t>, </a:t>
            </a:r>
            <a:r>
              <a:rPr lang="ko-KR" altLang="en-US" sz="1800"/>
              <a:t>계산대</a:t>
            </a:r>
            <a:r>
              <a:rPr lang="en-US" altLang="ko-KR" sz="1800"/>
              <a:t>, </a:t>
            </a:r>
            <a:r>
              <a:rPr lang="ko-KR" altLang="en-US" sz="1800"/>
              <a:t>천판</a:t>
            </a:r>
            <a:r>
              <a:rPr lang="en-US" altLang="ko-KR" sz="1800"/>
              <a:t>, </a:t>
            </a:r>
            <a:r>
              <a:rPr lang="ko-KR" altLang="en-US" sz="1800"/>
              <a:t>가구류의 손잡이</a:t>
            </a:r>
            <a:r>
              <a:rPr lang="en-US" altLang="ko-KR" sz="1800"/>
              <a:t>, </a:t>
            </a:r>
            <a:r>
              <a:rPr lang="ko-KR" altLang="en-US" sz="1800"/>
              <a:t>문손잡이 등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착색한 </a:t>
            </a:r>
            <a:r>
              <a:rPr lang="en-US" altLang="ko-KR" sz="1800"/>
              <a:t>WPC</a:t>
            </a:r>
            <a:r>
              <a:rPr lang="ko-KR" altLang="en-US" sz="1800"/>
              <a:t>를 이용하여 종이칼</a:t>
            </a:r>
            <a:r>
              <a:rPr lang="en-US" altLang="ko-KR" sz="1800"/>
              <a:t>, </a:t>
            </a:r>
            <a:r>
              <a:rPr lang="ko-KR" altLang="en-US" sz="1800"/>
              <a:t>만년필 몸체</a:t>
            </a:r>
            <a:r>
              <a:rPr lang="en-US" altLang="ko-KR" sz="1800"/>
              <a:t>, </a:t>
            </a:r>
            <a:r>
              <a:rPr lang="ko-KR" altLang="en-US" sz="1800"/>
              <a:t>라이터 등에도 이용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</a:pPr>
            <a:r>
              <a:rPr lang="ko-KR" altLang="en-US" sz="2000" b="1"/>
              <a:t>스포츠 용품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양궁</a:t>
            </a:r>
            <a:r>
              <a:rPr lang="en-US" altLang="ko-KR" sz="1800"/>
              <a:t>, </a:t>
            </a:r>
            <a:r>
              <a:rPr lang="ko-KR" altLang="en-US" sz="1800"/>
              <a:t>총 개머리판</a:t>
            </a:r>
            <a:r>
              <a:rPr lang="en-US" altLang="ko-KR" sz="1800"/>
              <a:t>, </a:t>
            </a:r>
            <a:r>
              <a:rPr lang="ko-KR" altLang="en-US" sz="1800"/>
              <a:t>골프 클럽 헤드</a:t>
            </a:r>
            <a:r>
              <a:rPr lang="en-US" altLang="ko-KR" sz="1800"/>
              <a:t>, </a:t>
            </a:r>
            <a:r>
              <a:rPr lang="ko-KR" altLang="en-US" sz="1800"/>
              <a:t>당구용 쿠</a:t>
            </a:r>
            <a:r>
              <a:rPr lang="en-US" altLang="ko-KR" sz="1800"/>
              <a:t>, </a:t>
            </a:r>
            <a:r>
              <a:rPr lang="ko-KR" altLang="en-US" sz="1800"/>
              <a:t>굴림판</a:t>
            </a:r>
            <a:r>
              <a:rPr lang="en-US" altLang="ko-KR" sz="1800"/>
              <a:t>, </a:t>
            </a:r>
            <a:r>
              <a:rPr lang="ko-KR" altLang="en-US" sz="1800"/>
              <a:t>하키스틱 등 </a:t>
            </a:r>
          </a:p>
          <a:p>
            <a:pPr marL="357188" indent="-357188" algn="just">
              <a:lnSpc>
                <a:spcPct val="10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기타 </a:t>
            </a:r>
            <a:r>
              <a:rPr lang="en-US" altLang="ko-KR" sz="1800"/>
              <a:t>: </a:t>
            </a:r>
            <a:r>
              <a:rPr lang="ko-KR" altLang="en-US" sz="1800"/>
              <a:t>악기용재</a:t>
            </a:r>
            <a:r>
              <a:rPr lang="en-US" altLang="ko-KR" sz="1800"/>
              <a:t>, </a:t>
            </a:r>
            <a:r>
              <a:rPr lang="ko-KR" altLang="en-US" sz="1800"/>
              <a:t>음향기기의 캐비넷</a:t>
            </a:r>
            <a:r>
              <a:rPr lang="en-US" altLang="ko-KR" sz="1800"/>
              <a:t>, </a:t>
            </a:r>
            <a:r>
              <a:rPr lang="ko-KR" altLang="en-US" sz="1800"/>
              <a:t>장신구용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ko-KR" sz="3600" b="1"/>
              <a:t>WPC</a:t>
            </a:r>
            <a:r>
              <a:rPr lang="ko-KR" altLang="en-US" sz="3600" b="1"/>
              <a:t>를 이용한 제품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ko-KR" altLang="ko-KR" sz="24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ln/>
        </p:spPr>
        <p:txBody>
          <a:bodyPr/>
          <a:lstStyle/>
          <a:p>
            <a:endParaRPr lang="ko-KR" altLang="ko-KR" sz="2400"/>
          </a:p>
        </p:txBody>
      </p:sp>
      <p:sp>
        <p:nvSpPr>
          <p:cNvPr id="89093" name="Rectangle 5"/>
          <p:cNvSpPr>
            <a:spLocks noGrp="1" noChangeArrowheads="1"/>
          </p:cNvSpPr>
          <p:nvPr>
            <p:ph sz="quarter" idx="3"/>
          </p:nvPr>
        </p:nvSpPr>
        <p:spPr>
          <a:ln/>
        </p:spPr>
        <p:txBody>
          <a:bodyPr/>
          <a:lstStyle/>
          <a:p>
            <a:endParaRPr lang="ko-KR" altLang="ko-KR" sz="2400"/>
          </a:p>
        </p:txBody>
      </p:sp>
      <p:sp>
        <p:nvSpPr>
          <p:cNvPr id="89094" name="Rectangle 6"/>
          <p:cNvSpPr>
            <a:spLocks noGrp="1" noChangeArrowheads="1"/>
          </p:cNvSpPr>
          <p:nvPr>
            <p:ph sz="quarter" idx="4"/>
          </p:nvPr>
        </p:nvSpPr>
        <p:spPr>
          <a:ln/>
        </p:spPr>
        <p:txBody>
          <a:bodyPr/>
          <a:lstStyle/>
          <a:p>
            <a:endParaRPr lang="ko-KR" altLang="ko-KR" sz="2400"/>
          </a:p>
        </p:txBody>
      </p:sp>
      <p:pic>
        <p:nvPicPr>
          <p:cNvPr id="89095" name="Picture 7" descr="smain_0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4032250" cy="2160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6" name="Picture 8" descr="smain_0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4032250" cy="21605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89097" name="Picture 9" descr="smain_0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33825"/>
            <a:ext cx="4032250" cy="22320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89098" name="Picture 10" descr="smain_0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33825"/>
            <a:ext cx="4032250" cy="22320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123456_t_timagesamazoncomimagesp084429447001mzzzzzzz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0"/>
            <a:ext cx="666750" cy="666750"/>
          </a:xfrm>
          <a:prstGeom prst="rect">
            <a:avLst/>
          </a:prstGeom>
          <a:noFill/>
        </p:spPr>
      </p:pic>
      <p:pic>
        <p:nvPicPr>
          <p:cNvPr id="90115" name="Picture 3" descr="123456_t_timagesamazoncomimagesp084429447001mzzzzzzzjpg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0"/>
            <a:ext cx="666750" cy="666750"/>
          </a:xfrm>
          <a:prstGeom prst="rect">
            <a:avLst/>
          </a:prstGeom>
          <a:noFill/>
        </p:spPr>
      </p:pic>
      <p:pic>
        <p:nvPicPr>
          <p:cNvPr id="90116" name="Picture 4" descr="navbarvertslicer2_c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3657600"/>
            <a:ext cx="8101013" cy="2016125"/>
          </a:xfrm>
          <a:prstGeom prst="rect">
            <a:avLst/>
          </a:prstGeom>
          <a:noFill/>
        </p:spPr>
      </p:pic>
      <p:pic>
        <p:nvPicPr>
          <p:cNvPr id="90117" name="Picture 5" descr="200305221202435413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04800" y="685800"/>
            <a:ext cx="4038600" cy="2163763"/>
          </a:xfrm>
          <a:noFill/>
          <a:ln/>
        </p:spPr>
      </p:pic>
      <p:pic>
        <p:nvPicPr>
          <p:cNvPr id="90118" name="Picture 6" descr="design01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800600" y="685800"/>
            <a:ext cx="3954463" cy="2189163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MB0000050837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4032250" cy="2852738"/>
          </a:xfrm>
          <a:prstGeom prst="rect">
            <a:avLst/>
          </a:prstGeom>
          <a:noFill/>
        </p:spPr>
      </p:pic>
      <p:pic>
        <p:nvPicPr>
          <p:cNvPr id="91139" name="Picture 3" descr="EMB0000050837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92150"/>
            <a:ext cx="3924300" cy="2841625"/>
          </a:xfrm>
          <a:prstGeom prst="rect">
            <a:avLst/>
          </a:prstGeom>
          <a:noFill/>
        </p:spPr>
      </p:pic>
      <p:pic>
        <p:nvPicPr>
          <p:cNvPr id="91140" name="Picture 4" descr="EMB0000050837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860800"/>
            <a:ext cx="4032250" cy="266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MB000005083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765175"/>
            <a:ext cx="6121400" cy="2735263"/>
          </a:xfrm>
          <a:prstGeom prst="rect">
            <a:avLst/>
          </a:prstGeom>
          <a:noFill/>
        </p:spPr>
      </p:pic>
      <p:pic>
        <p:nvPicPr>
          <p:cNvPr id="92163" name="Picture 3" descr="EMB0000050837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860800"/>
            <a:ext cx="5903912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r>
              <a:rPr lang="ko-KR" altLang="en-US" sz="3600" b="1"/>
              <a:t>결 론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1800"/>
              <a:t>목재자원은 석유</a:t>
            </a:r>
            <a:r>
              <a:rPr lang="en-US" altLang="ko-KR" sz="1800"/>
              <a:t>, </a:t>
            </a:r>
            <a:r>
              <a:rPr lang="ko-KR" altLang="en-US" sz="1800"/>
              <a:t>철</a:t>
            </a:r>
            <a:r>
              <a:rPr lang="en-US" altLang="ko-KR" sz="1800"/>
              <a:t>, </a:t>
            </a:r>
            <a:r>
              <a:rPr lang="ko-KR" altLang="en-US" sz="1800"/>
              <a:t>시멘트 등의 다른 비생물계 자원과는 달리 나무를 심고 베는 시기를 조절하면 매년 연속적으 로 일정량의 목재를 얻을 수 있는 고도의 재생산성</a:t>
            </a:r>
            <a:r>
              <a:rPr lang="en-US" altLang="ko-KR" sz="1800"/>
              <a:t>(</a:t>
            </a:r>
            <a:r>
              <a:rPr lang="ko-KR" altLang="en-US" sz="1800"/>
              <a:t>再生産性</a:t>
            </a:r>
            <a:r>
              <a:rPr lang="en-US" altLang="ko-KR" sz="1800"/>
              <a:t>)</a:t>
            </a:r>
            <a:r>
              <a:rPr lang="ko-KR" altLang="en-US" sz="1800"/>
              <a:t>을 보유하고 있다는 점에서 자원으로서의 중요성을 확보</a:t>
            </a:r>
          </a:p>
          <a:p>
            <a:pPr>
              <a:lnSpc>
                <a:spcPct val="130000"/>
              </a:lnSpc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1800"/>
              <a:t>목재 자원의 부족으로 목재를 효율적으로 활용하고자 하는 시도가 다양하게 이루어지고 있음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</a:pPr>
            <a:endParaRPr lang="en-US" altLang="ko-KR" sz="1800"/>
          </a:p>
          <a:p>
            <a:pPr>
              <a:lnSpc>
                <a:spcPct val="130000"/>
              </a:lnSpc>
            </a:pPr>
            <a:r>
              <a:rPr lang="en-US" altLang="ko-KR" sz="1800"/>
              <a:t>WPC</a:t>
            </a:r>
            <a:r>
              <a:rPr lang="ko-KR" altLang="en-US" sz="1800"/>
              <a:t>의 이용과 기술개발은 저급 목재의 강도를 획기적으로 증가 시키며 흡습량이 감소되고 수축율이 개선되는 재료</a:t>
            </a:r>
          </a:p>
          <a:p>
            <a:pPr>
              <a:lnSpc>
                <a:spcPct val="130000"/>
              </a:lnSpc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1800"/>
              <a:t>현재는 경제성 문제가 있으나 차후의 기술개선에 의한 처리단가 낮추어 진다면 목재와 플라스틱의 장점을 동시에 얻을 수 있는 재료로서 각광을 받을 수 있을 것이다</a:t>
            </a:r>
            <a:r>
              <a:rPr lang="en-US" altLang="ko-KR" sz="180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ecycled wood/plastic composite lumber deck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404813"/>
            <a:ext cx="1728788" cy="1865312"/>
          </a:xfrm>
          <a:noFill/>
          <a:ln/>
        </p:spPr>
      </p:pic>
      <p:pic>
        <p:nvPicPr>
          <p:cNvPr id="79875" name="Picture 3" descr="What is Trex?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404813"/>
            <a:ext cx="1655763" cy="1871662"/>
          </a:xfrm>
          <a:ln/>
        </p:spPr>
      </p:pic>
      <p:pic>
        <p:nvPicPr>
          <p:cNvPr id="79876" name="Picture 4" descr="p_iguide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716463" y="404813"/>
            <a:ext cx="1744662" cy="1871662"/>
          </a:xfrm>
          <a:ln/>
        </p:spPr>
      </p:pic>
      <p:pic>
        <p:nvPicPr>
          <p:cNvPr id="79877" name="Picture 5" descr="Landscape Edging">
            <a:hlinkClick r:id="rId7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6877050" y="404813"/>
            <a:ext cx="1727200" cy="1871662"/>
          </a:xfrm>
          <a:ln/>
        </p:spPr>
      </p:pic>
      <p:pic>
        <p:nvPicPr>
          <p:cNvPr id="79878" name="Picture 6" descr="home_main_bottom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2636838"/>
            <a:ext cx="3960813" cy="3744912"/>
          </a:xfrm>
          <a:prstGeom prst="rect">
            <a:avLst/>
          </a:prstGeom>
          <a:noFill/>
        </p:spPr>
      </p:pic>
      <p:pic>
        <p:nvPicPr>
          <p:cNvPr id="79879" name="Picture 7" descr="decks_oasis1_larg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2636838"/>
            <a:ext cx="3887787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역사적 배경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5750"/>
            <a:ext cx="8362950" cy="47529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1800"/>
              <a:t>목질</a:t>
            </a:r>
            <a:r>
              <a:rPr lang="en-US" altLang="ko-KR" sz="1800"/>
              <a:t>-</a:t>
            </a:r>
            <a:r>
              <a:rPr lang="ko-KR" altLang="en-US" sz="1800"/>
              <a:t>플라스틱 복합재의 개발은 미국 임산물연구소</a:t>
            </a:r>
            <a:r>
              <a:rPr lang="en-US" altLang="ko-KR" sz="1800"/>
              <a:t>(FPL: Forest Products Laboratory)</a:t>
            </a:r>
            <a:r>
              <a:rPr lang="ko-KR" altLang="en-US" sz="1800"/>
              <a:t>를 중심으로 </a:t>
            </a:r>
            <a:r>
              <a:rPr lang="en-US" altLang="ko-KR" sz="1800"/>
              <a:t>1980</a:t>
            </a:r>
            <a:r>
              <a:rPr lang="ko-KR" altLang="en-US" sz="1800"/>
              <a:t>년대 후반부터 지금까지 이 분야에 관한 연구를 계속 진행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기존 플라스틱 산업에서 이용되고 있는 가공 기술을 그대로 접목하면서 강화충전제</a:t>
            </a:r>
            <a:r>
              <a:rPr lang="en-US" altLang="ko-KR" sz="1800"/>
              <a:t>(reinforcing filler)</a:t>
            </a:r>
            <a:r>
              <a:rPr lang="ko-KR" altLang="en-US" sz="1800"/>
              <a:t>의 대체가능성을 규명하기 위해 많은 노력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강화충전제로 목섬유나 목분을 사용하여 기존의 플라스틱에 첨가되는 첨가제인 탄산칼슘</a:t>
            </a:r>
            <a:r>
              <a:rPr lang="en-US" altLang="ko-KR" sz="1800"/>
              <a:t>(CaCO3), </a:t>
            </a:r>
            <a:r>
              <a:rPr lang="ko-KR" altLang="en-US" sz="1800"/>
              <a:t>활석</a:t>
            </a:r>
            <a:r>
              <a:rPr lang="en-US" altLang="ko-KR" sz="1800"/>
              <a:t>(talc), </a:t>
            </a:r>
            <a:r>
              <a:rPr lang="ko-KR" altLang="en-US" sz="1800"/>
              <a:t>백토</a:t>
            </a:r>
            <a:r>
              <a:rPr lang="en-US" altLang="ko-KR" sz="1800"/>
              <a:t>(clay) </a:t>
            </a:r>
            <a:r>
              <a:rPr lang="ko-KR" altLang="en-US" sz="1800"/>
              <a:t>등의 대체가능성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목질원료가 합성수지의 강화충전제로 사용됨으로써 환경적인 측면에서 볼 때도 상당한 가능성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강화충전제로 목질원료를 사용함으로써 최종제품의 밀도를 낮출 수 있고 가공기계의 마모성을 감소 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가격이 저렴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산업폐기물과 폐잔재 등을 재활용하여 복합재를 개발하게 된다면 다양한 용도의 복합재를 제조 가능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/>
              <a:t/>
            </a:r>
            <a:br>
              <a:rPr lang="en-US" altLang="ko-KR" sz="4000"/>
            </a:br>
            <a:r>
              <a:rPr lang="en-US" altLang="ko-KR" sz="4000"/>
              <a:t/>
            </a:r>
            <a:br>
              <a:rPr lang="en-US" altLang="ko-KR" sz="4000"/>
            </a:br>
            <a:endParaRPr lang="en-US" altLang="ko-KR" sz="4000"/>
          </a:p>
        </p:txBody>
      </p:sp>
      <p:pic>
        <p:nvPicPr>
          <p:cNvPr id="69638" name="Picture 6" descr="방부제관련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7563" y="3284538"/>
            <a:ext cx="776287" cy="1163637"/>
          </a:xfrm>
          <a:noFill/>
          <a:ln w="19050">
            <a:solidFill>
              <a:schemeClr val="tx1"/>
            </a:solidFill>
          </a:ln>
        </p:spPr>
      </p:pic>
      <p:pic>
        <p:nvPicPr>
          <p:cNvPr id="69642" name="Picture 10" descr="방부제관련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981075"/>
            <a:ext cx="2879725" cy="1800225"/>
          </a:xfrm>
          <a:noFill/>
          <a:ln/>
        </p:spPr>
      </p:pic>
      <p:pic>
        <p:nvPicPr>
          <p:cNvPr id="69635" name="Picture 3" descr="UNI78b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914400"/>
            <a:ext cx="3024188" cy="4319588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116013" y="6308725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619250" y="5302250"/>
            <a:ext cx="5903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 u="sng"/>
              <a:t>목재의 형태학적 구조</a:t>
            </a:r>
            <a:r>
              <a:rPr lang="ko-KR" altLang="en-US" sz="2000" b="1" i="1" u="sng"/>
              <a:t> </a:t>
            </a:r>
            <a:r>
              <a:rPr lang="ko-KR" altLang="en-US" sz="2000" b="1" u="sng"/>
              <a:t/>
            </a:r>
            <a:br>
              <a:rPr lang="ko-KR" altLang="en-US" sz="2000" b="1" u="sng"/>
            </a:br>
            <a:r>
              <a:rPr lang="ko-KR" altLang="en-US" sz="2000" b="1" u="sng"/>
              <a:t>  주사전자 현미경</a:t>
            </a:r>
            <a:r>
              <a:rPr lang="en-US" altLang="ko-KR" sz="2000" b="1" u="sng"/>
              <a:t>(Scanning Electron Microscope SEM) </a:t>
            </a:r>
            <a:r>
              <a:rPr lang="ko-KR" altLang="en-US" sz="2000" b="1" u="sng"/>
              <a:t>촬영 사진   </a:t>
            </a:r>
            <a:r>
              <a:rPr lang="en-US" altLang="ko-KR" sz="2000" b="1" u="sng"/>
              <a:t>( X 150</a:t>
            </a:r>
            <a:r>
              <a:rPr lang="ko-KR" altLang="en-US" sz="2000" b="1" u="sng"/>
              <a:t>배</a:t>
            </a:r>
            <a:r>
              <a:rPr lang="en-US" altLang="ko-KR" sz="2000" b="1" u="sng"/>
              <a:t>)</a:t>
            </a:r>
          </a:p>
        </p:txBody>
      </p:sp>
      <p:pic>
        <p:nvPicPr>
          <p:cNvPr id="69644" name="Picture 12" descr="방부제관련0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2997200"/>
            <a:ext cx="2808288" cy="2087563"/>
          </a:xfr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en-US" altLang="ko-KR" sz="3600" b="1"/>
              <a:t>WPC - 1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39608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소개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천연 고분자인 목재 또는 기타 천연물과 합성고분자를 복합시킨 재료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 원료</a:t>
            </a:r>
            <a:r>
              <a:rPr lang="en-US" altLang="ko-KR" sz="1800"/>
              <a:t>: </a:t>
            </a:r>
            <a:r>
              <a:rPr lang="ko-KR" altLang="en-US" sz="1800"/>
              <a:t>폐잔재 이용 </a:t>
            </a:r>
            <a:r>
              <a:rPr lang="en-US" altLang="ko-KR" sz="1800"/>
              <a:t>(</a:t>
            </a:r>
            <a:r>
              <a:rPr lang="ko-KR" altLang="en-US" sz="1800"/>
              <a:t>제재소</a:t>
            </a:r>
            <a:r>
              <a:rPr lang="en-US" altLang="ko-KR" sz="1800"/>
              <a:t>, </a:t>
            </a:r>
            <a:r>
              <a:rPr lang="ko-KR" altLang="en-US" sz="1800"/>
              <a:t>판상재료</a:t>
            </a:r>
            <a:r>
              <a:rPr lang="en-US" altLang="ko-KR" sz="1800"/>
              <a:t>, 2</a:t>
            </a:r>
            <a:r>
              <a:rPr lang="ko-KR" altLang="en-US" sz="1800"/>
              <a:t>차 가공업체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고분자 원료</a:t>
            </a:r>
            <a:r>
              <a:rPr lang="en-US" altLang="ko-KR" sz="1800"/>
              <a:t>: </a:t>
            </a:r>
            <a:r>
              <a:rPr lang="ko-KR" altLang="en-US" sz="1800"/>
              <a:t>폴리에틸렌 </a:t>
            </a:r>
            <a:r>
              <a:rPr lang="en-US" altLang="ko-KR" sz="1800"/>
              <a:t>(</a:t>
            </a:r>
            <a:r>
              <a:rPr lang="ko-KR" altLang="en-US" sz="1800"/>
              <a:t>봉투</a:t>
            </a:r>
            <a:r>
              <a:rPr lang="en-US" altLang="ko-KR" sz="1800"/>
              <a:t>, </a:t>
            </a:r>
            <a:r>
              <a:rPr lang="ko-KR" altLang="en-US" sz="1800"/>
              <a:t>음료수 용기</a:t>
            </a:r>
            <a:r>
              <a:rPr lang="en-US" altLang="ko-KR" sz="1800"/>
              <a:t>), </a:t>
            </a:r>
            <a:r>
              <a:rPr lang="ko-KR" altLang="en-US" sz="1800"/>
              <a:t>폴리프로필렌 </a:t>
            </a:r>
            <a:r>
              <a:rPr lang="en-US" altLang="ko-KR" sz="1800"/>
              <a:t>(</a:t>
            </a:r>
            <a:r>
              <a:rPr lang="ko-KR" altLang="en-US" sz="1800"/>
              <a:t>플라스틱컵</a:t>
            </a:r>
            <a:r>
              <a:rPr lang="en-US" altLang="ko-KR" sz="1800"/>
              <a:t>, </a:t>
            </a:r>
            <a:r>
              <a:rPr lang="ko-KR" altLang="en-US" sz="1800"/>
              <a:t>저장용기</a:t>
            </a:r>
            <a:r>
              <a:rPr lang="en-US" altLang="ko-KR" sz="1800"/>
              <a:t>), </a:t>
            </a:r>
            <a:r>
              <a:rPr lang="ko-KR" altLang="en-US" sz="1800"/>
              <a:t>염화비닐 </a:t>
            </a:r>
            <a:r>
              <a:rPr lang="en-US" altLang="ko-KR" sz="1800"/>
              <a:t>(</a:t>
            </a:r>
            <a:r>
              <a:rPr lang="ko-KR" altLang="en-US" sz="1800"/>
              <a:t>관</a:t>
            </a:r>
            <a:r>
              <a:rPr lang="en-US" altLang="ko-KR" sz="1800"/>
              <a:t>, </a:t>
            </a:r>
            <a:r>
              <a:rPr lang="ko-KR" altLang="en-US" sz="1800"/>
              <a:t>덮개 등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목재</a:t>
            </a:r>
            <a:r>
              <a:rPr lang="en-US" altLang="ko-KR" sz="1800"/>
              <a:t>:</a:t>
            </a:r>
            <a:r>
              <a:rPr lang="ko-KR" altLang="en-US" sz="1800"/>
              <a:t>고분자 </a:t>
            </a:r>
            <a:r>
              <a:rPr lang="en-US" altLang="ko-KR" sz="1800"/>
              <a:t>= 50~60:40~50%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목재 원료가 저렴하기 때문에 목재원료를 많이 함유한 제품 개발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첨가제</a:t>
            </a:r>
            <a:r>
              <a:rPr lang="en-US" altLang="ko-KR" sz="1800"/>
              <a:t>: </a:t>
            </a:r>
            <a:r>
              <a:rPr lang="ko-KR" altLang="en-US" sz="1800"/>
              <a:t>결합제</a:t>
            </a:r>
            <a:r>
              <a:rPr lang="en-US" altLang="ko-KR" sz="1800"/>
              <a:t>, </a:t>
            </a:r>
            <a:r>
              <a:rPr lang="ko-KR" altLang="en-US" sz="1800"/>
              <a:t>왁스</a:t>
            </a:r>
            <a:r>
              <a:rPr lang="en-US" altLang="ko-KR" sz="1800"/>
              <a:t>, </a:t>
            </a:r>
            <a:r>
              <a:rPr lang="ko-KR" altLang="en-US" sz="1800"/>
              <a:t>윤활제</a:t>
            </a:r>
            <a:r>
              <a:rPr lang="en-US" altLang="ko-KR" sz="1800"/>
              <a:t>, </a:t>
            </a:r>
            <a:r>
              <a:rPr lang="ko-KR" altLang="en-US" sz="1800"/>
              <a:t>자외선 안정제</a:t>
            </a:r>
            <a:r>
              <a:rPr lang="en-US" altLang="ko-KR" sz="1800"/>
              <a:t>, </a:t>
            </a:r>
            <a:r>
              <a:rPr lang="ko-KR" altLang="en-US" sz="1800"/>
              <a:t>안료</a:t>
            </a:r>
            <a:r>
              <a:rPr lang="en-US" altLang="ko-KR" sz="1800"/>
              <a:t>, </a:t>
            </a:r>
            <a:r>
              <a:rPr lang="ko-KR" altLang="en-US" sz="1800"/>
              <a:t>염료</a:t>
            </a:r>
            <a:r>
              <a:rPr lang="en-US" altLang="ko-KR" sz="1800"/>
              <a:t>, </a:t>
            </a:r>
            <a:r>
              <a:rPr lang="ko-KR" altLang="en-US" sz="1800"/>
              <a:t>산화방지제</a:t>
            </a:r>
            <a:endParaRPr lang="ko-K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en-US" altLang="ko-KR" sz="3600" b="1"/>
              <a:t>WPC - I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38163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제조공정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무게가 측정된 목재와 플라스틱 원료를 성형기계에 주입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높은 압력하에서 플라스틱을 융점이상으로 가열하여 융용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첨가물 첨가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곡면을 지니는 주물을 통해 사출 또는 주입 성형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플라스틱 경화 촉진을 위해 급격히 냉각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포장 </a:t>
            </a:r>
            <a:r>
              <a:rPr lang="en-US" altLang="ko-KR" sz="1800"/>
              <a:t>(embossing, </a:t>
            </a:r>
            <a:r>
              <a:rPr lang="ko-KR" altLang="en-US" sz="1800"/>
              <a:t>인쇄무늬</a:t>
            </a:r>
            <a:r>
              <a:rPr lang="en-US" altLang="ko-KR" sz="1800"/>
              <a:t>, </a:t>
            </a:r>
            <a:r>
              <a:rPr lang="ko-KR" altLang="en-US" sz="1800"/>
              <a:t>질감 향상</a:t>
            </a:r>
            <a:r>
              <a:rPr lang="en-US" altLang="ko-KR" sz="18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en-US" altLang="ko-KR" sz="3600" b="1"/>
              <a:t>WPC - I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5113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제조기 종류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Extrusion: </a:t>
            </a:r>
            <a:r>
              <a:rPr lang="ko-KR" altLang="en-US" sz="1800"/>
              <a:t>몰딩</a:t>
            </a:r>
            <a:r>
              <a:rPr lang="en-US" altLang="ko-KR" sz="1800"/>
              <a:t>, </a:t>
            </a:r>
            <a:r>
              <a:rPr lang="ko-KR" altLang="en-US" sz="1800"/>
              <a:t>목공제품</a:t>
            </a:r>
            <a:r>
              <a:rPr lang="en-US" altLang="ko-KR" sz="1800"/>
              <a:t>, </a:t>
            </a:r>
            <a:r>
              <a:rPr lang="ko-KR" altLang="en-US" sz="1800"/>
              <a:t>갑판에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Injection: </a:t>
            </a:r>
            <a:r>
              <a:rPr lang="ko-KR" altLang="en-US" sz="1800"/>
              <a:t>플라스틱 성형재료를 실린더 안에서 가열하여 연하게 한 뒤 이것을 차가운 금형에 재빨리 밀어넣어 성형하는 방법</a:t>
            </a:r>
            <a:r>
              <a:rPr lang="en-US" altLang="ko-KR" sz="1800"/>
              <a:t>. </a:t>
            </a:r>
            <a:r>
              <a:rPr lang="ko-KR" altLang="en-US" sz="1800"/>
              <a:t>곡면가구</a:t>
            </a:r>
            <a:r>
              <a:rPr lang="en-US" altLang="ko-KR" sz="1800"/>
              <a:t>, </a:t>
            </a:r>
            <a:r>
              <a:rPr lang="ko-KR" altLang="en-US" sz="1800"/>
              <a:t>건축</a:t>
            </a:r>
            <a:r>
              <a:rPr lang="en-US" altLang="ko-KR" sz="1800"/>
              <a:t>, </a:t>
            </a:r>
            <a:r>
              <a:rPr lang="ko-KR" altLang="en-US" sz="1800"/>
              <a:t>자동차용 부품과 같은 만곡형 제품 생산에 이용</a:t>
            </a:r>
            <a:r>
              <a:rPr lang="en-US" altLang="ko-KR" sz="1800"/>
              <a:t>, </a:t>
            </a:r>
            <a:r>
              <a:rPr lang="ko-KR" altLang="en-US" sz="1800"/>
              <a:t>이 경우 목섬유는 매우 정쇄된 것을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/>
              <a:t>목재원료는 제품의 강도보강용 또는 밀도 저하를 목적으로 사용</a:t>
            </a:r>
            <a:endParaRPr lang="ko-KR" altLang="en-US" sz="1800" b="1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제품의 성질과 내구성은 목재원료와 플라스틱의 종류</a:t>
            </a:r>
            <a:r>
              <a:rPr lang="en-US" altLang="ko-KR" sz="1800"/>
              <a:t>, </a:t>
            </a:r>
            <a:r>
              <a:rPr lang="ko-KR" altLang="en-US" sz="1800"/>
              <a:t>목섬유의 특징</a:t>
            </a:r>
            <a:r>
              <a:rPr lang="en-US" altLang="ko-KR" sz="1800"/>
              <a:t>, </a:t>
            </a:r>
            <a:r>
              <a:rPr lang="ko-KR" altLang="en-US" sz="1800"/>
              <a:t>기타 공정 변수에 따라 차이</a:t>
            </a:r>
            <a:endParaRPr lang="ko-K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en-US" altLang="ko-KR" sz="3600" b="1"/>
              <a:t>WPC - 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5113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장점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- </a:t>
            </a:r>
            <a:r>
              <a:rPr lang="ko-KR" altLang="en-US" sz="1800"/>
              <a:t>치수안정성의 향상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- </a:t>
            </a:r>
            <a:r>
              <a:rPr lang="ko-KR" altLang="en-US" sz="1800"/>
              <a:t>흡습</a:t>
            </a:r>
            <a:r>
              <a:rPr lang="en-US" altLang="ko-KR" sz="1800"/>
              <a:t>, </a:t>
            </a:r>
            <a:r>
              <a:rPr lang="ko-KR" altLang="en-US" sz="1800"/>
              <a:t>흡수성 감소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- </a:t>
            </a:r>
            <a:r>
              <a:rPr lang="ko-KR" altLang="en-US" sz="1800"/>
              <a:t>방부</a:t>
            </a:r>
            <a:r>
              <a:rPr lang="en-US" altLang="ko-KR" sz="1800"/>
              <a:t>, </a:t>
            </a:r>
            <a:r>
              <a:rPr lang="ko-KR" altLang="en-US" sz="1800"/>
              <a:t>방충성능의 부여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- </a:t>
            </a:r>
            <a:r>
              <a:rPr lang="ko-KR" altLang="en-US" sz="1800"/>
              <a:t>경도</a:t>
            </a:r>
            <a:r>
              <a:rPr lang="en-US" altLang="ko-KR" sz="1800"/>
              <a:t>, </a:t>
            </a:r>
            <a:r>
              <a:rPr lang="ko-KR" altLang="en-US" sz="1800"/>
              <a:t>내마모등 기계적 강도의 증가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- </a:t>
            </a:r>
            <a:r>
              <a:rPr lang="ko-KR" altLang="en-US" sz="1800"/>
              <a:t>화학적 성질과 더불어 깊이있는 색조</a:t>
            </a:r>
            <a:r>
              <a:rPr lang="en-US" altLang="ko-KR" sz="1800"/>
              <a:t>, </a:t>
            </a:r>
            <a:r>
              <a:rPr lang="ko-KR" altLang="en-US" sz="1800"/>
              <a:t>촉감</a:t>
            </a:r>
            <a:r>
              <a:rPr lang="en-US" altLang="ko-KR" sz="1800"/>
              <a:t>, </a:t>
            </a:r>
            <a:r>
              <a:rPr lang="ko-KR" altLang="en-US" sz="1800"/>
              <a:t>광택 등 미관 향상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- </a:t>
            </a:r>
            <a:r>
              <a:rPr lang="ko-KR" altLang="en-US" sz="1800"/>
              <a:t>할렬</a:t>
            </a:r>
            <a:r>
              <a:rPr lang="en-US" altLang="ko-KR" sz="1800"/>
              <a:t>, </a:t>
            </a:r>
            <a:r>
              <a:rPr lang="ko-KR" altLang="en-US" sz="1800"/>
              <a:t>뒤틀림 감소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- </a:t>
            </a:r>
            <a:r>
              <a:rPr lang="ko-KR" altLang="en-US" sz="1800"/>
              <a:t>표면 변형</a:t>
            </a:r>
            <a:r>
              <a:rPr lang="en-US" altLang="ko-KR" sz="1800"/>
              <a:t>, </a:t>
            </a:r>
            <a:r>
              <a:rPr lang="ko-KR" altLang="en-US" sz="1800"/>
              <a:t>정전기 방지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1898</TotalTime>
  <Words>1019</Words>
  <Application>Microsoft PowerPoint</Application>
  <PresentationFormat>화면 슬라이드 쇼(4:3)</PresentationFormat>
  <Paragraphs>135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점과 선</vt:lpstr>
      <vt:lpstr>목재 – 플라스틱 복합체</vt:lpstr>
      <vt:lpstr>서론</vt:lpstr>
      <vt:lpstr>슬라이드 3</vt:lpstr>
      <vt:lpstr>역사적 배경</vt:lpstr>
      <vt:lpstr>  </vt:lpstr>
      <vt:lpstr>WPC - 1</vt:lpstr>
      <vt:lpstr>WPC - I</vt:lpstr>
      <vt:lpstr>WPC - I</vt:lpstr>
      <vt:lpstr>WPC - I</vt:lpstr>
      <vt:lpstr>슬라이드 10</vt:lpstr>
      <vt:lpstr>슬라이드 11</vt:lpstr>
      <vt:lpstr>WPC - I</vt:lpstr>
      <vt:lpstr>WPC - II</vt:lpstr>
      <vt:lpstr>WPC - II</vt:lpstr>
      <vt:lpstr> 무처리재</vt:lpstr>
      <vt:lpstr> WPC 처리재 </vt:lpstr>
      <vt:lpstr>공정과정</vt:lpstr>
      <vt:lpstr>WPC의 공법</vt:lpstr>
      <vt:lpstr>WPC 처리를 통한 목재의 물성 비교</vt:lpstr>
      <vt:lpstr>함수율 (Moisture Content :%) </vt:lpstr>
      <vt:lpstr>밀도 (Density : g/㎤ ) </vt:lpstr>
      <vt:lpstr>흡수율 (Water Absorption : %) </vt:lpstr>
      <vt:lpstr>흡수 팽창율 (Swelling : %) </vt:lpstr>
      <vt:lpstr>WPC의 이용</vt:lpstr>
      <vt:lpstr>WPC를 이용한 제품</vt:lpstr>
      <vt:lpstr>슬라이드 26</vt:lpstr>
      <vt:lpstr>슬라이드 27</vt:lpstr>
      <vt:lpstr>슬라이드 28</vt:lpstr>
      <vt:lpstr>결 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32</cp:revision>
  <dcterms:created xsi:type="dcterms:W3CDTF">2005-09-01T06:05:51Z</dcterms:created>
  <dcterms:modified xsi:type="dcterms:W3CDTF">2011-05-15T07:52:10Z</dcterms:modified>
</cp:coreProperties>
</file>